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6" r:id="rId2"/>
    <p:sldId id="294" r:id="rId3"/>
    <p:sldId id="256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318" r:id="rId13"/>
    <p:sldId id="319" r:id="rId14"/>
    <p:sldId id="268" r:id="rId15"/>
    <p:sldId id="295" r:id="rId16"/>
    <p:sldId id="296" r:id="rId17"/>
    <p:sldId id="297" r:id="rId18"/>
    <p:sldId id="298" r:id="rId19"/>
    <p:sldId id="299" r:id="rId20"/>
    <p:sldId id="303" r:id="rId21"/>
    <p:sldId id="304" r:id="rId22"/>
    <p:sldId id="305" r:id="rId23"/>
    <p:sldId id="306" r:id="rId24"/>
    <p:sldId id="307" r:id="rId25"/>
    <p:sldId id="320" r:id="rId26"/>
    <p:sldId id="321" r:id="rId27"/>
    <p:sldId id="308" r:id="rId28"/>
    <p:sldId id="309" r:id="rId29"/>
    <p:sldId id="310" r:id="rId30"/>
    <p:sldId id="311" r:id="rId31"/>
    <p:sldId id="322" r:id="rId32"/>
    <p:sldId id="313" r:id="rId33"/>
    <p:sldId id="314" r:id="rId34"/>
    <p:sldId id="323" r:id="rId35"/>
    <p:sldId id="324" r:id="rId36"/>
    <p:sldId id="325" r:id="rId37"/>
    <p:sldId id="315" r:id="rId38"/>
    <p:sldId id="283" r:id="rId39"/>
    <p:sldId id="269" r:id="rId40"/>
    <p:sldId id="293" r:id="rId41"/>
    <p:sldId id="270" r:id="rId42"/>
    <p:sldId id="271" r:id="rId43"/>
    <p:sldId id="272" r:id="rId44"/>
    <p:sldId id="273" r:id="rId45"/>
    <p:sldId id="284" r:id="rId46"/>
    <p:sldId id="274" r:id="rId47"/>
    <p:sldId id="288" r:id="rId48"/>
    <p:sldId id="289" r:id="rId49"/>
    <p:sldId id="291" r:id="rId50"/>
    <p:sldId id="292" r:id="rId51"/>
    <p:sldId id="280" r:id="rId52"/>
    <p:sldId id="281" r:id="rId53"/>
    <p:sldId id="282" r:id="rId54"/>
    <p:sldId id="27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39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9AF50-C33F-44DD-AAAC-A7C0945A70ED}" type="doc">
      <dgm:prSet loTypeId="urn:microsoft.com/office/officeart/2005/8/layout/venn1" loCatId="relationship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82389299-82C3-45E1-8E59-411B84398DF7}">
      <dgm:prSet/>
      <dgm:spPr/>
      <dgm:t>
        <a:bodyPr/>
        <a:lstStyle/>
        <a:p>
          <a:pPr rtl="0"/>
          <a:r>
            <a:rPr lang="en-US" dirty="0" smtClean="0"/>
            <a:t>Permanent full time workers</a:t>
          </a:r>
          <a:endParaRPr lang="en-US" dirty="0"/>
        </a:p>
      </dgm:t>
    </dgm:pt>
    <dgm:pt modelId="{18BC0AB4-A300-4AAC-857C-4E19E1B205C1}" type="parTrans" cxnId="{DFD46644-56BA-47F4-85C6-1FB255570674}">
      <dgm:prSet/>
      <dgm:spPr/>
      <dgm:t>
        <a:bodyPr/>
        <a:lstStyle/>
        <a:p>
          <a:endParaRPr lang="en-US"/>
        </a:p>
      </dgm:t>
    </dgm:pt>
    <dgm:pt modelId="{FF37DEA8-E255-4722-AC16-C4750ABA5470}" type="sibTrans" cxnId="{DFD46644-56BA-47F4-85C6-1FB255570674}">
      <dgm:prSet/>
      <dgm:spPr/>
      <dgm:t>
        <a:bodyPr/>
        <a:lstStyle/>
        <a:p>
          <a:endParaRPr lang="en-US"/>
        </a:p>
      </dgm:t>
    </dgm:pt>
    <dgm:pt modelId="{BD4EE573-3441-4213-B38B-FA185E5CEF8C}">
      <dgm:prSet/>
      <dgm:spPr/>
      <dgm:t>
        <a:bodyPr/>
        <a:lstStyle/>
        <a:p>
          <a:pPr rtl="0"/>
          <a:r>
            <a:rPr lang="en-US" dirty="0" smtClean="0"/>
            <a:t>Freelance or contract workers</a:t>
          </a:r>
          <a:endParaRPr lang="en-US" dirty="0"/>
        </a:p>
      </dgm:t>
    </dgm:pt>
    <dgm:pt modelId="{2901418B-7E03-4C20-AC78-5FE7AC9DF310}" type="parTrans" cxnId="{EC8F6E40-B707-4B12-8CF3-F226AAD5A034}">
      <dgm:prSet/>
      <dgm:spPr/>
      <dgm:t>
        <a:bodyPr/>
        <a:lstStyle/>
        <a:p>
          <a:endParaRPr lang="en-US"/>
        </a:p>
      </dgm:t>
    </dgm:pt>
    <dgm:pt modelId="{8AE708C8-61C0-47C3-8FF0-9A51E4EFB970}" type="sibTrans" cxnId="{EC8F6E40-B707-4B12-8CF3-F226AAD5A034}">
      <dgm:prSet/>
      <dgm:spPr/>
      <dgm:t>
        <a:bodyPr/>
        <a:lstStyle/>
        <a:p>
          <a:endParaRPr lang="en-US"/>
        </a:p>
      </dgm:t>
    </dgm:pt>
    <dgm:pt modelId="{DF303558-0ED8-4D82-91F9-BF452F12CE52}">
      <dgm:prSet/>
      <dgm:spPr/>
      <dgm:t>
        <a:bodyPr/>
        <a:lstStyle/>
        <a:p>
          <a:pPr rtl="0"/>
          <a:r>
            <a:rPr lang="en-US" dirty="0" smtClean="0"/>
            <a:t>Temporary part-time workers</a:t>
          </a:r>
          <a:endParaRPr lang="en-US" dirty="0"/>
        </a:p>
      </dgm:t>
    </dgm:pt>
    <dgm:pt modelId="{3ED0F2AE-ED35-49D4-BAD6-8433829D9C8B}" type="parTrans" cxnId="{E5659B20-6065-424A-9A33-5B2F0D99F302}">
      <dgm:prSet/>
      <dgm:spPr/>
      <dgm:t>
        <a:bodyPr/>
        <a:lstStyle/>
        <a:p>
          <a:endParaRPr lang="en-US"/>
        </a:p>
      </dgm:t>
    </dgm:pt>
    <dgm:pt modelId="{BC21B7BE-98B4-433E-AD40-9F1BC2B6A22B}" type="sibTrans" cxnId="{E5659B20-6065-424A-9A33-5B2F0D99F302}">
      <dgm:prSet/>
      <dgm:spPr/>
      <dgm:t>
        <a:bodyPr/>
        <a:lstStyle/>
        <a:p>
          <a:endParaRPr lang="en-US"/>
        </a:p>
      </dgm:t>
    </dgm:pt>
    <dgm:pt modelId="{7491D7B2-CDC6-41CA-BA86-50F72DC5E190}" type="pres">
      <dgm:prSet presAssocID="{B229AF50-C33F-44DD-AAAC-A7C0945A70E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0A3B78-15AB-418D-80B4-54CED6710370}" type="pres">
      <dgm:prSet presAssocID="{82389299-82C3-45E1-8E59-411B84398DF7}" presName="circ1" presStyleLbl="vennNode1" presStyleIdx="0" presStyleCnt="3"/>
      <dgm:spPr/>
      <dgm:t>
        <a:bodyPr/>
        <a:lstStyle/>
        <a:p>
          <a:endParaRPr lang="en-US"/>
        </a:p>
      </dgm:t>
    </dgm:pt>
    <dgm:pt modelId="{EE047988-DDD8-482A-958A-442D3AC260E6}" type="pres">
      <dgm:prSet presAssocID="{82389299-82C3-45E1-8E59-411B84398DF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DB83FF-CFBC-4239-B484-36D0C079964C}" type="pres">
      <dgm:prSet presAssocID="{BD4EE573-3441-4213-B38B-FA185E5CEF8C}" presName="circ2" presStyleLbl="vennNode1" presStyleIdx="1" presStyleCnt="3"/>
      <dgm:spPr/>
      <dgm:t>
        <a:bodyPr/>
        <a:lstStyle/>
        <a:p>
          <a:endParaRPr lang="en-US"/>
        </a:p>
      </dgm:t>
    </dgm:pt>
    <dgm:pt modelId="{71DBBD64-EBA2-42D2-858F-11CC486E6B51}" type="pres">
      <dgm:prSet presAssocID="{BD4EE573-3441-4213-B38B-FA185E5CEF8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CBD55-43F5-4726-A3AB-828BC3F43A20}" type="pres">
      <dgm:prSet presAssocID="{DF303558-0ED8-4D82-91F9-BF452F12CE52}" presName="circ3" presStyleLbl="vennNode1" presStyleIdx="2" presStyleCnt="3"/>
      <dgm:spPr/>
      <dgm:t>
        <a:bodyPr/>
        <a:lstStyle/>
        <a:p>
          <a:endParaRPr lang="en-US"/>
        </a:p>
      </dgm:t>
    </dgm:pt>
    <dgm:pt modelId="{A1EAD5C6-EF9E-41A3-9313-544C12BFE3D8}" type="pres">
      <dgm:prSet presAssocID="{DF303558-0ED8-4D82-91F9-BF452F12CE5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D46644-56BA-47F4-85C6-1FB255570674}" srcId="{B229AF50-C33F-44DD-AAAC-A7C0945A70ED}" destId="{82389299-82C3-45E1-8E59-411B84398DF7}" srcOrd="0" destOrd="0" parTransId="{18BC0AB4-A300-4AAC-857C-4E19E1B205C1}" sibTransId="{FF37DEA8-E255-4722-AC16-C4750ABA5470}"/>
    <dgm:cxn modelId="{EDEE78FD-0E34-4D4A-BA36-96214C4BA287}" type="presOf" srcId="{DF303558-0ED8-4D82-91F9-BF452F12CE52}" destId="{A1EAD5C6-EF9E-41A3-9313-544C12BFE3D8}" srcOrd="1" destOrd="0" presId="urn:microsoft.com/office/officeart/2005/8/layout/venn1"/>
    <dgm:cxn modelId="{EC8F6E40-B707-4B12-8CF3-F226AAD5A034}" srcId="{B229AF50-C33F-44DD-AAAC-A7C0945A70ED}" destId="{BD4EE573-3441-4213-B38B-FA185E5CEF8C}" srcOrd="1" destOrd="0" parTransId="{2901418B-7E03-4C20-AC78-5FE7AC9DF310}" sibTransId="{8AE708C8-61C0-47C3-8FF0-9A51E4EFB970}"/>
    <dgm:cxn modelId="{66F903F8-CCC5-4D83-BBC3-17BC3B2045D1}" type="presOf" srcId="{DF303558-0ED8-4D82-91F9-BF452F12CE52}" destId="{810CBD55-43F5-4726-A3AB-828BC3F43A20}" srcOrd="0" destOrd="0" presId="urn:microsoft.com/office/officeart/2005/8/layout/venn1"/>
    <dgm:cxn modelId="{CC6AEED8-C1D2-44DE-91CD-2F0AE937AA8F}" type="presOf" srcId="{82389299-82C3-45E1-8E59-411B84398DF7}" destId="{EE047988-DDD8-482A-958A-442D3AC260E6}" srcOrd="1" destOrd="0" presId="urn:microsoft.com/office/officeart/2005/8/layout/venn1"/>
    <dgm:cxn modelId="{AF7244DE-2EED-41D7-AF02-6CD70FC66FDE}" type="presOf" srcId="{BD4EE573-3441-4213-B38B-FA185E5CEF8C}" destId="{18DB83FF-CFBC-4239-B484-36D0C079964C}" srcOrd="0" destOrd="0" presId="urn:microsoft.com/office/officeart/2005/8/layout/venn1"/>
    <dgm:cxn modelId="{EEBEE34B-120F-4D2E-9D48-8EE9E6B1BD2D}" type="presOf" srcId="{B229AF50-C33F-44DD-AAAC-A7C0945A70ED}" destId="{7491D7B2-CDC6-41CA-BA86-50F72DC5E190}" srcOrd="0" destOrd="0" presId="urn:microsoft.com/office/officeart/2005/8/layout/venn1"/>
    <dgm:cxn modelId="{B9AC9B2E-ABEA-4CCD-A94A-A46988E1208F}" type="presOf" srcId="{BD4EE573-3441-4213-B38B-FA185E5CEF8C}" destId="{71DBBD64-EBA2-42D2-858F-11CC486E6B51}" srcOrd="1" destOrd="0" presId="urn:microsoft.com/office/officeart/2005/8/layout/venn1"/>
    <dgm:cxn modelId="{A07D489A-5911-4646-B597-47AE3A0A0D7E}" type="presOf" srcId="{82389299-82C3-45E1-8E59-411B84398DF7}" destId="{E10A3B78-15AB-418D-80B4-54CED6710370}" srcOrd="0" destOrd="0" presId="urn:microsoft.com/office/officeart/2005/8/layout/venn1"/>
    <dgm:cxn modelId="{E5659B20-6065-424A-9A33-5B2F0D99F302}" srcId="{B229AF50-C33F-44DD-AAAC-A7C0945A70ED}" destId="{DF303558-0ED8-4D82-91F9-BF452F12CE52}" srcOrd="2" destOrd="0" parTransId="{3ED0F2AE-ED35-49D4-BAD6-8433829D9C8B}" sibTransId="{BC21B7BE-98B4-433E-AD40-9F1BC2B6A22B}"/>
    <dgm:cxn modelId="{F509E1AB-4B12-4ADA-9173-486B540C63D9}" type="presParOf" srcId="{7491D7B2-CDC6-41CA-BA86-50F72DC5E190}" destId="{E10A3B78-15AB-418D-80B4-54CED6710370}" srcOrd="0" destOrd="0" presId="urn:microsoft.com/office/officeart/2005/8/layout/venn1"/>
    <dgm:cxn modelId="{EC9E13D8-E4A6-4B78-8492-C4F89E427F6F}" type="presParOf" srcId="{7491D7B2-CDC6-41CA-BA86-50F72DC5E190}" destId="{EE047988-DDD8-482A-958A-442D3AC260E6}" srcOrd="1" destOrd="0" presId="urn:microsoft.com/office/officeart/2005/8/layout/venn1"/>
    <dgm:cxn modelId="{E5B25EEC-C057-4E6B-9FB5-CEDA58387F8A}" type="presParOf" srcId="{7491D7B2-CDC6-41CA-BA86-50F72DC5E190}" destId="{18DB83FF-CFBC-4239-B484-36D0C079964C}" srcOrd="2" destOrd="0" presId="urn:microsoft.com/office/officeart/2005/8/layout/venn1"/>
    <dgm:cxn modelId="{78176392-86A9-481E-9581-EC23B74DD3E7}" type="presParOf" srcId="{7491D7B2-CDC6-41CA-BA86-50F72DC5E190}" destId="{71DBBD64-EBA2-42D2-858F-11CC486E6B51}" srcOrd="3" destOrd="0" presId="urn:microsoft.com/office/officeart/2005/8/layout/venn1"/>
    <dgm:cxn modelId="{FF944FFF-823A-41D5-9A08-78C7C65BE74B}" type="presParOf" srcId="{7491D7B2-CDC6-41CA-BA86-50F72DC5E190}" destId="{810CBD55-43F5-4726-A3AB-828BC3F43A20}" srcOrd="4" destOrd="0" presId="urn:microsoft.com/office/officeart/2005/8/layout/venn1"/>
    <dgm:cxn modelId="{18C2D67D-B791-47F2-AE6A-9F233A4D81E4}" type="presParOf" srcId="{7491D7B2-CDC6-41CA-BA86-50F72DC5E190}" destId="{A1EAD5C6-EF9E-41A3-9313-544C12BFE3D8}" srcOrd="5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ABAB18-2DEE-4B75-BE9D-0E29D377FC1F}" type="doc">
      <dgm:prSet loTypeId="urn:microsoft.com/office/officeart/2005/8/layout/hList1" loCatId="list" qsTypeId="urn:microsoft.com/office/officeart/2005/8/quickstyle/simple1" qsCatId="simple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3AA3EAFC-F025-4870-879F-3EE7BD6C8482}">
      <dgm:prSet/>
      <dgm:spPr/>
      <dgm:t>
        <a:bodyPr/>
        <a:lstStyle/>
        <a:p>
          <a:pPr rtl="0"/>
          <a:r>
            <a:rPr lang="en-US" dirty="0" smtClean="0"/>
            <a:t>Productivity</a:t>
          </a:r>
          <a:endParaRPr lang="en-US" dirty="0"/>
        </a:p>
      </dgm:t>
    </dgm:pt>
    <dgm:pt modelId="{77E86CB8-2A0B-4328-A27D-4F7BA179708E}" type="parTrans" cxnId="{92AA0C23-32E4-4E19-A4DD-7D25783CAB25}">
      <dgm:prSet/>
      <dgm:spPr/>
      <dgm:t>
        <a:bodyPr/>
        <a:lstStyle/>
        <a:p>
          <a:endParaRPr lang="en-US"/>
        </a:p>
      </dgm:t>
    </dgm:pt>
    <dgm:pt modelId="{D565EA66-3762-4AFD-89FD-C35E1718064C}" type="sibTrans" cxnId="{92AA0C23-32E4-4E19-A4DD-7D25783CAB25}">
      <dgm:prSet/>
      <dgm:spPr/>
      <dgm:t>
        <a:bodyPr/>
        <a:lstStyle/>
        <a:p>
          <a:endParaRPr lang="en-US"/>
        </a:p>
      </dgm:t>
    </dgm:pt>
    <dgm:pt modelId="{27E3E1B9-6105-4F17-8729-E598545407D0}">
      <dgm:prSet/>
      <dgm:spPr/>
      <dgm:t>
        <a:bodyPr/>
        <a:lstStyle/>
        <a:p>
          <a:pPr rtl="0"/>
          <a:r>
            <a:rPr lang="en-US" dirty="0" smtClean="0"/>
            <a:t>An overall measure of the quantity and quality of work performance with resource utilization taken into account </a:t>
          </a:r>
          <a:endParaRPr lang="en-US" dirty="0"/>
        </a:p>
      </dgm:t>
    </dgm:pt>
    <dgm:pt modelId="{611DBE7A-2F87-4EAE-8F09-8F11022A8B0C}" type="parTrans" cxnId="{CA521BB9-48FC-4D09-8573-82EA5A112E76}">
      <dgm:prSet/>
      <dgm:spPr/>
      <dgm:t>
        <a:bodyPr/>
        <a:lstStyle/>
        <a:p>
          <a:endParaRPr lang="en-US"/>
        </a:p>
      </dgm:t>
    </dgm:pt>
    <dgm:pt modelId="{4138B775-5E1E-4496-81AB-30795236839E}" type="sibTrans" cxnId="{CA521BB9-48FC-4D09-8573-82EA5A112E76}">
      <dgm:prSet/>
      <dgm:spPr/>
      <dgm:t>
        <a:bodyPr/>
        <a:lstStyle/>
        <a:p>
          <a:endParaRPr lang="en-US"/>
        </a:p>
      </dgm:t>
    </dgm:pt>
    <dgm:pt modelId="{7087885F-19F7-41ED-B314-07DD3CB0C449}">
      <dgm:prSet/>
      <dgm:spPr/>
      <dgm:t>
        <a:bodyPr/>
        <a:lstStyle/>
        <a:p>
          <a:pPr rtl="0"/>
          <a:r>
            <a:rPr lang="en-US" dirty="0" smtClean="0"/>
            <a:t>Performance effectiveness</a:t>
          </a:r>
          <a:endParaRPr lang="en-US" dirty="0"/>
        </a:p>
      </dgm:t>
    </dgm:pt>
    <dgm:pt modelId="{F2F4F0C7-4D31-4C37-8499-9B97444543CE}" type="parTrans" cxnId="{482E6C75-4C00-4427-95A9-A96806E162EF}">
      <dgm:prSet/>
      <dgm:spPr/>
      <dgm:t>
        <a:bodyPr/>
        <a:lstStyle/>
        <a:p>
          <a:endParaRPr lang="en-US"/>
        </a:p>
      </dgm:t>
    </dgm:pt>
    <dgm:pt modelId="{E703C4E0-A8BB-46BF-A7B9-41EA1B129481}" type="sibTrans" cxnId="{482E6C75-4C00-4427-95A9-A96806E162EF}">
      <dgm:prSet/>
      <dgm:spPr/>
      <dgm:t>
        <a:bodyPr/>
        <a:lstStyle/>
        <a:p>
          <a:endParaRPr lang="en-US"/>
        </a:p>
      </dgm:t>
    </dgm:pt>
    <dgm:pt modelId="{7DAFAD32-E64D-45D2-80AE-354A597F3125}">
      <dgm:prSet/>
      <dgm:spPr/>
      <dgm:t>
        <a:bodyPr/>
        <a:lstStyle/>
        <a:p>
          <a:pPr rtl="0"/>
          <a:r>
            <a:rPr lang="en-US" dirty="0" smtClean="0"/>
            <a:t>An output measure of task or goal accomplishment </a:t>
          </a:r>
          <a:endParaRPr lang="en-US" dirty="0"/>
        </a:p>
      </dgm:t>
    </dgm:pt>
    <dgm:pt modelId="{4317A761-BF46-4150-9462-2CC92C669061}" type="parTrans" cxnId="{FF069186-424D-47B2-B3A7-95ED66BB24ED}">
      <dgm:prSet/>
      <dgm:spPr/>
      <dgm:t>
        <a:bodyPr/>
        <a:lstStyle/>
        <a:p>
          <a:endParaRPr lang="en-US"/>
        </a:p>
      </dgm:t>
    </dgm:pt>
    <dgm:pt modelId="{1C469543-7D0D-481F-8657-FA458514BDF8}" type="sibTrans" cxnId="{FF069186-424D-47B2-B3A7-95ED66BB24ED}">
      <dgm:prSet/>
      <dgm:spPr/>
      <dgm:t>
        <a:bodyPr/>
        <a:lstStyle/>
        <a:p>
          <a:endParaRPr lang="en-US"/>
        </a:p>
      </dgm:t>
    </dgm:pt>
    <dgm:pt modelId="{0122046E-8139-4C51-AEFC-8D64D2E4D925}">
      <dgm:prSet/>
      <dgm:spPr/>
      <dgm:t>
        <a:bodyPr/>
        <a:lstStyle/>
        <a:p>
          <a:pPr rtl="0"/>
          <a:r>
            <a:rPr lang="en-US" dirty="0" smtClean="0"/>
            <a:t>Performance efficiency</a:t>
          </a:r>
          <a:endParaRPr lang="en-US" dirty="0"/>
        </a:p>
      </dgm:t>
    </dgm:pt>
    <dgm:pt modelId="{86046093-9C8C-4031-A424-8AD7D8F03A07}" type="parTrans" cxnId="{A3C5D053-E6AF-42FC-A23F-5B9A5FACD479}">
      <dgm:prSet/>
      <dgm:spPr/>
      <dgm:t>
        <a:bodyPr/>
        <a:lstStyle/>
        <a:p>
          <a:endParaRPr lang="en-US"/>
        </a:p>
      </dgm:t>
    </dgm:pt>
    <dgm:pt modelId="{62084603-1860-4258-96BC-BCBA781AE752}" type="sibTrans" cxnId="{A3C5D053-E6AF-42FC-A23F-5B9A5FACD479}">
      <dgm:prSet/>
      <dgm:spPr/>
      <dgm:t>
        <a:bodyPr/>
        <a:lstStyle/>
        <a:p>
          <a:endParaRPr lang="en-US"/>
        </a:p>
      </dgm:t>
    </dgm:pt>
    <dgm:pt modelId="{9CEED1E9-605E-4EB6-881C-F2625A4349D2}">
      <dgm:prSet/>
      <dgm:spPr/>
      <dgm:t>
        <a:bodyPr/>
        <a:lstStyle/>
        <a:p>
          <a:pPr rtl="0"/>
          <a:r>
            <a:rPr lang="en-US" dirty="0" smtClean="0"/>
            <a:t>An input measure of the resource costs associated with goal accomplishment </a:t>
          </a:r>
          <a:endParaRPr lang="en-US" dirty="0"/>
        </a:p>
      </dgm:t>
    </dgm:pt>
    <dgm:pt modelId="{88BCDCEB-43B6-4B13-970E-1B3BDDF270A7}" type="parTrans" cxnId="{E8EC7471-C1DD-4599-9AB3-5F677B842687}">
      <dgm:prSet/>
      <dgm:spPr/>
      <dgm:t>
        <a:bodyPr/>
        <a:lstStyle/>
        <a:p>
          <a:endParaRPr lang="en-US"/>
        </a:p>
      </dgm:t>
    </dgm:pt>
    <dgm:pt modelId="{A2C15BE5-015E-45AD-A484-6F2016C2700D}" type="sibTrans" cxnId="{E8EC7471-C1DD-4599-9AB3-5F677B842687}">
      <dgm:prSet/>
      <dgm:spPr/>
      <dgm:t>
        <a:bodyPr/>
        <a:lstStyle/>
        <a:p>
          <a:endParaRPr lang="en-US"/>
        </a:p>
      </dgm:t>
    </dgm:pt>
    <dgm:pt modelId="{737B718A-6F45-40AB-9680-DF48CE0002A5}" type="pres">
      <dgm:prSet presAssocID="{14ABAB18-2DEE-4B75-BE9D-0E29D377FC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12A3C3-9170-491A-8FAA-E62CFE233258}" type="pres">
      <dgm:prSet presAssocID="{3AA3EAFC-F025-4870-879F-3EE7BD6C8482}" presName="composite" presStyleCnt="0"/>
      <dgm:spPr/>
    </dgm:pt>
    <dgm:pt modelId="{3AD0534D-8753-4459-9B39-AF95097EAE41}" type="pres">
      <dgm:prSet presAssocID="{3AA3EAFC-F025-4870-879F-3EE7BD6C84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E9AEE-7D63-421E-9815-9BE883D9F592}" type="pres">
      <dgm:prSet presAssocID="{3AA3EAFC-F025-4870-879F-3EE7BD6C848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3CFCF-300B-465E-8263-57EF21ABB10E}" type="pres">
      <dgm:prSet presAssocID="{D565EA66-3762-4AFD-89FD-C35E1718064C}" presName="space" presStyleCnt="0"/>
      <dgm:spPr/>
    </dgm:pt>
    <dgm:pt modelId="{CAC1974B-03FE-4D37-BA81-F6C645CDDDDC}" type="pres">
      <dgm:prSet presAssocID="{7087885F-19F7-41ED-B314-07DD3CB0C449}" presName="composite" presStyleCnt="0"/>
      <dgm:spPr/>
    </dgm:pt>
    <dgm:pt modelId="{017C06F1-6816-407A-8B44-65CD595576B2}" type="pres">
      <dgm:prSet presAssocID="{7087885F-19F7-41ED-B314-07DD3CB0C44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6283E-FD0C-4222-99DB-18F306F57C55}" type="pres">
      <dgm:prSet presAssocID="{7087885F-19F7-41ED-B314-07DD3CB0C44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D21E4-4122-4DDD-9A2F-CEDC785E06CA}" type="pres">
      <dgm:prSet presAssocID="{E703C4E0-A8BB-46BF-A7B9-41EA1B129481}" presName="space" presStyleCnt="0"/>
      <dgm:spPr/>
    </dgm:pt>
    <dgm:pt modelId="{4BED9BF9-2E2E-4E17-BB17-A9E378D03C0C}" type="pres">
      <dgm:prSet presAssocID="{0122046E-8139-4C51-AEFC-8D64D2E4D925}" presName="composite" presStyleCnt="0"/>
      <dgm:spPr/>
    </dgm:pt>
    <dgm:pt modelId="{B84CD2F7-B1C9-4043-863A-EA1C3882B562}" type="pres">
      <dgm:prSet presAssocID="{0122046E-8139-4C51-AEFC-8D64D2E4D92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466FC-FBFD-473F-B0F8-7FC4EF9E8733}" type="pres">
      <dgm:prSet presAssocID="{0122046E-8139-4C51-AEFC-8D64D2E4D92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A0C23-32E4-4E19-A4DD-7D25783CAB25}" srcId="{14ABAB18-2DEE-4B75-BE9D-0E29D377FC1F}" destId="{3AA3EAFC-F025-4870-879F-3EE7BD6C8482}" srcOrd="0" destOrd="0" parTransId="{77E86CB8-2A0B-4328-A27D-4F7BA179708E}" sibTransId="{D565EA66-3762-4AFD-89FD-C35E1718064C}"/>
    <dgm:cxn modelId="{E401348F-687E-4FB7-9A39-06798DAA7D02}" type="presOf" srcId="{7DAFAD32-E64D-45D2-80AE-354A597F3125}" destId="{2276283E-FD0C-4222-99DB-18F306F57C55}" srcOrd="0" destOrd="0" presId="urn:microsoft.com/office/officeart/2005/8/layout/hList1"/>
    <dgm:cxn modelId="{A3C5D053-E6AF-42FC-A23F-5B9A5FACD479}" srcId="{14ABAB18-2DEE-4B75-BE9D-0E29D377FC1F}" destId="{0122046E-8139-4C51-AEFC-8D64D2E4D925}" srcOrd="2" destOrd="0" parTransId="{86046093-9C8C-4031-A424-8AD7D8F03A07}" sibTransId="{62084603-1860-4258-96BC-BCBA781AE752}"/>
    <dgm:cxn modelId="{5A9118F9-8031-4F8B-8FF7-3A41299FF221}" type="presOf" srcId="{7087885F-19F7-41ED-B314-07DD3CB0C449}" destId="{017C06F1-6816-407A-8B44-65CD595576B2}" srcOrd="0" destOrd="0" presId="urn:microsoft.com/office/officeart/2005/8/layout/hList1"/>
    <dgm:cxn modelId="{FF069186-424D-47B2-B3A7-95ED66BB24ED}" srcId="{7087885F-19F7-41ED-B314-07DD3CB0C449}" destId="{7DAFAD32-E64D-45D2-80AE-354A597F3125}" srcOrd="0" destOrd="0" parTransId="{4317A761-BF46-4150-9462-2CC92C669061}" sibTransId="{1C469543-7D0D-481F-8657-FA458514BDF8}"/>
    <dgm:cxn modelId="{B7F0345C-54A0-4D89-8A62-985605E5347D}" type="presOf" srcId="{9CEED1E9-605E-4EB6-881C-F2625A4349D2}" destId="{B1B466FC-FBFD-473F-B0F8-7FC4EF9E8733}" srcOrd="0" destOrd="0" presId="urn:microsoft.com/office/officeart/2005/8/layout/hList1"/>
    <dgm:cxn modelId="{F486B405-9683-471D-812A-1E9B0D07BB0C}" type="presOf" srcId="{27E3E1B9-6105-4F17-8729-E598545407D0}" destId="{34CE9AEE-7D63-421E-9815-9BE883D9F592}" srcOrd="0" destOrd="0" presId="urn:microsoft.com/office/officeart/2005/8/layout/hList1"/>
    <dgm:cxn modelId="{622B4204-4E31-423B-B2C9-9FBAD99AA508}" type="presOf" srcId="{14ABAB18-2DEE-4B75-BE9D-0E29D377FC1F}" destId="{737B718A-6F45-40AB-9680-DF48CE0002A5}" srcOrd="0" destOrd="0" presId="urn:microsoft.com/office/officeart/2005/8/layout/hList1"/>
    <dgm:cxn modelId="{482E6C75-4C00-4427-95A9-A96806E162EF}" srcId="{14ABAB18-2DEE-4B75-BE9D-0E29D377FC1F}" destId="{7087885F-19F7-41ED-B314-07DD3CB0C449}" srcOrd="1" destOrd="0" parTransId="{F2F4F0C7-4D31-4C37-8499-9B97444543CE}" sibTransId="{E703C4E0-A8BB-46BF-A7B9-41EA1B129481}"/>
    <dgm:cxn modelId="{9B5A14CD-69A3-4E57-8AEB-7B6FD85FAFDA}" type="presOf" srcId="{0122046E-8139-4C51-AEFC-8D64D2E4D925}" destId="{B84CD2F7-B1C9-4043-863A-EA1C3882B562}" srcOrd="0" destOrd="0" presId="urn:microsoft.com/office/officeart/2005/8/layout/hList1"/>
    <dgm:cxn modelId="{E8EC7471-C1DD-4599-9AB3-5F677B842687}" srcId="{0122046E-8139-4C51-AEFC-8D64D2E4D925}" destId="{9CEED1E9-605E-4EB6-881C-F2625A4349D2}" srcOrd="0" destOrd="0" parTransId="{88BCDCEB-43B6-4B13-970E-1B3BDDF270A7}" sibTransId="{A2C15BE5-015E-45AD-A484-6F2016C2700D}"/>
    <dgm:cxn modelId="{CA521BB9-48FC-4D09-8573-82EA5A112E76}" srcId="{3AA3EAFC-F025-4870-879F-3EE7BD6C8482}" destId="{27E3E1B9-6105-4F17-8729-E598545407D0}" srcOrd="0" destOrd="0" parTransId="{611DBE7A-2F87-4EAE-8F09-8F11022A8B0C}" sibTransId="{4138B775-5E1E-4496-81AB-30795236839E}"/>
    <dgm:cxn modelId="{27A1AACD-B9A6-4E72-B589-B636034CF1C9}" type="presOf" srcId="{3AA3EAFC-F025-4870-879F-3EE7BD6C8482}" destId="{3AD0534D-8753-4459-9B39-AF95097EAE41}" srcOrd="0" destOrd="0" presId="urn:microsoft.com/office/officeart/2005/8/layout/hList1"/>
    <dgm:cxn modelId="{037E96F1-8231-40A6-A0BE-8B0F52BB9EA4}" type="presParOf" srcId="{737B718A-6F45-40AB-9680-DF48CE0002A5}" destId="{2F12A3C3-9170-491A-8FAA-E62CFE233258}" srcOrd="0" destOrd="0" presId="urn:microsoft.com/office/officeart/2005/8/layout/hList1"/>
    <dgm:cxn modelId="{7206EE62-3D99-4629-BA65-03F720938718}" type="presParOf" srcId="{2F12A3C3-9170-491A-8FAA-E62CFE233258}" destId="{3AD0534D-8753-4459-9B39-AF95097EAE41}" srcOrd="0" destOrd="0" presId="urn:microsoft.com/office/officeart/2005/8/layout/hList1"/>
    <dgm:cxn modelId="{E6597251-1121-45E5-8755-FE9CAD4E9F73}" type="presParOf" srcId="{2F12A3C3-9170-491A-8FAA-E62CFE233258}" destId="{34CE9AEE-7D63-421E-9815-9BE883D9F592}" srcOrd="1" destOrd="0" presId="urn:microsoft.com/office/officeart/2005/8/layout/hList1"/>
    <dgm:cxn modelId="{1CD3F44A-D00A-4886-8694-DC956475399D}" type="presParOf" srcId="{737B718A-6F45-40AB-9680-DF48CE0002A5}" destId="{6E63CFCF-300B-465E-8263-57EF21ABB10E}" srcOrd="1" destOrd="0" presId="urn:microsoft.com/office/officeart/2005/8/layout/hList1"/>
    <dgm:cxn modelId="{7298FC07-DF04-453C-96E1-92BC38685BDF}" type="presParOf" srcId="{737B718A-6F45-40AB-9680-DF48CE0002A5}" destId="{CAC1974B-03FE-4D37-BA81-F6C645CDDDDC}" srcOrd="2" destOrd="0" presId="urn:microsoft.com/office/officeart/2005/8/layout/hList1"/>
    <dgm:cxn modelId="{900970A3-CCE3-49B1-A2E7-9C03E10956A8}" type="presParOf" srcId="{CAC1974B-03FE-4D37-BA81-F6C645CDDDDC}" destId="{017C06F1-6816-407A-8B44-65CD595576B2}" srcOrd="0" destOrd="0" presId="urn:microsoft.com/office/officeart/2005/8/layout/hList1"/>
    <dgm:cxn modelId="{920C8831-5E6F-4413-BE47-AE0FE99B727D}" type="presParOf" srcId="{CAC1974B-03FE-4D37-BA81-F6C645CDDDDC}" destId="{2276283E-FD0C-4222-99DB-18F306F57C55}" srcOrd="1" destOrd="0" presId="urn:microsoft.com/office/officeart/2005/8/layout/hList1"/>
    <dgm:cxn modelId="{715518A9-AB9F-4CCF-B2F8-C7BE07515B1F}" type="presParOf" srcId="{737B718A-6F45-40AB-9680-DF48CE0002A5}" destId="{ACDD21E4-4122-4DDD-9A2F-CEDC785E06CA}" srcOrd="3" destOrd="0" presId="urn:microsoft.com/office/officeart/2005/8/layout/hList1"/>
    <dgm:cxn modelId="{4103D316-DA8B-4FDA-BC71-20D99D80CEF9}" type="presParOf" srcId="{737B718A-6F45-40AB-9680-DF48CE0002A5}" destId="{4BED9BF9-2E2E-4E17-BB17-A9E378D03C0C}" srcOrd="4" destOrd="0" presId="urn:microsoft.com/office/officeart/2005/8/layout/hList1"/>
    <dgm:cxn modelId="{119EADFA-17D2-4DDD-B409-45F9F8E50450}" type="presParOf" srcId="{4BED9BF9-2E2E-4E17-BB17-A9E378D03C0C}" destId="{B84CD2F7-B1C9-4043-863A-EA1C3882B562}" srcOrd="0" destOrd="0" presId="urn:microsoft.com/office/officeart/2005/8/layout/hList1"/>
    <dgm:cxn modelId="{4E048FE2-A595-4886-BC19-A116590BE7A9}" type="presParOf" srcId="{4BED9BF9-2E2E-4E17-BB17-A9E378D03C0C}" destId="{B1B466FC-FBFD-473F-B0F8-7FC4EF9E8733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82D09-1EEE-4050-827F-D80C4B79E7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EAD91D-E7FE-4CFD-9189-CAE26E44C371}">
      <dgm:prSet custT="1"/>
      <dgm:spPr/>
      <dgm:t>
        <a:bodyPr/>
        <a:lstStyle/>
        <a:p>
          <a:pPr rtl="0"/>
          <a:r>
            <a:rPr lang="en-US" sz="3200" b="0" dirty="0" smtClean="0"/>
            <a:t>Types of managers </a:t>
          </a:r>
          <a:endParaRPr lang="en-US" sz="3200" b="0" dirty="0"/>
        </a:p>
      </dgm:t>
    </dgm:pt>
    <dgm:pt modelId="{EFF9018F-46FC-4C6A-96D2-9D5F3CA766B9}" type="parTrans" cxnId="{43CEB259-33F7-4A40-AF84-CAC94E823522}">
      <dgm:prSet/>
      <dgm:spPr/>
      <dgm:t>
        <a:bodyPr/>
        <a:lstStyle/>
        <a:p>
          <a:endParaRPr lang="en-US"/>
        </a:p>
      </dgm:t>
    </dgm:pt>
    <dgm:pt modelId="{A0D58978-1A10-4154-B85F-58DC6054FF79}" type="sibTrans" cxnId="{43CEB259-33F7-4A40-AF84-CAC94E823522}">
      <dgm:prSet/>
      <dgm:spPr/>
      <dgm:t>
        <a:bodyPr/>
        <a:lstStyle/>
        <a:p>
          <a:endParaRPr lang="en-US"/>
        </a:p>
      </dgm:t>
    </dgm:pt>
    <dgm:pt modelId="{EE657AC8-F509-46C8-8DDE-D24C2ABC40AD}">
      <dgm:prSet/>
      <dgm:spPr/>
      <dgm:t>
        <a:bodyPr/>
        <a:lstStyle/>
        <a:p>
          <a:pPr rtl="0"/>
          <a:r>
            <a:rPr lang="en-US" b="1" i="1" dirty="0" smtClean="0"/>
            <a:t>Line managers </a:t>
          </a:r>
          <a:r>
            <a:rPr lang="en-US" dirty="0" smtClean="0"/>
            <a:t>are responsible for work activities that directly affect organization’s outputs </a:t>
          </a:r>
          <a:endParaRPr lang="en-US" dirty="0"/>
        </a:p>
      </dgm:t>
    </dgm:pt>
    <dgm:pt modelId="{A2582AA3-4EA5-451D-9981-2671741A58D8}" type="parTrans" cxnId="{365BE03C-09BA-455B-8DE5-59EE232984A6}">
      <dgm:prSet/>
      <dgm:spPr/>
      <dgm:t>
        <a:bodyPr/>
        <a:lstStyle/>
        <a:p>
          <a:endParaRPr lang="en-US"/>
        </a:p>
      </dgm:t>
    </dgm:pt>
    <dgm:pt modelId="{1BBF181A-929E-4A8D-ACFA-58BCA7BC8839}" type="sibTrans" cxnId="{365BE03C-09BA-455B-8DE5-59EE232984A6}">
      <dgm:prSet/>
      <dgm:spPr/>
      <dgm:t>
        <a:bodyPr/>
        <a:lstStyle/>
        <a:p>
          <a:endParaRPr lang="en-US"/>
        </a:p>
      </dgm:t>
    </dgm:pt>
    <dgm:pt modelId="{4C1B86B6-44DF-4EF2-95C2-9D880DABCD63}">
      <dgm:prSet/>
      <dgm:spPr/>
      <dgm:t>
        <a:bodyPr/>
        <a:lstStyle/>
        <a:p>
          <a:pPr rtl="0"/>
          <a:r>
            <a:rPr lang="en-US" b="1" i="1" dirty="0" smtClean="0"/>
            <a:t>Staff</a:t>
          </a:r>
          <a:r>
            <a:rPr lang="en-US" dirty="0" smtClean="0"/>
            <a:t> </a:t>
          </a:r>
          <a:r>
            <a:rPr lang="en-US" b="1" i="1" dirty="0" smtClean="0"/>
            <a:t>managers</a:t>
          </a:r>
          <a:r>
            <a:rPr lang="en-US" dirty="0" smtClean="0"/>
            <a:t> use technical expertise to advise and support the efforts of line workers </a:t>
          </a:r>
          <a:endParaRPr lang="en-US" dirty="0"/>
        </a:p>
      </dgm:t>
    </dgm:pt>
    <dgm:pt modelId="{3F711DF5-40E7-4AB2-929E-0D5749B68C5C}" type="parTrans" cxnId="{93F76549-2649-4078-B852-02AA45E2207F}">
      <dgm:prSet/>
      <dgm:spPr/>
      <dgm:t>
        <a:bodyPr/>
        <a:lstStyle/>
        <a:p>
          <a:endParaRPr lang="en-US"/>
        </a:p>
      </dgm:t>
    </dgm:pt>
    <dgm:pt modelId="{DBF1F194-E05E-453D-8921-4F1385A407E4}" type="sibTrans" cxnId="{93F76549-2649-4078-B852-02AA45E2207F}">
      <dgm:prSet/>
      <dgm:spPr/>
      <dgm:t>
        <a:bodyPr/>
        <a:lstStyle/>
        <a:p>
          <a:endParaRPr lang="en-US"/>
        </a:p>
      </dgm:t>
    </dgm:pt>
    <dgm:pt modelId="{F7BD9E1D-27E1-42DE-AD20-3145A332D670}">
      <dgm:prSet/>
      <dgm:spPr/>
      <dgm:t>
        <a:bodyPr/>
        <a:lstStyle/>
        <a:p>
          <a:pPr rtl="0"/>
          <a:r>
            <a:rPr lang="en-US" b="1" i="1" dirty="0" smtClean="0"/>
            <a:t>Functional</a:t>
          </a:r>
          <a:r>
            <a:rPr lang="en-US" dirty="0" smtClean="0"/>
            <a:t> </a:t>
          </a:r>
          <a:r>
            <a:rPr lang="en-US" b="1" i="1" dirty="0" smtClean="0"/>
            <a:t>managers</a:t>
          </a:r>
          <a:r>
            <a:rPr lang="en-US" dirty="0" smtClean="0"/>
            <a:t> are responsible for a single area of activity </a:t>
          </a:r>
          <a:endParaRPr lang="en-US" dirty="0"/>
        </a:p>
      </dgm:t>
    </dgm:pt>
    <dgm:pt modelId="{5DEB423D-B46E-4114-B903-649B1F80B2F4}" type="parTrans" cxnId="{B061E2CE-15FA-467B-8A41-E794C258E5FB}">
      <dgm:prSet/>
      <dgm:spPr/>
      <dgm:t>
        <a:bodyPr/>
        <a:lstStyle/>
        <a:p>
          <a:endParaRPr lang="en-US"/>
        </a:p>
      </dgm:t>
    </dgm:pt>
    <dgm:pt modelId="{75563CB1-E9C8-4ED6-9DE7-199421029ABB}" type="sibTrans" cxnId="{B061E2CE-15FA-467B-8A41-E794C258E5FB}">
      <dgm:prSet/>
      <dgm:spPr/>
      <dgm:t>
        <a:bodyPr/>
        <a:lstStyle/>
        <a:p>
          <a:endParaRPr lang="en-US"/>
        </a:p>
      </dgm:t>
    </dgm:pt>
    <dgm:pt modelId="{634C00E0-04EB-48E5-97AE-0D21EC34E0E9}">
      <dgm:prSet/>
      <dgm:spPr/>
      <dgm:t>
        <a:bodyPr/>
        <a:lstStyle/>
        <a:p>
          <a:pPr rtl="0"/>
          <a:r>
            <a:rPr lang="en-US" b="1" i="1" dirty="0" smtClean="0"/>
            <a:t>General</a:t>
          </a:r>
          <a:r>
            <a:rPr lang="en-US" dirty="0" smtClean="0"/>
            <a:t> </a:t>
          </a:r>
          <a:r>
            <a:rPr lang="en-US" b="1" i="1" dirty="0" smtClean="0"/>
            <a:t>managers</a:t>
          </a:r>
          <a:r>
            <a:rPr lang="en-US" dirty="0" smtClean="0"/>
            <a:t> are responsible for more complex units that include many functional areas </a:t>
          </a:r>
          <a:endParaRPr lang="en-US" dirty="0"/>
        </a:p>
      </dgm:t>
    </dgm:pt>
    <dgm:pt modelId="{E7336437-2C71-401B-AB71-9DF9C1B0E996}" type="parTrans" cxnId="{1831D838-3C01-4EE9-8961-879C0D63C2CE}">
      <dgm:prSet/>
      <dgm:spPr/>
      <dgm:t>
        <a:bodyPr/>
        <a:lstStyle/>
        <a:p>
          <a:endParaRPr lang="en-US"/>
        </a:p>
      </dgm:t>
    </dgm:pt>
    <dgm:pt modelId="{22E7315F-14FA-42C6-A5C3-DDA6B6FD5121}" type="sibTrans" cxnId="{1831D838-3C01-4EE9-8961-879C0D63C2CE}">
      <dgm:prSet/>
      <dgm:spPr/>
      <dgm:t>
        <a:bodyPr/>
        <a:lstStyle/>
        <a:p>
          <a:endParaRPr lang="en-US"/>
        </a:p>
      </dgm:t>
    </dgm:pt>
    <dgm:pt modelId="{831AB635-C16E-4FAD-BFA8-CC777063EBC9}">
      <dgm:prSet/>
      <dgm:spPr/>
      <dgm:t>
        <a:bodyPr/>
        <a:lstStyle/>
        <a:p>
          <a:pPr rtl="0"/>
          <a:r>
            <a:rPr lang="en-US" b="1" i="1" dirty="0" smtClean="0"/>
            <a:t>Administrators</a:t>
          </a:r>
          <a:r>
            <a:rPr lang="en-US" dirty="0" smtClean="0"/>
            <a:t> work in public and nonprofit organizations </a:t>
          </a:r>
          <a:endParaRPr lang="en-US" dirty="0"/>
        </a:p>
      </dgm:t>
    </dgm:pt>
    <dgm:pt modelId="{F926E018-6094-41F6-97AA-D2C5097DC4AE}" type="parTrans" cxnId="{FDB0F99A-6045-4645-B7DC-F58783C531EE}">
      <dgm:prSet/>
      <dgm:spPr/>
      <dgm:t>
        <a:bodyPr/>
        <a:lstStyle/>
        <a:p>
          <a:endParaRPr lang="en-US"/>
        </a:p>
      </dgm:t>
    </dgm:pt>
    <dgm:pt modelId="{75BA9856-BA93-4F51-822C-154486F65F99}" type="sibTrans" cxnId="{FDB0F99A-6045-4645-B7DC-F58783C531EE}">
      <dgm:prSet/>
      <dgm:spPr/>
      <dgm:t>
        <a:bodyPr/>
        <a:lstStyle/>
        <a:p>
          <a:endParaRPr lang="en-US"/>
        </a:p>
      </dgm:t>
    </dgm:pt>
    <dgm:pt modelId="{F4DBCDF9-820C-49D0-A15A-F3372294AC02}" type="pres">
      <dgm:prSet presAssocID="{93882D09-1EEE-4050-827F-D80C4B79E7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501ED-8F86-4584-85FF-68727D201A8D}" type="pres">
      <dgm:prSet presAssocID="{B0EAD91D-E7FE-4CFD-9189-CAE26E44C371}" presName="composite" presStyleCnt="0"/>
      <dgm:spPr/>
    </dgm:pt>
    <dgm:pt modelId="{06B80FA5-3B42-4A0D-88EC-7A2D7F9DA0D7}" type="pres">
      <dgm:prSet presAssocID="{B0EAD91D-E7FE-4CFD-9189-CAE26E44C37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4544B-F40C-4753-AAE4-CDEB8482EED2}" type="pres">
      <dgm:prSet presAssocID="{B0EAD91D-E7FE-4CFD-9189-CAE26E44C37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1E2CE-15FA-467B-8A41-E794C258E5FB}" srcId="{B0EAD91D-E7FE-4CFD-9189-CAE26E44C371}" destId="{F7BD9E1D-27E1-42DE-AD20-3145A332D670}" srcOrd="2" destOrd="0" parTransId="{5DEB423D-B46E-4114-B903-649B1F80B2F4}" sibTransId="{75563CB1-E9C8-4ED6-9DE7-199421029ABB}"/>
    <dgm:cxn modelId="{4EEE6E17-AE74-47AD-9E64-CFE3FA719902}" type="presOf" srcId="{831AB635-C16E-4FAD-BFA8-CC777063EBC9}" destId="{FDE4544B-F40C-4753-AAE4-CDEB8482EED2}" srcOrd="0" destOrd="4" presId="urn:microsoft.com/office/officeart/2005/8/layout/hList1"/>
    <dgm:cxn modelId="{FDB0F99A-6045-4645-B7DC-F58783C531EE}" srcId="{B0EAD91D-E7FE-4CFD-9189-CAE26E44C371}" destId="{831AB635-C16E-4FAD-BFA8-CC777063EBC9}" srcOrd="4" destOrd="0" parTransId="{F926E018-6094-41F6-97AA-D2C5097DC4AE}" sibTransId="{75BA9856-BA93-4F51-822C-154486F65F99}"/>
    <dgm:cxn modelId="{43CEB259-33F7-4A40-AF84-CAC94E823522}" srcId="{93882D09-1EEE-4050-827F-D80C4B79E78A}" destId="{B0EAD91D-E7FE-4CFD-9189-CAE26E44C371}" srcOrd="0" destOrd="0" parTransId="{EFF9018F-46FC-4C6A-96D2-9D5F3CA766B9}" sibTransId="{A0D58978-1A10-4154-B85F-58DC6054FF79}"/>
    <dgm:cxn modelId="{09362E3F-4C11-452B-80EB-C7C88D7E21DD}" type="presOf" srcId="{634C00E0-04EB-48E5-97AE-0D21EC34E0E9}" destId="{FDE4544B-F40C-4753-AAE4-CDEB8482EED2}" srcOrd="0" destOrd="3" presId="urn:microsoft.com/office/officeart/2005/8/layout/hList1"/>
    <dgm:cxn modelId="{93F76549-2649-4078-B852-02AA45E2207F}" srcId="{B0EAD91D-E7FE-4CFD-9189-CAE26E44C371}" destId="{4C1B86B6-44DF-4EF2-95C2-9D880DABCD63}" srcOrd="1" destOrd="0" parTransId="{3F711DF5-40E7-4AB2-929E-0D5749B68C5C}" sibTransId="{DBF1F194-E05E-453D-8921-4F1385A407E4}"/>
    <dgm:cxn modelId="{EE60CCD1-AE43-42AD-8A0F-8AE9378EE958}" type="presOf" srcId="{F7BD9E1D-27E1-42DE-AD20-3145A332D670}" destId="{FDE4544B-F40C-4753-AAE4-CDEB8482EED2}" srcOrd="0" destOrd="2" presId="urn:microsoft.com/office/officeart/2005/8/layout/hList1"/>
    <dgm:cxn modelId="{3AE4B49E-48B9-4B2F-9942-6339ECD7B8F1}" type="presOf" srcId="{EE657AC8-F509-46C8-8DDE-D24C2ABC40AD}" destId="{FDE4544B-F40C-4753-AAE4-CDEB8482EED2}" srcOrd="0" destOrd="0" presId="urn:microsoft.com/office/officeart/2005/8/layout/hList1"/>
    <dgm:cxn modelId="{365BE03C-09BA-455B-8DE5-59EE232984A6}" srcId="{B0EAD91D-E7FE-4CFD-9189-CAE26E44C371}" destId="{EE657AC8-F509-46C8-8DDE-D24C2ABC40AD}" srcOrd="0" destOrd="0" parTransId="{A2582AA3-4EA5-451D-9981-2671741A58D8}" sibTransId="{1BBF181A-929E-4A8D-ACFA-58BCA7BC8839}"/>
    <dgm:cxn modelId="{00593EB8-1060-47BA-96E5-C857CFB89CF3}" type="presOf" srcId="{93882D09-1EEE-4050-827F-D80C4B79E78A}" destId="{F4DBCDF9-820C-49D0-A15A-F3372294AC02}" srcOrd="0" destOrd="0" presId="urn:microsoft.com/office/officeart/2005/8/layout/hList1"/>
    <dgm:cxn modelId="{1831D838-3C01-4EE9-8961-879C0D63C2CE}" srcId="{B0EAD91D-E7FE-4CFD-9189-CAE26E44C371}" destId="{634C00E0-04EB-48E5-97AE-0D21EC34E0E9}" srcOrd="3" destOrd="0" parTransId="{E7336437-2C71-401B-AB71-9DF9C1B0E996}" sibTransId="{22E7315F-14FA-42C6-A5C3-DDA6B6FD5121}"/>
    <dgm:cxn modelId="{983B467A-C43B-4C98-BF00-AABC6A10B629}" type="presOf" srcId="{B0EAD91D-E7FE-4CFD-9189-CAE26E44C371}" destId="{06B80FA5-3B42-4A0D-88EC-7A2D7F9DA0D7}" srcOrd="0" destOrd="0" presId="urn:microsoft.com/office/officeart/2005/8/layout/hList1"/>
    <dgm:cxn modelId="{BF62260A-A989-4031-A39E-DD9D8E6A2284}" type="presOf" srcId="{4C1B86B6-44DF-4EF2-95C2-9D880DABCD63}" destId="{FDE4544B-F40C-4753-AAE4-CDEB8482EED2}" srcOrd="0" destOrd="1" presId="urn:microsoft.com/office/officeart/2005/8/layout/hList1"/>
    <dgm:cxn modelId="{0380FE89-EA0F-4E5D-9C47-1C445CFE34F2}" type="presParOf" srcId="{F4DBCDF9-820C-49D0-A15A-F3372294AC02}" destId="{36B501ED-8F86-4584-85FF-68727D201A8D}" srcOrd="0" destOrd="0" presId="urn:microsoft.com/office/officeart/2005/8/layout/hList1"/>
    <dgm:cxn modelId="{317C7E9C-F9C7-4ECB-8C33-61928130E016}" type="presParOf" srcId="{36B501ED-8F86-4584-85FF-68727D201A8D}" destId="{06B80FA5-3B42-4A0D-88EC-7A2D7F9DA0D7}" srcOrd="0" destOrd="0" presId="urn:microsoft.com/office/officeart/2005/8/layout/hList1"/>
    <dgm:cxn modelId="{92C59A53-B2EA-4999-AD84-4133BC0E76D8}" type="presParOf" srcId="{36B501ED-8F86-4584-85FF-68727D201A8D}" destId="{FDE4544B-F40C-4753-AAE4-CDEB8482EED2}" srcOrd="1" destOrd="0" presId="urn:microsoft.com/office/officeart/2005/8/layout/h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435995-7C49-4915-9829-76D2BC0E54DF}" type="doc">
      <dgm:prSet loTypeId="urn:microsoft.com/office/officeart/2005/8/layout/venn3" loCatId="relationship" qsTypeId="urn:microsoft.com/office/officeart/2005/8/quickstyle/simple1" qsCatId="simple" csTypeId="urn:microsoft.com/office/officeart/2005/8/colors/colorful1#3" csCatId="colorful"/>
      <dgm:spPr/>
      <dgm:t>
        <a:bodyPr/>
        <a:lstStyle/>
        <a:p>
          <a:endParaRPr lang="en-US"/>
        </a:p>
      </dgm:t>
    </dgm:pt>
    <dgm:pt modelId="{B73CD9AA-0DA2-436E-8884-328EBB3D7627}">
      <dgm:prSet/>
      <dgm:spPr/>
      <dgm:t>
        <a:bodyPr/>
        <a:lstStyle/>
        <a:p>
          <a:pPr rtl="0"/>
          <a:r>
            <a:rPr lang="en-US" dirty="0" smtClean="0"/>
            <a:t>Financial performance</a:t>
          </a:r>
          <a:endParaRPr lang="en-US" dirty="0"/>
        </a:p>
      </dgm:t>
    </dgm:pt>
    <dgm:pt modelId="{2D32F5C3-5E62-4488-84DA-F314E82F55A3}" type="parTrans" cxnId="{7F420934-3A16-4E65-A8D7-9788B980E99F}">
      <dgm:prSet/>
      <dgm:spPr/>
      <dgm:t>
        <a:bodyPr/>
        <a:lstStyle/>
        <a:p>
          <a:endParaRPr lang="en-US"/>
        </a:p>
      </dgm:t>
    </dgm:pt>
    <dgm:pt modelId="{705F52A1-305C-472C-92A0-827BF818CF59}" type="sibTrans" cxnId="{7F420934-3A16-4E65-A8D7-9788B980E99F}">
      <dgm:prSet/>
      <dgm:spPr/>
      <dgm:t>
        <a:bodyPr/>
        <a:lstStyle/>
        <a:p>
          <a:endParaRPr lang="en-US"/>
        </a:p>
      </dgm:t>
    </dgm:pt>
    <dgm:pt modelId="{50C73258-0737-4D78-8730-592A5B9FED76}">
      <dgm:prSet/>
      <dgm:spPr/>
      <dgm:t>
        <a:bodyPr/>
        <a:lstStyle/>
        <a:p>
          <a:pPr rtl="0"/>
          <a:r>
            <a:rPr lang="en-US" dirty="0" smtClean="0"/>
            <a:t>Ethical performance</a:t>
          </a:r>
          <a:endParaRPr lang="en-US" dirty="0"/>
        </a:p>
      </dgm:t>
    </dgm:pt>
    <dgm:pt modelId="{D778B9BC-75BD-464A-8918-486C81FE3AE1}" type="parTrans" cxnId="{654072E3-0743-4E28-893A-73AA8CEB7425}">
      <dgm:prSet/>
      <dgm:spPr/>
      <dgm:t>
        <a:bodyPr/>
        <a:lstStyle/>
        <a:p>
          <a:endParaRPr lang="en-US"/>
        </a:p>
      </dgm:t>
    </dgm:pt>
    <dgm:pt modelId="{BE1E935C-470A-4623-BF5F-1DC1AF3D6E1A}" type="sibTrans" cxnId="{654072E3-0743-4E28-893A-73AA8CEB7425}">
      <dgm:prSet/>
      <dgm:spPr/>
      <dgm:t>
        <a:bodyPr/>
        <a:lstStyle/>
        <a:p>
          <a:endParaRPr lang="en-US"/>
        </a:p>
      </dgm:t>
    </dgm:pt>
    <dgm:pt modelId="{2109D04C-E6D7-44D8-BA5A-046A122F6F54}">
      <dgm:prSet/>
      <dgm:spPr/>
      <dgm:t>
        <a:bodyPr/>
        <a:lstStyle/>
        <a:p>
          <a:pPr rtl="0"/>
          <a:r>
            <a:rPr lang="en-US" dirty="0" smtClean="0"/>
            <a:t>Sustainability</a:t>
          </a:r>
          <a:endParaRPr lang="en-US" dirty="0"/>
        </a:p>
      </dgm:t>
    </dgm:pt>
    <dgm:pt modelId="{EDED79E1-9A4D-498B-AE1E-82068CCD4A3F}" type="parTrans" cxnId="{0FAF38F2-6716-480E-B3C2-2351ACCC843A}">
      <dgm:prSet/>
      <dgm:spPr/>
      <dgm:t>
        <a:bodyPr/>
        <a:lstStyle/>
        <a:p>
          <a:endParaRPr lang="en-US"/>
        </a:p>
      </dgm:t>
    </dgm:pt>
    <dgm:pt modelId="{7D5A35AD-38DD-410F-9C81-C4136EF19A01}" type="sibTrans" cxnId="{0FAF38F2-6716-480E-B3C2-2351ACCC843A}">
      <dgm:prSet/>
      <dgm:spPr/>
      <dgm:t>
        <a:bodyPr/>
        <a:lstStyle/>
        <a:p>
          <a:endParaRPr lang="en-US"/>
        </a:p>
      </dgm:t>
    </dgm:pt>
    <dgm:pt modelId="{3403F763-5BC9-4945-897E-F0CBF1D8651C}" type="pres">
      <dgm:prSet presAssocID="{91435995-7C49-4915-9829-76D2BC0E54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73E6B2-11CD-4D99-8807-5D3B0035C67F}" type="pres">
      <dgm:prSet presAssocID="{B73CD9AA-0DA2-436E-8884-328EBB3D7627}" presName="Name5" presStyleLbl="vennNode1" presStyleIdx="0" presStyleCnt="3" custLinFactNeighborX="13886" custLinFactNeighborY="-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6A5DF-0E7A-4AFF-AB8A-709E8B7F91E2}" type="pres">
      <dgm:prSet presAssocID="{705F52A1-305C-472C-92A0-827BF818CF59}" presName="space" presStyleCnt="0"/>
      <dgm:spPr/>
      <dgm:t>
        <a:bodyPr/>
        <a:lstStyle/>
        <a:p>
          <a:endParaRPr lang="en-US"/>
        </a:p>
      </dgm:t>
    </dgm:pt>
    <dgm:pt modelId="{85128D15-C0D5-4D51-993E-6BDB97019C06}" type="pres">
      <dgm:prSet presAssocID="{50C73258-0737-4D78-8730-592A5B9FED76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AF38A-15EB-42E3-8F8B-4ECE67FFD04D}" type="pres">
      <dgm:prSet presAssocID="{BE1E935C-470A-4623-BF5F-1DC1AF3D6E1A}" presName="space" presStyleCnt="0"/>
      <dgm:spPr/>
      <dgm:t>
        <a:bodyPr/>
        <a:lstStyle/>
        <a:p>
          <a:endParaRPr lang="en-US"/>
        </a:p>
      </dgm:t>
    </dgm:pt>
    <dgm:pt modelId="{7A6DECAC-BAE3-4EAC-B237-ECFA0C9F1F81}" type="pres">
      <dgm:prSet presAssocID="{2109D04C-E6D7-44D8-BA5A-046A122F6F54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27D131-9CBF-4842-AD7D-63819DA8397F}" type="presOf" srcId="{B73CD9AA-0DA2-436E-8884-328EBB3D7627}" destId="{5773E6B2-11CD-4D99-8807-5D3B0035C67F}" srcOrd="0" destOrd="0" presId="urn:microsoft.com/office/officeart/2005/8/layout/venn3"/>
    <dgm:cxn modelId="{654072E3-0743-4E28-893A-73AA8CEB7425}" srcId="{91435995-7C49-4915-9829-76D2BC0E54DF}" destId="{50C73258-0737-4D78-8730-592A5B9FED76}" srcOrd="1" destOrd="0" parTransId="{D778B9BC-75BD-464A-8918-486C81FE3AE1}" sibTransId="{BE1E935C-470A-4623-BF5F-1DC1AF3D6E1A}"/>
    <dgm:cxn modelId="{7F420934-3A16-4E65-A8D7-9788B980E99F}" srcId="{91435995-7C49-4915-9829-76D2BC0E54DF}" destId="{B73CD9AA-0DA2-436E-8884-328EBB3D7627}" srcOrd="0" destOrd="0" parTransId="{2D32F5C3-5E62-4488-84DA-F314E82F55A3}" sibTransId="{705F52A1-305C-472C-92A0-827BF818CF59}"/>
    <dgm:cxn modelId="{FD283A49-7E30-411E-8E0E-572D10356743}" type="presOf" srcId="{50C73258-0737-4D78-8730-592A5B9FED76}" destId="{85128D15-C0D5-4D51-993E-6BDB97019C06}" srcOrd="0" destOrd="0" presId="urn:microsoft.com/office/officeart/2005/8/layout/venn3"/>
    <dgm:cxn modelId="{1F4D842B-4E2C-4DC1-86A2-AB120B305BA2}" type="presOf" srcId="{2109D04C-E6D7-44D8-BA5A-046A122F6F54}" destId="{7A6DECAC-BAE3-4EAC-B237-ECFA0C9F1F81}" srcOrd="0" destOrd="0" presId="urn:microsoft.com/office/officeart/2005/8/layout/venn3"/>
    <dgm:cxn modelId="{324D7BE5-0373-4EFE-BA6D-DD5947ACC45A}" type="presOf" srcId="{91435995-7C49-4915-9829-76D2BC0E54DF}" destId="{3403F763-5BC9-4945-897E-F0CBF1D8651C}" srcOrd="0" destOrd="0" presId="urn:microsoft.com/office/officeart/2005/8/layout/venn3"/>
    <dgm:cxn modelId="{0FAF38F2-6716-480E-B3C2-2351ACCC843A}" srcId="{91435995-7C49-4915-9829-76D2BC0E54DF}" destId="{2109D04C-E6D7-44D8-BA5A-046A122F6F54}" srcOrd="2" destOrd="0" parTransId="{EDED79E1-9A4D-498B-AE1E-82068CCD4A3F}" sibTransId="{7D5A35AD-38DD-410F-9C81-C4136EF19A01}"/>
    <dgm:cxn modelId="{AFA26D87-D084-407B-A0C9-D3341F7F38E1}" type="presParOf" srcId="{3403F763-5BC9-4945-897E-F0CBF1D8651C}" destId="{5773E6B2-11CD-4D99-8807-5D3B0035C67F}" srcOrd="0" destOrd="0" presId="urn:microsoft.com/office/officeart/2005/8/layout/venn3"/>
    <dgm:cxn modelId="{98C26F90-3165-450D-BA1B-69B46CD20F5F}" type="presParOf" srcId="{3403F763-5BC9-4945-897E-F0CBF1D8651C}" destId="{95D6A5DF-0E7A-4AFF-AB8A-709E8B7F91E2}" srcOrd="1" destOrd="0" presId="urn:microsoft.com/office/officeart/2005/8/layout/venn3"/>
    <dgm:cxn modelId="{E1EB9EB6-84AF-4F9A-812C-8525844D5BE6}" type="presParOf" srcId="{3403F763-5BC9-4945-897E-F0CBF1D8651C}" destId="{85128D15-C0D5-4D51-993E-6BDB97019C06}" srcOrd="2" destOrd="0" presId="urn:microsoft.com/office/officeart/2005/8/layout/venn3"/>
    <dgm:cxn modelId="{63E22B34-6F95-454B-8692-E51EB2D0F85E}" type="presParOf" srcId="{3403F763-5BC9-4945-897E-F0CBF1D8651C}" destId="{7FEAF38A-15EB-42E3-8F8B-4ECE67FFD04D}" srcOrd="3" destOrd="0" presId="urn:microsoft.com/office/officeart/2005/8/layout/venn3"/>
    <dgm:cxn modelId="{C0A4CC36-2959-485A-819A-F9860F79C4C2}" type="presParOf" srcId="{3403F763-5BC9-4945-897E-F0CBF1D8651C}" destId="{7A6DECAC-BAE3-4EAC-B237-ECFA0C9F1F81}" srcOrd="4" destOrd="0" presId="urn:microsoft.com/office/officeart/2005/8/layout/ven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sinessdictionary.com/definition/responsibility.html" TargetMode="External"/><Relationship Id="rId13" Type="http://schemas.openxmlformats.org/officeDocument/2006/relationships/hyperlink" Target="http://www.businessdictionary.com/definition/workforce.html" TargetMode="External"/><Relationship Id="rId3" Type="http://schemas.openxmlformats.org/officeDocument/2006/relationships/hyperlink" Target="http://www.businessdictionary.com/definition/individual.html" TargetMode="External"/><Relationship Id="rId7" Type="http://schemas.openxmlformats.org/officeDocument/2006/relationships/hyperlink" Target="http://www.businessdictionary.com/definition/associated.html" TargetMode="External"/><Relationship Id="rId12" Type="http://schemas.openxmlformats.org/officeDocument/2006/relationships/hyperlink" Target="http://www.businessdictionary.com/definition/program.html" TargetMode="External"/><Relationship Id="rId2" Type="http://schemas.openxmlformats.org/officeDocument/2006/relationships/hyperlink" Target="http://www.businessdictionary.com/definition/train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sinessdictionary.com/definition/charging.html" TargetMode="External"/><Relationship Id="rId11" Type="http://schemas.openxmlformats.org/officeDocument/2006/relationships/hyperlink" Target="http://www.businessdictionary.com/definition/organization.html" TargetMode="External"/><Relationship Id="rId5" Type="http://schemas.openxmlformats.org/officeDocument/2006/relationships/hyperlink" Target="http://www.businessdictionary.com/definition/function.html" TargetMode="External"/><Relationship Id="rId10" Type="http://schemas.openxmlformats.org/officeDocument/2006/relationships/hyperlink" Target="http://www.businessdictionary.com/definition/personnel.html" TargetMode="External"/><Relationship Id="rId4" Type="http://schemas.openxmlformats.org/officeDocument/2006/relationships/hyperlink" Target="http://www.businessdictionary.com/definition/job.html" TargetMode="External"/><Relationship Id="rId9" Type="http://schemas.openxmlformats.org/officeDocument/2006/relationships/hyperlink" Target="http://www.businessdictionary.com/definition/employed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.in/imgres?imgurl=http://www.mtu.edu/current/parentnet/images/2006/leaders.jpg&amp;imgrefurl=http://www.mtu.edu/current/parentnet/archives/2006/parent419.html&amp;h=333&amp;w=350&amp;sz=24&amp;hl=en&amp;start=470&amp;um=1&amp;tbnid=rkC1ENjvW8qbdM:&amp;tbnh=114&amp;tbnw=120&amp;prev=/images?q=leadership&amp;start=460&amp;gbv=2&amp;ndsp=20&amp;svnum=10&amp;um=1&amp;hl=en&amp;sa=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co.in/imgres?imgurl=http://www.spcs.neu.edu/images/programs/285_260/TeacherMaleG.jpg&amp;imgrefurl=http://www.spcs.neu.edu/master_sports/&amp;h=260&amp;w=285&amp;sz=33&amp;hl=en&amp;start=551&amp;um=1&amp;tbnid=0KHFMjbziSGpQM:&amp;tbnh=105&amp;tbnw=115&amp;prev=/images?q=leadership&amp;start=540&amp;gbv=2&amp;ndsp=20&amp;svnum=10&amp;um=1&amp;hl=en&amp;sa=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co.in/imgres?imgurl=http://conted.bcc.ctc.edu/images/business/Leadership%20Pyramid.JPG&amp;imgrefurl=http://conted.bcc.ctc.edu/business/leadership/index.asp&amp;h=470&amp;w=470&amp;sz=750&amp;hl=en&amp;start=175&amp;um=1&amp;tbnid=TaQvTafTae2v1M:&amp;tbnh=150&amp;tbnw=150&amp;prev=/images?q=leadership&amp;start=160&amp;gbv=2&amp;ndsp=20&amp;svnum=10&amp;um=1&amp;hl=en&amp;sa=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Jahid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Assistant Professor</a:t>
            </a:r>
          </a:p>
          <a:p>
            <a:pPr algn="ctr">
              <a:buNone/>
            </a:pPr>
            <a:r>
              <a:rPr lang="en-US" dirty="0" smtClean="0"/>
              <a:t>Department of  IPE,SUST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Organizational performance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71601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Productivity and the dimensions of organizational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1981200"/>
            <a:ext cx="8001000" cy="449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of Organizing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Determine what is to be done/ Division of Work:</a:t>
            </a:r>
          </a:p>
          <a:p>
            <a:pPr eaLnBrk="1" hangingPunct="1"/>
            <a:r>
              <a:rPr lang="en-US" sz="2400" smtClean="0"/>
              <a:t>Assign Tasks: Departmentalization:</a:t>
            </a:r>
          </a:p>
          <a:p>
            <a:pPr eaLnBrk="1" hangingPunct="1"/>
            <a:r>
              <a:rPr lang="en-US" sz="2400" smtClean="0"/>
              <a:t>Link Departments: Hierarchy Development:</a:t>
            </a:r>
          </a:p>
          <a:p>
            <a:pPr eaLnBrk="1" hangingPunct="1"/>
            <a:r>
              <a:rPr lang="en-US" sz="2400" smtClean="0"/>
              <a:t>Decide how much Authority to Designate/ Authority, Responsibility and Delegation: </a:t>
            </a:r>
          </a:p>
          <a:p>
            <a:pPr eaLnBrk="1" hangingPunct="1"/>
            <a:r>
              <a:rPr lang="en-US" sz="2400" smtClean="0"/>
              <a:t>Decide the Levels at which Decisions are to be made / Centralization vs. Decentralization:</a:t>
            </a:r>
          </a:p>
          <a:p>
            <a:pPr eaLnBrk="1" hangingPunct="1"/>
            <a:r>
              <a:rPr lang="en-US" sz="2400" smtClean="0"/>
              <a:t>Decide how to Achieve Coordination: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Techniques for achieving coordination. 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Coordination by Rules or Procedures</a:t>
            </a:r>
          </a:p>
          <a:p>
            <a:pPr eaLnBrk="1" hangingPunct="1"/>
            <a:r>
              <a:rPr lang="en-US" sz="2400" smtClean="0"/>
              <a:t>Coordination by Targets or Goals: </a:t>
            </a:r>
          </a:p>
          <a:p>
            <a:pPr eaLnBrk="1" hangingPunct="1"/>
            <a:r>
              <a:rPr lang="en-US" sz="2400" smtClean="0"/>
              <a:t>Coordination through the Hierarchy</a:t>
            </a:r>
          </a:p>
          <a:p>
            <a:pPr eaLnBrk="1" hangingPunct="1"/>
            <a:r>
              <a:rPr lang="en-US" sz="2400" smtClean="0"/>
              <a:t>Coordination through Departmentalization</a:t>
            </a:r>
          </a:p>
          <a:p>
            <a:pPr eaLnBrk="1" hangingPunct="1"/>
            <a:r>
              <a:rPr lang="en-US" sz="2400" smtClean="0"/>
              <a:t>Using a Staff Assistant for Coordination: </a:t>
            </a:r>
          </a:p>
          <a:p>
            <a:pPr eaLnBrk="1" hangingPunct="1"/>
            <a:r>
              <a:rPr lang="en-US" sz="2400" smtClean="0"/>
              <a:t>Using a Liaison for Coordination:</a:t>
            </a:r>
          </a:p>
          <a:p>
            <a:pPr eaLnBrk="1" hangingPunct="1"/>
            <a:r>
              <a:rPr lang="en-US" sz="2400" smtClean="0"/>
              <a:t>Using a Committee for Coordination</a:t>
            </a:r>
          </a:p>
          <a:p>
            <a:pPr eaLnBrk="1" hangingPunct="1"/>
            <a:r>
              <a:rPr lang="en-US" sz="2400" smtClean="0"/>
              <a:t>Using Independent Integrators for Coordination:</a:t>
            </a:r>
          </a:p>
          <a:p>
            <a:pPr eaLnBrk="1" hangingPunct="1"/>
            <a:r>
              <a:rPr lang="en-US" sz="2400" smtClean="0"/>
              <a:t>Coordination through Mutual Adjustment: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Manager </a:t>
            </a:r>
          </a:p>
          <a:p>
            <a:pPr lvl="1" algn="just"/>
            <a:r>
              <a:rPr lang="en-US" dirty="0" smtClean="0"/>
              <a:t>Directly supports, activates and is responsible for the work of others</a:t>
            </a:r>
          </a:p>
          <a:p>
            <a:pPr lvl="1" algn="just"/>
            <a:r>
              <a:rPr lang="en-US" dirty="0" smtClean="0"/>
              <a:t>The people who managers help are the ones whose tasks represent the real work of the organization </a:t>
            </a:r>
          </a:p>
          <a:p>
            <a:pPr marL="0" indent="0" algn="just">
              <a:buNone/>
            </a:pPr>
            <a:r>
              <a:rPr lang="en-US" dirty="0" smtClean="0"/>
              <a:t>Levels of management</a:t>
            </a:r>
          </a:p>
          <a:p>
            <a:pPr lvl="1" algn="just"/>
            <a:r>
              <a:rPr lang="en-US" sz="2800" u="sng" dirty="0" smtClean="0"/>
              <a:t>Board of directors</a:t>
            </a:r>
            <a:r>
              <a:rPr lang="en-US" u="sng" dirty="0" smtClean="0"/>
              <a:t> </a:t>
            </a:r>
            <a:r>
              <a:rPr lang="en-US" dirty="0" smtClean="0"/>
              <a:t>make sure the organization is run right</a:t>
            </a:r>
          </a:p>
          <a:p>
            <a:pPr lvl="1" algn="just"/>
            <a:r>
              <a:rPr lang="en-US" sz="2800" u="sng" dirty="0" smtClean="0"/>
              <a:t>Top managers </a:t>
            </a:r>
            <a:r>
              <a:rPr lang="en-US" dirty="0" smtClean="0"/>
              <a:t>are responsible for performance of an organization as a whole or for one of its major parts </a:t>
            </a:r>
          </a:p>
          <a:p>
            <a:pPr lvl="1" algn="just"/>
            <a:r>
              <a:rPr lang="en-US" sz="2800" u="sng" dirty="0" smtClean="0"/>
              <a:t>Middle managers </a:t>
            </a:r>
            <a:r>
              <a:rPr lang="en-US" dirty="0" smtClean="0"/>
              <a:t>oversee large departments or divisions </a:t>
            </a:r>
          </a:p>
          <a:p>
            <a:pPr lvl="1" algn="just"/>
            <a:r>
              <a:rPr lang="en-US" sz="2800" u="sng" dirty="0" smtClean="0"/>
              <a:t>Team leaders  </a:t>
            </a:r>
            <a:r>
              <a:rPr lang="en-US" dirty="0" smtClean="0"/>
              <a:t>supervise non-managerial workers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PLANNING</a:t>
            </a:r>
          </a:p>
          <a:p>
            <a:pPr eaLnBrk="1" hangingPunct="1"/>
            <a:r>
              <a:rPr lang="en-US" sz="2400" dirty="0" smtClean="0"/>
              <a:t>ORGANIZING</a:t>
            </a:r>
          </a:p>
          <a:p>
            <a:pPr eaLnBrk="1" hangingPunct="1"/>
            <a:r>
              <a:rPr lang="en-US" sz="2400" dirty="0" smtClean="0"/>
              <a:t>STAFFING</a:t>
            </a:r>
          </a:p>
          <a:p>
            <a:pPr eaLnBrk="1" hangingPunct="1"/>
            <a:r>
              <a:rPr lang="en-US" sz="2400" dirty="0" smtClean="0"/>
              <a:t>DIRECTING</a:t>
            </a:r>
          </a:p>
          <a:p>
            <a:pPr eaLnBrk="1" hangingPunct="1"/>
            <a:r>
              <a:rPr lang="en-US" sz="2400" dirty="0" smtClean="0"/>
              <a:t>CONTROLLING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PLANNING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 rtlCol="0">
            <a:normAutofit lnSpcReduction="1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Planning is determining the objectives and formulating the methods to achieve them. It is more simply said than done. 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job well planned is half done. During planning one needs to ask oneself the following: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am I trying to accomplish i.e. what is my objective?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resources do I have and do I need to accomplish the same?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What are the methods and means to achieve the objectives?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Is this the optimal path?</a:t>
            </a:r>
          </a:p>
          <a:p>
            <a:pPr marL="365760" indent="-25603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Types of Planning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562600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sz="2000" b="1" dirty="0" smtClean="0"/>
              <a:t>Purposes or missions,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dirty="0" smtClean="0"/>
              <a:t>Objectives</a:t>
            </a:r>
            <a:r>
              <a:rPr lang="en-US" sz="2400" dirty="0" smtClean="0"/>
              <a:t>-It is the ultimate goal towards which the activities of the organization are directed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dirty="0" smtClean="0"/>
              <a:t>Strategies</a:t>
            </a:r>
            <a:r>
              <a:rPr lang="en-US" sz="2400" dirty="0" smtClean="0"/>
              <a:t>-general program of action and deployment of resources 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dirty="0" smtClean="0"/>
              <a:t>Policies-</a:t>
            </a:r>
            <a:r>
              <a:rPr lang="en-US" sz="2400" dirty="0" smtClean="0"/>
              <a:t>general statement or understanding which guide or channel thinking in decision making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dirty="0" smtClean="0"/>
              <a:t>Procedures-</a:t>
            </a:r>
            <a:r>
              <a:rPr lang="en-US" sz="2400" dirty="0" smtClean="0"/>
              <a:t>states a series of related steps or tasks to be performed in a sequential way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dirty="0" smtClean="0"/>
              <a:t>Rules-</a:t>
            </a:r>
            <a:r>
              <a:rPr lang="en-US" sz="2400" dirty="0" smtClean="0"/>
              <a:t>prescribes a course of action and explicitly states what is to be done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dirty="0" smtClean="0"/>
              <a:t>Programs-</a:t>
            </a:r>
            <a:r>
              <a:rPr lang="en-US" sz="2400" dirty="0" smtClean="0"/>
              <a:t>comprehensive plan that includes future use of different resources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dirty="0" smtClean="0"/>
              <a:t>Budgets-</a:t>
            </a:r>
            <a:r>
              <a:rPr lang="en-US" sz="2400" dirty="0" smtClean="0"/>
              <a:t>statement of expected results expressed in numerical terms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Principles of Planning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dirty="0" smtClean="0"/>
              <a:t>Take Time to Plan</a:t>
            </a:r>
          </a:p>
          <a:p>
            <a:pPr algn="just" eaLnBrk="1" hangingPunct="1"/>
            <a:r>
              <a:rPr lang="en-US" sz="3200" dirty="0" smtClean="0"/>
              <a:t>Planning can be Top to Down or Bottom to Top</a:t>
            </a:r>
          </a:p>
          <a:p>
            <a:pPr algn="just" eaLnBrk="1" hangingPunct="1"/>
            <a:r>
              <a:rPr lang="en-US" sz="3200" dirty="0" smtClean="0"/>
              <a:t>Involve and Communicate with all those Concerned</a:t>
            </a:r>
          </a:p>
          <a:p>
            <a:pPr algn="just" eaLnBrk="1" hangingPunct="1"/>
            <a:r>
              <a:rPr lang="en-US" sz="3200" dirty="0" smtClean="0"/>
              <a:t>Plans must be Flexible and Dynamic</a:t>
            </a:r>
          </a:p>
          <a:p>
            <a:pPr algn="just" eaLnBrk="1" hangingPunct="1"/>
            <a:r>
              <a:rPr lang="en-US" sz="3200" dirty="0" smtClean="0"/>
              <a:t>Evaluate and Revise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Steps in Planning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638800"/>
          </a:xfrm>
        </p:spPr>
        <p:txBody>
          <a:bodyPr/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/>
              <a:t>Determining the goals or objectives for the entire organization.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/>
              <a:t>Making assumptions on various elements of the environment.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/>
              <a:t>To decide the planning period.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/>
              <a:t>Examine alternative courses of actions. 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/>
              <a:t>Evaluating the alternatives.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/>
              <a:t>Real point of decision making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/>
              <a:t>To make derivative plans.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Management is the attainment of organizational goals in an effective and efficient manner through planning, organizing, staffing, directing and controlling organizational resources.</a:t>
            </a:r>
          </a:p>
          <a:p>
            <a:pPr eaLnBrk="1" hangingPunct="1"/>
            <a:r>
              <a:rPr lang="en-US" sz="2400" dirty="0" smtClean="0"/>
              <a:t>Organizational resources include men(human beings), money, machines and materials.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STAFFING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2400" b="1" u="sng" dirty="0" smtClean="0"/>
              <a:t>Definition 1</a:t>
            </a:r>
          </a:p>
          <a:p>
            <a:pPr algn="just"/>
            <a:r>
              <a:rPr lang="en-US" sz="3200" dirty="0" smtClean="0"/>
              <a:t>Selecting and </a:t>
            </a:r>
            <a:r>
              <a:rPr lang="en-US" sz="3200" dirty="0" smtClean="0">
                <a:hlinkClick r:id="rId2"/>
              </a:rPr>
              <a:t>training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3"/>
              </a:rPr>
              <a:t>individuals</a:t>
            </a:r>
            <a:r>
              <a:rPr lang="en-US" sz="3200" dirty="0" smtClean="0"/>
              <a:t> for specific </a:t>
            </a:r>
            <a:r>
              <a:rPr lang="en-US" sz="3200" dirty="0" smtClean="0">
                <a:hlinkClick r:id="rId4"/>
              </a:rPr>
              <a:t>job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5"/>
              </a:rPr>
              <a:t>functions</a:t>
            </a:r>
            <a:r>
              <a:rPr lang="en-US" sz="3200" dirty="0" smtClean="0"/>
              <a:t>, and </a:t>
            </a:r>
            <a:r>
              <a:rPr lang="en-US" sz="3200" dirty="0" smtClean="0">
                <a:hlinkClick r:id="rId6"/>
              </a:rPr>
              <a:t>charging</a:t>
            </a:r>
            <a:r>
              <a:rPr lang="en-US" sz="3200" dirty="0" smtClean="0"/>
              <a:t> them with the </a:t>
            </a:r>
            <a:r>
              <a:rPr lang="en-US" sz="3200" dirty="0" smtClean="0">
                <a:hlinkClick r:id="rId7"/>
              </a:rPr>
              <a:t>associated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8"/>
              </a:rPr>
              <a:t>responsibilities</a:t>
            </a:r>
            <a:r>
              <a:rPr lang="en-US" sz="2400" dirty="0" smtClean="0"/>
              <a:t>.</a:t>
            </a:r>
          </a:p>
          <a:p>
            <a:pPr algn="just">
              <a:buFont typeface="Wingdings 3" pitchFamily="18" charset="2"/>
              <a:buNone/>
            </a:pPr>
            <a:r>
              <a:rPr lang="en-US" sz="2400" b="1" dirty="0" smtClean="0"/>
              <a:t>Definition 2</a:t>
            </a:r>
          </a:p>
          <a:p>
            <a:pPr algn="just"/>
            <a:r>
              <a:rPr lang="en-US" sz="3200" dirty="0" smtClean="0"/>
              <a:t>Number of </a:t>
            </a:r>
            <a:r>
              <a:rPr lang="en-US" sz="3200" dirty="0" smtClean="0">
                <a:hlinkClick r:id="rId9"/>
              </a:rPr>
              <a:t>employed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10"/>
              </a:rPr>
              <a:t>personnel</a:t>
            </a:r>
            <a:r>
              <a:rPr lang="en-US" sz="3200" dirty="0" smtClean="0"/>
              <a:t> in an </a:t>
            </a:r>
            <a:r>
              <a:rPr lang="en-US" sz="3200" dirty="0" smtClean="0">
                <a:hlinkClick r:id="rId11"/>
              </a:rPr>
              <a:t>organization</a:t>
            </a:r>
            <a:r>
              <a:rPr lang="en-US" sz="3200" dirty="0" smtClean="0"/>
              <a:t> or </a:t>
            </a:r>
            <a:r>
              <a:rPr lang="en-US" sz="3200" dirty="0" smtClean="0">
                <a:hlinkClick r:id="rId12"/>
              </a:rPr>
              <a:t>program</a:t>
            </a:r>
            <a:r>
              <a:rPr lang="en-US" sz="3200" dirty="0" smtClean="0"/>
              <a:t>. Also called </a:t>
            </a:r>
            <a:r>
              <a:rPr lang="en-US" sz="3200" dirty="0" smtClean="0">
                <a:hlinkClick r:id="rId13"/>
              </a:rPr>
              <a:t>workforce</a:t>
            </a:r>
            <a:r>
              <a:rPr lang="en-US" sz="3200" dirty="0" smtClean="0"/>
              <a:t>.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DIRECTING/LEADING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4000" dirty="0" smtClean="0"/>
              <a:t>Provides positive and dynamic leadership</a:t>
            </a:r>
          </a:p>
          <a:p>
            <a:pPr algn="just" eaLnBrk="1" hangingPunct="1"/>
            <a:r>
              <a:rPr lang="en-US" sz="4000" dirty="0" smtClean="0"/>
              <a:t>Provides maximum opportunities</a:t>
            </a:r>
          </a:p>
          <a:p>
            <a:pPr algn="just" eaLnBrk="1" hangingPunct="1"/>
            <a:r>
              <a:rPr lang="en-US" sz="4000" dirty="0" smtClean="0"/>
              <a:t>Provides proper motivation of personnel</a:t>
            </a:r>
          </a:p>
          <a:p>
            <a:pPr algn="just" eaLnBrk="1" hangingPunct="1"/>
            <a:r>
              <a:rPr lang="en-US" sz="4000" dirty="0" smtClean="0"/>
              <a:t>Ability to command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15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CONTROLLING CONCEPTS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2484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3200" b="1" dirty="0" smtClean="0"/>
              <a:t>Feed Forward Control-</a:t>
            </a:r>
            <a:r>
              <a:rPr lang="en-US" sz="3200" dirty="0" smtClean="0"/>
              <a:t>Control that attempts to identify and prevent deviations before they occur is called feed forward control, sometimes called preliminary or preventive control. </a:t>
            </a:r>
            <a:endParaRPr lang="en-US" sz="3200" b="1" dirty="0" smtClean="0"/>
          </a:p>
          <a:p>
            <a:pPr algn="just" eaLnBrk="1" hangingPunct="1"/>
            <a:r>
              <a:rPr lang="en-US" sz="3200" b="1" dirty="0" smtClean="0"/>
              <a:t>Concurrent Control-</a:t>
            </a:r>
            <a:r>
              <a:rPr lang="en-US" sz="3200" dirty="0" smtClean="0"/>
              <a:t>Control that monitors ongoing employee activities during their progress, to ensure they are consistent with quality standards, is called concurrent control.</a:t>
            </a:r>
          </a:p>
          <a:p>
            <a:pPr algn="just" eaLnBrk="1" hangingPunct="1"/>
            <a:r>
              <a:rPr lang="en-US" sz="3200" b="1" dirty="0" smtClean="0"/>
              <a:t>Feedback Control-</a:t>
            </a:r>
            <a:r>
              <a:rPr lang="en-US" sz="3200" dirty="0" smtClean="0"/>
              <a:t>In this case, the control takes place after the action. Sometimes called post-action or output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27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Steps in the Control Process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/>
              <a:t>Establish Standards of Performance</a:t>
            </a:r>
          </a:p>
          <a:p>
            <a:pPr eaLnBrk="1" hangingPunct="1"/>
            <a:r>
              <a:rPr lang="en-US" sz="4400" dirty="0" smtClean="0"/>
              <a:t>Measure Actual Performance</a:t>
            </a:r>
          </a:p>
          <a:p>
            <a:pPr eaLnBrk="1" hangingPunct="1"/>
            <a:r>
              <a:rPr lang="en-US" sz="4400" dirty="0" smtClean="0"/>
              <a:t>Compare Performance to Standards:</a:t>
            </a:r>
          </a:p>
          <a:p>
            <a:pPr eaLnBrk="1" hangingPunct="1"/>
            <a:r>
              <a:rPr lang="en-US" sz="4400" dirty="0" smtClean="0"/>
              <a:t>Take Corrective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04088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z="4400" dirty="0" smtClean="0"/>
              <a:t>Principles of Effective Control</a:t>
            </a:r>
            <a:endParaRPr lang="en-US" dirty="0" smtClean="0"/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Effective controls are timely.</a:t>
            </a:r>
          </a:p>
          <a:p>
            <a:pPr algn="just"/>
            <a:r>
              <a:rPr lang="en-US" sz="3200" dirty="0" smtClean="0"/>
              <a:t>Control standards should encourage compliance.</a:t>
            </a:r>
          </a:p>
          <a:p>
            <a:pPr algn="just"/>
            <a:r>
              <a:rPr lang="en-US" sz="3200" dirty="0" smtClean="0"/>
              <a:t>Setting effective standards is important </a:t>
            </a:r>
          </a:p>
          <a:p>
            <a:pPr algn="just"/>
            <a:r>
              <a:rPr lang="en-US" sz="3200" dirty="0" smtClean="0"/>
              <a:t>Use management by exception.</a:t>
            </a:r>
          </a:p>
          <a:p>
            <a:pPr algn="just"/>
            <a:r>
              <a:rPr lang="en-US" sz="3200" dirty="0" smtClean="0"/>
              <a:t>Employees should get fast feedback on performance.</a:t>
            </a:r>
          </a:p>
          <a:p>
            <a:pPr algn="just"/>
            <a:r>
              <a:rPr lang="en-US" sz="3200" dirty="0" smtClean="0"/>
              <a:t>Do not over rely on control reports.</a:t>
            </a:r>
          </a:p>
          <a:p>
            <a:pPr algn="just"/>
            <a:r>
              <a:rPr lang="en-US" sz="3200" dirty="0" smtClean="0"/>
              <a:t>Fit the amount of control to the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Types of Managerial Decisions: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800" dirty="0" smtClean="0"/>
              <a:t>Programmed  </a:t>
            </a:r>
          </a:p>
          <a:p>
            <a:pPr algn="just" eaLnBrk="1" hangingPunct="1"/>
            <a:r>
              <a:rPr lang="en-US" sz="2800" dirty="0" smtClean="0"/>
              <a:t>Non programmed.</a:t>
            </a:r>
          </a:p>
          <a:p>
            <a:pPr algn="just" eaLnBrk="1" hangingPunct="1"/>
            <a:r>
              <a:rPr lang="en-US" sz="2800" dirty="0" smtClean="0"/>
              <a:t>Mechanistic-It is one that is routine and repetitive in nature </a:t>
            </a:r>
          </a:p>
          <a:p>
            <a:pPr algn="just" eaLnBrk="1" hangingPunct="1"/>
            <a:r>
              <a:rPr lang="en-US" sz="2800" dirty="0" smtClean="0"/>
              <a:t>Analytical-It involves a problem with a larger number of decision variables</a:t>
            </a:r>
          </a:p>
          <a:p>
            <a:pPr algn="just" eaLnBrk="1" hangingPunct="1"/>
            <a:r>
              <a:rPr lang="en-US" sz="2800" dirty="0" smtClean="0"/>
              <a:t>Judgmental-It involves a problem with a limited number of decision variables, but the outcomes of decision alternatives are unknown</a:t>
            </a:r>
          </a:p>
          <a:p>
            <a:pPr algn="just" eaLnBrk="1" hangingPunct="1"/>
            <a:r>
              <a:rPr lang="en-US" sz="2800" dirty="0" smtClean="0"/>
              <a:t>Adaptive-It involves a problem with a large number of decision variables, where outcomes are not predictable </a:t>
            </a:r>
          </a:p>
          <a:p>
            <a:pPr eaLnBrk="1" hangingPunct="1">
              <a:buFont typeface="Arial" pitchFamily="34" charset="0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90625" y="1371600"/>
            <a:ext cx="6762750" cy="406796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MANAGERIAL SKILLS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 flipV="1">
            <a:off x="1905000" y="2286000"/>
            <a:ext cx="5257800" cy="3581400"/>
          </a:xfrm>
          <a:prstGeom prst="parallelogram">
            <a:avLst>
              <a:gd name="adj" fmla="val 367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HUMAN</a:t>
            </a: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990600" y="2209800"/>
            <a:ext cx="2057400" cy="37338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 pitchFamily="34" charset="0"/>
            </a:endParaRPr>
          </a:p>
          <a:p>
            <a:pPr algn="ctr"/>
            <a:endParaRPr lang="en-US">
              <a:latin typeface="Calibri" pitchFamily="34" charset="0"/>
            </a:endParaRPr>
          </a:p>
          <a:p>
            <a:pPr algn="ctr"/>
            <a:endParaRPr lang="en-US">
              <a:latin typeface="Calibri" pitchFamily="34" charset="0"/>
            </a:endParaRPr>
          </a:p>
          <a:p>
            <a:pPr algn="ctr"/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TECHNI</a:t>
            </a:r>
          </a:p>
          <a:p>
            <a:pPr algn="ctr"/>
            <a:r>
              <a:rPr lang="en-US">
                <a:latin typeface="Calibri" pitchFamily="34" charset="0"/>
              </a:rPr>
              <a:t>CAL</a:t>
            </a:r>
          </a:p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 flipH="1" flipV="1">
            <a:off x="6096000" y="2209800"/>
            <a:ext cx="2438400" cy="38100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CONCEPTUAL</a:t>
            </a:r>
          </a:p>
        </p:txBody>
      </p:sp>
      <p:sp>
        <p:nvSpPr>
          <p:cNvPr id="28678" name="Line 11"/>
          <p:cNvSpPr>
            <a:spLocks noChangeShapeType="1"/>
          </p:cNvSpPr>
          <p:nvPr/>
        </p:nvSpPr>
        <p:spPr bwMode="auto">
          <a:xfrm>
            <a:off x="9906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12"/>
          <p:cNvSpPr>
            <a:spLocks noChangeShapeType="1"/>
          </p:cNvSpPr>
          <p:nvPr/>
        </p:nvSpPr>
        <p:spPr bwMode="auto">
          <a:xfrm flipV="1">
            <a:off x="2362200" y="3276600"/>
            <a:ext cx="388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13"/>
          <p:cNvSpPr>
            <a:spLocks noChangeShapeType="1"/>
          </p:cNvSpPr>
          <p:nvPr/>
        </p:nvSpPr>
        <p:spPr bwMode="auto">
          <a:xfrm>
            <a:off x="6781800" y="3276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990600" y="4800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2895600" y="48006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76962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6" grpId="0" animBg="1"/>
      <p:bldP spid="5128" grpId="0" animBg="1"/>
      <p:bldP spid="51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56488"/>
          </a:xfrm>
        </p:spPr>
        <p:txBody>
          <a:bodyPr/>
          <a:lstStyle/>
          <a:p>
            <a:pPr eaLnBrk="1" hangingPunct="1"/>
            <a:r>
              <a:rPr lang="en-US" dirty="0" smtClean="0"/>
              <a:t>TECHNICAL SKILLS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 smtClean="0"/>
              <a:t>A persons’ knowledge and ability to make effective use of any process or technique constitutes his technical skills.</a:t>
            </a:r>
          </a:p>
          <a:p>
            <a:pPr algn="just" eaLnBrk="1" hangingPunct="1">
              <a:buFontTx/>
              <a:buNone/>
            </a:pPr>
            <a:r>
              <a:rPr lang="en-US" sz="3200" dirty="0" smtClean="0"/>
              <a:t>For </a:t>
            </a:r>
            <a:r>
              <a:rPr lang="en-US" sz="3200" dirty="0" err="1" smtClean="0"/>
              <a:t>eg</a:t>
            </a:r>
            <a:r>
              <a:rPr lang="en-US" sz="3200" dirty="0" smtClean="0"/>
              <a:t>: Engineer, accountant, data entry operator, lawyer, doctor etc.</a:t>
            </a:r>
          </a:p>
        </p:txBody>
      </p:sp>
      <p:pic>
        <p:nvPicPr>
          <p:cNvPr id="6163" name="Picture 19" descr="leader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886200"/>
            <a:ext cx="2514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704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HUMAN SKILLS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 smtClean="0"/>
              <a:t>An individuals’ ability to cooperate with other members of the organization and work effectively in teams.</a:t>
            </a:r>
          </a:p>
          <a:p>
            <a:pPr algn="just" eaLnBrk="1" hangingPunct="1">
              <a:buFontTx/>
              <a:buNone/>
            </a:pPr>
            <a:r>
              <a:rPr lang="en-US" sz="3200" dirty="0" smtClean="0"/>
              <a:t>For </a:t>
            </a:r>
            <a:r>
              <a:rPr lang="en-US" sz="3200" dirty="0" err="1" smtClean="0"/>
              <a:t>eg</a:t>
            </a:r>
            <a:r>
              <a:rPr lang="en-US" sz="3200" dirty="0" smtClean="0"/>
              <a:t>: Interpersonal relationships, solving people’s problem and acceptance of other employees.</a:t>
            </a:r>
          </a:p>
        </p:txBody>
      </p:sp>
      <p:pic>
        <p:nvPicPr>
          <p:cNvPr id="9222" name="Picture 6" descr="TeacherMale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4343400"/>
            <a:ext cx="182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533400"/>
            <a:ext cx="4038600" cy="59436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Times New Roman" pitchFamily="18" charset="0"/>
              <a:buAutoNum type="arabicPeriod"/>
              <a:defRPr/>
            </a:pPr>
            <a:r>
              <a:rPr lang="en-US" sz="3000" dirty="0" smtClean="0"/>
              <a:t>Working today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Talent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Technology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Globalization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Ethics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Diversity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Careers</a:t>
            </a:r>
          </a:p>
          <a:p>
            <a:pPr marL="514350" indent="-514350" algn="just">
              <a:buFont typeface="+mj-lt"/>
              <a:buAutoNum type="arabicPeriod" startAt="2"/>
              <a:defRPr/>
            </a:pPr>
            <a:r>
              <a:rPr lang="en-US" sz="3000" dirty="0" smtClean="0"/>
              <a:t>Organizations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What is an organization?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Organizations as systems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Organizational performance</a:t>
            </a:r>
          </a:p>
          <a:p>
            <a:pPr marL="914400" lvl="1" indent="-514350" algn="just">
              <a:buFont typeface="Times New Roman" pitchFamily="18" charset="0"/>
              <a:buAutoNum type="arabicPeriod"/>
              <a:defRPr/>
            </a:pPr>
            <a:r>
              <a:rPr lang="en-US" sz="2600" dirty="0" smtClean="0"/>
              <a:t>Changing nature of organizations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457200"/>
            <a:ext cx="4419600" cy="5897725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Times New Roman" pitchFamily="18" charset="0"/>
              <a:buAutoNum type="arabicPeriod" startAt="3"/>
            </a:pPr>
            <a:r>
              <a:rPr lang="en-US" sz="2800" b="1" dirty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Managers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What is a manager?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Levels of managers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Types of managers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Managerial performance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Changing nature of managerial work</a:t>
            </a:r>
          </a:p>
          <a:p>
            <a:pPr marL="514350" indent="-514350" algn="just">
              <a:buFont typeface="Times New Roman" pitchFamily="18" charset="0"/>
              <a:buAutoNum type="arabicPeriod" startAt="3"/>
            </a:pPr>
            <a:r>
              <a:rPr lang="en-US" sz="2800" b="1" dirty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The Management Process 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Functions of Management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Managerial roles and activities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Managerial agendas and networking</a:t>
            </a:r>
          </a:p>
          <a:p>
            <a:pPr marL="514350" indent="-514350" algn="just">
              <a:buFont typeface="Times New Roman" pitchFamily="18" charset="0"/>
              <a:buAutoNum type="arabicPeriod" startAt="5"/>
            </a:pPr>
            <a:r>
              <a:rPr lang="en-US" sz="2800" b="1" dirty="0" smtClean="0">
                <a:solidFill>
                  <a:srgbClr val="1F497D"/>
                </a:solidFill>
                <a:latin typeface="Arial" pitchFamily="34" charset="0"/>
                <a:cs typeface="Arial" pitchFamily="34" charset="0"/>
              </a:rPr>
              <a:t>Learning</a:t>
            </a:r>
            <a:r>
              <a:rPr lang="en-US" sz="2400" dirty="0" smtClean="0">
                <a:ea typeface="Avenir Roman"/>
              </a:rPr>
              <a:t> How to Manage</a:t>
            </a:r>
            <a:endParaRPr lang="en-US" sz="1400" dirty="0" smtClean="0">
              <a:ea typeface="Avenir Roman"/>
            </a:endParaRP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Essential managerial skills</a:t>
            </a:r>
          </a:p>
          <a:p>
            <a:pPr marL="914400" lvl="1" indent="-514350" algn="just">
              <a:buFont typeface="Times New Roman" pitchFamily="18" charset="0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Developing managerial potential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CONCEPTUAL SKILLS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600" dirty="0" smtClean="0"/>
              <a:t>Ability of an individual to analyze complex situations and to rationally process and interpret available information.</a:t>
            </a:r>
          </a:p>
          <a:p>
            <a:pPr algn="just" eaLnBrk="1" hangingPunct="1">
              <a:buFontTx/>
              <a:buNone/>
            </a:pPr>
            <a:r>
              <a:rPr lang="en-US" sz="3600" dirty="0" smtClean="0"/>
              <a:t>For </a:t>
            </a:r>
            <a:r>
              <a:rPr lang="en-US" sz="3600" dirty="0" err="1" smtClean="0"/>
              <a:t>eg</a:t>
            </a:r>
            <a:r>
              <a:rPr lang="en-US" sz="3600" dirty="0" smtClean="0"/>
              <a:t>: Idea generation and analytical process of information.</a:t>
            </a:r>
          </a:p>
        </p:txBody>
      </p:sp>
      <p:pic>
        <p:nvPicPr>
          <p:cNvPr id="10244" name="Picture 4" descr="Leadership%2520Pyramid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962400"/>
            <a:ext cx="243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85800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Georgia" pitchFamily="18" charset="0"/>
                <a:cs typeface="Georgia" pitchFamily="18" charset="0"/>
              </a:rPr>
              <a:t>Mintzberg’s</a:t>
            </a:r>
            <a:r>
              <a:rPr lang="en-US" dirty="0" smtClean="0">
                <a:solidFill>
                  <a:schemeClr val="tx2"/>
                </a:solidFill>
                <a:latin typeface="Georgia" pitchFamily="18" charset="0"/>
                <a:cs typeface="Georgia" pitchFamily="18" charset="0"/>
              </a:rPr>
              <a:t> 10 Managerial Roles 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458200" cy="5133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INTERPERSONAL ROLE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3600" dirty="0" smtClean="0">
                <a:solidFill>
                  <a:srgbClr val="C00000"/>
                </a:solidFill>
              </a:rPr>
              <a:t>Figurehead-</a:t>
            </a:r>
            <a:r>
              <a:rPr lang="en-US" sz="3600" dirty="0" smtClean="0"/>
              <a:t> ethical guidelines and the principles of behavior employees are to follow in their dealings with customers and suppliers</a:t>
            </a:r>
          </a:p>
          <a:p>
            <a:pPr algn="just" eaLnBrk="1" hangingPunct="1"/>
            <a:r>
              <a:rPr lang="en-US" sz="3600" dirty="0" smtClean="0">
                <a:solidFill>
                  <a:srgbClr val="C00000"/>
                </a:solidFill>
              </a:rPr>
              <a:t>Leader- </a:t>
            </a:r>
            <a:r>
              <a:rPr lang="en-US" sz="3600" dirty="0" smtClean="0"/>
              <a:t>give direct commands and orders to subordinates and make decisions</a:t>
            </a:r>
          </a:p>
          <a:p>
            <a:pPr algn="just" eaLnBrk="1" hangingPunct="1"/>
            <a:r>
              <a:rPr lang="en-US" sz="3600" dirty="0" smtClean="0">
                <a:solidFill>
                  <a:srgbClr val="C00000"/>
                </a:solidFill>
              </a:rPr>
              <a:t>Liaison-</a:t>
            </a:r>
            <a:r>
              <a:rPr lang="en-US" sz="3600" dirty="0" smtClean="0"/>
              <a:t>coordinate between different departments and establish alliances between different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56488"/>
          </a:xfrm>
        </p:spPr>
        <p:txBody>
          <a:bodyPr/>
          <a:lstStyle/>
          <a:p>
            <a:pPr eaLnBrk="1" hangingPunct="1"/>
            <a:r>
              <a:rPr lang="en-US" dirty="0" smtClean="0"/>
              <a:t>INFORMATIONAL ROLE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600" dirty="0" smtClean="0">
                <a:solidFill>
                  <a:srgbClr val="C00000"/>
                </a:solidFill>
              </a:rPr>
              <a:t>Monitor- </a:t>
            </a:r>
            <a:r>
              <a:rPr lang="en-US" sz="3600" dirty="0" smtClean="0"/>
              <a:t>evaluate the performance of managers in different functions</a:t>
            </a:r>
          </a:p>
          <a:p>
            <a:pPr algn="just" eaLnBrk="1" hangingPunct="1"/>
            <a:r>
              <a:rPr lang="en-US" sz="3600" dirty="0" smtClean="0">
                <a:solidFill>
                  <a:srgbClr val="C00000"/>
                </a:solidFill>
              </a:rPr>
              <a:t>Disseminator-</a:t>
            </a:r>
            <a:r>
              <a:rPr lang="en-US" sz="3600" dirty="0" smtClean="0"/>
              <a:t>communicate to employees the organization’s vision and purpose</a:t>
            </a:r>
          </a:p>
          <a:p>
            <a:pPr algn="just" eaLnBrk="1" hangingPunct="1"/>
            <a:r>
              <a:rPr lang="en-US" sz="3600" dirty="0" smtClean="0">
                <a:solidFill>
                  <a:srgbClr val="C00000"/>
                </a:solidFill>
              </a:rPr>
              <a:t>Spokesperson-</a:t>
            </a:r>
            <a:r>
              <a:rPr lang="en-US" sz="3600" dirty="0" smtClean="0"/>
              <a:t> give a speech to inform the local community about the organization’s future intentions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856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Katz’s Essential Managerial Skills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447800"/>
            <a:ext cx="8288338" cy="4657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51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Skills Needed by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038600" cy="559292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Leadership</a:t>
            </a:r>
          </a:p>
          <a:p>
            <a:pPr algn="just"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Technical expertise</a:t>
            </a:r>
          </a:p>
          <a:p>
            <a:pPr algn="just"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Conceptual skills</a:t>
            </a:r>
          </a:p>
          <a:p>
            <a:pPr algn="just"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Analytical skills</a:t>
            </a:r>
          </a:p>
          <a:p>
            <a:pPr algn="just"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Human relations skills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Leadership –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Ability to influence employees to work toward organizational goals.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95800" y="609600"/>
            <a:ext cx="4343400" cy="457200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Seven Tips for Successful Leadership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066800"/>
            <a:ext cx="5029200" cy="5791200"/>
          </a:xfrm>
          <a:prstGeom prst="rect">
            <a:avLst/>
          </a:prstGeom>
          <a:noFill/>
          <a:ln w="25400" cmpd="thickThin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>
              <a:defRPr/>
            </a:pPr>
            <a:r>
              <a:rPr lang="en-US" sz="3600" i="1" dirty="0" smtClean="0">
                <a:solidFill>
                  <a:schemeClr val="accent2">
                    <a:lumMod val="50000"/>
                  </a:schemeClr>
                </a:solidFill>
              </a:rPr>
              <a:t>Autocratic Leaders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Decision makers, “tell” employees</a:t>
            </a:r>
          </a:p>
          <a:p>
            <a:pPr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Democratic Leaders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Involve employees in decisions</a:t>
            </a:r>
          </a:p>
          <a:p>
            <a:pPr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Free-rein leaders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i="1" dirty="0" smtClean="0">
                <a:solidFill>
                  <a:schemeClr val="accent2">
                    <a:lumMod val="50000"/>
                  </a:schemeClr>
                </a:solidFill>
              </a:rPr>
              <a:t>Employees work without interference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8028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WHAT MAKE MANAGERS SUCCESSFUL?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Hard work</a:t>
            </a:r>
          </a:p>
          <a:p>
            <a:pPr eaLnBrk="1" hangingPunct="1"/>
            <a:r>
              <a:rPr lang="en-US" sz="3600" dirty="0" smtClean="0"/>
              <a:t>Smart work</a:t>
            </a:r>
          </a:p>
          <a:p>
            <a:pPr eaLnBrk="1" hangingPunct="1"/>
            <a:r>
              <a:rPr lang="en-US" sz="3600" dirty="0" smtClean="0"/>
              <a:t>Patience</a:t>
            </a:r>
          </a:p>
          <a:p>
            <a:pPr eaLnBrk="1" hangingPunct="1"/>
            <a:r>
              <a:rPr lang="en-US" sz="3600" dirty="0" smtClean="0"/>
              <a:t>Out of box thinking</a:t>
            </a:r>
          </a:p>
          <a:p>
            <a:pPr eaLnBrk="1" hangingPunct="1"/>
            <a:r>
              <a:rPr lang="en-US" sz="3600" dirty="0" smtClean="0"/>
              <a:t>Reading and acquiring knowledge</a:t>
            </a:r>
          </a:p>
          <a:p>
            <a:pPr eaLnBrk="1" hangingPunct="1"/>
            <a:r>
              <a:rPr lang="en-US" sz="3600" dirty="0" smtClean="0"/>
              <a:t>Ethical consciousness</a:t>
            </a:r>
          </a:p>
          <a:p>
            <a:pPr eaLnBrk="1" hangingPunct="1"/>
            <a:r>
              <a:rPr lang="en-US" sz="3600" dirty="0" smtClean="0"/>
              <a:t>Collaborative relationship</a:t>
            </a:r>
          </a:p>
          <a:p>
            <a:pPr eaLnBrk="1" hangingPunct="1"/>
            <a:r>
              <a:rPr lang="en-US" sz="3600" dirty="0" smtClean="0"/>
              <a:t>Perseverance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 smtClean="0"/>
              <a:t>Types of Management</a:t>
            </a:r>
          </a:p>
          <a:p>
            <a:pPr algn="just">
              <a:buNone/>
            </a:pPr>
            <a:r>
              <a:rPr lang="en-US" sz="3000" u="sng" dirty="0" smtClean="0">
                <a:solidFill>
                  <a:srgbClr val="00B0F0"/>
                </a:solidFill>
              </a:rPr>
              <a:t>Top Management</a:t>
            </a:r>
          </a:p>
          <a:p>
            <a:pPr algn="just">
              <a:defRPr/>
            </a:pPr>
            <a:r>
              <a:rPr lang="en-US" sz="3000" b="1" dirty="0" smtClean="0"/>
              <a:t>President</a:t>
            </a:r>
          </a:p>
          <a:p>
            <a:pPr algn="just">
              <a:defRPr/>
            </a:pPr>
            <a:r>
              <a:rPr lang="en-US" sz="3000" b="1" dirty="0" smtClean="0"/>
              <a:t>Chief Executive Officer (CEO)</a:t>
            </a:r>
          </a:p>
          <a:p>
            <a:pPr algn="just">
              <a:defRPr/>
            </a:pPr>
            <a:r>
              <a:rPr lang="en-US" sz="3000" b="1" dirty="0" smtClean="0"/>
              <a:t>Chief financial officer (CFO)</a:t>
            </a:r>
          </a:p>
          <a:p>
            <a:pPr algn="just">
              <a:defRPr/>
            </a:pPr>
            <a:r>
              <a:rPr lang="en-US" sz="3000" b="1" dirty="0" smtClean="0"/>
              <a:t>Chief operations officer (COO)</a:t>
            </a:r>
          </a:p>
          <a:p>
            <a:pPr algn="just">
              <a:buNone/>
            </a:pPr>
            <a:endParaRPr lang="en-US" sz="3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sz="3000" b="1" i="1" u="sng" dirty="0" smtClean="0">
                <a:solidFill>
                  <a:schemeClr val="accent2">
                    <a:lumMod val="75000"/>
                  </a:schemeClr>
                </a:solidFill>
              </a:rPr>
              <a:t>Middle Management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defRPr/>
            </a:pPr>
            <a:r>
              <a:rPr lang="en-US" sz="3000" b="1" dirty="0" smtClean="0"/>
              <a:t>Responsible for tactical planning </a:t>
            </a:r>
          </a:p>
          <a:p>
            <a:pPr algn="just">
              <a:defRPr/>
            </a:pPr>
            <a:r>
              <a:rPr lang="en-US" sz="3000" b="1" dirty="0" smtClean="0"/>
              <a:t>Implement general guidelines established by top management</a:t>
            </a:r>
          </a:p>
          <a:p>
            <a:pPr algn="just">
              <a:buNone/>
            </a:pPr>
            <a:r>
              <a:rPr lang="en-US" sz="3000" b="1" i="1" u="sng" dirty="0" smtClean="0">
                <a:solidFill>
                  <a:schemeClr val="accent2">
                    <a:lumMod val="75000"/>
                  </a:schemeClr>
                </a:solidFill>
              </a:rPr>
              <a:t>First-Line Management</a:t>
            </a:r>
            <a:endParaRPr lang="en-US" sz="3000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defRPr/>
            </a:pPr>
            <a:r>
              <a:rPr lang="en-US" sz="3000" b="1" dirty="0" smtClean="0"/>
              <a:t>Supervise workers</a:t>
            </a:r>
          </a:p>
          <a:p>
            <a:pPr algn="just">
              <a:defRPr/>
            </a:pPr>
            <a:r>
              <a:rPr lang="en-US" sz="3000" b="1" dirty="0" smtClean="0"/>
              <a:t>Oversee daily operations</a:t>
            </a:r>
          </a:p>
          <a:p>
            <a:pPr algn="just">
              <a:defRPr/>
            </a:pPr>
            <a:r>
              <a:rPr lang="en-US" sz="3000" b="1" dirty="0" smtClean="0"/>
              <a:t>Directing and controlling primary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9144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Management levels in a typical business and non-profit organizations</a:t>
            </a:r>
            <a:endParaRPr lang="en-US" sz="3600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66800" y="1295400"/>
            <a:ext cx="7086600" cy="51815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5929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Talent</a:t>
            </a:r>
          </a:p>
          <a:p>
            <a:pPr lvl="1" algn="just"/>
            <a:r>
              <a:rPr lang="en-US" dirty="0" smtClean="0"/>
              <a:t>People and their talents are the ultimate foundations of organizational performance </a:t>
            </a:r>
          </a:p>
          <a:p>
            <a:pPr lvl="1" algn="just"/>
            <a:r>
              <a:rPr lang="en-US" u="sng" dirty="0" smtClean="0"/>
              <a:t>Intellectual capital </a:t>
            </a:r>
            <a:r>
              <a:rPr lang="en-US" dirty="0" smtClean="0"/>
              <a:t>is the collective brainpower or shared knowledge of a workforce that can be used to create value </a:t>
            </a:r>
          </a:p>
          <a:p>
            <a:pPr lvl="1" algn="just"/>
            <a:r>
              <a:rPr lang="en-US" dirty="0" smtClean="0"/>
              <a:t>A </a:t>
            </a:r>
            <a:r>
              <a:rPr lang="en-US" u="sng" dirty="0" smtClean="0"/>
              <a:t>knowledge worker’s </a:t>
            </a:r>
            <a:r>
              <a:rPr lang="en-US" dirty="0" smtClean="0"/>
              <a:t>mind is a critical asset to employers and adds to the intellectual capital of an organization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4958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Clr>
                <a:srgbClr val="953735"/>
              </a:buClr>
              <a:buNone/>
            </a:pPr>
            <a:r>
              <a:rPr lang="en-US" dirty="0" smtClean="0"/>
              <a:t>Technology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Tech IQ is a person’s ability to use technology to stay informed: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Checking inventory, making a sales transaction, ordering supplies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Telecommuting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Virtual teams</a:t>
            </a:r>
          </a:p>
          <a:p>
            <a:pPr lvl="2" algn="just">
              <a:lnSpc>
                <a:spcPct val="90000"/>
              </a:lnSpc>
              <a:buNone/>
            </a:pPr>
            <a:r>
              <a:rPr lang="en-US" sz="2600" dirty="0" smtClean="0"/>
              <a:t>Effective use of online resources</a:t>
            </a:r>
          </a:p>
          <a:p>
            <a:pPr lvl="3" algn="just">
              <a:lnSpc>
                <a:spcPct val="90000"/>
              </a:lnSpc>
              <a:buClr>
                <a:srgbClr val="215968"/>
              </a:buClr>
            </a:pPr>
            <a:r>
              <a:rPr lang="en-US" dirty="0" smtClean="0"/>
              <a:t>Databases</a:t>
            </a:r>
          </a:p>
          <a:p>
            <a:pPr lvl="3" algn="just">
              <a:lnSpc>
                <a:spcPct val="90000"/>
              </a:lnSpc>
              <a:buClr>
                <a:srgbClr val="215968"/>
              </a:buClr>
            </a:pPr>
            <a:r>
              <a:rPr lang="en-US" dirty="0" smtClean="0"/>
              <a:t>Job searches </a:t>
            </a:r>
          </a:p>
          <a:p>
            <a:pPr lvl="3" algn="just">
              <a:lnSpc>
                <a:spcPct val="90000"/>
              </a:lnSpc>
              <a:buClr>
                <a:srgbClr val="215968"/>
              </a:buClr>
            </a:pPr>
            <a:r>
              <a:rPr lang="en-US" dirty="0" smtClean="0"/>
              <a:t>Recruiting</a:t>
            </a:r>
          </a:p>
          <a:p>
            <a:pPr lvl="3" algn="just">
              <a:lnSpc>
                <a:spcPct val="90000"/>
              </a:lnSpc>
              <a:buClr>
                <a:srgbClr val="215968"/>
              </a:buClr>
            </a:pPr>
            <a:r>
              <a:rPr lang="en-US" dirty="0" smtClean="0"/>
              <a:t>Social Media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71999" y="914401"/>
            <a:ext cx="8000001" cy="5301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685800"/>
          <a:ext cx="8229600" cy="5638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 smtClean="0"/>
              <a:t>Managerial performance and accountability</a:t>
            </a:r>
          </a:p>
          <a:p>
            <a:pPr lvl="1"/>
            <a:r>
              <a:rPr lang="en-US" sz="4000" dirty="0" smtClean="0"/>
              <a:t>Accountability is the requirement to show performance results to a supervisor</a:t>
            </a:r>
          </a:p>
          <a:p>
            <a:pPr lvl="1"/>
            <a:r>
              <a:rPr lang="en-US" sz="4000" dirty="0" smtClean="0"/>
              <a:t>Effective managers help others achieve high performance and satisfaction at 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2954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Corporate Governance</a:t>
            </a:r>
            <a:br>
              <a:rPr lang="en-US" sz="3200" dirty="0" smtClean="0"/>
            </a:br>
            <a:r>
              <a:rPr lang="en-US" sz="3200" dirty="0" smtClean="0"/>
              <a:t>Board of directors hold top management responsible for organizational performance</a:t>
            </a:r>
            <a:r>
              <a:rPr lang="en-US" sz="7200" dirty="0" smtClean="0"/>
              <a:t/>
            </a:r>
            <a:br>
              <a:rPr lang="en-US" sz="7200" dirty="0" smtClean="0"/>
            </a:br>
            <a:endParaRPr lang="en-US" sz="4400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Managers achieve high performance for their organizations by best utilizing its human and material resources </a:t>
            </a:r>
          </a:p>
          <a:p>
            <a:r>
              <a:rPr lang="en-US" sz="3200" u="sng" dirty="0" smtClean="0"/>
              <a:t>Management</a:t>
            </a:r>
            <a:r>
              <a:rPr lang="en-US" sz="3200" dirty="0" smtClean="0"/>
              <a:t> is the process of planning, organizing, leading, and controlling the use of resources to accomplish performance goals </a:t>
            </a:r>
          </a:p>
          <a:p>
            <a:r>
              <a:rPr lang="en-US" sz="3200" dirty="0" smtClean="0"/>
              <a:t>All managers are responsible for the four functions </a:t>
            </a:r>
          </a:p>
          <a:p>
            <a:r>
              <a:rPr lang="en-US" sz="3200" dirty="0" smtClean="0"/>
              <a:t>The functions are carried on continually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6488"/>
          </a:xfrm>
        </p:spPr>
        <p:txBody>
          <a:bodyPr/>
          <a:lstStyle/>
          <a:p>
            <a:r>
              <a:rPr lang="en-US" dirty="0" smtClean="0"/>
              <a:t>Areas of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867400"/>
          </a:xfrm>
        </p:spPr>
        <p:txBody>
          <a:bodyPr>
            <a:normAutofit fontScale="70000" lnSpcReduction="20000"/>
          </a:bodyPr>
          <a:lstStyle/>
          <a:p>
            <a:pPr marL="533400" indent="-533400" algn="just">
              <a:buClr>
                <a:schemeClr val="accent2"/>
              </a:buCl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Finance</a:t>
            </a:r>
          </a:p>
          <a:p>
            <a:pPr marL="533400" indent="-533400" algn="just">
              <a:buClr>
                <a:schemeClr val="accent2"/>
              </a:buCl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Production</a:t>
            </a:r>
          </a:p>
          <a:p>
            <a:pPr marL="533400" indent="-533400" algn="just">
              <a:buClr>
                <a:schemeClr val="accent2"/>
              </a:buCl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Operations</a:t>
            </a:r>
          </a:p>
          <a:p>
            <a:pPr marL="533400" indent="-533400" algn="just">
              <a:buClr>
                <a:schemeClr val="accent2"/>
              </a:buCl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Human Resources</a:t>
            </a:r>
          </a:p>
          <a:p>
            <a:pPr marL="533400" indent="-533400" algn="just">
              <a:buClr>
                <a:schemeClr val="accent2"/>
              </a:buCl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Marketing</a:t>
            </a:r>
          </a:p>
          <a:p>
            <a:pPr marL="533400" indent="-533400" algn="just">
              <a:buClr>
                <a:schemeClr val="accent2"/>
              </a:buCl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Administration</a:t>
            </a:r>
          </a:p>
          <a:p>
            <a:pPr algn="just">
              <a:buNone/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Financial Management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Focus on obtaining money necessary for the successful operations and using funds to further organizational goals.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Production &amp; Operations Management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Develop &amp; administer activities to transform resources into goods, services, and ideas for the marketplace.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Human Resources Management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</a:p>
          <a:p>
            <a:pPr algn="just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Handle staffing function and deal with employees in a formalized manner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267200" cy="5410200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Marketing Management –</a:t>
            </a:r>
          </a:p>
          <a:p>
            <a:pPr algn="just">
              <a:defRPr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Responsible for planning, pricing, and promoting products and making them available to customers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  <a:defRPr/>
            </a:pP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Information Technology (IT) Management –</a:t>
            </a:r>
          </a:p>
          <a:p>
            <a:pPr algn="just">
              <a:defRPr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Responsible for implementing, maintaining, and controlling technology applications in business (computer networks)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  <a:defRPr/>
            </a:pPr>
            <a:r>
              <a:rPr lang="en-US" sz="2200" b="1" i="1" dirty="0" smtClean="0">
                <a:solidFill>
                  <a:schemeClr val="accent1">
                    <a:lumMod val="75000"/>
                  </a:schemeClr>
                </a:solidFill>
              </a:rPr>
              <a:t>Administrative Managers –</a:t>
            </a:r>
          </a:p>
          <a:p>
            <a:pPr algn="just">
              <a:defRPr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Manage an entire business or major segment of the business.  Coordinate activities of specialized managers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Four functions of management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88775" y="2016996"/>
            <a:ext cx="6966450" cy="42257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>
                <a:cs typeface="Arial" pitchFamily="34" charset="0"/>
              </a:rPr>
              <a:t>–</a:t>
            </a:r>
            <a:fld id="{C143B0C0-74DC-4E2D-9384-ABFEFE9D74AA}" type="slidenum">
              <a:rPr lang="en-US"/>
              <a:pPr/>
              <a:t>47</a:t>
            </a:fld>
            <a:endParaRPr lang="en-U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00138"/>
            <a:ext cx="822960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381000"/>
            <a:ext cx="8108950" cy="587375"/>
          </a:xfrm>
          <a:ln/>
        </p:spPr>
        <p:txBody>
          <a:bodyPr/>
          <a:lstStyle/>
          <a:p>
            <a:r>
              <a:rPr lang="en-US" sz="2000"/>
              <a:t>The Systems Relationship among the Management Functions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1</a:t>
            </a:r>
            <a:r>
              <a:rPr lang="en-US">
                <a:cs typeface="Arial" pitchFamily="34" charset="0"/>
              </a:rPr>
              <a:t>–</a:t>
            </a:r>
            <a:fld id="{A6FB54A4-FCFE-4A07-B742-45166E570E95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1447800"/>
            <a:ext cx="5905500" cy="4552950"/>
            <a:chOff x="1020" y="924"/>
            <a:chExt cx="3720" cy="2868"/>
          </a:xfrm>
        </p:grpSpPr>
        <p:pic>
          <p:nvPicPr>
            <p:cNvPr id="17306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20" y="924"/>
              <a:ext cx="3720" cy="28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73065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6" y="960"/>
              <a:ext cx="728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73066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54" y="2222"/>
              <a:ext cx="728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73068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04" y="3450"/>
              <a:ext cx="728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73069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56" y="2208"/>
              <a:ext cx="728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173072" name="Text Box 16"/>
          <p:cNvSpPr txBox="1">
            <a:spLocks noChangeArrowheads="1"/>
          </p:cNvSpPr>
          <p:nvPr/>
        </p:nvSpPr>
        <p:spPr bwMode="auto">
          <a:xfrm>
            <a:off x="6705600" y="1752600"/>
            <a:ext cx="1981200" cy="64135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Management Functions</a:t>
            </a:r>
          </a:p>
        </p:txBody>
      </p:sp>
      <p:sp>
        <p:nvSpPr>
          <p:cNvPr id="173073" name="Text Box 17"/>
          <p:cNvSpPr txBox="1">
            <a:spLocks noChangeArrowheads="1"/>
          </p:cNvSpPr>
          <p:nvPr/>
        </p:nvSpPr>
        <p:spPr bwMode="auto">
          <a:xfrm>
            <a:off x="2514600" y="4495800"/>
            <a:ext cx="1371600" cy="58102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Management Skills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08950" cy="557213"/>
          </a:xfrm>
          <a:ln/>
        </p:spPr>
        <p:txBody>
          <a:bodyPr/>
          <a:lstStyle/>
          <a:p>
            <a:r>
              <a:rPr lang="en-US" sz="2800" dirty="0"/>
              <a:t>Ten Roles Managers Play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1</a:t>
            </a:r>
            <a:r>
              <a:rPr lang="en-US">
                <a:cs typeface="Arial" pitchFamily="34" charset="0"/>
              </a:rPr>
              <a:t>–</a:t>
            </a:r>
            <a:fld id="{571BD1AA-85FB-45AA-B543-ACE4312DBF88}" type="slidenum">
              <a:rPr lang="en-US"/>
              <a:pPr/>
              <a:t>49</a:t>
            </a:fld>
            <a:endParaRPr lang="en-US"/>
          </a:p>
        </p:txBody>
      </p:sp>
      <p:pic>
        <p:nvPicPr>
          <p:cNvPr id="175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7010400" cy="428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838200" y="5410200"/>
            <a:ext cx="74676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dirty="0"/>
              <a:t>Managers play various roles as necessary while performing their management functions so as to achieve organizational objectives.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762000"/>
            <a:ext cx="4267200" cy="5592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Globalization </a:t>
            </a:r>
          </a:p>
          <a:p>
            <a:pPr lvl="1" algn="just"/>
            <a:r>
              <a:rPr lang="en-US" dirty="0" smtClean="0"/>
              <a:t>The worldwide interdependence of resource flows, product markets, and business competition that characterize our economy </a:t>
            </a:r>
          </a:p>
          <a:p>
            <a:pPr lvl="1" algn="just"/>
            <a:r>
              <a:rPr lang="en-US" u="sng" dirty="0" smtClean="0"/>
              <a:t>Job migration </a:t>
            </a:r>
            <a:r>
              <a:rPr lang="en-US" dirty="0" smtClean="0"/>
              <a:t>occurs when firms shift jobs from one country to another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516725"/>
          </a:xfrm>
        </p:spPr>
        <p:txBody>
          <a:bodyPr>
            <a:normAutofit/>
          </a:bodyPr>
          <a:lstStyle/>
          <a:p>
            <a:pPr marL="0" indent="0">
              <a:buClr>
                <a:srgbClr val="953735"/>
              </a:buClr>
              <a:buNone/>
            </a:pPr>
            <a:r>
              <a:rPr lang="en-US" dirty="0" smtClean="0"/>
              <a:t>Ethics	</a:t>
            </a:r>
          </a:p>
          <a:p>
            <a:pPr lvl="1">
              <a:buClr>
                <a:srgbClr val="376092"/>
              </a:buClr>
            </a:pPr>
            <a:r>
              <a:rPr lang="en-US" dirty="0" smtClean="0"/>
              <a:t>Code of moral principles that set standards of conduct of what is “good” and “right”</a:t>
            </a:r>
          </a:p>
          <a:p>
            <a:pPr lvl="1">
              <a:buClr>
                <a:srgbClr val="376092"/>
              </a:buClr>
              <a:buNone/>
            </a:pPr>
            <a:r>
              <a:rPr lang="en-US" dirty="0" smtClean="0"/>
              <a:t>	in one’s behavior 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  <a:defRPr/>
            </a:pPr>
            <a:r>
              <a:rPr lang="en-US" dirty="0" smtClean="0"/>
              <a:t>Ethical expectations for modern businesses: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/>
              <a:buChar char="–"/>
              <a:defRPr/>
            </a:pPr>
            <a:r>
              <a:rPr lang="en-US" dirty="0" smtClean="0"/>
              <a:t>Integrity and ethical leadership at all levels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/>
              <a:buChar char="–"/>
              <a:defRPr/>
            </a:pPr>
            <a:r>
              <a:rPr lang="en-US" dirty="0" smtClean="0"/>
              <a:t>Social responsibility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Arial"/>
              <a:buChar char="–"/>
              <a:defRPr/>
            </a:pPr>
            <a:r>
              <a:rPr lang="en-US" dirty="0" smtClean="0"/>
              <a:t>Sustainability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>
                <a:cs typeface="Arial" pitchFamily="34" charset="0"/>
              </a:rPr>
              <a:t>–</a:t>
            </a:r>
            <a:fld id="{A5C2600E-8AFF-409B-B833-4233BFF5CB41}" type="slidenum">
              <a:rPr lang="en-US"/>
              <a:pPr/>
              <a:t>50</a:t>
            </a:fld>
            <a:endParaRPr lang="en-US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35063"/>
            <a:ext cx="822960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Planning –</a:t>
            </a:r>
          </a:p>
          <a:p>
            <a:pPr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Process of determining the organization’s objectives and deciding how to accomplish them</a:t>
            </a:r>
          </a:p>
          <a:p>
            <a:pPr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Objectives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results desired by organization </a:t>
            </a:r>
          </a:p>
          <a:p>
            <a:pPr>
              <a:defRPr/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Mission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organization’s purpose and philosophy</a:t>
            </a:r>
          </a:p>
          <a:p>
            <a:pPr>
              <a:defRPr/>
            </a:pPr>
            <a:r>
              <a:rPr lang="en-US" sz="3000" b="1" i="1" dirty="0" smtClean="0">
                <a:solidFill>
                  <a:schemeClr val="accent1">
                    <a:lumMod val="75000"/>
                  </a:schemeClr>
                </a:solidFill>
              </a:rPr>
              <a:t>Common &amp; Elaborate Organizational Objectives --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Profit, competitive advantage, efficiency, growth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Service, ethics, community responsibility</a:t>
            </a:r>
          </a:p>
          <a:p>
            <a:pPr>
              <a:buNone/>
              <a:defRPr/>
            </a:pPr>
            <a:r>
              <a:rPr lang="en-US" sz="3000" b="1" i="1" dirty="0" smtClean="0">
                <a:solidFill>
                  <a:schemeClr val="accent1">
                    <a:lumMod val="75000"/>
                  </a:schemeClr>
                </a:solidFill>
              </a:rPr>
              <a:t>Plan-</a:t>
            </a:r>
          </a:p>
          <a:p>
            <a:pPr>
              <a:buNone/>
              <a:defRPr/>
            </a:pPr>
            <a:r>
              <a:rPr lang="en-US" sz="3000" b="1" i="1" dirty="0" smtClean="0">
                <a:solidFill>
                  <a:schemeClr val="accent1">
                    <a:lumMod val="75000"/>
                  </a:schemeClr>
                </a:solidFill>
              </a:rPr>
              <a:t>         -Strategic Plans</a:t>
            </a:r>
          </a:p>
          <a:p>
            <a:pPr lvl="1">
              <a:defRPr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Tactical Plans</a:t>
            </a:r>
            <a:endParaRPr lang="en-US" sz="24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Operational Plans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en-US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09600"/>
            <a:ext cx="4038600" cy="57453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Strategic Plans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Executive level managers</a:t>
            </a:r>
          </a:p>
          <a:p>
            <a:pPr lvl="1">
              <a:lnSpc>
                <a:spcPct val="115000"/>
              </a:lnSpc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Establish the long-range objectives &amp; overall strategy to fulfill firm’s mission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2-10 years forward-looking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Sustainability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diversification, divestiture , mergers &amp; acquisitions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Tactical Plans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Short-range – strategy implementation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 year or less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Environmental change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Periodically reviewed &amp; updated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267200" cy="57453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Operational Plans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Very short-term – actionable, specific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Individuals, work groups, departments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 month, 1 week, 1 day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Achieve tactical plans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Crisis Management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i="1" u="sng" dirty="0" smtClean="0">
                <a:solidFill>
                  <a:schemeClr val="accent2">
                    <a:lumMod val="75000"/>
                  </a:schemeClr>
                </a:solidFill>
              </a:rPr>
              <a:t>/Contingency Planning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  <a:buNone/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Focus on potential disasters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Product tampering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Oil spills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Fire, earthquake, terrorist attack</a:t>
            </a:r>
          </a:p>
          <a:p>
            <a:pPr lvl="2">
              <a:lnSpc>
                <a:spcPct val="115000"/>
              </a:lnSpc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Unethical/illegal employee activity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669125"/>
          </a:xfrm>
        </p:spPr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Organizing –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Structuring of resources &amp; activities to accomplish objectives efficiently &amp; effectively</a:t>
            </a:r>
          </a:p>
          <a:p>
            <a:pPr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Importance –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Creates synergy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Establishes lines of authority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Improves communication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Improves competitiveness</a:t>
            </a:r>
          </a:p>
          <a:p>
            <a:pPr>
              <a:buNone/>
              <a:defRPr/>
            </a:pPr>
            <a:r>
              <a:rPr lang="en-US" sz="3000" b="1" i="1" dirty="0" smtClean="0">
                <a:solidFill>
                  <a:schemeClr val="accent1">
                    <a:lumMod val="75000"/>
                  </a:schemeClr>
                </a:solidFill>
              </a:rPr>
              <a:t>Staffing –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Hiring people to carry out the work of the organization.</a:t>
            </a:r>
            <a:endParaRPr lang="en-US" sz="3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Importance –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Recruiting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Determine skills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Motivate &amp; train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Compensation levels</a:t>
            </a:r>
          </a:p>
          <a:p>
            <a:pPr lvl="1">
              <a:buNone/>
              <a:defRPr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592925"/>
          </a:xfrm>
        </p:spPr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en-US" sz="3000" b="1" i="1" dirty="0" smtClean="0">
                <a:solidFill>
                  <a:schemeClr val="accent1">
                    <a:lumMod val="75000"/>
                  </a:schemeClr>
                </a:solidFill>
              </a:rPr>
              <a:t>Directing –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Motivating and leading employees to achieve organizational objectives.</a:t>
            </a:r>
            <a:endParaRPr lang="en-US" sz="3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Motivation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Incentives (raise, promotion)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Employee involvement (cost reduction, customer service, new products)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Recognition and appreciation</a:t>
            </a:r>
          </a:p>
          <a:p>
            <a:pPr>
              <a:buNone/>
              <a:defRPr/>
            </a:pPr>
            <a:r>
              <a:rPr lang="en-US" sz="3000" b="1" i="1" dirty="0" smtClean="0">
                <a:solidFill>
                  <a:schemeClr val="accent1">
                    <a:lumMod val="75000"/>
                  </a:schemeClr>
                </a:solidFill>
              </a:rPr>
              <a:t>Controlling –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Process of evaluating and correcting activities to keep organization on course, </a:t>
            </a:r>
            <a:endParaRPr lang="en-US" sz="3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  <a:defRPr/>
            </a:pP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Five Activities –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Measuring performance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Comparing performance against standards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Identifying deviations from standards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Investigating causes of deviations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Taking corrective action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458200" cy="5867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Characteristics of managerial work </a:t>
            </a:r>
          </a:p>
          <a:p>
            <a:pPr lvl="1"/>
            <a:r>
              <a:rPr lang="en-US" dirty="0" smtClean="0"/>
              <a:t>long hours </a:t>
            </a:r>
          </a:p>
          <a:p>
            <a:pPr lvl="1"/>
            <a:r>
              <a:rPr lang="en-US" dirty="0" smtClean="0"/>
              <a:t>intense pace </a:t>
            </a:r>
          </a:p>
          <a:p>
            <a:pPr lvl="1"/>
            <a:r>
              <a:rPr lang="en-US" dirty="0" smtClean="0"/>
              <a:t>fragmented and varied tasks </a:t>
            </a:r>
          </a:p>
          <a:p>
            <a:pPr lvl="1"/>
            <a:r>
              <a:rPr lang="en-US" dirty="0" smtClean="0"/>
              <a:t>many communication media </a:t>
            </a:r>
          </a:p>
          <a:p>
            <a:pPr lvl="1"/>
            <a:r>
              <a:rPr lang="en-US" dirty="0" smtClean="0"/>
              <a:t>filled with interpersonal relationships </a:t>
            </a:r>
          </a:p>
          <a:p>
            <a:pPr marL="0" indent="0">
              <a:buNone/>
            </a:pPr>
            <a:r>
              <a:rPr lang="en-US" sz="2800" dirty="0" smtClean="0"/>
              <a:t>Managerial agendas and networks </a:t>
            </a:r>
          </a:p>
          <a:p>
            <a:pPr lvl="1"/>
            <a:r>
              <a:rPr lang="en-US" sz="2400" dirty="0" smtClean="0"/>
              <a:t>Agenda setting</a:t>
            </a:r>
          </a:p>
          <a:p>
            <a:pPr lvl="2"/>
            <a:r>
              <a:rPr lang="en-US" sz="2000" dirty="0" smtClean="0"/>
              <a:t>Develops action priorities for accomplishing goals and plans</a:t>
            </a:r>
          </a:p>
          <a:p>
            <a:pPr lvl="1"/>
            <a:r>
              <a:rPr lang="en-US" sz="2400" dirty="0" smtClean="0"/>
              <a:t>Networking</a:t>
            </a:r>
          </a:p>
          <a:p>
            <a:pPr lvl="2"/>
            <a:r>
              <a:rPr lang="en-US" sz="2000" dirty="0" smtClean="0"/>
              <a:t>Process of creating positive relationships with people who can </a:t>
            </a:r>
            <a:br>
              <a:rPr lang="en-US" sz="2000" dirty="0" smtClean="0"/>
            </a:br>
            <a:r>
              <a:rPr lang="en-US" sz="2000" dirty="0" smtClean="0"/>
              <a:t>help advance agendas </a:t>
            </a:r>
          </a:p>
          <a:p>
            <a:pPr lvl="1"/>
            <a:r>
              <a:rPr lang="en-US" sz="2400" dirty="0" smtClean="0"/>
              <a:t>Social capital</a:t>
            </a:r>
          </a:p>
          <a:p>
            <a:pPr lvl="2"/>
            <a:r>
              <a:rPr lang="en-US" sz="2000" dirty="0" smtClean="0"/>
              <a:t>Capacity to get things done with help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The change in a behavior that results from experience</a:t>
            </a:r>
          </a:p>
          <a:p>
            <a:r>
              <a:rPr lang="en-US" dirty="0" smtClean="0"/>
              <a:t>Lifelong learning</a:t>
            </a:r>
          </a:p>
          <a:p>
            <a:pPr lvl="1"/>
            <a:r>
              <a:rPr lang="en-US" dirty="0" smtClean="0"/>
              <a:t>The process of continuously learning from daily experiences and opportunities </a:t>
            </a:r>
          </a:p>
          <a:p>
            <a:pPr lvl="2"/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Careers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Organizations consist of three types of workers, sometimes referred to as a shamrock organization: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447800" y="2590800"/>
          <a:ext cx="6629400" cy="315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Free-agent economy</a:t>
            </a:r>
          </a:p>
          <a:p>
            <a:pPr lvl="1"/>
            <a:r>
              <a:rPr lang="en-US" dirty="0" smtClean="0"/>
              <a:t>People change jobs more often, and many work on independent contracts</a:t>
            </a:r>
          </a:p>
          <a:p>
            <a:r>
              <a:rPr lang="en-US" dirty="0" smtClean="0"/>
              <a:t>Self-management</a:t>
            </a:r>
          </a:p>
          <a:p>
            <a:pPr lvl="1"/>
            <a:r>
              <a:rPr lang="en-US" dirty="0" smtClean="0"/>
              <a:t>Ability to understands oneself, exercise</a:t>
            </a:r>
          </a:p>
          <a:p>
            <a:pPr lvl="1">
              <a:buNone/>
            </a:pPr>
            <a:r>
              <a:rPr lang="en-US" dirty="0" smtClean="0"/>
              <a:t>	initiative, accept responsibility, and learn from experience</a:t>
            </a:r>
          </a:p>
          <a:p>
            <a:pPr marL="0" indent="0">
              <a:buNone/>
            </a:pPr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 collection of people working together to achieve a common purpose </a:t>
            </a:r>
          </a:p>
          <a:p>
            <a:pPr lvl="1"/>
            <a:r>
              <a:rPr lang="en-US" dirty="0" smtClean="0"/>
              <a:t>Organizations provide useful goods and/or services that return value to society and satisfy customer needs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Organizations as open systems interact with their environment</a:t>
            </a:r>
            <a:endParaRPr lang="en-US" dirty="0"/>
          </a:p>
        </p:txBody>
      </p:sp>
      <p:pic>
        <p:nvPicPr>
          <p:cNvPr id="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14200" y="2708601"/>
            <a:ext cx="6915600" cy="28425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Organizational performance</a:t>
            </a:r>
          </a:p>
          <a:p>
            <a:pPr lvl="1"/>
            <a:r>
              <a:rPr lang="en-US" dirty="0" smtClean="0"/>
              <a:t>“Value creation” is a very important notion for organizations </a:t>
            </a:r>
          </a:p>
          <a:p>
            <a:pPr lvl="1"/>
            <a:r>
              <a:rPr lang="en-US" dirty="0" smtClean="0"/>
              <a:t>Value is created when an organization’s operations adds value to the original cost of resource inputs </a:t>
            </a:r>
          </a:p>
          <a:p>
            <a:pPr lvl="1">
              <a:buNone/>
            </a:pPr>
            <a:r>
              <a:rPr lang="en-US" dirty="0" smtClean="0"/>
              <a:t>When value creation occurs:</a:t>
            </a:r>
          </a:p>
          <a:p>
            <a:pPr lvl="2"/>
            <a:r>
              <a:rPr lang="en-US" dirty="0" smtClean="0"/>
              <a:t>Businesses earn a profit </a:t>
            </a:r>
          </a:p>
          <a:p>
            <a:pPr lvl="2"/>
            <a:r>
              <a:rPr lang="en-US" dirty="0" smtClean="0"/>
              <a:t>Nonprofit organizations add wealth to society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</TotalTime>
  <Words>2028</Words>
  <Application>Microsoft Office PowerPoint</Application>
  <PresentationFormat>On-screen Show (4:3)</PresentationFormat>
  <Paragraphs>380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Flow</vt:lpstr>
      <vt:lpstr>Function of Management </vt:lpstr>
      <vt:lpstr>MANAGEMENT</vt:lpstr>
      <vt:lpstr>Slide 3</vt:lpstr>
      <vt:lpstr>Slide 4</vt:lpstr>
      <vt:lpstr>Slide 5</vt:lpstr>
      <vt:lpstr>Slide 6</vt:lpstr>
      <vt:lpstr>Slide 7</vt:lpstr>
      <vt:lpstr>Organizations as open systems interact with their environment</vt:lpstr>
      <vt:lpstr>Slide 9</vt:lpstr>
      <vt:lpstr>Organizational performance </vt:lpstr>
      <vt:lpstr>Productivity and the dimensions of organizational</vt:lpstr>
      <vt:lpstr>Process of Organizing</vt:lpstr>
      <vt:lpstr>Techniques for achieving coordination. </vt:lpstr>
      <vt:lpstr> </vt:lpstr>
      <vt:lpstr>FUNCTIONS OF MANAGEMENT</vt:lpstr>
      <vt:lpstr>PLANNING </vt:lpstr>
      <vt:lpstr>             Types of Planning </vt:lpstr>
      <vt:lpstr>Principles of Planning</vt:lpstr>
      <vt:lpstr>Steps in Planning</vt:lpstr>
      <vt:lpstr>STAFFING</vt:lpstr>
      <vt:lpstr>DIRECTING/LEADING</vt:lpstr>
      <vt:lpstr>CONTROLLING CONCEPTS</vt:lpstr>
      <vt:lpstr>Steps in the Control Process</vt:lpstr>
      <vt:lpstr>Principles of Effective Control</vt:lpstr>
      <vt:lpstr>Types of Managerial Decisions:</vt:lpstr>
      <vt:lpstr>Slide 26</vt:lpstr>
      <vt:lpstr>MANAGERIAL SKILLS</vt:lpstr>
      <vt:lpstr>TECHNICAL SKILLS</vt:lpstr>
      <vt:lpstr>HUMAN SKILLS</vt:lpstr>
      <vt:lpstr>CONCEPTUAL SKILLS</vt:lpstr>
      <vt:lpstr>Slide 31</vt:lpstr>
      <vt:lpstr>INTERPERSONAL ROLE</vt:lpstr>
      <vt:lpstr>INFORMATIONAL ROLE</vt:lpstr>
      <vt:lpstr>Katz’s Essential Managerial Skills</vt:lpstr>
      <vt:lpstr>Skills Needed by Managers</vt:lpstr>
      <vt:lpstr>Slide 36</vt:lpstr>
      <vt:lpstr>WHAT MAKE MANAGERS SUCCESSFUL?</vt:lpstr>
      <vt:lpstr>Slide 38</vt:lpstr>
      <vt:lpstr>Management levels in a typical business and non-profit organizations</vt:lpstr>
      <vt:lpstr>Slide 40</vt:lpstr>
      <vt:lpstr>Slide 41</vt:lpstr>
      <vt:lpstr>Slide 42</vt:lpstr>
      <vt:lpstr>Corporate Governance Board of directors hold top management responsible for organizational performance </vt:lpstr>
      <vt:lpstr>Management Process</vt:lpstr>
      <vt:lpstr>Areas of Management</vt:lpstr>
      <vt:lpstr>Four functions of management</vt:lpstr>
      <vt:lpstr>Slide 47</vt:lpstr>
      <vt:lpstr>The Systems Relationship among the Management Functions</vt:lpstr>
      <vt:lpstr>Ten Roles Managers Play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Sabur</dc:creator>
  <cp:lastModifiedBy>sacc-student</cp:lastModifiedBy>
  <cp:revision>31</cp:revision>
  <dcterms:created xsi:type="dcterms:W3CDTF">2006-08-16T00:00:00Z</dcterms:created>
  <dcterms:modified xsi:type="dcterms:W3CDTF">2018-11-03T09:21:09Z</dcterms:modified>
</cp:coreProperties>
</file>