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72" r:id="rId3"/>
    <p:sldId id="273" r:id="rId4"/>
    <p:sldId id="257" r:id="rId5"/>
    <p:sldId id="274" r:id="rId6"/>
    <p:sldId id="298" r:id="rId7"/>
    <p:sldId id="260" r:id="rId8"/>
    <p:sldId id="258" r:id="rId9"/>
    <p:sldId id="275" r:id="rId10"/>
    <p:sldId id="261" r:id="rId11"/>
    <p:sldId id="276" r:id="rId12"/>
    <p:sldId id="259" r:id="rId13"/>
    <p:sldId id="299" r:id="rId14"/>
    <p:sldId id="300" r:id="rId15"/>
    <p:sldId id="262" r:id="rId16"/>
    <p:sldId id="263" r:id="rId17"/>
    <p:sldId id="277" r:id="rId18"/>
    <p:sldId id="279" r:id="rId19"/>
    <p:sldId id="301" r:id="rId20"/>
    <p:sldId id="302" r:id="rId21"/>
    <p:sldId id="264" r:id="rId22"/>
    <p:sldId id="266" r:id="rId23"/>
    <p:sldId id="281" r:id="rId24"/>
    <p:sldId id="318" r:id="rId25"/>
    <p:sldId id="280" r:id="rId26"/>
    <p:sldId id="267" r:id="rId27"/>
    <p:sldId id="304" r:id="rId28"/>
    <p:sldId id="268" r:id="rId29"/>
    <p:sldId id="319" r:id="rId30"/>
    <p:sldId id="269" r:id="rId31"/>
    <p:sldId id="303" r:id="rId32"/>
    <p:sldId id="270" r:id="rId33"/>
    <p:sldId id="271" r:id="rId34"/>
    <p:sldId id="305" r:id="rId35"/>
    <p:sldId id="282" r:id="rId36"/>
    <p:sldId id="283" r:id="rId37"/>
    <p:sldId id="284" r:id="rId38"/>
    <p:sldId id="285" r:id="rId39"/>
    <p:sldId id="286" r:id="rId40"/>
    <p:sldId id="287" r:id="rId41"/>
    <p:sldId id="288" r:id="rId42"/>
    <p:sldId id="289" r:id="rId43"/>
    <p:sldId id="290" r:id="rId44"/>
    <p:sldId id="291" r:id="rId45"/>
    <p:sldId id="306" r:id="rId46"/>
    <p:sldId id="307" r:id="rId47"/>
    <p:sldId id="308" r:id="rId48"/>
    <p:sldId id="309" r:id="rId49"/>
    <p:sldId id="310" r:id="rId50"/>
    <p:sldId id="292" r:id="rId51"/>
    <p:sldId id="293" r:id="rId52"/>
    <p:sldId id="311" r:id="rId53"/>
    <p:sldId id="313" r:id="rId54"/>
    <p:sldId id="314" r:id="rId55"/>
    <p:sldId id="315" r:id="rId56"/>
    <p:sldId id="316" r:id="rId57"/>
    <p:sldId id="294" r:id="rId58"/>
    <p:sldId id="312" r:id="rId59"/>
    <p:sldId id="295" r:id="rId60"/>
    <p:sldId id="296" r:id="rId61"/>
    <p:sldId id="297" r:id="rId62"/>
    <p:sldId id="31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68"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EC4597-1120-402A-AA47-71A9A1981C34}" type="datetimeFigureOut">
              <a:rPr lang="en-US" smtClean="0"/>
              <a:pPr/>
              <a:t>11-Sep-18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691D89-E61A-4C36-9750-DDC0E8A5E6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Indispensable-(essential)</a:t>
            </a:r>
            <a:endParaRPr lang="en-US" dirty="0"/>
          </a:p>
        </p:txBody>
      </p:sp>
      <p:sp>
        <p:nvSpPr>
          <p:cNvPr id="4" name="Slide Number Placeholder 3"/>
          <p:cNvSpPr>
            <a:spLocks noGrp="1"/>
          </p:cNvSpPr>
          <p:nvPr>
            <p:ph type="sldNum" sz="quarter" idx="10"/>
          </p:nvPr>
        </p:nvSpPr>
        <p:spPr/>
        <p:txBody>
          <a:bodyPr/>
          <a:lstStyle/>
          <a:p>
            <a:fld id="{F9691D89-E61A-4C36-9750-DDC0E8A5E623}"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Proponent-</a:t>
            </a:r>
            <a:r>
              <a:rPr lang="en-US" dirty="0" err="1" smtClean="0"/>
              <a:t>promotor</a:t>
            </a:r>
            <a:r>
              <a:rPr lang="en-US" dirty="0" smtClean="0"/>
              <a:t> </a:t>
            </a:r>
            <a:endParaRPr lang="en-US" dirty="0"/>
          </a:p>
        </p:txBody>
      </p:sp>
      <p:sp>
        <p:nvSpPr>
          <p:cNvPr id="4" name="Slide Number Placeholder 3"/>
          <p:cNvSpPr>
            <a:spLocks noGrp="1"/>
          </p:cNvSpPr>
          <p:nvPr>
            <p:ph type="sldNum" sz="quarter" idx="10"/>
          </p:nvPr>
        </p:nvSpPr>
        <p:spPr/>
        <p:txBody>
          <a:bodyPr/>
          <a:lstStyle/>
          <a:p>
            <a:fld id="{F9691D89-E61A-4C36-9750-DDC0E8A5E623}"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Entropy: the tendency for a system to run down and die, Synergy: the whole is greater than the sum of its parts</a:t>
            </a:r>
            <a:endParaRPr lang="en-SG"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2E126-D158-424A-8C1C-D656A8DA8333}" type="slidenum">
              <a:rPr lang="en-SG" smtClean="0"/>
              <a:pPr fontAlgn="base">
                <a:spcBef>
                  <a:spcPct val="0"/>
                </a:spcBef>
                <a:spcAft>
                  <a:spcPct val="0"/>
                </a:spcAft>
                <a:defRPr/>
              </a:pPr>
              <a:t>46</a:t>
            </a:fld>
            <a:endParaRPr lang="en-SG"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SG"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537D35-75EF-45E9-BED4-CFE66C08ECA9}" type="slidenum">
              <a:rPr lang="en-SG" smtClean="0"/>
              <a:pPr fontAlgn="base">
                <a:spcBef>
                  <a:spcPct val="0"/>
                </a:spcBef>
                <a:spcAft>
                  <a:spcPct val="0"/>
                </a:spcAft>
                <a:defRPr/>
              </a:pPr>
              <a:t>62</a:t>
            </a:fld>
            <a:endParaRPr lang="en-SG"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11-Sep-18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11-Sep-18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pPr algn="ctr"/>
            <a:r>
              <a:rPr lang="en-US" dirty="0" smtClean="0"/>
              <a:t>Industrial Management</a:t>
            </a:r>
            <a:endParaRPr lang="en-US" dirty="0"/>
          </a:p>
        </p:txBody>
      </p:sp>
      <p:sp>
        <p:nvSpPr>
          <p:cNvPr id="10" name="Subtitle 9"/>
          <p:cNvSpPr>
            <a:spLocks noGrp="1"/>
          </p:cNvSpPr>
          <p:nvPr>
            <p:ph type="subTitle" idx="1"/>
          </p:nvPr>
        </p:nvSpPr>
        <p:spPr>
          <a:xfrm>
            <a:off x="533400" y="3962400"/>
            <a:ext cx="7854696" cy="1752600"/>
          </a:xfrm>
        </p:spPr>
        <p:txBody>
          <a:bodyPr/>
          <a:lstStyle/>
          <a:p>
            <a:r>
              <a:rPr lang="en-US" dirty="0" err="1" smtClean="0"/>
              <a:t>Jahid</a:t>
            </a:r>
            <a:r>
              <a:rPr lang="en-US" dirty="0" smtClean="0"/>
              <a:t> </a:t>
            </a:r>
            <a:r>
              <a:rPr lang="en-US" dirty="0" err="1" smtClean="0"/>
              <a:t>Hasan</a:t>
            </a:r>
            <a:endParaRPr lang="en-US" dirty="0" smtClean="0"/>
          </a:p>
          <a:p>
            <a:r>
              <a:rPr lang="en-US" dirty="0" smtClean="0"/>
              <a:t>Assistant Professor</a:t>
            </a:r>
          </a:p>
          <a:p>
            <a:r>
              <a:rPr lang="en-US" dirty="0" smtClean="0"/>
              <a:t>Dept of IPE,SUST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762000"/>
            <a:ext cx="8686800" cy="5867400"/>
          </a:xfrm>
        </p:spPr>
        <p:txBody>
          <a:bodyPr>
            <a:normAutofit lnSpcReduction="10000"/>
          </a:bodyPr>
          <a:lstStyle/>
          <a:p>
            <a:pPr>
              <a:buNone/>
            </a:pPr>
            <a:r>
              <a:rPr lang="en-US" u="sng" dirty="0" smtClean="0"/>
              <a:t> Andrew </a:t>
            </a:r>
            <a:r>
              <a:rPr lang="en-US" u="sng" dirty="0" err="1" smtClean="0"/>
              <a:t>Ure</a:t>
            </a:r>
            <a:r>
              <a:rPr lang="en-US" u="sng" dirty="0" smtClean="0"/>
              <a:t> and Charles </a:t>
            </a:r>
            <a:r>
              <a:rPr lang="en-US" u="sng" dirty="0" err="1" smtClean="0"/>
              <a:t>Dupin</a:t>
            </a:r>
            <a:r>
              <a:rPr lang="en-US" u="sng" dirty="0" smtClean="0"/>
              <a:t>: Management Education </a:t>
            </a:r>
            <a:r>
              <a:rPr lang="en-US" u="sng" dirty="0" smtClean="0"/>
              <a:t>Pioneers</a:t>
            </a:r>
            <a:endParaRPr lang="en-US" dirty="0" smtClean="0"/>
          </a:p>
          <a:p>
            <a:pPr algn="just"/>
            <a:r>
              <a:rPr lang="en-US" dirty="0" smtClean="0"/>
              <a:t>  Andrew </a:t>
            </a:r>
            <a:r>
              <a:rPr lang="en-US" dirty="0" err="1" smtClean="0"/>
              <a:t>Ure</a:t>
            </a:r>
            <a:r>
              <a:rPr lang="en-US" dirty="0" smtClean="0"/>
              <a:t> (1778-1857) and Charles </a:t>
            </a:r>
            <a:r>
              <a:rPr lang="en-US" dirty="0" err="1" smtClean="0"/>
              <a:t>Dupin</a:t>
            </a:r>
            <a:r>
              <a:rPr lang="en-US" dirty="0" smtClean="0"/>
              <a:t> (1784-1873) were the early proponents of the study of management.</a:t>
            </a:r>
          </a:p>
          <a:p>
            <a:pPr algn="just"/>
            <a:r>
              <a:rPr lang="en-US" dirty="0" smtClean="0"/>
              <a:t> </a:t>
            </a:r>
            <a:r>
              <a:rPr lang="en-US" dirty="0" err="1" smtClean="0"/>
              <a:t>Ure</a:t>
            </a:r>
            <a:r>
              <a:rPr lang="en-US" dirty="0" smtClean="0"/>
              <a:t> was a British academician and </a:t>
            </a:r>
            <a:r>
              <a:rPr lang="en-US" dirty="0" err="1" smtClean="0"/>
              <a:t>Dupin</a:t>
            </a:r>
            <a:r>
              <a:rPr lang="en-US" dirty="0" smtClean="0"/>
              <a:t>, a French engineer.</a:t>
            </a:r>
          </a:p>
          <a:p>
            <a:pPr algn="just"/>
            <a:r>
              <a:rPr lang="en-US" dirty="0" smtClean="0"/>
              <a:t> </a:t>
            </a:r>
            <a:r>
              <a:rPr lang="en-US" dirty="0" err="1" smtClean="0"/>
              <a:t>Ure</a:t>
            </a:r>
            <a:r>
              <a:rPr lang="en-US" dirty="0" smtClean="0"/>
              <a:t>, who taught at Glasgow University, published The </a:t>
            </a:r>
            <a:r>
              <a:rPr lang="en-US" dirty="0" smtClean="0">
                <a:solidFill>
                  <a:srgbClr val="FF0000"/>
                </a:solidFill>
              </a:rPr>
              <a:t>Philosophy of Manufacturing</a:t>
            </a:r>
            <a:r>
              <a:rPr lang="en-US" dirty="0" smtClean="0"/>
              <a:t>, in which he explained the various principles and concepts of manufacturing.</a:t>
            </a:r>
          </a:p>
          <a:p>
            <a:pPr algn="just"/>
            <a:r>
              <a:rPr lang="en-US" dirty="0" smtClean="0"/>
              <a:t> In 1819, </a:t>
            </a:r>
            <a:r>
              <a:rPr lang="en-US" dirty="0" err="1" smtClean="0"/>
              <a:t>Dupin</a:t>
            </a:r>
            <a:r>
              <a:rPr lang="en-US" dirty="0" smtClean="0"/>
              <a:t> was appointed as a </a:t>
            </a:r>
            <a:r>
              <a:rPr lang="en-US" dirty="0" smtClean="0">
                <a:solidFill>
                  <a:srgbClr val="FF0000"/>
                </a:solidFill>
              </a:rPr>
              <a:t>management professor </a:t>
            </a:r>
            <a:r>
              <a:rPr lang="en-US" dirty="0" smtClean="0"/>
              <a:t>in Paris, which marked the beginning of an illustrious career.</a:t>
            </a:r>
          </a:p>
          <a:p>
            <a:pPr algn="just"/>
            <a:r>
              <a:rPr lang="en-US" dirty="0" smtClean="0"/>
              <a:t> His writings, well-known throughout France, may have influenced Henri </a:t>
            </a:r>
            <a:r>
              <a:rPr lang="en-US" dirty="0" err="1" smtClean="0"/>
              <a:t>Fayol’s</a:t>
            </a:r>
            <a:r>
              <a:rPr lang="en-US" dirty="0" smtClean="0"/>
              <a:t> contributions to the theory of management. </a:t>
            </a:r>
          </a:p>
          <a:p>
            <a:pPr>
              <a:buNone/>
            </a:pPr>
            <a:endParaRPr lang="en-US" dirty="0" smtClean="0"/>
          </a:p>
          <a:p>
            <a:endParaRPr lang="en-US" dirty="0"/>
          </a:p>
        </p:txBody>
      </p:sp>
      <p:sp>
        <p:nvSpPr>
          <p:cNvPr id="4" name="Content Placeholder 3"/>
          <p:cNvSpPr>
            <a:spLocks noGrp="1"/>
          </p:cNvSpPr>
          <p:nvPr>
            <p:ph sz="half" idx="2"/>
          </p:nvPr>
        </p:nvSpPr>
        <p:spPr>
          <a:xfrm>
            <a:off x="4648200" y="0"/>
            <a:ext cx="4495800" cy="6629400"/>
          </a:xfrm>
        </p:spPr>
        <p:txBody>
          <a:bodyPr>
            <a:normAutofit lnSpcReduction="10000"/>
          </a:bodyPr>
          <a:lstStyle/>
          <a:p>
            <a:pPr>
              <a:buNone/>
            </a:pPr>
            <a:r>
              <a:rPr lang="en-US" dirty="0" smtClean="0"/>
              <a:t> </a:t>
            </a:r>
            <a:endParaRPr lang="en-US" dirty="0"/>
          </a:p>
        </p:txBody>
      </p:sp>
      <p:sp>
        <p:nvSpPr>
          <p:cNvPr id="5" name="Title 1"/>
          <p:cNvSpPr>
            <a:spLocks noGrp="1"/>
          </p:cNvSpPr>
          <p:nvPr>
            <p:ph type="title"/>
          </p:nvPr>
        </p:nvSpPr>
        <p:spPr>
          <a:xfrm>
            <a:off x="381000" y="0"/>
            <a:ext cx="8229600" cy="685800"/>
          </a:xfrm>
        </p:spPr>
        <p:txBody>
          <a:bodyPr>
            <a:noAutofit/>
          </a:bodyPr>
          <a:lstStyle/>
          <a:p>
            <a:pPr marL="571500" indent="-571500"/>
            <a:r>
              <a:rPr lang="en-US" sz="3600" u="sng" dirty="0" smtClean="0"/>
              <a:t>EARLY  APPROACHES TO MANAGEMENT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14400"/>
            <a:ext cx="7924800" cy="5440525"/>
          </a:xfrm>
        </p:spPr>
        <p:txBody>
          <a:bodyPr>
            <a:normAutofit fontScale="92500" lnSpcReduction="20000"/>
          </a:bodyPr>
          <a:lstStyle/>
          <a:p>
            <a:pPr>
              <a:buNone/>
            </a:pPr>
            <a:r>
              <a:rPr lang="en-US" u="sng" dirty="0" smtClean="0"/>
              <a:t>Henry Robinson Towne (1844-1924)</a:t>
            </a:r>
          </a:p>
          <a:p>
            <a:pPr>
              <a:buNone/>
            </a:pPr>
            <a:r>
              <a:rPr lang="en-US" dirty="0" smtClean="0"/>
              <a:t> </a:t>
            </a:r>
          </a:p>
          <a:p>
            <a:pPr algn="just"/>
            <a:r>
              <a:rPr lang="en-US" dirty="0" smtClean="0"/>
              <a:t>  Henry R. Towne, President -Yale and Towne manufacturing company and a mechanical engineer, realized that </a:t>
            </a:r>
            <a:r>
              <a:rPr lang="en-US" dirty="0" smtClean="0">
                <a:solidFill>
                  <a:srgbClr val="FF0000"/>
                </a:solidFill>
              </a:rPr>
              <a:t>good business skills were essential for running a business</a:t>
            </a:r>
            <a:r>
              <a:rPr lang="en-US" dirty="0" smtClean="0"/>
              <a:t>.</a:t>
            </a:r>
          </a:p>
          <a:p>
            <a:pPr algn="just"/>
            <a:r>
              <a:rPr lang="en-US" dirty="0" smtClean="0"/>
              <a:t>emphasized the need to consider management as a </a:t>
            </a:r>
            <a:r>
              <a:rPr lang="en-US" dirty="0" smtClean="0">
                <a:solidFill>
                  <a:srgbClr val="FF0000"/>
                </a:solidFill>
              </a:rPr>
              <a:t>separate field of systematic study</a:t>
            </a:r>
            <a:r>
              <a:rPr lang="en-US" dirty="0" smtClean="0"/>
              <a:t> on the same level as engineering. </a:t>
            </a:r>
          </a:p>
          <a:p>
            <a:pPr algn="just"/>
            <a:r>
              <a:rPr lang="en-US" dirty="0" smtClean="0"/>
              <a:t>In a paper, “The Engineer as an Economist,” presented in 1886, Towne suggested that </a:t>
            </a:r>
            <a:r>
              <a:rPr lang="en-US" dirty="0" smtClean="0">
                <a:solidFill>
                  <a:srgbClr val="FF0000"/>
                </a:solidFill>
              </a:rPr>
              <a:t>management be studied as a science and that principles be developed that could be used across various management situations.</a:t>
            </a:r>
          </a:p>
          <a:p>
            <a:pPr algn="just"/>
            <a:r>
              <a:rPr lang="en-US" dirty="0" smtClean="0"/>
              <a:t> Frederick W. Taylor, who attended the presentation, was influenced by Towne’s ideas. Subsequently, </a:t>
            </a:r>
            <a:r>
              <a:rPr lang="en-US" dirty="0" smtClean="0">
                <a:solidFill>
                  <a:srgbClr val="FF0000"/>
                </a:solidFill>
              </a:rPr>
              <a:t>Taylor developed the principles of scientific management. </a:t>
            </a:r>
          </a:p>
          <a:p>
            <a:endParaRPr lang="en-US" dirty="0"/>
          </a:p>
        </p:txBody>
      </p:sp>
      <p:sp>
        <p:nvSpPr>
          <p:cNvPr id="5" name="Title 1"/>
          <p:cNvSpPr>
            <a:spLocks noGrp="1"/>
          </p:cNvSpPr>
          <p:nvPr>
            <p:ph type="title"/>
          </p:nvPr>
        </p:nvSpPr>
        <p:spPr>
          <a:xfrm>
            <a:off x="381000" y="0"/>
            <a:ext cx="8229600" cy="609600"/>
          </a:xfrm>
        </p:spPr>
        <p:txBody>
          <a:bodyPr>
            <a:noAutofit/>
          </a:bodyPr>
          <a:lstStyle/>
          <a:p>
            <a:pPr marL="571500" indent="-571500"/>
            <a:r>
              <a:rPr lang="en-US" sz="3600" u="sng" dirty="0" smtClean="0"/>
              <a:t>EARLY  APPROACHES TO MANAGEMENT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152404"/>
          <a:ext cx="8686801" cy="6727835"/>
        </p:xfrm>
        <a:graphic>
          <a:graphicData uri="http://schemas.openxmlformats.org/drawingml/2006/table">
            <a:tbl>
              <a:tblPr/>
              <a:tblGrid>
                <a:gridCol w="2907959"/>
                <a:gridCol w="2907959"/>
                <a:gridCol w="2870883"/>
              </a:tblGrid>
              <a:tr h="685796">
                <a:tc gridSpan="2">
                  <a:txBody>
                    <a:bodyPr/>
                    <a:lstStyle/>
                    <a:p>
                      <a:pPr marL="95250" marR="95250">
                        <a:spcBef>
                          <a:spcPts val="450"/>
                        </a:spcBef>
                        <a:spcAft>
                          <a:spcPts val="0"/>
                        </a:spcAft>
                      </a:pPr>
                      <a:r>
                        <a:rPr lang="en-US" sz="1800" b="1" dirty="0">
                          <a:solidFill>
                            <a:srgbClr val="00B0F0"/>
                          </a:solidFill>
                          <a:latin typeface="Verdana"/>
                          <a:ea typeface="Times New Roman"/>
                          <a:cs typeface="Vrinda"/>
                        </a:rPr>
                        <a:t>Major Classification of Management Approaches </a:t>
                      </a:r>
                      <a:endParaRPr lang="en-US" sz="2000" dirty="0">
                        <a:solidFill>
                          <a:srgbClr val="00B0F0"/>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hMerge="1">
                  <a:txBody>
                    <a:bodyPr/>
                    <a:lstStyle/>
                    <a:p>
                      <a:endParaRPr lang="en-US"/>
                    </a:p>
                  </a:txBody>
                  <a:tcPr/>
                </a:tc>
                <a:tc>
                  <a:txBody>
                    <a:bodyPr/>
                    <a:lstStyle/>
                    <a:p>
                      <a:pPr marL="95250" marR="95250">
                        <a:spcBef>
                          <a:spcPts val="450"/>
                        </a:spcBef>
                        <a:spcAft>
                          <a:spcPts val="0"/>
                        </a:spcAft>
                      </a:pPr>
                      <a:r>
                        <a:rPr lang="en-US" sz="1800" b="1" dirty="0">
                          <a:solidFill>
                            <a:srgbClr val="00B0F0"/>
                          </a:solidFill>
                          <a:latin typeface="Verdana"/>
                          <a:ea typeface="Times New Roman"/>
                          <a:cs typeface="Vrinda"/>
                        </a:rPr>
                        <a:t>Major Contributors </a:t>
                      </a:r>
                      <a:endParaRPr lang="en-US" sz="2000" dirty="0">
                        <a:solidFill>
                          <a:srgbClr val="00B0F0"/>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680443">
                <a:tc rowSpan="3">
                  <a:txBody>
                    <a:bodyPr/>
                    <a:lstStyle/>
                    <a:p>
                      <a:pPr marL="95250" marR="95250">
                        <a:spcBef>
                          <a:spcPts val="450"/>
                        </a:spcBef>
                        <a:spcAft>
                          <a:spcPts val="0"/>
                        </a:spcAft>
                      </a:pPr>
                      <a:r>
                        <a:rPr lang="en-US" sz="1400" dirty="0">
                          <a:solidFill>
                            <a:schemeClr val="tx1"/>
                          </a:solidFill>
                          <a:latin typeface="Verdana"/>
                          <a:ea typeface="Times New Roman"/>
                          <a:cs typeface="Vrinda"/>
                        </a:rPr>
                        <a:t>Classical approach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Scientific management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Frederick W. Taylor, Frank and Lillian Gilbreth and Henry Gantt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a:solidFill>
                            <a:schemeClr val="tx1"/>
                          </a:solidFill>
                          <a:latin typeface="Verdana"/>
                          <a:ea typeface="Times New Roman"/>
                          <a:cs typeface="Vrinda"/>
                        </a:rPr>
                        <a:t>Bureaucratic management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Max Weber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a:solidFill>
                            <a:schemeClr val="tx1"/>
                          </a:solidFill>
                          <a:latin typeface="Verdana"/>
                          <a:ea typeface="Times New Roman"/>
                          <a:cs typeface="Vrinda"/>
                        </a:rPr>
                        <a:t>Administrative management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Henri Fayol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rowSpan="5">
                  <a:txBody>
                    <a:bodyPr/>
                    <a:lstStyle/>
                    <a:p>
                      <a:pPr marL="95250" marR="95250">
                        <a:spcBef>
                          <a:spcPts val="450"/>
                        </a:spcBef>
                        <a:spcAft>
                          <a:spcPts val="0"/>
                        </a:spcAft>
                      </a:pPr>
                      <a:r>
                        <a:rPr lang="en-US" sz="1400" dirty="0">
                          <a:solidFill>
                            <a:schemeClr val="tx1"/>
                          </a:solidFill>
                          <a:latin typeface="Verdana"/>
                          <a:ea typeface="Times New Roman"/>
                          <a:cs typeface="Vrinda"/>
                        </a:rPr>
                        <a:t>Behavioral approach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Group influences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Mary Parker Follet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226814">
                <a:tc vMerge="1">
                  <a:txBody>
                    <a:bodyPr/>
                    <a:lstStyle/>
                    <a:p>
                      <a:endParaRPr lang="en-US"/>
                    </a:p>
                  </a:txBody>
                  <a:tcPr/>
                </a:tc>
                <a:tc>
                  <a:txBody>
                    <a:bodyPr/>
                    <a:lstStyle/>
                    <a:p>
                      <a:pPr marL="95250" marR="95250">
                        <a:spcBef>
                          <a:spcPts val="450"/>
                        </a:spcBef>
                        <a:spcAft>
                          <a:spcPts val="0"/>
                        </a:spcAft>
                      </a:pPr>
                      <a:r>
                        <a:rPr kumimoji="0" lang="en-US" sz="1400" kern="1200" dirty="0" smtClean="0">
                          <a:solidFill>
                            <a:schemeClr val="tx1"/>
                          </a:solidFill>
                          <a:latin typeface="+mn-lt"/>
                          <a:ea typeface="+mn-ea"/>
                          <a:cs typeface="+mn-cs"/>
                        </a:rPr>
                        <a:t>Hawthorne studies </a:t>
                      </a:r>
                      <a:r>
                        <a:rPr lang="en-US" sz="1100" dirty="0" smtClean="0">
                          <a:solidFill>
                            <a:schemeClr val="tx1"/>
                          </a:solidFill>
                          <a:latin typeface="Verdana"/>
                          <a:ea typeface="Times New Roman"/>
                          <a:cs typeface="Vrinda"/>
                        </a:rPr>
                        <a:t> </a:t>
                      </a:r>
                      <a:endParaRPr lang="en-US" sz="1100" dirty="0">
                        <a:solidFill>
                          <a:schemeClr val="tx1"/>
                        </a:solidFill>
                        <a:latin typeface="Verdana"/>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Elton Mayo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Maslow’s needs theory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Abraham Maslow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Theory X and Theory Y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Douglas McGregor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453628">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Model I versus Model II values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a:solidFill>
                            <a:schemeClr val="tx1"/>
                          </a:solidFill>
                          <a:latin typeface="Verdana"/>
                          <a:ea typeface="Times New Roman"/>
                          <a:cs typeface="Vrinda"/>
                        </a:rPr>
                        <a:t>Chris Argyris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rowSpan="3">
                  <a:txBody>
                    <a:bodyPr/>
                    <a:lstStyle/>
                    <a:p>
                      <a:pPr marL="95250" marR="95250">
                        <a:spcBef>
                          <a:spcPts val="450"/>
                        </a:spcBef>
                        <a:spcAft>
                          <a:spcPts val="0"/>
                        </a:spcAft>
                      </a:pPr>
                      <a:r>
                        <a:rPr lang="en-US" sz="1400">
                          <a:solidFill>
                            <a:schemeClr val="tx1"/>
                          </a:solidFill>
                          <a:latin typeface="Verdana"/>
                          <a:ea typeface="Times New Roman"/>
                          <a:cs typeface="Vrinda"/>
                        </a:rPr>
                        <a:t>Quantitative approach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Management science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a:solidFill>
                            <a:schemeClr val="tx1"/>
                          </a:solidFill>
                          <a:latin typeface="Verdana"/>
                          <a:ea typeface="Times New Roman"/>
                          <a:cs typeface="Vrinda"/>
                        </a:rPr>
                        <a: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Operations management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a:solidFill>
                            <a:schemeClr val="tx1"/>
                          </a:solidFill>
                          <a:latin typeface="Verdana"/>
                          <a:ea typeface="Times New Roman"/>
                          <a:cs typeface="Vrinda"/>
                        </a:rPr>
                        <a: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571531">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Management information system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a:solidFill>
                            <a:schemeClr val="tx1"/>
                          </a:solidFill>
                          <a:latin typeface="Verdana"/>
                          <a:ea typeface="Times New Roman"/>
                          <a:cs typeface="Vrinda"/>
                        </a:rPr>
                        <a: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rowSpan="3">
                  <a:txBody>
                    <a:bodyPr/>
                    <a:lstStyle/>
                    <a:p>
                      <a:pPr marL="95250" marR="95250">
                        <a:spcBef>
                          <a:spcPts val="450"/>
                        </a:spcBef>
                        <a:spcAft>
                          <a:spcPts val="0"/>
                        </a:spcAft>
                      </a:pPr>
                      <a:r>
                        <a:rPr lang="en-US" sz="1400">
                          <a:solidFill>
                            <a:schemeClr val="tx1"/>
                          </a:solidFill>
                          <a:latin typeface="Verdana"/>
                          <a:ea typeface="Times New Roman"/>
                          <a:cs typeface="Vrinda"/>
                        </a:rPr>
                        <a:t>Modern approaches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The Systems Theory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dirty="0">
                          <a:solidFill>
                            <a:schemeClr val="tx1"/>
                          </a:solidFill>
                          <a:latin typeface="Verdana"/>
                          <a:ea typeface="Times New Roman"/>
                          <a:cs typeface="Vrinda"/>
                        </a:rPr>
                        <a:t>-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381020">
                <a:tc vMerge="1">
                  <a:txBody>
                    <a:bodyPr/>
                    <a:lstStyle/>
                    <a:p>
                      <a:endParaRPr lang="en-US"/>
                    </a:p>
                  </a:txBody>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Contingency Theory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400" dirty="0">
                          <a:solidFill>
                            <a:schemeClr val="tx1"/>
                          </a:solidFill>
                          <a:latin typeface="Verdana"/>
                          <a:ea typeface="Times New Roman"/>
                          <a:cs typeface="Vrinda"/>
                        </a:rPr>
                        <a:t>-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680443">
                <a:tc vMerge="1">
                  <a:txBody>
                    <a:bodyPr/>
                    <a:lstStyle/>
                    <a:p>
                      <a:endParaRPr lang="en-US"/>
                    </a:p>
                  </a:txBody>
                  <a:tcPr/>
                </a:tc>
                <a:tc>
                  <a:txBody>
                    <a:bodyPr/>
                    <a:lstStyle/>
                    <a:p>
                      <a:pPr marL="95250" marR="95250">
                        <a:spcBef>
                          <a:spcPts val="450"/>
                        </a:spcBef>
                        <a:spcAft>
                          <a:spcPts val="0"/>
                        </a:spcAft>
                      </a:pPr>
                      <a:r>
                        <a:rPr lang="en-US" sz="1400">
                          <a:solidFill>
                            <a:schemeClr val="tx1"/>
                          </a:solidFill>
                          <a:latin typeface="Verdana"/>
                          <a:ea typeface="Times New Roman"/>
                          <a:cs typeface="Vrinda"/>
                        </a:rPr>
                        <a:t>Emerging approaches: Theory Z and Quality management </a:t>
                      </a:r>
                      <a:endParaRPr lang="en-US" sz="160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400" dirty="0">
                          <a:solidFill>
                            <a:schemeClr val="tx1"/>
                          </a:solidFill>
                          <a:latin typeface="Verdana"/>
                          <a:ea typeface="Times New Roman"/>
                          <a:cs typeface="Vrinda"/>
                        </a:rPr>
                        <a:t>William </a:t>
                      </a:r>
                      <a:r>
                        <a:rPr lang="en-US" sz="1400" dirty="0" err="1">
                          <a:solidFill>
                            <a:schemeClr val="tx1"/>
                          </a:solidFill>
                          <a:latin typeface="Verdana"/>
                          <a:ea typeface="Times New Roman"/>
                          <a:cs typeface="Vrinda"/>
                        </a:rPr>
                        <a:t>Ouchi</a:t>
                      </a:r>
                      <a:r>
                        <a:rPr lang="en-US" sz="1400" dirty="0">
                          <a:solidFill>
                            <a:schemeClr val="tx1"/>
                          </a:solidFill>
                          <a:latin typeface="Verdana"/>
                          <a:ea typeface="Times New Roman"/>
                          <a:cs typeface="Vrinda"/>
                        </a:rPr>
                        <a:t> </a:t>
                      </a:r>
                      <a:endParaRPr lang="en-US" sz="1600" dirty="0">
                        <a:solidFill>
                          <a:schemeClr val="tx1"/>
                        </a:solidFill>
                        <a:latin typeface="Times New Roman"/>
                        <a:ea typeface="Times New Roman"/>
                        <a:cs typeface="Vrinda"/>
                      </a:endParaRPr>
                    </a:p>
                  </a:txBody>
                  <a:tcPr marL="52251" marR="52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Classical perspective</a:t>
            </a:r>
            <a:endParaRPr lang="en-SG" smtClean="0"/>
          </a:p>
        </p:txBody>
      </p:sp>
      <p:sp>
        <p:nvSpPr>
          <p:cNvPr id="10243" name="Content Placeholder 2"/>
          <p:cNvSpPr>
            <a:spLocks noGrp="1"/>
          </p:cNvSpPr>
          <p:nvPr>
            <p:ph idx="1"/>
          </p:nvPr>
        </p:nvSpPr>
        <p:spPr/>
        <p:txBody>
          <a:bodyPr/>
          <a:lstStyle/>
          <a:p>
            <a:pPr eaLnBrk="1" hangingPunct="1">
              <a:buFont typeface="Arial" pitchFamily="34" charset="0"/>
              <a:buNone/>
            </a:pPr>
            <a:r>
              <a:rPr lang="en-US" smtClean="0"/>
              <a:t>Driving forces: </a:t>
            </a:r>
          </a:p>
          <a:p>
            <a:pPr eaLnBrk="1" hangingPunct="1">
              <a:buFont typeface="Wingdings" pitchFamily="2" charset="2"/>
              <a:buChar char="Ø"/>
            </a:pPr>
            <a:r>
              <a:rPr lang="en-US" smtClean="0"/>
              <a:t>	</a:t>
            </a:r>
            <a:r>
              <a:rPr lang="en-US" sz="2800" smtClean="0"/>
              <a:t>problems arose in tooling the plants</a:t>
            </a:r>
          </a:p>
          <a:p>
            <a:pPr eaLnBrk="1" hangingPunct="1">
              <a:buFont typeface="Wingdings" pitchFamily="2" charset="2"/>
              <a:buChar char="Ø"/>
            </a:pPr>
            <a:r>
              <a:rPr lang="en-US" sz="2800" smtClean="0"/>
              <a:t>	organizing managerial structure</a:t>
            </a:r>
          </a:p>
          <a:p>
            <a:pPr eaLnBrk="1" hangingPunct="1">
              <a:buFont typeface="Wingdings" pitchFamily="2" charset="2"/>
              <a:buChar char="Ø"/>
            </a:pPr>
            <a:r>
              <a:rPr lang="en-US" sz="2800" smtClean="0"/>
              <a:t>	training employees</a:t>
            </a:r>
          </a:p>
          <a:p>
            <a:pPr eaLnBrk="1" hangingPunct="1">
              <a:buFont typeface="Wingdings" pitchFamily="2" charset="2"/>
              <a:buChar char="Ø"/>
            </a:pPr>
            <a:r>
              <a:rPr lang="en-US" sz="2800" smtClean="0"/>
              <a:t>	scheduling complex manufacturing operations</a:t>
            </a:r>
          </a:p>
          <a:p>
            <a:pPr eaLnBrk="1" hangingPunct="1">
              <a:buFont typeface="Wingdings" pitchFamily="2" charset="2"/>
              <a:buChar char="Ø"/>
            </a:pPr>
            <a:r>
              <a:rPr lang="en-US" sz="2800" smtClean="0"/>
              <a:t>	dealing with increased labor dissatisfaction and 	resulting strikes</a:t>
            </a:r>
            <a:endParaRPr lang="en-SG" sz="2800" smtClean="0"/>
          </a:p>
        </p:txBody>
      </p:sp>
      <p:sp>
        <p:nvSpPr>
          <p:cNvPr id="6" name="Slide Number Placeholder 5"/>
          <p:cNvSpPr>
            <a:spLocks noGrp="1"/>
          </p:cNvSpPr>
          <p:nvPr>
            <p:ph type="sldNum" sz="quarter" idx="12"/>
          </p:nvPr>
        </p:nvSpPr>
        <p:spPr/>
        <p:txBody>
          <a:bodyPr/>
          <a:lstStyle/>
          <a:p>
            <a:pPr>
              <a:defRPr/>
            </a:pPr>
            <a:fld id="{76CDE6B1-31C1-4349-850C-B941C3D79484}" type="slidenum">
              <a:rPr lang="en-SG"/>
              <a:pPr>
                <a:defRPr/>
              </a:pPr>
              <a:t>13</a:t>
            </a:fld>
            <a:endParaRPr lang="en-SG"/>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Classical……sub-fields</a:t>
            </a:r>
            <a:endParaRPr lang="en-SG" smtClean="0"/>
          </a:p>
        </p:txBody>
      </p:sp>
      <p:sp>
        <p:nvSpPr>
          <p:cNvPr id="11267" name="Content Placeholder 2"/>
          <p:cNvSpPr>
            <a:spLocks noGrp="1"/>
          </p:cNvSpPr>
          <p:nvPr>
            <p:ph idx="1"/>
          </p:nvPr>
        </p:nvSpPr>
        <p:spPr/>
        <p:txBody>
          <a:bodyPr/>
          <a:lstStyle/>
          <a:p>
            <a:pPr eaLnBrk="1" hangingPunct="1"/>
            <a:r>
              <a:rPr lang="en-US" smtClean="0"/>
              <a:t>Three subfields:</a:t>
            </a:r>
          </a:p>
          <a:p>
            <a:pPr eaLnBrk="1" hangingPunct="1">
              <a:buFont typeface="Arial" pitchFamily="34" charset="0"/>
              <a:buNone/>
            </a:pPr>
            <a:r>
              <a:rPr lang="en-US" smtClean="0"/>
              <a:t>	1. Scientific management </a:t>
            </a:r>
          </a:p>
          <a:p>
            <a:pPr eaLnBrk="1" hangingPunct="1">
              <a:buFont typeface="Arial" pitchFamily="34" charset="0"/>
              <a:buNone/>
            </a:pPr>
            <a:r>
              <a:rPr lang="en-US" smtClean="0"/>
              <a:t>	2. Bureaucratic organizations and </a:t>
            </a:r>
          </a:p>
          <a:p>
            <a:pPr eaLnBrk="1" hangingPunct="1">
              <a:buFont typeface="Arial" pitchFamily="34" charset="0"/>
              <a:buNone/>
            </a:pPr>
            <a:r>
              <a:rPr lang="en-US" smtClean="0"/>
              <a:t>	3. Administrative principles</a:t>
            </a:r>
            <a:endParaRPr lang="en-SG" smtClean="0"/>
          </a:p>
        </p:txBody>
      </p:sp>
      <p:sp>
        <p:nvSpPr>
          <p:cNvPr id="6" name="Slide Number Placeholder 5"/>
          <p:cNvSpPr>
            <a:spLocks noGrp="1"/>
          </p:cNvSpPr>
          <p:nvPr>
            <p:ph type="sldNum" sz="quarter" idx="12"/>
          </p:nvPr>
        </p:nvSpPr>
        <p:spPr/>
        <p:txBody>
          <a:bodyPr/>
          <a:lstStyle/>
          <a:p>
            <a:pPr>
              <a:defRPr/>
            </a:pPr>
            <a:fld id="{13999277-736B-4197-BB5F-CE5767D6A617}" type="slidenum">
              <a:rPr lang="en-SG"/>
              <a:pPr>
                <a:defRPr/>
              </a:pPr>
              <a:t>14</a:t>
            </a:fld>
            <a:endParaRPr lang="en-SG"/>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63562"/>
          </a:xfrm>
        </p:spPr>
        <p:txBody>
          <a:bodyPr>
            <a:normAutofit fontScale="90000"/>
          </a:bodyPr>
          <a:lstStyle/>
          <a:p>
            <a:r>
              <a:rPr lang="en-US" dirty="0" smtClean="0"/>
              <a:t/>
            </a:r>
            <a:br>
              <a:rPr lang="en-US" dirty="0" smtClean="0"/>
            </a:br>
            <a:r>
              <a:rPr lang="en-US" dirty="0" smtClean="0"/>
              <a:t>CLASSICAL  APPROACH </a:t>
            </a:r>
            <a:br>
              <a:rPr lang="en-US" dirty="0" smtClean="0"/>
            </a:br>
            <a:endParaRPr lang="en-US" dirty="0"/>
          </a:p>
        </p:txBody>
      </p:sp>
      <p:graphicFrame>
        <p:nvGraphicFramePr>
          <p:cNvPr id="6" name="Content Placeholder 5"/>
          <p:cNvGraphicFramePr>
            <a:graphicFrameLocks noGrp="1"/>
          </p:cNvGraphicFramePr>
          <p:nvPr>
            <p:ph sz="half" idx="1"/>
          </p:nvPr>
        </p:nvGraphicFramePr>
        <p:xfrm>
          <a:off x="4800600" y="838200"/>
          <a:ext cx="4114800" cy="5181600"/>
        </p:xfrm>
        <a:graphic>
          <a:graphicData uri="http://schemas.openxmlformats.org/drawingml/2006/table">
            <a:tbl>
              <a:tblPr/>
              <a:tblGrid>
                <a:gridCol w="1357884"/>
                <a:gridCol w="1357884"/>
                <a:gridCol w="1399032"/>
              </a:tblGrid>
              <a:tr h="792522">
                <a:tc>
                  <a:txBody>
                    <a:bodyPr/>
                    <a:lstStyle/>
                    <a:p>
                      <a:pPr marL="0" marR="0" algn="ctr">
                        <a:spcBef>
                          <a:spcPts val="0"/>
                        </a:spcBef>
                        <a:spcAft>
                          <a:spcPts val="0"/>
                        </a:spcAft>
                      </a:pPr>
                      <a:r>
                        <a:rPr lang="en-US" sz="1200" b="1" dirty="0">
                          <a:solidFill>
                            <a:srgbClr val="000080"/>
                          </a:solidFill>
                          <a:latin typeface="Verdana"/>
                          <a:ea typeface="Times New Roman"/>
                          <a:cs typeface="Vrinda"/>
                        </a:rPr>
                        <a:t>Approach </a:t>
                      </a:r>
                      <a:endParaRPr lang="en-US" sz="1400" dirty="0">
                        <a:latin typeface="Times New Roman"/>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200" b="1">
                          <a:solidFill>
                            <a:srgbClr val="000080"/>
                          </a:solidFill>
                          <a:latin typeface="Verdana"/>
                          <a:ea typeface="Times New Roman"/>
                          <a:cs typeface="Vrinda"/>
                        </a:rPr>
                        <a:t>Rationale </a:t>
                      </a:r>
                      <a:endParaRPr lang="en-US" sz="1400">
                        <a:latin typeface="Times New Roman"/>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200" b="1">
                          <a:solidFill>
                            <a:srgbClr val="000080"/>
                          </a:solidFill>
                          <a:latin typeface="Verdana"/>
                          <a:ea typeface="Times New Roman"/>
                          <a:cs typeface="Vrinda"/>
                        </a:rPr>
                        <a:t>Focus </a:t>
                      </a:r>
                      <a:endParaRPr lang="en-US" sz="1400">
                        <a:latin typeface="Times New Roman"/>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027697">
                <a:tc>
                  <a:txBody>
                    <a:bodyPr/>
                    <a:lstStyle/>
                    <a:p>
                      <a:pPr marL="19050" marR="19050">
                        <a:spcBef>
                          <a:spcPts val="150"/>
                        </a:spcBef>
                        <a:spcAft>
                          <a:spcPts val="150"/>
                        </a:spcAft>
                      </a:pPr>
                      <a:r>
                        <a:rPr lang="en-US" sz="1200" dirty="0">
                          <a:solidFill>
                            <a:schemeClr val="tx1"/>
                          </a:solidFill>
                          <a:latin typeface="Verdana"/>
                          <a:ea typeface="Times New Roman"/>
                          <a:cs typeface="Vrinda"/>
                        </a:rPr>
                        <a:t>Scientific management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dirty="0">
                          <a:solidFill>
                            <a:schemeClr val="tx1"/>
                          </a:solidFill>
                          <a:latin typeface="Verdana"/>
                          <a:ea typeface="Times New Roman"/>
                          <a:cs typeface="Vrinda"/>
                        </a:rPr>
                        <a:t>One best way to do each job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a:solidFill>
                            <a:schemeClr val="tx1"/>
                          </a:solidFill>
                          <a:latin typeface="Verdana"/>
                          <a:ea typeface="Times New Roman"/>
                          <a:cs typeface="Vrinda"/>
                        </a:rPr>
                        <a:t>Job level </a:t>
                      </a:r>
                      <a:endParaRPr lang="en-US" sz="140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155897">
                <a:tc>
                  <a:txBody>
                    <a:bodyPr/>
                    <a:lstStyle/>
                    <a:p>
                      <a:pPr marL="19050" marR="19050">
                        <a:spcBef>
                          <a:spcPts val="150"/>
                        </a:spcBef>
                        <a:spcAft>
                          <a:spcPts val="150"/>
                        </a:spcAft>
                      </a:pPr>
                      <a:r>
                        <a:rPr lang="en-US" sz="1200" dirty="0">
                          <a:solidFill>
                            <a:schemeClr val="tx1"/>
                          </a:solidFill>
                          <a:latin typeface="Verdana"/>
                          <a:ea typeface="Times New Roman"/>
                          <a:cs typeface="Vrinda"/>
                        </a:rPr>
                        <a:t>Administrative principles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dirty="0">
                          <a:solidFill>
                            <a:schemeClr val="tx1"/>
                          </a:solidFill>
                          <a:latin typeface="Verdana"/>
                          <a:ea typeface="Times New Roman"/>
                          <a:cs typeface="Vrinda"/>
                        </a:rPr>
                        <a:t>One best way to put an organization together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a:solidFill>
                            <a:schemeClr val="tx1"/>
                          </a:solidFill>
                          <a:latin typeface="Verdana"/>
                          <a:ea typeface="Times New Roman"/>
                          <a:cs typeface="Vrinda"/>
                        </a:rPr>
                        <a:t>Organizational level </a:t>
                      </a:r>
                      <a:endParaRPr lang="en-US" sz="140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2205484">
                <a:tc>
                  <a:txBody>
                    <a:bodyPr/>
                    <a:lstStyle/>
                    <a:p>
                      <a:pPr marL="19050" marR="19050">
                        <a:spcBef>
                          <a:spcPts val="150"/>
                        </a:spcBef>
                        <a:spcAft>
                          <a:spcPts val="150"/>
                        </a:spcAft>
                      </a:pPr>
                      <a:r>
                        <a:rPr lang="en-US" sz="1200" dirty="0">
                          <a:solidFill>
                            <a:schemeClr val="tx1"/>
                          </a:solidFill>
                          <a:latin typeface="Verdana"/>
                          <a:ea typeface="Times New Roman"/>
                          <a:cs typeface="Vrinda"/>
                        </a:rPr>
                        <a:t>Bureaucratic organization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dirty="0">
                          <a:solidFill>
                            <a:schemeClr val="tx1"/>
                          </a:solidFill>
                          <a:latin typeface="Verdana"/>
                          <a:ea typeface="Times New Roman"/>
                          <a:cs typeface="Vrinda"/>
                        </a:rPr>
                        <a:t>Rational and impersonal organizational arrangements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1200" dirty="0">
                          <a:solidFill>
                            <a:schemeClr val="tx1"/>
                          </a:solidFill>
                          <a:latin typeface="Verdana"/>
                          <a:ea typeface="Times New Roman"/>
                          <a:cs typeface="Vrinda"/>
                        </a:rPr>
                        <a:t>Organizational level </a:t>
                      </a:r>
                      <a:endParaRPr lang="en-US" sz="1400" dirty="0">
                        <a:solidFill>
                          <a:schemeClr val="tx1"/>
                        </a:solidFill>
                        <a:latin typeface="Calibri"/>
                        <a:ea typeface="Times New Roman"/>
                        <a:cs typeface="Vrinda"/>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
        <p:nvSpPr>
          <p:cNvPr id="9" name="Content Placeholder 8"/>
          <p:cNvSpPr>
            <a:spLocks noGrp="1"/>
          </p:cNvSpPr>
          <p:nvPr>
            <p:ph sz="half" idx="2"/>
          </p:nvPr>
        </p:nvSpPr>
        <p:spPr>
          <a:xfrm>
            <a:off x="152400" y="685800"/>
            <a:ext cx="4495800" cy="5867400"/>
          </a:xfrm>
        </p:spPr>
        <p:txBody>
          <a:bodyPr>
            <a:normAutofit/>
          </a:bodyPr>
          <a:lstStyle/>
          <a:p>
            <a:pPr algn="just"/>
            <a:r>
              <a:rPr lang="en-US" dirty="0" smtClean="0"/>
              <a:t>Classical management thought can be divided into three separate schools:</a:t>
            </a:r>
          </a:p>
          <a:p>
            <a:pPr algn="just">
              <a:buNone/>
            </a:pPr>
            <a:r>
              <a:rPr lang="en-US" dirty="0" smtClean="0"/>
              <a:t> 1.	</a:t>
            </a:r>
            <a:r>
              <a:rPr lang="en-US" dirty="0" smtClean="0">
                <a:solidFill>
                  <a:srgbClr val="FF0000"/>
                </a:solidFill>
              </a:rPr>
              <a:t>scientific management, </a:t>
            </a:r>
          </a:p>
          <a:p>
            <a:pPr algn="just">
              <a:buNone/>
            </a:pPr>
            <a:r>
              <a:rPr lang="en-US" dirty="0" smtClean="0">
                <a:solidFill>
                  <a:srgbClr val="FF0000"/>
                </a:solidFill>
              </a:rPr>
              <a:t>2.	administrative theory and </a:t>
            </a:r>
          </a:p>
          <a:p>
            <a:pPr algn="just">
              <a:buNone/>
            </a:pPr>
            <a:r>
              <a:rPr lang="en-US" dirty="0" smtClean="0">
                <a:solidFill>
                  <a:srgbClr val="FF0000"/>
                </a:solidFill>
              </a:rPr>
              <a:t>3.	bureaucratic management</a:t>
            </a:r>
            <a:r>
              <a:rPr lang="en-US" dirty="0" smtClean="0"/>
              <a:t>. </a:t>
            </a:r>
          </a:p>
          <a:p>
            <a:pPr algn="just"/>
            <a:r>
              <a:rPr lang="en-US" dirty="0" smtClean="0"/>
              <a:t>The major contributors to the three schools of management thought– are   </a:t>
            </a:r>
            <a:r>
              <a:rPr lang="en-US" dirty="0" smtClean="0">
                <a:solidFill>
                  <a:srgbClr val="FF0000"/>
                </a:solidFill>
              </a:rPr>
              <a:t>Frederick W. Taylor, Henry </a:t>
            </a:r>
            <a:r>
              <a:rPr lang="en-US" dirty="0" err="1" smtClean="0">
                <a:solidFill>
                  <a:srgbClr val="FF0000"/>
                </a:solidFill>
              </a:rPr>
              <a:t>Fayol</a:t>
            </a:r>
            <a:r>
              <a:rPr lang="en-US" dirty="0" smtClean="0">
                <a:solidFill>
                  <a:srgbClr val="FF0000"/>
                </a:solidFill>
              </a:rPr>
              <a:t> and Max Weber respectively.</a:t>
            </a:r>
            <a:endParaRPr lang="en-US" dirty="0">
              <a:solidFill>
                <a:srgbClr val="FF0000"/>
              </a:solidFill>
            </a:endParaRPr>
          </a:p>
        </p:txBody>
      </p:sp>
      <p:sp>
        <p:nvSpPr>
          <p:cNvPr id="7" name="Content Placeholder 3"/>
          <p:cNvSpPr txBox="1">
            <a:spLocks/>
          </p:cNvSpPr>
          <p:nvPr/>
        </p:nvSpPr>
        <p:spPr>
          <a:xfrm>
            <a:off x="4800600" y="1752600"/>
            <a:ext cx="4038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609600"/>
            <a:ext cx="8458200" cy="6019800"/>
          </a:xfrm>
        </p:spPr>
        <p:txBody>
          <a:bodyPr>
            <a:normAutofit lnSpcReduction="10000"/>
          </a:bodyPr>
          <a:lstStyle/>
          <a:p>
            <a:pPr>
              <a:buNone/>
            </a:pPr>
            <a:r>
              <a:rPr lang="en-US" dirty="0" smtClean="0"/>
              <a:t> </a:t>
            </a:r>
          </a:p>
          <a:p>
            <a:pPr algn="just"/>
            <a:r>
              <a:rPr lang="en-US" dirty="0" smtClean="0"/>
              <a:t>  Scientific management became increasingly </a:t>
            </a:r>
            <a:r>
              <a:rPr lang="en-US" dirty="0" smtClean="0">
                <a:solidFill>
                  <a:srgbClr val="FF0000"/>
                </a:solidFill>
              </a:rPr>
              <a:t>popular in the early 1900s</a:t>
            </a:r>
            <a:r>
              <a:rPr lang="en-US" dirty="0" smtClean="0"/>
              <a:t>.</a:t>
            </a:r>
          </a:p>
          <a:p>
            <a:pPr algn="just"/>
            <a:r>
              <a:rPr lang="en-US" dirty="0" smtClean="0"/>
              <a:t> In the early 19th century, scientific management was defined as “that kind of management which conducts a business or affairs by standards established, by facts or truths gained through systematic observation, experiment, or reasoning.”</a:t>
            </a:r>
          </a:p>
          <a:p>
            <a:pPr algn="just"/>
            <a:r>
              <a:rPr lang="en-US" dirty="0" smtClean="0"/>
              <a:t> In other words, it is a </a:t>
            </a:r>
            <a:r>
              <a:rPr lang="en-US" dirty="0" smtClean="0">
                <a:solidFill>
                  <a:srgbClr val="FF0000"/>
                </a:solidFill>
              </a:rPr>
              <a:t>classical management approach </a:t>
            </a:r>
            <a:r>
              <a:rPr lang="en-US" dirty="0" smtClean="0"/>
              <a:t>that emphasizes the </a:t>
            </a:r>
            <a:r>
              <a:rPr lang="en-US" dirty="0" smtClean="0">
                <a:solidFill>
                  <a:srgbClr val="FF0000"/>
                </a:solidFill>
              </a:rPr>
              <a:t>scientific study of work methods </a:t>
            </a:r>
            <a:r>
              <a:rPr lang="en-US" dirty="0" smtClean="0"/>
              <a:t>to improve the </a:t>
            </a:r>
            <a:r>
              <a:rPr lang="en-US" dirty="0" smtClean="0">
                <a:solidFill>
                  <a:srgbClr val="FF0000"/>
                </a:solidFill>
              </a:rPr>
              <a:t>efficiency</a:t>
            </a:r>
            <a:r>
              <a:rPr lang="en-US" dirty="0" smtClean="0"/>
              <a:t> of the workers.</a:t>
            </a:r>
          </a:p>
          <a:p>
            <a:pPr algn="just"/>
            <a:r>
              <a:rPr lang="en-US" dirty="0" smtClean="0"/>
              <a:t> Some of the earliest advocates of scientific management were Frederick W. Taylor (1856-1915), Frank </a:t>
            </a:r>
            <a:r>
              <a:rPr lang="en-US" dirty="0" err="1" smtClean="0"/>
              <a:t>Gilbreth</a:t>
            </a:r>
            <a:r>
              <a:rPr lang="en-US" dirty="0" smtClean="0"/>
              <a:t> (1868-1924), Lillian </a:t>
            </a:r>
            <a:r>
              <a:rPr lang="en-US" dirty="0" err="1" smtClean="0"/>
              <a:t>Gilbreth</a:t>
            </a:r>
            <a:r>
              <a:rPr lang="en-US" dirty="0" smtClean="0"/>
              <a:t> (1878-1972), and Henry Gantt (1861-1919). </a:t>
            </a:r>
            <a:endParaRPr lang="en-US" dirty="0"/>
          </a:p>
        </p:txBody>
      </p:sp>
      <p:sp>
        <p:nvSpPr>
          <p:cNvPr id="4" name="Content Placeholder 3"/>
          <p:cNvSpPr>
            <a:spLocks noGrp="1"/>
          </p:cNvSpPr>
          <p:nvPr>
            <p:ph sz="half" idx="2"/>
          </p:nvPr>
        </p:nvSpPr>
        <p:spPr>
          <a:xfrm>
            <a:off x="4038600" y="0"/>
            <a:ext cx="5105400" cy="6629400"/>
          </a:xfrm>
        </p:spPr>
        <p:txBody>
          <a:bodyPr>
            <a:normAutofit lnSpcReduction="10000"/>
          </a:bodyPr>
          <a:lstStyle/>
          <a:p>
            <a:pPr>
              <a:buNone/>
            </a:pPr>
            <a:r>
              <a:rPr lang="en-US" u="sng" dirty="0" smtClean="0"/>
              <a:t> </a:t>
            </a:r>
            <a:endParaRPr lang="en-US" dirty="0"/>
          </a:p>
        </p:txBody>
      </p:sp>
      <p:sp>
        <p:nvSpPr>
          <p:cNvPr id="7" name="Title 1"/>
          <p:cNvSpPr>
            <a:spLocks noGrp="1"/>
          </p:cNvSpPr>
          <p:nvPr>
            <p:ph type="title"/>
          </p:nvPr>
        </p:nvSpPr>
        <p:spPr>
          <a:xfrm>
            <a:off x="381000" y="0"/>
            <a:ext cx="8229600" cy="609600"/>
          </a:xfrm>
        </p:spPr>
        <p:txBody>
          <a:bodyPr>
            <a:noAutofit/>
          </a:bodyPr>
          <a:lstStyle/>
          <a:p>
            <a:pPr marL="571500" indent="-571500"/>
            <a:r>
              <a:rPr lang="en-US" sz="3600" dirty="0" smtClean="0"/>
              <a:t>Scientific management</a:t>
            </a:r>
            <a:endParaRPr lang="en-US" sz="3600" u="sng"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685800"/>
            <a:ext cx="8839200" cy="6019800"/>
          </a:xfrm>
        </p:spPr>
        <p:txBody>
          <a:bodyPr>
            <a:normAutofit fontScale="85000" lnSpcReduction="20000"/>
          </a:bodyPr>
          <a:lstStyle/>
          <a:p>
            <a:pPr>
              <a:buNone/>
            </a:pPr>
            <a:r>
              <a:rPr lang="en-US" u="sng" dirty="0" smtClean="0"/>
              <a:t>Frederick Winslow Taylor</a:t>
            </a:r>
          </a:p>
          <a:p>
            <a:pPr algn="just"/>
            <a:r>
              <a:rPr lang="en-US" dirty="0" smtClean="0"/>
              <a:t>Taylor, considered “</a:t>
            </a:r>
            <a:r>
              <a:rPr lang="en-US" dirty="0" smtClean="0">
                <a:solidFill>
                  <a:srgbClr val="FF0000"/>
                </a:solidFill>
              </a:rPr>
              <a:t>father of scientific management</a:t>
            </a:r>
            <a:r>
              <a:rPr lang="en-US" dirty="0" smtClean="0"/>
              <a:t>”, wrote The Principles of Scientific Management in 1911.</a:t>
            </a:r>
          </a:p>
          <a:p>
            <a:pPr algn="just"/>
            <a:r>
              <a:rPr lang="en-US" dirty="0" smtClean="0"/>
              <a:t>An engineer and inventor, Taylor first began to experiment with new managerial concepts in 1878 while employed at the Midvale Steel Co. </a:t>
            </a:r>
          </a:p>
          <a:p>
            <a:pPr algn="just"/>
            <a:r>
              <a:rPr lang="en-US" dirty="0" smtClean="0"/>
              <a:t>At Midvale, his rise from laborer to chief engineer within 6 years gave him the opportunity to tackle a grave issue faced by the organization – the soldiering problem. ‘</a:t>
            </a:r>
            <a:r>
              <a:rPr lang="en-US" dirty="0" smtClean="0">
                <a:solidFill>
                  <a:srgbClr val="FF0000"/>
                </a:solidFill>
              </a:rPr>
              <a:t>Soldiering</a:t>
            </a:r>
            <a:r>
              <a:rPr lang="en-US" dirty="0" smtClean="0"/>
              <a:t>’ refers to the practice of employees deliberately working at a pace slower than their capabilities. </a:t>
            </a:r>
          </a:p>
          <a:p>
            <a:pPr algn="just"/>
            <a:r>
              <a:rPr lang="en-US" dirty="0" smtClean="0"/>
              <a:t>According to Taylor, workers indulge in soldiering for three main reasons: </a:t>
            </a:r>
          </a:p>
          <a:p>
            <a:pPr algn="just">
              <a:buNone/>
            </a:pPr>
            <a:r>
              <a:rPr lang="en-US" dirty="0" smtClean="0"/>
              <a:t>1</a:t>
            </a:r>
            <a:r>
              <a:rPr lang="en-US" dirty="0" smtClean="0">
                <a:solidFill>
                  <a:srgbClr val="FF0000"/>
                </a:solidFill>
              </a:rPr>
              <a:t>.   </a:t>
            </a:r>
            <a:r>
              <a:rPr lang="en-US" sz="3100" dirty="0" smtClean="0">
                <a:solidFill>
                  <a:srgbClr val="FF0000"/>
                </a:solidFill>
              </a:rPr>
              <a:t>Workers feared </a:t>
            </a:r>
            <a:r>
              <a:rPr lang="en-US" sz="3100" dirty="0" smtClean="0"/>
              <a:t>that if they increased their productivity, other workers would lose their jobs.  </a:t>
            </a:r>
          </a:p>
          <a:p>
            <a:pPr algn="just">
              <a:buNone/>
            </a:pPr>
            <a:r>
              <a:rPr lang="en-US" sz="3100" dirty="0" smtClean="0"/>
              <a:t>2. </a:t>
            </a:r>
            <a:r>
              <a:rPr lang="en-US" sz="3100" dirty="0" smtClean="0">
                <a:solidFill>
                  <a:srgbClr val="FF0000"/>
                </a:solidFill>
              </a:rPr>
              <a:t>Faulty wage systems </a:t>
            </a:r>
            <a:r>
              <a:rPr lang="en-US" sz="3100" dirty="0" smtClean="0"/>
              <a:t>employed by the organization encouraged them to work at a slow pace.  </a:t>
            </a:r>
          </a:p>
          <a:p>
            <a:pPr algn="just">
              <a:buNone/>
            </a:pPr>
            <a:r>
              <a:rPr lang="en-US" sz="3100" dirty="0" smtClean="0"/>
              <a:t>3. </a:t>
            </a:r>
            <a:r>
              <a:rPr lang="en-US" sz="3100" dirty="0" smtClean="0">
                <a:solidFill>
                  <a:srgbClr val="FF0000"/>
                </a:solidFill>
              </a:rPr>
              <a:t>Outdated methods of working </a:t>
            </a:r>
            <a:r>
              <a:rPr lang="en-US" sz="3100" dirty="0" smtClean="0"/>
              <a:t>handed down from generation to generation led to a great deal of wasted efforts</a:t>
            </a:r>
            <a:r>
              <a:rPr lang="en-US" dirty="0" smtClean="0"/>
              <a:t>. </a:t>
            </a:r>
          </a:p>
          <a:p>
            <a:endParaRPr lang="en-US" dirty="0"/>
          </a:p>
        </p:txBody>
      </p:sp>
      <p:sp>
        <p:nvSpPr>
          <p:cNvPr id="7" name="Title 1"/>
          <p:cNvSpPr>
            <a:spLocks noGrp="1"/>
          </p:cNvSpPr>
          <p:nvPr>
            <p:ph type="title"/>
          </p:nvPr>
        </p:nvSpPr>
        <p:spPr>
          <a:xfrm>
            <a:off x="381000" y="0"/>
            <a:ext cx="8229600" cy="609600"/>
          </a:xfrm>
        </p:spPr>
        <p:txBody>
          <a:bodyPr>
            <a:noAutofit/>
          </a:bodyPr>
          <a:lstStyle/>
          <a:p>
            <a:pPr marL="571500" indent="-571500"/>
            <a:r>
              <a:rPr lang="en-US" sz="3600" dirty="0" smtClean="0"/>
              <a:t>Scientific management</a:t>
            </a:r>
            <a:endParaRPr lang="en-US" sz="3600" u="sng"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685800"/>
          </a:xfrm>
        </p:spPr>
        <p:txBody>
          <a:bodyPr>
            <a:normAutofit fontScale="90000"/>
          </a:bodyPr>
          <a:lstStyle/>
          <a:p>
            <a:r>
              <a:rPr lang="en-US" dirty="0" smtClean="0"/>
              <a:t>Steps of Scientific Management</a:t>
            </a:r>
            <a:endParaRPr lang="en-US" dirty="0"/>
          </a:p>
        </p:txBody>
      </p:sp>
      <p:graphicFrame>
        <p:nvGraphicFramePr>
          <p:cNvPr id="5" name="Content Placeholder 4"/>
          <p:cNvGraphicFramePr>
            <a:graphicFrameLocks noGrp="1"/>
          </p:cNvGraphicFramePr>
          <p:nvPr>
            <p:ph sz="half" idx="1"/>
          </p:nvPr>
        </p:nvGraphicFramePr>
        <p:xfrm>
          <a:off x="152400" y="762000"/>
          <a:ext cx="8686800" cy="5791200"/>
        </p:xfrm>
        <a:graphic>
          <a:graphicData uri="http://schemas.openxmlformats.org/drawingml/2006/table">
            <a:tbl>
              <a:tblPr/>
              <a:tblGrid>
                <a:gridCol w="838200"/>
                <a:gridCol w="7848600"/>
              </a:tblGrid>
              <a:tr h="411980">
                <a:tc>
                  <a:txBody>
                    <a:bodyPr/>
                    <a:lstStyle/>
                    <a:p>
                      <a:pPr marL="95250" marR="95250">
                        <a:spcBef>
                          <a:spcPts val="450"/>
                        </a:spcBef>
                        <a:spcAft>
                          <a:spcPts val="0"/>
                        </a:spcAft>
                      </a:pPr>
                      <a:r>
                        <a:rPr lang="en-US" sz="1600" b="1" dirty="0">
                          <a:solidFill>
                            <a:srgbClr val="000080"/>
                          </a:solidFill>
                          <a:latin typeface="Verdana"/>
                          <a:ea typeface="Times New Roman"/>
                          <a:cs typeface="Vrinda"/>
                        </a:rPr>
                        <a:t>Step </a:t>
                      </a:r>
                      <a:endParaRPr lang="en-US" sz="2000" dirty="0">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600" b="1" dirty="0">
                          <a:solidFill>
                            <a:srgbClr val="000080"/>
                          </a:solidFill>
                          <a:latin typeface="Verdana"/>
                          <a:ea typeface="Times New Roman"/>
                          <a:cs typeface="Vrinda"/>
                        </a:rPr>
                        <a:t>Description </a:t>
                      </a:r>
                      <a:endParaRPr lang="en-US" sz="2000" dirty="0">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028709">
                <a:tc>
                  <a:txBody>
                    <a:bodyPr/>
                    <a:lstStyle/>
                    <a:p>
                      <a:pPr marL="95250" marR="95250" algn="just">
                        <a:spcBef>
                          <a:spcPts val="450"/>
                        </a:spcBef>
                        <a:spcAft>
                          <a:spcPts val="0"/>
                        </a:spcAft>
                      </a:pPr>
                      <a:r>
                        <a:rPr lang="en-US" sz="1000" dirty="0">
                          <a:solidFill>
                            <a:schemeClr val="tx1"/>
                          </a:solidFill>
                          <a:latin typeface="Verdana"/>
                          <a:ea typeface="Times New Roman"/>
                          <a:cs typeface="Vrinda"/>
                        </a:rPr>
                        <a:t>Step 1 </a:t>
                      </a:r>
                      <a:endParaRPr lang="en-US" sz="1100" dirty="0">
                        <a:solidFill>
                          <a:schemeClr val="tx1"/>
                        </a:solidFill>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algn="just">
                        <a:spcBef>
                          <a:spcPct val="60000"/>
                        </a:spcBef>
                      </a:pPr>
                      <a:r>
                        <a:rPr lang="en-US" sz="2400" dirty="0" smtClean="0"/>
                        <a:t>Develop a science for each </a:t>
                      </a:r>
                      <a:r>
                        <a:rPr lang="en-US" sz="2400" dirty="0" smtClean="0">
                          <a:solidFill>
                            <a:srgbClr val="FF0000"/>
                          </a:solidFill>
                        </a:rPr>
                        <a:t>element of an individual’s work</a:t>
                      </a:r>
                      <a:r>
                        <a:rPr lang="en-US" sz="2400" dirty="0" smtClean="0"/>
                        <a:t>, which replaces the old rule-of-thumb method.</a:t>
                      </a:r>
                      <a:endParaRPr lang="en-US" sz="2400" dirty="0"/>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186503">
                <a:tc>
                  <a:txBody>
                    <a:bodyPr/>
                    <a:lstStyle/>
                    <a:p>
                      <a:pPr marL="95250" marR="95250" algn="just">
                        <a:spcBef>
                          <a:spcPts val="450"/>
                        </a:spcBef>
                        <a:spcAft>
                          <a:spcPts val="0"/>
                        </a:spcAft>
                      </a:pPr>
                      <a:r>
                        <a:rPr lang="en-US" sz="1000" dirty="0">
                          <a:solidFill>
                            <a:schemeClr val="tx1"/>
                          </a:solidFill>
                          <a:latin typeface="Verdana"/>
                          <a:ea typeface="Times New Roman"/>
                          <a:cs typeface="Vrinda"/>
                        </a:rPr>
                        <a:t>Step 2 </a:t>
                      </a:r>
                      <a:endParaRPr lang="en-US" sz="1100" dirty="0">
                        <a:solidFill>
                          <a:schemeClr val="tx1"/>
                        </a:solidFill>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algn="just">
                        <a:spcBef>
                          <a:spcPct val="60000"/>
                        </a:spcBef>
                      </a:pPr>
                      <a:r>
                        <a:rPr lang="en-US" sz="2400" dirty="0" smtClean="0"/>
                        <a:t>Scientifically select and </a:t>
                      </a:r>
                      <a:r>
                        <a:rPr lang="en-US" sz="2400" dirty="0" smtClean="0">
                          <a:solidFill>
                            <a:srgbClr val="FF0000"/>
                          </a:solidFill>
                        </a:rPr>
                        <a:t>then train, teach, and develop the worker. </a:t>
                      </a:r>
                      <a:r>
                        <a:rPr lang="en-US" sz="2400" dirty="0" smtClean="0"/>
                        <a:t>(Previously, workers chose their own work and trained themselves as best they could.)</a:t>
                      </a:r>
                      <a:endParaRPr lang="en-US" sz="2400" dirty="0"/>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186503">
                <a:tc>
                  <a:txBody>
                    <a:bodyPr/>
                    <a:lstStyle/>
                    <a:p>
                      <a:pPr marL="95250" marR="95250" algn="just">
                        <a:spcBef>
                          <a:spcPts val="450"/>
                        </a:spcBef>
                        <a:spcAft>
                          <a:spcPts val="0"/>
                        </a:spcAft>
                      </a:pPr>
                      <a:r>
                        <a:rPr lang="en-US" sz="1000" dirty="0">
                          <a:solidFill>
                            <a:schemeClr val="tx1"/>
                          </a:solidFill>
                          <a:latin typeface="Verdana"/>
                          <a:ea typeface="Times New Roman"/>
                          <a:cs typeface="Vrinda"/>
                        </a:rPr>
                        <a:t>Step 3 </a:t>
                      </a:r>
                      <a:endParaRPr lang="en-US" sz="1100" dirty="0">
                        <a:solidFill>
                          <a:schemeClr val="tx1"/>
                        </a:solidFill>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algn="just">
                        <a:spcBef>
                          <a:spcPct val="60000"/>
                        </a:spcBef>
                      </a:pPr>
                      <a:r>
                        <a:rPr lang="en-US" sz="2400" dirty="0" smtClean="0"/>
                        <a:t>Heartily cooperate with the workers so as to </a:t>
                      </a:r>
                      <a:r>
                        <a:rPr lang="en-US" sz="2400" dirty="0" smtClean="0">
                          <a:solidFill>
                            <a:srgbClr val="FF0000"/>
                          </a:solidFill>
                        </a:rPr>
                        <a:t>ensure that all work is done in accordance with the principles </a:t>
                      </a:r>
                      <a:r>
                        <a:rPr lang="en-US" sz="2400" dirty="0" smtClean="0"/>
                        <a:t>of the science that has been developed.</a:t>
                      </a: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977505">
                <a:tc>
                  <a:txBody>
                    <a:bodyPr/>
                    <a:lstStyle/>
                    <a:p>
                      <a:pPr marL="95250" marR="95250" algn="just">
                        <a:spcBef>
                          <a:spcPts val="450"/>
                        </a:spcBef>
                        <a:spcAft>
                          <a:spcPts val="0"/>
                        </a:spcAft>
                      </a:pPr>
                      <a:r>
                        <a:rPr lang="en-US" sz="1000" dirty="0">
                          <a:solidFill>
                            <a:schemeClr val="tx1"/>
                          </a:solidFill>
                          <a:latin typeface="Verdana"/>
                          <a:ea typeface="Times New Roman"/>
                          <a:cs typeface="Vrinda"/>
                        </a:rPr>
                        <a:t>Step </a:t>
                      </a:r>
                      <a:r>
                        <a:rPr lang="en-US" sz="1000" dirty="0" smtClean="0">
                          <a:solidFill>
                            <a:schemeClr val="tx1"/>
                          </a:solidFill>
                          <a:latin typeface="Verdana"/>
                          <a:ea typeface="Times New Roman"/>
                          <a:cs typeface="Vrinda"/>
                        </a:rPr>
                        <a:t>4</a:t>
                      </a:r>
                    </a:p>
                    <a:p>
                      <a:pPr marL="95250" marR="95250" algn="just">
                        <a:spcBef>
                          <a:spcPts val="450"/>
                        </a:spcBef>
                        <a:spcAft>
                          <a:spcPts val="0"/>
                        </a:spcAft>
                      </a:pPr>
                      <a:r>
                        <a:rPr lang="en-US" sz="1000" dirty="0" smtClean="0">
                          <a:solidFill>
                            <a:schemeClr val="tx1"/>
                          </a:solidFill>
                          <a:latin typeface="Verdana"/>
                          <a:ea typeface="Times New Roman"/>
                          <a:cs typeface="Vrinda"/>
                        </a:rPr>
                        <a:t> </a:t>
                      </a:r>
                      <a:endParaRPr lang="en-US" sz="1100" dirty="0">
                        <a:solidFill>
                          <a:schemeClr val="tx1"/>
                        </a:solidFill>
                        <a:latin typeface="Times New Roman"/>
                        <a:ea typeface="Times New Roman"/>
                        <a:cs typeface="Vrinda"/>
                      </a:endParaRPr>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algn="just">
                        <a:spcBef>
                          <a:spcPct val="60000"/>
                        </a:spcBef>
                      </a:pPr>
                      <a:r>
                        <a:rPr lang="en-US" sz="2400" dirty="0" smtClean="0">
                          <a:solidFill>
                            <a:srgbClr val="FF0000"/>
                          </a:solidFill>
                        </a:rPr>
                        <a:t>Divide work and responsibility </a:t>
                      </a:r>
                      <a:r>
                        <a:rPr lang="en-US" sz="2400" dirty="0" smtClean="0"/>
                        <a:t>almost equally between management and workers. Management takes over all work for which it is better fitted than the workers. (Previously, almost all the work and the greater part of the responsibility were thrown upon the workers).</a:t>
                      </a:r>
                      <a:endParaRPr lang="en-US" sz="2400" dirty="0"/>
                    </a:p>
                  </a:txBody>
                  <a:tcPr marL="49251" marR="492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152400"/>
            <a:ext cx="8229600" cy="743712"/>
          </a:xfrm>
        </p:spPr>
        <p:txBody>
          <a:bodyPr anchor="t">
            <a:normAutofit fontScale="90000"/>
          </a:bodyPr>
          <a:lstStyle/>
          <a:p>
            <a:pPr eaLnBrk="1" hangingPunct="1"/>
            <a:r>
              <a:rPr lang="en-US" b="1" dirty="0" smtClean="0"/>
              <a:t>Scientific management….contd.</a:t>
            </a:r>
            <a:endParaRPr lang="en-SG" b="1" dirty="0" smtClean="0"/>
          </a:p>
        </p:txBody>
      </p:sp>
      <p:sp>
        <p:nvSpPr>
          <p:cNvPr id="3" name="Content Placeholder 2"/>
          <p:cNvSpPr>
            <a:spLocks noGrp="1"/>
          </p:cNvSpPr>
          <p:nvPr>
            <p:ph idx="1"/>
          </p:nvPr>
        </p:nvSpPr>
        <p:spPr>
          <a:xfrm>
            <a:off x="457200" y="1066800"/>
            <a:ext cx="8229600" cy="5257800"/>
          </a:xfrm>
        </p:spPr>
        <p:txBody>
          <a:bodyPr rtlCol="0">
            <a:normAutofit/>
          </a:bodyPr>
          <a:lstStyle/>
          <a:p>
            <a:pPr eaLnBrk="1" fontAlgn="auto" hangingPunct="1">
              <a:spcAft>
                <a:spcPts val="0"/>
              </a:spcAft>
              <a:buFont typeface="Arial" pitchFamily="34" charset="0"/>
              <a:buNone/>
              <a:defRPr/>
            </a:pPr>
            <a:r>
              <a:rPr lang="en-US" b="1" dirty="0" smtClean="0"/>
              <a:t>Frank B </a:t>
            </a:r>
            <a:r>
              <a:rPr lang="en-US" b="1" dirty="0" err="1" smtClean="0"/>
              <a:t>Gilbreth</a:t>
            </a:r>
            <a:r>
              <a:rPr lang="en-US" b="1" dirty="0" smtClean="0"/>
              <a:t> &amp; Lillian </a:t>
            </a:r>
            <a:r>
              <a:rPr lang="en-US" b="1" dirty="0" err="1" smtClean="0"/>
              <a:t>Moler</a:t>
            </a:r>
            <a:r>
              <a:rPr lang="en-US" b="1" dirty="0" smtClean="0"/>
              <a:t> </a:t>
            </a:r>
            <a:r>
              <a:rPr lang="en-US" b="1" dirty="0" err="1" smtClean="0"/>
              <a:t>Gilbreth</a:t>
            </a:r>
            <a:r>
              <a:rPr lang="en-US" b="1" dirty="0" smtClean="0"/>
              <a:t> (Human work behavior: motion study, time study, human factors)</a:t>
            </a:r>
            <a:endParaRPr lang="en-SG" b="1" dirty="0" smtClean="0"/>
          </a:p>
          <a:p>
            <a:pPr eaLnBrk="1" fontAlgn="auto" hangingPunct="1">
              <a:spcAft>
                <a:spcPts val="0"/>
              </a:spcAft>
              <a:defRPr/>
            </a:pPr>
            <a:r>
              <a:rPr lang="en-SG" b="1" dirty="0" err="1" smtClean="0"/>
              <a:t>Gilbreth’s</a:t>
            </a:r>
            <a:r>
              <a:rPr lang="en-SG" b="1" dirty="0" smtClean="0"/>
              <a:t> Principles of Motion Economy</a:t>
            </a:r>
          </a:p>
          <a:p>
            <a:pPr indent="107950" eaLnBrk="1" fontAlgn="auto" hangingPunct="1">
              <a:spcAft>
                <a:spcPts val="0"/>
              </a:spcAft>
              <a:buFont typeface="Wingdings" pitchFamily="2" charset="2"/>
              <a:buChar char="ü"/>
              <a:defRPr/>
            </a:pPr>
            <a:r>
              <a:rPr lang="en-US" b="1" dirty="0" smtClean="0"/>
              <a:t>	</a:t>
            </a:r>
            <a:r>
              <a:rPr lang="en-SG" sz="3600" dirty="0" smtClean="0">
                <a:solidFill>
                  <a:srgbClr val="FF0000"/>
                </a:solidFill>
              </a:rPr>
              <a:t>Simultaneous Movements</a:t>
            </a:r>
          </a:p>
          <a:p>
            <a:pPr indent="107950" eaLnBrk="1" fontAlgn="auto" hangingPunct="1">
              <a:spcAft>
                <a:spcPts val="0"/>
              </a:spcAft>
              <a:buFont typeface="Wingdings" pitchFamily="2" charset="2"/>
              <a:buChar char="ü"/>
              <a:defRPr/>
            </a:pPr>
            <a:r>
              <a:rPr lang="en-SG" sz="3600" dirty="0" smtClean="0">
                <a:solidFill>
                  <a:srgbClr val="FF0000"/>
                </a:solidFill>
              </a:rPr>
              <a:t>	Symmetrical Movements</a:t>
            </a:r>
          </a:p>
          <a:p>
            <a:pPr indent="107950" eaLnBrk="1" fontAlgn="auto" hangingPunct="1">
              <a:spcAft>
                <a:spcPts val="0"/>
              </a:spcAft>
              <a:buFont typeface="Wingdings" pitchFamily="2" charset="2"/>
              <a:buChar char="ü"/>
              <a:defRPr/>
            </a:pPr>
            <a:r>
              <a:rPr lang="en-SG" sz="3600" dirty="0" smtClean="0">
                <a:solidFill>
                  <a:srgbClr val="FF0000"/>
                </a:solidFill>
              </a:rPr>
              <a:t>	Natural Movements</a:t>
            </a:r>
          </a:p>
          <a:p>
            <a:pPr indent="107950" eaLnBrk="1" fontAlgn="auto" hangingPunct="1">
              <a:spcAft>
                <a:spcPts val="0"/>
              </a:spcAft>
              <a:buFont typeface="Wingdings" pitchFamily="2" charset="2"/>
              <a:buChar char="ü"/>
              <a:defRPr/>
            </a:pPr>
            <a:r>
              <a:rPr lang="en-SG" sz="3600" dirty="0" smtClean="0">
                <a:solidFill>
                  <a:srgbClr val="FF0000"/>
                </a:solidFill>
              </a:rPr>
              <a:t>	Rhythmical Movements</a:t>
            </a:r>
          </a:p>
          <a:p>
            <a:pPr indent="107950" eaLnBrk="1" fontAlgn="auto" hangingPunct="1">
              <a:spcAft>
                <a:spcPts val="0"/>
              </a:spcAft>
              <a:buFont typeface="Wingdings" pitchFamily="2" charset="2"/>
              <a:buChar char="ü"/>
              <a:defRPr/>
            </a:pPr>
            <a:r>
              <a:rPr lang="en-SG" sz="3600" dirty="0" smtClean="0">
                <a:solidFill>
                  <a:srgbClr val="FF0000"/>
                </a:solidFill>
              </a:rPr>
              <a:t>	Habitual Movements</a:t>
            </a:r>
            <a:endParaRPr lang="en-SG" sz="3600" dirty="0">
              <a:solidFill>
                <a:srgbClr val="FF0000"/>
              </a:solidFill>
            </a:endParaRPr>
          </a:p>
        </p:txBody>
      </p:sp>
      <p:sp>
        <p:nvSpPr>
          <p:cNvPr id="6" name="Slide Number Placeholder 5"/>
          <p:cNvSpPr>
            <a:spLocks noGrp="1"/>
          </p:cNvSpPr>
          <p:nvPr>
            <p:ph type="sldNum" sz="quarter" idx="12"/>
          </p:nvPr>
        </p:nvSpPr>
        <p:spPr/>
        <p:txBody>
          <a:bodyPr/>
          <a:lstStyle/>
          <a:p>
            <a:pPr>
              <a:defRPr/>
            </a:pPr>
            <a:fld id="{2989256A-976F-4964-813C-F6C47A188897}" type="slidenum">
              <a:rPr lang="en-SG"/>
              <a:pPr>
                <a:defRPr/>
              </a:pPr>
              <a:t>19</a:t>
            </a:fld>
            <a:endParaRPr lang="en-SG"/>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smtClean="0"/>
              <a:t>Industrial Management</a:t>
            </a:r>
            <a:endParaRPr lang="en-US" dirty="0"/>
          </a:p>
        </p:txBody>
      </p:sp>
      <p:sp>
        <p:nvSpPr>
          <p:cNvPr id="3" name="Content Placeholder 2"/>
          <p:cNvSpPr>
            <a:spLocks noGrp="1"/>
          </p:cNvSpPr>
          <p:nvPr>
            <p:ph sz="half" idx="1"/>
          </p:nvPr>
        </p:nvSpPr>
        <p:spPr>
          <a:xfrm>
            <a:off x="228600" y="1066800"/>
            <a:ext cx="3810000" cy="5364325"/>
          </a:xfrm>
        </p:spPr>
        <p:txBody>
          <a:bodyPr>
            <a:normAutofit fontScale="85000" lnSpcReduction="10000"/>
          </a:bodyPr>
          <a:lstStyle/>
          <a:p>
            <a:pPr algn="just"/>
            <a:r>
              <a:rPr lang="en-US" u="sng" dirty="0" smtClean="0">
                <a:solidFill>
                  <a:srgbClr val="00B0F0"/>
                </a:solidFill>
              </a:rPr>
              <a:t>Summary of the Course</a:t>
            </a:r>
          </a:p>
          <a:p>
            <a:pPr algn="just">
              <a:buNone/>
            </a:pPr>
            <a:r>
              <a:rPr lang="en-US" dirty="0" smtClean="0"/>
              <a:t> The purpose of this course is to provide an </a:t>
            </a:r>
            <a:r>
              <a:rPr lang="en-US" dirty="0" smtClean="0">
                <a:solidFill>
                  <a:srgbClr val="FF0000"/>
                </a:solidFill>
              </a:rPr>
              <a:t>understanding of the theories and principles of modern management </a:t>
            </a:r>
            <a:r>
              <a:rPr lang="en-US" dirty="0" smtClean="0"/>
              <a:t>and encourage the course participants to make an appreciation of these principles in relation to their </a:t>
            </a:r>
            <a:r>
              <a:rPr lang="en-US" dirty="0" smtClean="0">
                <a:solidFill>
                  <a:srgbClr val="FF0000"/>
                </a:solidFill>
              </a:rPr>
              <a:t>own experiences and selected managerial case studies</a:t>
            </a:r>
            <a:r>
              <a:rPr lang="en-US" dirty="0" smtClean="0"/>
              <a:t>. </a:t>
            </a:r>
          </a:p>
          <a:p>
            <a:pPr>
              <a:buNone/>
            </a:pPr>
            <a:endParaRPr lang="en-US" dirty="0" smtClean="0"/>
          </a:p>
          <a:p>
            <a:endParaRPr lang="en-US" dirty="0"/>
          </a:p>
        </p:txBody>
      </p:sp>
      <p:sp>
        <p:nvSpPr>
          <p:cNvPr id="4" name="Content Placeholder 3"/>
          <p:cNvSpPr>
            <a:spLocks noGrp="1"/>
          </p:cNvSpPr>
          <p:nvPr>
            <p:ph sz="half" idx="2"/>
          </p:nvPr>
        </p:nvSpPr>
        <p:spPr>
          <a:xfrm>
            <a:off x="4114800" y="990600"/>
            <a:ext cx="4800600" cy="5562600"/>
          </a:xfrm>
        </p:spPr>
        <p:txBody>
          <a:bodyPr>
            <a:normAutofit fontScale="85000" lnSpcReduction="10000"/>
          </a:bodyPr>
          <a:lstStyle/>
          <a:p>
            <a:pPr algn="just"/>
            <a:r>
              <a:rPr lang="en-US" u="sng" dirty="0" smtClean="0">
                <a:solidFill>
                  <a:srgbClr val="00B0F0"/>
                </a:solidFill>
              </a:rPr>
              <a:t>Aims of the Course </a:t>
            </a:r>
          </a:p>
          <a:p>
            <a:pPr algn="just">
              <a:buNone/>
            </a:pPr>
            <a:r>
              <a:rPr lang="en-US" dirty="0" smtClean="0"/>
              <a:t>1. The aims of the course is to understand the </a:t>
            </a:r>
            <a:r>
              <a:rPr lang="en-US" dirty="0" smtClean="0">
                <a:solidFill>
                  <a:srgbClr val="FF0000"/>
                </a:solidFill>
              </a:rPr>
              <a:t>basic principles of management, and the four major functions of managers </a:t>
            </a:r>
            <a:r>
              <a:rPr lang="en-US" dirty="0" smtClean="0"/>
              <a:t>e.g. planning, organizing, leading and controlling and how managers actually operate.</a:t>
            </a:r>
          </a:p>
          <a:p>
            <a:pPr algn="just">
              <a:buNone/>
            </a:pPr>
            <a:r>
              <a:rPr lang="en-US" dirty="0" smtClean="0"/>
              <a:t>2. Students will be required to think </a:t>
            </a:r>
            <a:r>
              <a:rPr lang="en-US" dirty="0" smtClean="0">
                <a:solidFill>
                  <a:srgbClr val="FF0000"/>
                </a:solidFill>
              </a:rPr>
              <a:t>critically and strategically </a:t>
            </a:r>
            <a:r>
              <a:rPr lang="en-US" dirty="0" smtClean="0"/>
              <a:t>about management theories and issues which will enable them to develop their decision-making and analytical skills. </a:t>
            </a:r>
          </a:p>
          <a:p>
            <a:pPr algn="just">
              <a:buNone/>
            </a:pPr>
            <a:r>
              <a:rPr lang="en-US" dirty="0" smtClean="0"/>
              <a:t>3.They will be involved in application exercises and case studies which will assist them to develop graduate attributes.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19912"/>
          </a:xfrm>
        </p:spPr>
        <p:txBody>
          <a:bodyPr rtlCol="0" anchor="t">
            <a:noAutofit/>
          </a:bodyPr>
          <a:lstStyle/>
          <a:p>
            <a:pPr eaLnBrk="1" fontAlgn="auto" hangingPunct="1">
              <a:spcAft>
                <a:spcPts val="0"/>
              </a:spcAft>
              <a:defRPr/>
            </a:pPr>
            <a:r>
              <a:rPr lang="en-US" sz="3600" dirty="0" smtClean="0"/>
              <a:t>Characteristics of scientific management</a:t>
            </a:r>
            <a:endParaRPr lang="en-SG" sz="3600" dirty="0"/>
          </a:p>
        </p:txBody>
      </p:sp>
      <p:sp>
        <p:nvSpPr>
          <p:cNvPr id="3" name="Content Placeholder 2"/>
          <p:cNvSpPr>
            <a:spLocks noGrp="1"/>
          </p:cNvSpPr>
          <p:nvPr>
            <p:ph idx="1"/>
          </p:nvPr>
        </p:nvSpPr>
        <p:spPr>
          <a:xfrm>
            <a:off x="457200" y="762000"/>
            <a:ext cx="8534400" cy="5715000"/>
          </a:xfrm>
        </p:spPr>
        <p:txBody>
          <a:bodyPr rtlCol="0">
            <a:normAutofit lnSpcReduction="10000"/>
          </a:bodyPr>
          <a:lstStyle/>
          <a:p>
            <a:pPr eaLnBrk="1" fontAlgn="auto" hangingPunct="1">
              <a:spcAft>
                <a:spcPts val="0"/>
              </a:spcAft>
              <a:buFont typeface="Wingdings" pitchFamily="2" charset="2"/>
              <a:buChar char="ü"/>
              <a:defRPr/>
            </a:pPr>
            <a:r>
              <a:rPr lang="en-US" sz="3200" dirty="0" smtClean="0"/>
              <a:t>Developed standard method for performing each job</a:t>
            </a:r>
          </a:p>
          <a:p>
            <a:pPr eaLnBrk="1" fontAlgn="auto" hangingPunct="1">
              <a:spcAft>
                <a:spcPts val="0"/>
              </a:spcAft>
              <a:buFont typeface="Wingdings" pitchFamily="2" charset="2"/>
              <a:buChar char="ü"/>
              <a:defRPr/>
            </a:pPr>
            <a:r>
              <a:rPr lang="en-US" sz="3200" dirty="0" smtClean="0"/>
              <a:t>Selected workers with appropriate abilities</a:t>
            </a:r>
          </a:p>
          <a:p>
            <a:pPr eaLnBrk="1" fontAlgn="auto" hangingPunct="1">
              <a:spcAft>
                <a:spcPts val="0"/>
              </a:spcAft>
              <a:buFont typeface="Wingdings" pitchFamily="2" charset="2"/>
              <a:buChar char="ü"/>
              <a:defRPr/>
            </a:pPr>
            <a:r>
              <a:rPr lang="en-US" sz="3200" dirty="0" smtClean="0"/>
              <a:t>Trained workers in standard methods</a:t>
            </a:r>
          </a:p>
          <a:p>
            <a:pPr eaLnBrk="1" fontAlgn="auto" hangingPunct="1">
              <a:spcAft>
                <a:spcPts val="0"/>
              </a:spcAft>
              <a:buFont typeface="Wingdings" pitchFamily="2" charset="2"/>
              <a:buChar char="ü"/>
              <a:defRPr/>
            </a:pPr>
            <a:r>
              <a:rPr lang="en-US" sz="3200" dirty="0" smtClean="0"/>
              <a:t>Supported workers (planned works and elimination of interruptions)</a:t>
            </a:r>
          </a:p>
          <a:p>
            <a:pPr eaLnBrk="1" fontAlgn="auto" hangingPunct="1">
              <a:spcAft>
                <a:spcPts val="0"/>
              </a:spcAft>
              <a:buFont typeface="Wingdings" pitchFamily="2" charset="2"/>
              <a:buChar char="ü"/>
              <a:defRPr/>
            </a:pPr>
            <a:r>
              <a:rPr lang="en-US" sz="3200" dirty="0" smtClean="0"/>
              <a:t>Wage incentives to workers </a:t>
            </a:r>
          </a:p>
          <a:p>
            <a:pPr eaLnBrk="1" fontAlgn="auto" hangingPunct="1">
              <a:spcAft>
                <a:spcPts val="0"/>
              </a:spcAft>
              <a:buFont typeface="Arial" pitchFamily="34" charset="0"/>
              <a:buNone/>
              <a:defRPr/>
            </a:pPr>
            <a:r>
              <a:rPr lang="en-US" dirty="0" smtClean="0"/>
              <a:t> </a:t>
            </a:r>
            <a:endParaRPr lang="en-US" sz="2800" i="1" dirty="0" smtClean="0"/>
          </a:p>
          <a:p>
            <a:pPr eaLnBrk="1" fontAlgn="auto" hangingPunct="1">
              <a:spcAft>
                <a:spcPts val="0"/>
              </a:spcAft>
              <a:buFont typeface="Arial" pitchFamily="34" charset="0"/>
              <a:buNone/>
              <a:defRPr/>
            </a:pPr>
            <a:r>
              <a:rPr lang="en-US" sz="2800" i="1" dirty="0" smtClean="0"/>
              <a:t>Criticism</a:t>
            </a:r>
            <a:r>
              <a:rPr lang="en-US" sz="2800" i="1" dirty="0" smtClean="0"/>
              <a:t>: </a:t>
            </a:r>
            <a:r>
              <a:rPr lang="en-US" sz="2800" i="1" dirty="0" smtClean="0">
                <a:solidFill>
                  <a:srgbClr val="FF0000"/>
                </a:solidFill>
              </a:rPr>
              <a:t>failure to deal with the social context and workers’ needs led to increased conflict between managers and employees</a:t>
            </a:r>
            <a:endParaRPr lang="en-SG" sz="2800" i="1" dirty="0">
              <a:solidFill>
                <a:srgbClr val="FF0000"/>
              </a:solidFill>
            </a:endParaRPr>
          </a:p>
        </p:txBody>
      </p:sp>
      <p:sp>
        <p:nvSpPr>
          <p:cNvPr id="6" name="Slide Number Placeholder 5"/>
          <p:cNvSpPr>
            <a:spLocks noGrp="1"/>
          </p:cNvSpPr>
          <p:nvPr>
            <p:ph type="sldNum" sz="quarter" idx="12"/>
          </p:nvPr>
        </p:nvSpPr>
        <p:spPr/>
        <p:txBody>
          <a:bodyPr/>
          <a:lstStyle/>
          <a:p>
            <a:pPr>
              <a:defRPr/>
            </a:pPr>
            <a:fld id="{4505CFFE-E453-4C00-B0E5-9D2AE366E228}" type="slidenum">
              <a:rPr lang="en-SG"/>
              <a:pPr>
                <a:defRPr/>
              </a:pPr>
              <a:t>20</a:t>
            </a:fld>
            <a:endParaRPr lang="en-SG"/>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876800" y="0"/>
            <a:ext cx="4114800" cy="6477000"/>
          </a:xfrm>
        </p:spPr>
        <p:txBody>
          <a:bodyPr>
            <a:normAutofit fontScale="55000" lnSpcReduction="20000"/>
          </a:bodyPr>
          <a:lstStyle/>
          <a:p>
            <a:pPr>
              <a:buNone/>
            </a:pPr>
            <a:r>
              <a:rPr lang="en-US" sz="3600" u="sng" dirty="0" smtClean="0"/>
              <a:t>Scientific Management – A Critique</a:t>
            </a:r>
          </a:p>
          <a:p>
            <a:pPr algn="just">
              <a:buNone/>
            </a:pPr>
            <a:r>
              <a:rPr lang="en-US" sz="2800" dirty="0" smtClean="0"/>
              <a:t>For the human resource to be used productively, the individual operations must be analyzed, studied and improved and jobs be formed out of these operations which utilize a worker’s specific talents.</a:t>
            </a:r>
          </a:p>
          <a:p>
            <a:pPr algn="just"/>
            <a:r>
              <a:rPr lang="en-US" sz="2800" dirty="0" smtClean="0"/>
              <a:t>The second blind spot of scientific management is “the divorce of planning from doing.” Work becomes more effective and productive if it involves a good amount of planning. It would be absurd to say that the planner and the doer should be two different persons just because planning and doing have been separated in work analysis. Planning and doing are the separate parts of the same job. No work can be performed effectively unless it includes both these elements. As </a:t>
            </a:r>
            <a:r>
              <a:rPr lang="en-US" sz="2800" dirty="0" err="1" smtClean="0"/>
              <a:t>Drucker</a:t>
            </a:r>
            <a:r>
              <a:rPr lang="en-US" sz="2800" dirty="0" smtClean="0"/>
              <a:t> very aptly says, “Advocating the divorce of the two is like demanding that swallowing food and digesting it be carried out in two separate bodies.” </a:t>
            </a:r>
          </a:p>
          <a:p>
            <a:pPr algn="just">
              <a:buNone/>
            </a:pPr>
            <a:endParaRPr lang="en-US" sz="2800" dirty="0" smtClean="0"/>
          </a:p>
          <a:p>
            <a:pPr algn="just"/>
            <a:r>
              <a:rPr lang="en-US" sz="2800" dirty="0" smtClean="0"/>
              <a:t>The two blind spots of scientific management help us understand why its application is met with resistance from the workers. As a worker is taught individual motions, he acquires habit and experience rather than knowledge and understanding. </a:t>
            </a:r>
            <a:endParaRPr lang="en-US" dirty="0" smtClean="0"/>
          </a:p>
          <a:p>
            <a:endParaRPr lang="en-US" dirty="0"/>
          </a:p>
        </p:txBody>
      </p:sp>
      <p:sp>
        <p:nvSpPr>
          <p:cNvPr id="6" name="Content Placeholder 3"/>
          <p:cNvSpPr txBox="1">
            <a:spLocks/>
          </p:cNvSpPr>
          <p:nvPr/>
        </p:nvSpPr>
        <p:spPr>
          <a:xfrm>
            <a:off x="228600" y="304800"/>
            <a:ext cx="4648200" cy="6172200"/>
          </a:xfrm>
          <a:prstGeom prst="rect">
            <a:avLst/>
          </a:prstGeom>
        </p:spPr>
        <p:txBody>
          <a:bodyPr vert="horz">
            <a:normAutofit fontScale="5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300" b="0" i="0" u="sng" strike="noStrike" kern="1200" cap="none" spc="0" normalizeH="0" baseline="0" noProof="0" dirty="0" smtClean="0">
                <a:ln>
                  <a:noFill/>
                </a:ln>
                <a:solidFill>
                  <a:schemeClr val="tx1"/>
                </a:solidFill>
                <a:effectLst/>
                <a:uLnTx/>
                <a:uFillTx/>
                <a:latin typeface="+mn-lt"/>
                <a:ea typeface="+mn-ea"/>
                <a:cs typeface="+mn-cs"/>
              </a:rPr>
              <a:t>Scientific Management – A Critique</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Scientific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management focuses primarily on the work to be done.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the heart of scientific management is the organized study of work, the analysis of work into its simplest elements and systematic improvement of worker’s performance of each of these elements. Scientific management can be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described as a systematic philosophy of worker and work.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Scientific management, in spite of the hype that it created has not completely succeeded in solving the problem of managing worker and work.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In the words of Peter F.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Drucker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“Scientific management has two blind spots – one engineering and one philosophical.”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first blind spot is the belief that since work has to be divided into the simplest constituent motions, it should also be arranged as a series of individual motions – each motion being carried out by an individual worker. It is quite correct to state that work should be analyzed by the motions that constitute it. But it is an erroneous view that by confining the work to an individual operation, one can do the work in a much better fashion. </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7" name="Straight Connector 6"/>
          <p:cNvCxnSpPr/>
          <p:nvPr/>
        </p:nvCxnSpPr>
        <p:spPr>
          <a:xfrm>
            <a:off x="304800" y="228600"/>
            <a:ext cx="8839200" cy="6629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0" y="152400"/>
            <a:ext cx="8915400" cy="6705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4000" dirty="0" smtClean="0"/>
              <a:t>Limitations of scientific management</a:t>
            </a:r>
            <a:endParaRPr lang="en-US" sz="4000" dirty="0"/>
          </a:p>
        </p:txBody>
      </p:sp>
      <p:sp>
        <p:nvSpPr>
          <p:cNvPr id="3" name="Content Placeholder 2"/>
          <p:cNvSpPr>
            <a:spLocks noGrp="1"/>
          </p:cNvSpPr>
          <p:nvPr>
            <p:ph sz="half" idx="1"/>
          </p:nvPr>
        </p:nvSpPr>
        <p:spPr>
          <a:xfrm>
            <a:off x="228600" y="762000"/>
            <a:ext cx="4343400" cy="6096000"/>
          </a:xfrm>
        </p:spPr>
        <p:txBody>
          <a:bodyPr>
            <a:normAutofit fontScale="77500" lnSpcReduction="20000"/>
          </a:bodyPr>
          <a:lstStyle/>
          <a:p>
            <a:pPr algn="just"/>
            <a:r>
              <a:rPr lang="en-US" dirty="0" smtClean="0"/>
              <a:t>Scientific management has provided many valuable insights in the development of management thought. In spite of the numerous contributions it made, there are a few limitations of scientific management. They are: </a:t>
            </a:r>
          </a:p>
          <a:p>
            <a:pPr algn="just">
              <a:buNone/>
            </a:pPr>
            <a:endParaRPr lang="en-US" dirty="0" smtClean="0"/>
          </a:p>
          <a:p>
            <a:pPr algn="just"/>
            <a:r>
              <a:rPr lang="en-US" dirty="0" smtClean="0"/>
              <a:t>The principles of scientific management revolve round problems at the operational level and do not focus on the management of an organization from a manager’s point of view. These principles focus on the solutions of problems from an engineering point of view. </a:t>
            </a:r>
          </a:p>
          <a:p>
            <a:endParaRPr lang="en-US" dirty="0" smtClean="0"/>
          </a:p>
        </p:txBody>
      </p:sp>
      <p:sp>
        <p:nvSpPr>
          <p:cNvPr id="4" name="Content Placeholder 3"/>
          <p:cNvSpPr>
            <a:spLocks noGrp="1"/>
          </p:cNvSpPr>
          <p:nvPr>
            <p:ph sz="half" idx="2"/>
          </p:nvPr>
        </p:nvSpPr>
        <p:spPr>
          <a:xfrm>
            <a:off x="4648200" y="838200"/>
            <a:ext cx="4267200" cy="6019800"/>
          </a:xfrm>
        </p:spPr>
        <p:txBody>
          <a:bodyPr>
            <a:normAutofit fontScale="77500" lnSpcReduction="20000"/>
          </a:bodyPr>
          <a:lstStyle/>
          <a:p>
            <a:pPr algn="just"/>
            <a:r>
              <a:rPr lang="en-US" dirty="0" smtClean="0"/>
              <a:t>The proponents of scientific management were of the opinion that people were “rational” and were motivated primarily by the desire for material gain. Taylor and his followers overlooked the social needs of workers and overemphasized their economic and physical needs. </a:t>
            </a:r>
          </a:p>
          <a:p>
            <a:pPr algn="just"/>
            <a:endParaRPr lang="en-US" dirty="0" smtClean="0"/>
          </a:p>
          <a:p>
            <a:pPr algn="just"/>
            <a:r>
              <a:rPr lang="en-US" dirty="0" smtClean="0"/>
              <a:t>Scientific management theorists also ignored the human desire for job satisfaction. Since workers are more likely to go on strike over factors like working conditions and job content (the job itself) rather than salary, principles of scientific management, which were based on the “rational worker” model, became increasingly ineffective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2800" dirty="0" smtClean="0"/>
              <a:t>Adapted from Peter F. </a:t>
            </a:r>
            <a:r>
              <a:rPr lang="en-US" sz="2800" dirty="0" err="1" smtClean="0"/>
              <a:t>Drucker</a:t>
            </a:r>
            <a:r>
              <a:rPr lang="en-US" sz="2800" dirty="0" smtClean="0"/>
              <a:t>, </a:t>
            </a:r>
            <a:r>
              <a:rPr lang="en-US" sz="2400" dirty="0" smtClean="0"/>
              <a:t>The Practice of Management (New York: Harper Business, 1986) 280-286.</a:t>
            </a:r>
            <a:endParaRPr lang="en-US" sz="4400" dirty="0"/>
          </a:p>
        </p:txBody>
      </p:sp>
      <p:sp>
        <p:nvSpPr>
          <p:cNvPr id="3" name="Content Placeholder 2"/>
          <p:cNvSpPr>
            <a:spLocks noGrp="1"/>
          </p:cNvSpPr>
          <p:nvPr>
            <p:ph sz="half" idx="1"/>
          </p:nvPr>
        </p:nvSpPr>
        <p:spPr>
          <a:xfrm>
            <a:off x="228600" y="990600"/>
            <a:ext cx="8534400" cy="5562600"/>
          </a:xfrm>
        </p:spPr>
        <p:txBody>
          <a:bodyPr>
            <a:normAutofit fontScale="77500" lnSpcReduction="20000"/>
          </a:bodyPr>
          <a:lstStyle/>
          <a:p>
            <a:pPr algn="just">
              <a:buNone/>
            </a:pPr>
            <a:r>
              <a:rPr lang="en-US" dirty="0" smtClean="0"/>
              <a:t>The two major managerial practices that emerged from Taylor’s approach to management are the piece-rate incentive system and the time-and-motion study.  </a:t>
            </a:r>
          </a:p>
          <a:p>
            <a:pPr algn="just">
              <a:buNone/>
            </a:pPr>
            <a:r>
              <a:rPr lang="en-US" sz="2400" u="sng" dirty="0" smtClean="0"/>
              <a:t>Piece-rate incentive system</a:t>
            </a:r>
          </a:p>
          <a:p>
            <a:pPr algn="just"/>
            <a:r>
              <a:rPr lang="en-US" sz="2400" dirty="0" smtClean="0"/>
              <a:t>Taylor felt that the wage system was one of the major reasons for soldiering. To resolve this problem, he advocated the use of a piece-rate incentive system. The aim of this system was to reward the worker who produced the maximum output. Under this system, a worker who met the established standards of performance would earn the basic wage rate set by management. If the </a:t>
            </a:r>
            <a:r>
              <a:rPr lang="en-US" sz="2400" dirty="0" smtClean="0"/>
              <a:t>worker’s </a:t>
            </a:r>
            <a:r>
              <a:rPr lang="en-US" sz="2400" dirty="0" smtClean="0"/>
              <a:t>output exceeded the set target, his wages would increase proportionately. The piece-rate system, according to Taylor, would motivate workers to produce more and thus help the organization perform better. </a:t>
            </a:r>
          </a:p>
          <a:p>
            <a:pPr algn="just">
              <a:buNone/>
            </a:pPr>
            <a:endParaRPr lang="en-US" sz="2400" dirty="0" smtClean="0"/>
          </a:p>
          <a:p>
            <a:pPr algn="just">
              <a:buNone/>
            </a:pPr>
            <a:r>
              <a:rPr lang="en-US" sz="2400" u="sng" dirty="0" smtClean="0"/>
              <a:t>Time-and-motion study</a:t>
            </a:r>
          </a:p>
          <a:p>
            <a:pPr algn="just"/>
            <a:r>
              <a:rPr lang="en-US" sz="2400" dirty="0" smtClean="0"/>
              <a:t>Taylor tried to determine the best way to perform each and every job. To do so, he introduced a method called “time-and-motion” study. In a “time-and-motion” study, jobs are broken down into various small tasks or motions and unnecessary motions are removed to find out the best way of doing a job. Then each part of the job is studied to find out the expected amount of goods that can be produced each day. The objective of a time-and-motion analysis is to ascertain a simpler, easier and better way of performing a work or job.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04800"/>
            <a:ext cx="8458200" cy="6050125"/>
          </a:xfrm>
        </p:spPr>
        <p:txBody>
          <a:bodyPr>
            <a:normAutofit fontScale="55000" lnSpcReduction="20000"/>
          </a:bodyPr>
          <a:lstStyle/>
          <a:p>
            <a:pPr algn="just">
              <a:buNone/>
            </a:pPr>
            <a:r>
              <a:rPr lang="en-US" sz="2800" dirty="0" smtClean="0"/>
              <a:t>Frederick W. Taylor – The Prophet of Efficiency </a:t>
            </a:r>
          </a:p>
          <a:p>
            <a:pPr algn="just">
              <a:buNone/>
            </a:pPr>
            <a:r>
              <a:rPr lang="en-US" sz="2800" dirty="0" smtClean="0"/>
              <a:t> </a:t>
            </a:r>
          </a:p>
          <a:p>
            <a:pPr algn="just"/>
            <a:r>
              <a:rPr lang="en-US" sz="3300" dirty="0" smtClean="0"/>
              <a:t>Frederick W. Taylor rose from the rank of an apprentice to that of a Chief Engineer at Midvale Steel in a short span of six years. Taylor’s approach to efficiency was similar to that of a scientist – he observed, measured and recorded the most trivial tasks. He believed that no matter how easy a task seems, one needs to study it systematically to find the “one best way” to do that task. </a:t>
            </a:r>
          </a:p>
          <a:p>
            <a:pPr algn="just">
              <a:buNone/>
            </a:pPr>
            <a:endParaRPr lang="en-US" sz="3300" dirty="0" smtClean="0"/>
          </a:p>
          <a:p>
            <a:pPr algn="just"/>
            <a:r>
              <a:rPr lang="en-US" sz="3300" dirty="0" smtClean="0"/>
              <a:t>Taylor observed at Bethlehem Steel that each worker performed a variable amount of work depending on his ability. He also noted that workers brought their own shovels to work and they used the same shovel for materials of different relative weights, like iron ore and ash. By analyzing carefully, Taylor determined that the optimum weight for shoveling was 21 pounds. He then suggested the use of shovels of different sizes for different classes of materials, thereby ensuring that the weight of the material being shoveled was around 21 pounds. By implementing Taylor’s plans of use of shovels of different sizes, the average amount shoveled was increased from 16 to 59 tons. </a:t>
            </a:r>
          </a:p>
          <a:p>
            <a:pPr algn="just">
              <a:buNone/>
            </a:pPr>
            <a:endParaRPr lang="en-US" sz="3300" dirty="0" smtClean="0"/>
          </a:p>
          <a:p>
            <a:pPr algn="just"/>
            <a:r>
              <a:rPr lang="en-US" sz="3300" dirty="0" smtClean="0"/>
              <a:t>As a result of these changes, productivity improved and the company’s costs decreased despite an increase in the wages of workers. Thus, scientific management with its emphasis on measurement and analysis embodied the principle of efficiency. Behind the concept of Scientific management is a simple maxim: “Never assume that the best way of to do something is the way it has always been done.” </a:t>
            </a:r>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fontScale="90000"/>
          </a:bodyPr>
          <a:lstStyle/>
          <a:p>
            <a:r>
              <a:rPr lang="en-US" sz="2000" dirty="0" smtClean="0"/>
              <a:t>Adapted from Peter F. </a:t>
            </a:r>
            <a:r>
              <a:rPr lang="en-US" sz="2000" dirty="0" err="1" smtClean="0"/>
              <a:t>Drucker</a:t>
            </a:r>
            <a:r>
              <a:rPr lang="en-US" sz="2000" dirty="0" smtClean="0"/>
              <a:t>, The Practice of Management (New York: Harper Business, 1986) 280-286.</a:t>
            </a:r>
            <a:endParaRPr lang="en-US" dirty="0"/>
          </a:p>
        </p:txBody>
      </p:sp>
      <p:sp>
        <p:nvSpPr>
          <p:cNvPr id="4" name="Content Placeholder 3"/>
          <p:cNvSpPr>
            <a:spLocks noGrp="1"/>
          </p:cNvSpPr>
          <p:nvPr>
            <p:ph sz="half" idx="2"/>
          </p:nvPr>
        </p:nvSpPr>
        <p:spPr>
          <a:xfrm>
            <a:off x="609600" y="609600"/>
            <a:ext cx="8305800" cy="6019800"/>
          </a:xfrm>
        </p:spPr>
        <p:txBody>
          <a:bodyPr>
            <a:normAutofit fontScale="47500" lnSpcReduction="20000"/>
          </a:bodyPr>
          <a:lstStyle/>
          <a:p>
            <a:pPr>
              <a:buNone/>
            </a:pPr>
            <a:r>
              <a:rPr lang="en-US" sz="3400" u="sng" dirty="0" smtClean="0"/>
              <a:t>Frank and Lillian </a:t>
            </a:r>
            <a:r>
              <a:rPr lang="en-US" sz="3400" u="sng" dirty="0" err="1" smtClean="0"/>
              <a:t>Gilbreth</a:t>
            </a:r>
            <a:endParaRPr lang="en-US" sz="3400" u="sng" dirty="0" smtClean="0"/>
          </a:p>
          <a:p>
            <a:pPr>
              <a:buNone/>
            </a:pPr>
            <a:endParaRPr lang="en-US" u="sng" dirty="0" smtClean="0"/>
          </a:p>
          <a:p>
            <a:pPr algn="just"/>
            <a:r>
              <a:rPr lang="en-US" sz="3400" dirty="0" smtClean="0"/>
              <a:t>After Taylor, Frank and Lillian </a:t>
            </a:r>
            <a:r>
              <a:rPr lang="en-US" sz="3400" dirty="0" err="1" smtClean="0"/>
              <a:t>Gilbreth</a:t>
            </a:r>
            <a:r>
              <a:rPr lang="en-US" sz="3400" dirty="0" smtClean="0"/>
              <a:t> made numerous contributions to the concept of scientific management. Frank </a:t>
            </a:r>
            <a:r>
              <a:rPr lang="en-US" sz="3400" dirty="0" err="1" smtClean="0"/>
              <a:t>Gilbreth</a:t>
            </a:r>
            <a:r>
              <a:rPr lang="en-US" sz="3400" dirty="0" smtClean="0"/>
              <a:t> (1868-1924) is considered the “father of motion study.” Lillian </a:t>
            </a:r>
            <a:r>
              <a:rPr lang="en-US" sz="3400" dirty="0" err="1" smtClean="0"/>
              <a:t>Gilbreth</a:t>
            </a:r>
            <a:r>
              <a:rPr lang="en-US" sz="3400" dirty="0" smtClean="0"/>
              <a:t> (1878-1972) was associated with the research pertaining to motion studies. Motion study involves finding out the best sequence and minimum number of motions needed to complete a task. Frank and Lillian </a:t>
            </a:r>
            <a:r>
              <a:rPr lang="en-US" sz="3400" dirty="0" err="1" smtClean="0"/>
              <a:t>Gilbreth</a:t>
            </a:r>
            <a:r>
              <a:rPr lang="en-US" sz="3400" dirty="0" smtClean="0"/>
              <a:t> were mainly involved in exploring new ways for eliminating unnecessary motions and reducing work fatigue.</a:t>
            </a:r>
          </a:p>
          <a:p>
            <a:pPr algn="just"/>
            <a:r>
              <a:rPr lang="en-US" sz="3400" dirty="0" smtClean="0"/>
              <a:t>The </a:t>
            </a:r>
            <a:r>
              <a:rPr lang="en-US" sz="3400" dirty="0" err="1" smtClean="0"/>
              <a:t>Gilbreths</a:t>
            </a:r>
            <a:r>
              <a:rPr lang="en-US" sz="3400" dirty="0" smtClean="0"/>
              <a:t> devised a classification scheme to label seventeen basic hand motions – such as “search,” “select,”  “position,” and “hold” – which they used to study tasks in a number of industries. These 17 motions, which they called </a:t>
            </a:r>
            <a:r>
              <a:rPr lang="en-US" sz="3400" dirty="0" err="1" smtClean="0"/>
              <a:t>therbligs</a:t>
            </a:r>
            <a:r>
              <a:rPr lang="en-US" sz="3400" dirty="0" smtClean="0"/>
              <a:t> (</a:t>
            </a:r>
            <a:r>
              <a:rPr lang="en-US" sz="3400" dirty="0" err="1" smtClean="0"/>
              <a:t>Gilbreth</a:t>
            </a:r>
            <a:r>
              <a:rPr lang="en-US" sz="3400" dirty="0" smtClean="0"/>
              <a:t> spelled backward with </a:t>
            </a:r>
            <a:r>
              <a:rPr lang="en-US" sz="3400" dirty="0" err="1" smtClean="0"/>
              <a:t>the‘t</a:t>
            </a:r>
            <a:r>
              <a:rPr lang="en-US" sz="3400" dirty="0" smtClean="0"/>
              <a:t>’ and ‘h’ transposed), allowed them to analyze the exact elements of a worker’s hand movements. Frank </a:t>
            </a:r>
            <a:r>
              <a:rPr lang="en-US" sz="3400" dirty="0" err="1" smtClean="0"/>
              <a:t>Gilbreth</a:t>
            </a:r>
            <a:r>
              <a:rPr lang="en-US" sz="3400" dirty="0" smtClean="0"/>
              <a:t> also developed the </a:t>
            </a:r>
            <a:r>
              <a:rPr lang="en-US" sz="3400" dirty="0" err="1" smtClean="0"/>
              <a:t>micromotion</a:t>
            </a:r>
            <a:r>
              <a:rPr lang="en-US" sz="3400" dirty="0" smtClean="0"/>
              <a:t> study. A motion picture camera and a clock marked off in hundredths of seconds was used to study motions made by workers as they performed their tasks. He is best known for his experiments in reducing the number of motions in bricklaying. By carefully analyzing the bricklayer’s job, he was able to reduce the motions involved in bricklaying from 18 ½ to 4. Using his approach, workers increased the number of bricks laid per day from 1000 to 2700 (per hour it went up from 120 to 350 bricks) without exerting themselves. </a:t>
            </a:r>
          </a:p>
          <a:p>
            <a:pPr algn="just">
              <a:buNone/>
            </a:pPr>
            <a:endParaRPr lang="en-US" sz="3400" dirty="0" smtClean="0"/>
          </a:p>
          <a:p>
            <a:pPr algn="just"/>
            <a:r>
              <a:rPr lang="en-US" sz="3400" dirty="0" smtClean="0"/>
              <a:t>Lillian’s doctoral thesis (published in the early 1900s as The Psychology of Management) was one of the earliest works which applied the findings of psychology to the management of organizations. She had great interest in the human implications of scientific management and focused her attention on designing methods for improving the efficiency of workers. She continued her innovative work even after Frank’s death in 1924, and became a professor of management at Purdue University. Lillian was the first woman to gain eminence as a major contributor to the development of management as a science. In recognition of her contributions to scientific management, she received twenty-two honorary degrees.</a:t>
            </a:r>
          </a:p>
          <a:p>
            <a:endParaRPr lang="en-US" sz="3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Administrative Theory</a:t>
            </a:r>
            <a:endParaRPr lang="en-US" dirty="0"/>
          </a:p>
        </p:txBody>
      </p:sp>
      <p:sp>
        <p:nvSpPr>
          <p:cNvPr id="3" name="Content Placeholder 2"/>
          <p:cNvSpPr>
            <a:spLocks noGrp="1"/>
          </p:cNvSpPr>
          <p:nvPr>
            <p:ph sz="half" idx="1"/>
          </p:nvPr>
        </p:nvSpPr>
        <p:spPr>
          <a:xfrm>
            <a:off x="228600" y="914400"/>
            <a:ext cx="4267200" cy="5440525"/>
          </a:xfrm>
        </p:spPr>
        <p:txBody>
          <a:bodyPr>
            <a:normAutofit fontScale="62500" lnSpcReduction="20000"/>
          </a:bodyPr>
          <a:lstStyle/>
          <a:p>
            <a:pPr algn="just">
              <a:buNone/>
            </a:pPr>
            <a:endParaRPr lang="en-US" dirty="0" smtClean="0"/>
          </a:p>
          <a:p>
            <a:pPr algn="just"/>
            <a:r>
              <a:rPr lang="en-US" dirty="0" smtClean="0"/>
              <a:t>  While the proponents of scientific management developed principles that could help workers perform their tasks more efficiently, another classical theory – the administrative management theory – focused on principles that could be used by managers to coordinate the internal activities of organizations. The most prominent of the administrative theorists was Henri </a:t>
            </a:r>
            <a:r>
              <a:rPr lang="en-US" dirty="0" err="1" smtClean="0"/>
              <a:t>Fayol</a:t>
            </a:r>
            <a:r>
              <a:rPr lang="en-US" dirty="0" smtClean="0"/>
              <a:t>. </a:t>
            </a:r>
          </a:p>
          <a:p>
            <a:pPr algn="just"/>
            <a:r>
              <a:rPr lang="en-US" dirty="0" err="1" smtClean="0"/>
              <a:t>Fayol</a:t>
            </a:r>
            <a:r>
              <a:rPr lang="en-US" dirty="0" smtClean="0"/>
              <a:t> believed that “with scientific forecasting and proper methods of management, satisfactory results were inevitable.” </a:t>
            </a:r>
            <a:r>
              <a:rPr lang="en-US" dirty="0" err="1" smtClean="0"/>
              <a:t>Fayol</a:t>
            </a:r>
            <a:r>
              <a:rPr lang="en-US" dirty="0" smtClean="0"/>
              <a:t> was unknown to American managers and scholars until his most important work, General and Industrial Management, was translated into English in 1949. Many of the managerial concepts that we take for granted today were first articulated by </a:t>
            </a:r>
            <a:r>
              <a:rPr lang="en-US" dirty="0" err="1" smtClean="0"/>
              <a:t>Fayol</a:t>
            </a:r>
            <a:r>
              <a:rPr lang="en-US" dirty="0" smtClean="0"/>
              <a:t>. </a:t>
            </a:r>
          </a:p>
          <a:p>
            <a:pPr algn="just">
              <a:buNone/>
            </a:pPr>
            <a:endParaRPr lang="en-US" dirty="0" smtClean="0"/>
          </a:p>
          <a:p>
            <a:pPr algn="just"/>
            <a:r>
              <a:rPr lang="en-US" dirty="0" smtClean="0"/>
              <a:t>According to </a:t>
            </a:r>
            <a:r>
              <a:rPr lang="en-US" dirty="0" err="1" smtClean="0"/>
              <a:t>Fayol</a:t>
            </a:r>
            <a:r>
              <a:rPr lang="en-US" dirty="0" smtClean="0"/>
              <a:t>, the business operations of an organization could be divided into six activities</a:t>
            </a:r>
          </a:p>
          <a:p>
            <a:endParaRPr lang="en-US" dirty="0"/>
          </a:p>
        </p:txBody>
      </p:sp>
      <p:pic>
        <p:nvPicPr>
          <p:cNvPr id="1026" name="Picture 2" descr="D:\Department\IPE-353(Industrial Mgt)\IBM\picture\2_2.gif"/>
          <p:cNvPicPr>
            <a:picLocks noGrp="1" noChangeAspect="1" noChangeArrowheads="1"/>
          </p:cNvPicPr>
          <p:nvPr>
            <p:ph sz="half" idx="2"/>
          </p:nvPr>
        </p:nvPicPr>
        <p:blipFill>
          <a:blip r:embed="rId2"/>
          <a:srcRect/>
          <a:stretch>
            <a:fillRect/>
          </a:stretch>
        </p:blipFill>
        <p:spPr bwMode="auto">
          <a:xfrm>
            <a:off x="4648200" y="1143000"/>
            <a:ext cx="4343400" cy="4953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939800"/>
          </a:xfrm>
        </p:spPr>
        <p:txBody>
          <a:bodyPr/>
          <a:lstStyle/>
          <a:p>
            <a:pPr eaLnBrk="1" hangingPunct="1"/>
            <a:r>
              <a:rPr lang="en-US" smtClean="0"/>
              <a:t>Administrative principles</a:t>
            </a:r>
            <a:endParaRPr lang="en-SG" smtClean="0"/>
          </a:p>
        </p:txBody>
      </p:sp>
      <p:sp>
        <p:nvSpPr>
          <p:cNvPr id="3" name="Content Placeholder 2"/>
          <p:cNvSpPr>
            <a:spLocks noGrp="1"/>
          </p:cNvSpPr>
          <p:nvPr>
            <p:ph idx="1"/>
          </p:nvPr>
        </p:nvSpPr>
        <p:spPr>
          <a:xfrm>
            <a:off x="357188" y="1428750"/>
            <a:ext cx="8329612" cy="5143500"/>
          </a:xfrm>
        </p:spPr>
        <p:txBody>
          <a:bodyPr rtlCol="0">
            <a:normAutofit fontScale="77500" lnSpcReduction="20000"/>
          </a:bodyPr>
          <a:lstStyle/>
          <a:p>
            <a:pPr eaLnBrk="1" fontAlgn="auto" hangingPunct="1">
              <a:spcAft>
                <a:spcPts val="0"/>
              </a:spcAft>
              <a:buFont typeface="Arial" pitchFamily="34" charset="0"/>
              <a:buNone/>
              <a:defRPr/>
            </a:pPr>
            <a:r>
              <a:rPr lang="en-US" sz="4100" dirty="0" smtClean="0"/>
              <a:t>Pioneers: Henri </a:t>
            </a:r>
            <a:r>
              <a:rPr lang="en-US" sz="4100" dirty="0" err="1" smtClean="0"/>
              <a:t>Fayol</a:t>
            </a:r>
            <a:r>
              <a:rPr lang="en-US" sz="4100" dirty="0" smtClean="0"/>
              <a:t> , Mary Parker </a:t>
            </a:r>
            <a:r>
              <a:rPr lang="en-US" sz="4100" dirty="0" err="1" smtClean="0"/>
              <a:t>Follete</a:t>
            </a:r>
            <a:r>
              <a:rPr lang="en-US" sz="4100" dirty="0" smtClean="0"/>
              <a:t> &amp; Chester I Barnard</a:t>
            </a:r>
            <a:endParaRPr lang="en-US" dirty="0" smtClean="0"/>
          </a:p>
          <a:p>
            <a:pPr eaLnBrk="1" fontAlgn="auto" hangingPunct="1">
              <a:spcAft>
                <a:spcPts val="0"/>
              </a:spcAft>
              <a:buFont typeface="Arial" pitchFamily="34" charset="0"/>
              <a:buNone/>
              <a:defRPr/>
            </a:pPr>
            <a:r>
              <a:rPr lang="en-US" sz="3600" dirty="0" smtClean="0"/>
              <a:t>Four vital principles (out of 14, General &amp; Industrial Management, Henri </a:t>
            </a:r>
            <a:r>
              <a:rPr lang="en-US" sz="3600" dirty="0" err="1" smtClean="0"/>
              <a:t>Fayol</a:t>
            </a:r>
            <a:r>
              <a:rPr lang="en-US" sz="3600" dirty="0" smtClean="0"/>
              <a:t>):</a:t>
            </a:r>
          </a:p>
          <a:p>
            <a:pPr eaLnBrk="1" fontAlgn="auto" hangingPunct="1">
              <a:spcAft>
                <a:spcPts val="0"/>
              </a:spcAft>
              <a:buFont typeface="Arial" pitchFamily="34" charset="0"/>
              <a:buNone/>
              <a:defRPr/>
            </a:pPr>
            <a:r>
              <a:rPr lang="en-US" sz="3600" dirty="0" smtClean="0"/>
              <a:t>	a) </a:t>
            </a:r>
            <a:r>
              <a:rPr lang="en-US" sz="3600" b="1" dirty="0" smtClean="0"/>
              <a:t>unity of command </a:t>
            </a:r>
            <a:r>
              <a:rPr lang="en-US" sz="3600" dirty="0" smtClean="0"/>
              <a:t>(each subordinate receives 	orders from one and only one superior)</a:t>
            </a:r>
          </a:p>
          <a:p>
            <a:pPr eaLnBrk="1" fontAlgn="auto" hangingPunct="1">
              <a:spcAft>
                <a:spcPts val="0"/>
              </a:spcAft>
              <a:buFont typeface="Arial" pitchFamily="34" charset="0"/>
              <a:buNone/>
              <a:defRPr/>
            </a:pPr>
            <a:r>
              <a:rPr lang="en-US" sz="3600" dirty="0" smtClean="0"/>
              <a:t>	b) </a:t>
            </a:r>
            <a:r>
              <a:rPr lang="en-US" sz="3600" b="1" dirty="0" smtClean="0"/>
              <a:t>division of work</a:t>
            </a:r>
            <a:r>
              <a:rPr lang="en-US" sz="3600" dirty="0" smtClean="0"/>
              <a:t> (based on specialization)</a:t>
            </a:r>
          </a:p>
          <a:p>
            <a:pPr eaLnBrk="1" fontAlgn="auto" hangingPunct="1">
              <a:spcAft>
                <a:spcPts val="0"/>
              </a:spcAft>
              <a:buFont typeface="Arial" pitchFamily="34" charset="0"/>
              <a:buNone/>
              <a:defRPr/>
            </a:pPr>
            <a:r>
              <a:rPr lang="en-US" sz="3600" dirty="0" smtClean="0"/>
              <a:t>	c) </a:t>
            </a:r>
            <a:r>
              <a:rPr lang="en-US" sz="3600" b="1" dirty="0" smtClean="0"/>
              <a:t>unity of direction </a:t>
            </a:r>
            <a:r>
              <a:rPr lang="en-US" sz="3600" dirty="0" smtClean="0"/>
              <a:t>(groping similar activities under 	one manager)</a:t>
            </a:r>
          </a:p>
          <a:p>
            <a:pPr eaLnBrk="1" fontAlgn="auto" hangingPunct="1">
              <a:spcAft>
                <a:spcPts val="0"/>
              </a:spcAft>
              <a:buFont typeface="Arial" pitchFamily="34" charset="0"/>
              <a:buNone/>
              <a:defRPr/>
            </a:pPr>
            <a:r>
              <a:rPr lang="en-US" sz="3600" dirty="0" smtClean="0"/>
              <a:t>	d) </a:t>
            </a:r>
            <a:r>
              <a:rPr lang="en-US" sz="3600" b="1" dirty="0" smtClean="0"/>
              <a:t>scalar chain</a:t>
            </a:r>
            <a:r>
              <a:rPr lang="en-US" sz="3600" dirty="0" smtClean="0"/>
              <a:t> (chain of authority extends from the 	top 	to the bottom and should include all 	employees)</a:t>
            </a:r>
            <a:endParaRPr lang="en-SG" sz="3600" dirty="0"/>
          </a:p>
        </p:txBody>
      </p:sp>
      <p:sp>
        <p:nvSpPr>
          <p:cNvPr id="4" name="Slide Number Placeholder 3"/>
          <p:cNvSpPr>
            <a:spLocks noGrp="1"/>
          </p:cNvSpPr>
          <p:nvPr>
            <p:ph type="sldNum" sz="quarter" idx="12"/>
          </p:nvPr>
        </p:nvSpPr>
        <p:spPr/>
        <p:txBody>
          <a:bodyPr/>
          <a:lstStyle/>
          <a:p>
            <a:pPr>
              <a:defRPr/>
            </a:pPr>
            <a:fld id="{E4B02750-E73D-4DFC-9660-49E9E178CE94}" type="slidenum">
              <a:rPr lang="en-SG"/>
              <a:pPr>
                <a:defRPr/>
              </a:pPr>
              <a:t>27</a:t>
            </a:fld>
            <a:endParaRPr lang="en-SG"/>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381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Fayol</a:t>
            </a:r>
            <a:r>
              <a:rPr lang="en-US" sz="3100" dirty="0" smtClean="0"/>
              <a:t> outlined fourteen principles of management: </a:t>
            </a:r>
            <a:endParaRPr lang="en-US" dirty="0"/>
          </a:p>
        </p:txBody>
      </p:sp>
      <p:sp>
        <p:nvSpPr>
          <p:cNvPr id="3" name="Content Placeholder 2"/>
          <p:cNvSpPr>
            <a:spLocks noGrp="1"/>
          </p:cNvSpPr>
          <p:nvPr>
            <p:ph sz="half" idx="1"/>
          </p:nvPr>
        </p:nvSpPr>
        <p:spPr>
          <a:xfrm>
            <a:off x="0" y="457200"/>
            <a:ext cx="8686800" cy="6400800"/>
          </a:xfrm>
        </p:spPr>
        <p:txBody>
          <a:bodyPr>
            <a:noAutofit/>
          </a:bodyPr>
          <a:lstStyle/>
          <a:p>
            <a:pPr algn="just"/>
            <a:r>
              <a:rPr lang="en-US" sz="2000" u="sng" dirty="0" smtClean="0"/>
              <a:t>Division of work: </a:t>
            </a:r>
            <a:r>
              <a:rPr lang="en-US" sz="2000" dirty="0" smtClean="0"/>
              <a:t>Work specialization results in improving efficiency of operations. The concept of division of work can be applied to both managerial and technical functions. </a:t>
            </a:r>
          </a:p>
          <a:p>
            <a:pPr algn="just"/>
            <a:r>
              <a:rPr lang="en-US" sz="2000" u="sng" dirty="0" smtClean="0"/>
              <a:t>Authority and responsibility: </a:t>
            </a:r>
            <a:r>
              <a:rPr lang="en-US" sz="2000" dirty="0" smtClean="0"/>
              <a:t>Authority is defined as “the right to give orders and the power to exact obedience.” Authority can be formal or personal. Formal authority is derived from one’s official position and personal authority is derived from factors like intelligence and experience. Authority and responsibility go hand-in-hand. </a:t>
            </a:r>
          </a:p>
          <a:p>
            <a:pPr algn="just"/>
            <a:r>
              <a:rPr lang="en-US" sz="2000" dirty="0" smtClean="0"/>
              <a:t>  </a:t>
            </a:r>
            <a:r>
              <a:rPr lang="en-US" sz="2000" u="sng" dirty="0" smtClean="0"/>
              <a:t>Discipline: </a:t>
            </a:r>
            <a:r>
              <a:rPr lang="en-US" sz="2000" dirty="0" smtClean="0"/>
              <a:t>Discipline is vital for running an organization smoothly. It involves obedience to authority, adherence to rules, respect for superiors and dedication to one’s job. </a:t>
            </a:r>
          </a:p>
          <a:p>
            <a:pPr algn="just"/>
            <a:r>
              <a:rPr lang="en-US" sz="2000" u="sng" dirty="0" smtClean="0"/>
              <a:t>Unity of command: </a:t>
            </a:r>
            <a:r>
              <a:rPr lang="en-US" sz="2000" dirty="0" smtClean="0"/>
              <a:t>Each employee should receive orders or instructions from one superior only. </a:t>
            </a:r>
          </a:p>
          <a:p>
            <a:pPr algn="just"/>
            <a:r>
              <a:rPr lang="en-US" sz="2000" u="sng" dirty="0" smtClean="0"/>
              <a:t>Unity of direction</a:t>
            </a:r>
            <a:r>
              <a:rPr lang="en-US" sz="2000" dirty="0" smtClean="0"/>
              <a:t>: Activities should be organized in such a way that they all come under one plan and are supervised by only one person. </a:t>
            </a:r>
          </a:p>
          <a:p>
            <a:pPr algn="just"/>
            <a:r>
              <a:rPr lang="en-US" sz="2000" u="sng" dirty="0" smtClean="0"/>
              <a:t>Subordination of the individual interest to the general interest: </a:t>
            </a:r>
            <a:r>
              <a:rPr lang="en-US" sz="2000" dirty="0" smtClean="0"/>
              <a:t>Individual interests should not take precedence over the goals of the organization. </a:t>
            </a:r>
          </a:p>
          <a:p>
            <a:pPr algn="just"/>
            <a:r>
              <a:rPr lang="en-US" sz="2000" u="sng" dirty="0" smtClean="0"/>
              <a:t>Remuneration: </a:t>
            </a:r>
            <a:r>
              <a:rPr lang="en-US" sz="2000" dirty="0" smtClean="0"/>
              <a:t>The compensation paid to employees should be fair and based on factors like business conditions, cost of living, productivity of employees and the ability of the firm to pay. </a:t>
            </a:r>
          </a:p>
          <a:p>
            <a:endParaRPr lang="en-US" sz="2000" dirty="0" smtClean="0"/>
          </a:p>
          <a:p>
            <a:pPr>
              <a:buNone/>
            </a:pPr>
            <a:endParaRPr lang="en-US" sz="1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685800"/>
          </a:xfrm>
        </p:spPr>
        <p:txBody>
          <a:bodyPr>
            <a:noAutofit/>
          </a:bodyPr>
          <a:lstStyle/>
          <a:p>
            <a:r>
              <a:rPr lang="en-US" sz="3200" dirty="0" err="1" smtClean="0"/>
              <a:t>Fayol</a:t>
            </a:r>
            <a:r>
              <a:rPr lang="en-US" sz="3200" dirty="0" smtClean="0"/>
              <a:t> outlined fourteen principles of management:</a:t>
            </a:r>
            <a:endParaRPr lang="en-US" sz="2800" dirty="0"/>
          </a:p>
        </p:txBody>
      </p:sp>
      <p:sp>
        <p:nvSpPr>
          <p:cNvPr id="3" name="Content Placeholder 2"/>
          <p:cNvSpPr>
            <a:spLocks noGrp="1"/>
          </p:cNvSpPr>
          <p:nvPr>
            <p:ph sz="half" idx="1"/>
          </p:nvPr>
        </p:nvSpPr>
        <p:spPr>
          <a:xfrm>
            <a:off x="228600" y="838200"/>
            <a:ext cx="8458200" cy="5715000"/>
          </a:xfrm>
        </p:spPr>
        <p:txBody>
          <a:bodyPr>
            <a:normAutofit fontScale="70000" lnSpcReduction="20000"/>
          </a:bodyPr>
          <a:lstStyle/>
          <a:p>
            <a:pPr algn="just"/>
            <a:r>
              <a:rPr lang="en-US" u="sng" dirty="0" smtClean="0"/>
              <a:t>Centralization: </a:t>
            </a:r>
            <a:r>
              <a:rPr lang="en-US" dirty="0" smtClean="0"/>
              <a:t>Depending on the situation, an organization should adopt a centralized or decentralized approach to make optimum use of its personnel. </a:t>
            </a:r>
          </a:p>
          <a:p>
            <a:pPr algn="just"/>
            <a:r>
              <a:rPr lang="en-US" u="sng" dirty="0" smtClean="0"/>
              <a:t>Scalar chain: </a:t>
            </a:r>
            <a:r>
              <a:rPr lang="en-US" dirty="0" smtClean="0"/>
              <a:t>This refers to the chain of authority that extends from the top to the bottom of an organization. The scalar chain defines the communication path in an organization. </a:t>
            </a:r>
          </a:p>
          <a:p>
            <a:pPr algn="just"/>
            <a:r>
              <a:rPr lang="en-US" u="sng" dirty="0" smtClean="0"/>
              <a:t>Order: </a:t>
            </a:r>
            <a:r>
              <a:rPr lang="en-US" dirty="0" smtClean="0"/>
              <a:t>This refers to both material and social order in organizations. Material order indicates that everything is kept in the right place to facilitate the smooth coordination of work activities. Similarly, social order implies that the right person is placed in the right job (this is achieved by having a proper selection procedure in the organization). </a:t>
            </a:r>
          </a:p>
          <a:p>
            <a:pPr algn="just"/>
            <a:r>
              <a:rPr lang="en-US" u="sng" dirty="0" smtClean="0"/>
              <a:t>Equity: </a:t>
            </a:r>
            <a:r>
              <a:rPr lang="en-US" dirty="0" smtClean="0"/>
              <a:t>All employees should be treated fairly. A manager should treat all employees in the same manner without prejudice. </a:t>
            </a:r>
          </a:p>
          <a:p>
            <a:pPr algn="just"/>
            <a:endParaRPr lang="en-US" dirty="0" smtClean="0"/>
          </a:p>
          <a:p>
            <a:pPr algn="just"/>
            <a:r>
              <a:rPr lang="en-US" u="sng" dirty="0" smtClean="0"/>
              <a:t>Stability of tenure of personnel: </a:t>
            </a:r>
            <a:r>
              <a:rPr lang="en-US" dirty="0" smtClean="0"/>
              <a:t>A high labor turnover should be prevented and managers should motivate their employees to do a better job. </a:t>
            </a:r>
          </a:p>
          <a:p>
            <a:pPr algn="just"/>
            <a:endParaRPr lang="en-US" dirty="0" smtClean="0"/>
          </a:p>
          <a:p>
            <a:pPr algn="just"/>
            <a:r>
              <a:rPr lang="en-US" u="sng" dirty="0" smtClean="0"/>
              <a:t>Initiative: </a:t>
            </a:r>
            <a:r>
              <a:rPr lang="en-US" dirty="0" smtClean="0"/>
              <a:t>Employees should be encouraged to give suggestions and develop new and better work practices. </a:t>
            </a:r>
          </a:p>
          <a:p>
            <a:pPr algn="just">
              <a:buNone/>
            </a:pPr>
            <a:r>
              <a:rPr lang="en-US" dirty="0" smtClean="0"/>
              <a:t> </a:t>
            </a:r>
            <a:endParaRPr lang="en-US" u="sng" dirty="0" smtClean="0"/>
          </a:p>
          <a:p>
            <a:pPr algn="just"/>
            <a:r>
              <a:rPr lang="en-US" u="sng" dirty="0" err="1" smtClean="0"/>
              <a:t>Espirit</a:t>
            </a:r>
            <a:r>
              <a:rPr lang="en-US" u="sng" dirty="0" smtClean="0"/>
              <a:t> de corps: </a:t>
            </a:r>
            <a:r>
              <a:rPr lang="en-US" dirty="0" smtClean="0"/>
              <a:t>This means “a sense of union.” Management must inculcate a team spirit in its employees.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Industrial Management</a:t>
            </a:r>
            <a:endParaRPr lang="en-US" dirty="0"/>
          </a:p>
        </p:txBody>
      </p:sp>
      <p:sp>
        <p:nvSpPr>
          <p:cNvPr id="3" name="Content Placeholder 2"/>
          <p:cNvSpPr>
            <a:spLocks noGrp="1"/>
          </p:cNvSpPr>
          <p:nvPr>
            <p:ph sz="half" idx="1"/>
          </p:nvPr>
        </p:nvSpPr>
        <p:spPr>
          <a:xfrm>
            <a:off x="228600" y="685800"/>
            <a:ext cx="4267200" cy="5669125"/>
          </a:xfrm>
        </p:spPr>
        <p:txBody>
          <a:bodyPr>
            <a:normAutofit fontScale="85000" lnSpcReduction="10000"/>
          </a:bodyPr>
          <a:lstStyle/>
          <a:p>
            <a:r>
              <a:rPr lang="en-US" u="sng" dirty="0" smtClean="0">
                <a:solidFill>
                  <a:srgbClr val="00B0F0"/>
                </a:solidFill>
              </a:rPr>
              <a:t>Student learning outcomes </a:t>
            </a:r>
          </a:p>
          <a:p>
            <a:pPr algn="just">
              <a:buNone/>
            </a:pPr>
            <a:r>
              <a:rPr lang="en-US" dirty="0" smtClean="0"/>
              <a:t>This course is designed to address the below learning outcomes</a:t>
            </a:r>
          </a:p>
          <a:p>
            <a:pPr marL="514350" indent="-514350" algn="just">
              <a:buFont typeface="+mj-lt"/>
              <a:buAutoNum type="arabicPeriod"/>
            </a:pPr>
            <a:r>
              <a:rPr lang="en-US" dirty="0" smtClean="0"/>
              <a:t> Understand the theories and principles of </a:t>
            </a:r>
            <a:r>
              <a:rPr lang="en-US" dirty="0" smtClean="0">
                <a:solidFill>
                  <a:srgbClr val="FF0000"/>
                </a:solidFill>
              </a:rPr>
              <a:t>modern management and apply the concepts to the management </a:t>
            </a:r>
            <a:r>
              <a:rPr lang="en-US" dirty="0" smtClean="0"/>
              <a:t>of organizations in private and public sector. </a:t>
            </a:r>
          </a:p>
          <a:p>
            <a:pPr marL="514350" indent="-514350" algn="just">
              <a:buFont typeface="+mj-lt"/>
              <a:buAutoNum type="arabicPeriod"/>
            </a:pPr>
            <a:r>
              <a:rPr lang="en-US" dirty="0" smtClean="0"/>
              <a:t>Understand </a:t>
            </a:r>
            <a:r>
              <a:rPr lang="en-US" dirty="0" smtClean="0">
                <a:solidFill>
                  <a:srgbClr val="FF0000"/>
                </a:solidFill>
              </a:rPr>
              <a:t>how managers can effectively plan in today’s dynamic environment</a:t>
            </a:r>
            <a:r>
              <a:rPr lang="en-US" dirty="0" smtClean="0"/>
              <a:t>, be familiar with the design of organization structure and describe how environmental uncertainty affects organization design. </a:t>
            </a:r>
          </a:p>
        </p:txBody>
      </p:sp>
      <p:sp>
        <p:nvSpPr>
          <p:cNvPr id="4" name="Content Placeholder 3"/>
          <p:cNvSpPr>
            <a:spLocks noGrp="1"/>
          </p:cNvSpPr>
          <p:nvPr>
            <p:ph sz="half" idx="2"/>
          </p:nvPr>
        </p:nvSpPr>
        <p:spPr>
          <a:xfrm>
            <a:off x="4648200" y="762000"/>
            <a:ext cx="4343400" cy="5943600"/>
          </a:xfrm>
        </p:spPr>
        <p:txBody>
          <a:bodyPr>
            <a:normAutofit fontScale="85000" lnSpcReduction="10000"/>
          </a:bodyPr>
          <a:lstStyle/>
          <a:p>
            <a:pPr marL="514350" indent="-514350" algn="just">
              <a:buAutoNum type="arabicPeriod" startAt="3"/>
            </a:pPr>
            <a:r>
              <a:rPr lang="en-US" dirty="0" smtClean="0"/>
              <a:t>Identify </a:t>
            </a:r>
            <a:r>
              <a:rPr lang="en-US" dirty="0" smtClean="0">
                <a:solidFill>
                  <a:srgbClr val="FF0000"/>
                </a:solidFill>
              </a:rPr>
              <a:t>what strategies organizations might use to become more customer oriented</a:t>
            </a:r>
            <a:r>
              <a:rPr lang="en-US" dirty="0" smtClean="0"/>
              <a:t> and be more </a:t>
            </a:r>
            <a:r>
              <a:rPr lang="en-US" dirty="0" smtClean="0">
                <a:solidFill>
                  <a:srgbClr val="FF0000"/>
                </a:solidFill>
              </a:rPr>
              <a:t>innovative. </a:t>
            </a:r>
          </a:p>
          <a:p>
            <a:pPr marL="514350" indent="-514350" algn="just">
              <a:buAutoNum type="arabicPeriod" startAt="3"/>
            </a:pPr>
            <a:r>
              <a:rPr lang="en-US" dirty="0" smtClean="0"/>
              <a:t>Identify the characteristics of </a:t>
            </a:r>
            <a:r>
              <a:rPr lang="en-US" dirty="0" smtClean="0">
                <a:solidFill>
                  <a:srgbClr val="FF0000"/>
                </a:solidFill>
              </a:rPr>
              <a:t>effective teams and understand why teams </a:t>
            </a:r>
            <a:r>
              <a:rPr lang="en-US" dirty="0" smtClean="0"/>
              <a:t>have become so popular in organizations. </a:t>
            </a:r>
          </a:p>
          <a:p>
            <a:pPr marL="514350" indent="-514350" algn="just">
              <a:buAutoNum type="arabicPeriod" startAt="3"/>
            </a:pPr>
            <a:r>
              <a:rPr lang="en-US" dirty="0" smtClean="0"/>
              <a:t> Describe </a:t>
            </a:r>
            <a:r>
              <a:rPr lang="en-US" dirty="0" smtClean="0">
                <a:solidFill>
                  <a:srgbClr val="FF0000"/>
                </a:solidFill>
              </a:rPr>
              <a:t>contemporary theories of motivation and discuss the challenges </a:t>
            </a:r>
            <a:r>
              <a:rPr lang="en-US" dirty="0" smtClean="0"/>
              <a:t>managers face in motivating unique group of workers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533400"/>
            <a:ext cx="4267200" cy="6019800"/>
          </a:xfrm>
        </p:spPr>
        <p:txBody>
          <a:bodyPr>
            <a:normAutofit fontScale="47500" lnSpcReduction="20000"/>
          </a:bodyPr>
          <a:lstStyle/>
          <a:p>
            <a:pPr>
              <a:buNone/>
            </a:pPr>
            <a:r>
              <a:rPr lang="en-US" dirty="0" smtClean="0"/>
              <a:t> </a:t>
            </a:r>
          </a:p>
          <a:p>
            <a:pPr algn="just"/>
            <a:r>
              <a:rPr lang="en-US" sz="2900" dirty="0" smtClean="0"/>
              <a:t>  Bureaucratic management, one of the schools of classical management, emphasizes the need for organizations to function on a rational basis.</a:t>
            </a:r>
          </a:p>
          <a:p>
            <a:pPr algn="just"/>
            <a:r>
              <a:rPr lang="en-US" sz="2900" dirty="0" smtClean="0"/>
              <a:t> Weber (1864-1920), a contemporary of </a:t>
            </a:r>
            <a:r>
              <a:rPr lang="en-US" sz="2900" dirty="0" err="1" smtClean="0"/>
              <a:t>Fayol</a:t>
            </a:r>
            <a:r>
              <a:rPr lang="en-US" sz="2900" dirty="0" smtClean="0"/>
              <a:t>, was one of the major contributors to this school of thought. </a:t>
            </a:r>
          </a:p>
          <a:p>
            <a:pPr algn="just"/>
            <a:r>
              <a:rPr lang="en-US" sz="2900" dirty="0" smtClean="0"/>
              <a:t>He observed that </a:t>
            </a:r>
            <a:r>
              <a:rPr lang="en-US" sz="2900" dirty="0" smtClean="0">
                <a:solidFill>
                  <a:srgbClr val="FF0000"/>
                </a:solidFill>
              </a:rPr>
              <a:t>nepotism</a:t>
            </a:r>
            <a:r>
              <a:rPr lang="en-US" sz="2900" dirty="0" smtClean="0"/>
              <a:t> (hiring of relatives regardless of their competence) was prevalent in most organizations.</a:t>
            </a:r>
          </a:p>
          <a:p>
            <a:pPr algn="just"/>
            <a:r>
              <a:rPr lang="en-US" sz="2900" dirty="0" smtClean="0"/>
              <a:t> Weber felt that </a:t>
            </a:r>
            <a:r>
              <a:rPr lang="en-US" sz="2900" dirty="0" smtClean="0">
                <a:solidFill>
                  <a:srgbClr val="FF0000"/>
                </a:solidFill>
              </a:rPr>
              <a:t>nepotism was grossly unjust and hindered the progress of individuals</a:t>
            </a:r>
            <a:r>
              <a:rPr lang="en-US" sz="2900" dirty="0" smtClean="0"/>
              <a:t>. He therefore identified the characteristics of an ideal bureaucracy to show how large organizations should be run. The term “bureaucracy” (derived from the German </a:t>
            </a:r>
            <a:r>
              <a:rPr lang="en-US" sz="2900" dirty="0" err="1" smtClean="0"/>
              <a:t>buro</a:t>
            </a:r>
            <a:r>
              <a:rPr lang="en-US" sz="2900" dirty="0" smtClean="0"/>
              <a:t>, meaning office) referred to organizations that operated on a rational basis. According to Weber, “a bureaucracy is a highly structured, formalized, and impersonal organization.” </a:t>
            </a:r>
          </a:p>
          <a:p>
            <a:pPr algn="just"/>
            <a:r>
              <a:rPr lang="en-US" sz="2900" dirty="0" smtClean="0"/>
              <a:t>In other words, it is a formal organization structure with a set of rules and regulations. The characteristics of Weber’s ideal bureaucratic structure are outlined in Table 2.5. These characteristics would exist to a greater degree in “ideal” organizations and to a lesser degree in other, less perfect organizations. </a:t>
            </a:r>
          </a:p>
          <a:p>
            <a:endParaRPr lang="en-US" sz="2900" dirty="0"/>
          </a:p>
        </p:txBody>
      </p:sp>
      <p:sp>
        <p:nvSpPr>
          <p:cNvPr id="4" name="Content Placeholder 3"/>
          <p:cNvSpPr>
            <a:spLocks noGrp="1"/>
          </p:cNvSpPr>
          <p:nvPr>
            <p:ph sz="half" idx="2"/>
          </p:nvPr>
        </p:nvSpPr>
        <p:spPr>
          <a:xfrm>
            <a:off x="4648200" y="457200"/>
            <a:ext cx="4495800" cy="5897725"/>
          </a:xfrm>
        </p:spPr>
        <p:txBody>
          <a:bodyPr>
            <a:normAutofit fontScale="47500" lnSpcReduction="20000"/>
          </a:bodyPr>
          <a:lstStyle/>
          <a:p>
            <a:r>
              <a:rPr lang="en-US" dirty="0" smtClean="0"/>
              <a:t>Major Characteristics of Weber’s Ideal Bureaucracy   </a:t>
            </a:r>
          </a:p>
          <a:p>
            <a:pPr>
              <a:buNone/>
            </a:pPr>
            <a:endParaRPr lang="en-US" dirty="0"/>
          </a:p>
        </p:txBody>
      </p:sp>
      <p:graphicFrame>
        <p:nvGraphicFramePr>
          <p:cNvPr id="5" name="Table 4"/>
          <p:cNvGraphicFramePr>
            <a:graphicFrameLocks noGrp="1"/>
          </p:cNvGraphicFramePr>
          <p:nvPr/>
        </p:nvGraphicFramePr>
        <p:xfrm>
          <a:off x="4648200" y="762001"/>
          <a:ext cx="4343400" cy="5638798"/>
        </p:xfrm>
        <a:graphic>
          <a:graphicData uri="http://schemas.openxmlformats.org/drawingml/2006/table">
            <a:tbl>
              <a:tblPr/>
              <a:tblGrid>
                <a:gridCol w="1184564"/>
                <a:gridCol w="3158836"/>
              </a:tblGrid>
              <a:tr h="324246">
                <a:tc>
                  <a:txBody>
                    <a:bodyPr/>
                    <a:lstStyle/>
                    <a:p>
                      <a:pPr marL="0" marR="0" algn="ctr">
                        <a:spcBef>
                          <a:spcPts val="0"/>
                        </a:spcBef>
                        <a:spcAft>
                          <a:spcPts val="0"/>
                        </a:spcAft>
                      </a:pPr>
                      <a:r>
                        <a:rPr lang="en-US" sz="1100" b="1" dirty="0">
                          <a:solidFill>
                            <a:srgbClr val="000080"/>
                          </a:solidFill>
                          <a:latin typeface="Verdana"/>
                          <a:ea typeface="Times New Roman"/>
                          <a:cs typeface="Vrinda"/>
                        </a:rPr>
                        <a:t>Characteristic</a:t>
                      </a:r>
                      <a:r>
                        <a:rPr lang="en-US" sz="1600" b="1" dirty="0">
                          <a:latin typeface="Times New Roman"/>
                          <a:ea typeface="Times New Roman"/>
                          <a:cs typeface="Vrinda"/>
                        </a:rPr>
                        <a:t> </a:t>
                      </a:r>
                      <a:endParaRPr lang="en-US" sz="1600" dirty="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100" b="1" dirty="0">
                          <a:solidFill>
                            <a:srgbClr val="000080"/>
                          </a:solidFill>
                          <a:latin typeface="Verdana"/>
                          <a:ea typeface="Times New Roman"/>
                          <a:cs typeface="Vrinda"/>
                        </a:rPr>
                        <a:t>Description</a:t>
                      </a:r>
                      <a:r>
                        <a:rPr lang="en-US" sz="1600" b="1" dirty="0">
                          <a:latin typeface="Times New Roman"/>
                          <a:ea typeface="Times New Roman"/>
                          <a:cs typeface="Vrinda"/>
                        </a:rPr>
                        <a:t> </a:t>
                      </a:r>
                      <a:endParaRPr lang="en-US" sz="1600" dirty="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420096">
                <a:tc>
                  <a:txBody>
                    <a:bodyPr/>
                    <a:lstStyle/>
                    <a:p>
                      <a:pPr marL="28575" marR="28575">
                        <a:spcBef>
                          <a:spcPts val="225"/>
                        </a:spcBef>
                        <a:spcAft>
                          <a:spcPts val="225"/>
                        </a:spcAft>
                      </a:pPr>
                      <a:r>
                        <a:rPr lang="en-US" sz="1200" dirty="0">
                          <a:solidFill>
                            <a:schemeClr val="tx1"/>
                          </a:solidFill>
                          <a:latin typeface="Verdana"/>
                          <a:ea typeface="Times New Roman"/>
                          <a:cs typeface="Vrinda"/>
                        </a:rPr>
                        <a:t>Work specialization and division of labor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28575" marR="28575" lvl="0" algn="just">
                        <a:spcBef>
                          <a:spcPts val="225"/>
                        </a:spcBef>
                        <a:spcAft>
                          <a:spcPts val="225"/>
                        </a:spcAft>
                      </a:pPr>
                      <a:r>
                        <a:rPr lang="en-US" sz="1200" dirty="0">
                          <a:solidFill>
                            <a:schemeClr val="tx1"/>
                          </a:solidFill>
                          <a:latin typeface="Verdana"/>
                          <a:ea typeface="Times New Roman"/>
                          <a:cs typeface="Vrinda"/>
                        </a:rPr>
                        <a:t>The duties and responsibilities of all the employees are clearly defined. Jobs are divided into tasks and subtasks. Each employee is given a particular task to perform repeatedly so that he acquires expertise in that task.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220201">
                <a:tc>
                  <a:txBody>
                    <a:bodyPr/>
                    <a:lstStyle/>
                    <a:p>
                      <a:pPr marL="28575" marR="28575">
                        <a:spcBef>
                          <a:spcPts val="225"/>
                        </a:spcBef>
                        <a:spcAft>
                          <a:spcPts val="225"/>
                        </a:spcAft>
                      </a:pPr>
                      <a:r>
                        <a:rPr lang="en-US" sz="1200" dirty="0">
                          <a:solidFill>
                            <a:schemeClr val="tx1"/>
                          </a:solidFill>
                          <a:latin typeface="Verdana"/>
                          <a:ea typeface="Times New Roman"/>
                          <a:cs typeface="Vrinda"/>
                        </a:rPr>
                        <a:t>Abstract rules and regulations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28575" marR="28575" lvl="0" algn="just">
                        <a:spcBef>
                          <a:spcPts val="225"/>
                        </a:spcBef>
                        <a:spcAft>
                          <a:spcPts val="225"/>
                        </a:spcAft>
                      </a:pPr>
                      <a:r>
                        <a:rPr lang="en-US" sz="1200" dirty="0">
                          <a:solidFill>
                            <a:schemeClr val="tx1"/>
                          </a:solidFill>
                          <a:latin typeface="Verdana"/>
                          <a:ea typeface="Times New Roman"/>
                          <a:cs typeface="Vrinda"/>
                        </a:rPr>
                        <a:t>The rules and regulations that are to be followed by employees are well defined to instill discipline in them and to ensure that they work in a co-coordinated manner to achieve the goals of the organization.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420096">
                <a:tc>
                  <a:txBody>
                    <a:bodyPr/>
                    <a:lstStyle/>
                    <a:p>
                      <a:pPr marL="28575" marR="28575">
                        <a:spcBef>
                          <a:spcPts val="225"/>
                        </a:spcBef>
                        <a:spcAft>
                          <a:spcPts val="225"/>
                        </a:spcAft>
                      </a:pPr>
                      <a:r>
                        <a:rPr lang="en-US" sz="1200" dirty="0">
                          <a:solidFill>
                            <a:schemeClr val="tx1"/>
                          </a:solidFill>
                          <a:latin typeface="Verdana"/>
                          <a:ea typeface="Times New Roman"/>
                          <a:cs typeface="Vrinda"/>
                        </a:rPr>
                        <a:t>Impersonality of managers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28575" marR="28575" lvl="0" algn="just">
                        <a:spcBef>
                          <a:spcPts val="225"/>
                        </a:spcBef>
                        <a:spcAft>
                          <a:spcPts val="225"/>
                        </a:spcAft>
                      </a:pPr>
                      <a:r>
                        <a:rPr lang="en-US" sz="1200" dirty="0">
                          <a:solidFill>
                            <a:schemeClr val="tx1"/>
                          </a:solidFill>
                          <a:latin typeface="Verdana"/>
                          <a:ea typeface="Times New Roman"/>
                          <a:cs typeface="Vrinda"/>
                        </a:rPr>
                        <a:t>Managers make rational decisions and judgments based purely on facts. They try to be immune to feelings like affection, enthusiasm, hatred and passion so as to remain unattached and unbiased towards their subordinates. </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254159">
                <a:tc>
                  <a:txBody>
                    <a:bodyPr/>
                    <a:lstStyle/>
                    <a:p>
                      <a:pPr marL="28575" marR="28575">
                        <a:spcBef>
                          <a:spcPts val="225"/>
                        </a:spcBef>
                        <a:spcAft>
                          <a:spcPts val="225"/>
                        </a:spcAft>
                      </a:pPr>
                      <a:r>
                        <a:rPr lang="en-US" sz="1200">
                          <a:solidFill>
                            <a:schemeClr val="tx1"/>
                          </a:solidFill>
                          <a:latin typeface="Verdana"/>
                          <a:ea typeface="Times New Roman"/>
                          <a:cs typeface="Vrinda"/>
                        </a:rPr>
                        <a:t>Hierarchy of organization structure </a:t>
                      </a:r>
                      <a:endParaRPr lang="en-US" sz="160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28575" marR="28575" lvl="0" algn="just">
                        <a:spcBef>
                          <a:spcPts val="225"/>
                        </a:spcBef>
                        <a:spcAft>
                          <a:spcPts val="225"/>
                        </a:spcAft>
                      </a:pPr>
                      <a:r>
                        <a:rPr lang="en-US" sz="1200" dirty="0">
                          <a:solidFill>
                            <a:schemeClr val="tx1"/>
                          </a:solidFill>
                          <a:latin typeface="Verdana"/>
                          <a:ea typeface="Times New Roman"/>
                          <a:cs typeface="Vrinda"/>
                        </a:rPr>
                        <a:t>The activities of employees at each level are monitored by employees at higher levels. Subordinates do not take any decision on their own and always look up to their superiors for approval of their ideas and opinions</a:t>
                      </a:r>
                      <a:endParaRPr lang="en-US" sz="16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
        <p:nvSpPr>
          <p:cNvPr id="8" name="Title 1"/>
          <p:cNvSpPr>
            <a:spLocks noGrp="1"/>
          </p:cNvSpPr>
          <p:nvPr>
            <p:ph type="title"/>
          </p:nvPr>
        </p:nvSpPr>
        <p:spPr>
          <a:xfrm>
            <a:off x="533400" y="0"/>
            <a:ext cx="8229600" cy="457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smtClean="0"/>
              <a:t>Bureaucratic management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28625" y="142875"/>
            <a:ext cx="8229600" cy="1000125"/>
          </a:xfrm>
        </p:spPr>
        <p:txBody>
          <a:bodyPr/>
          <a:lstStyle/>
          <a:p>
            <a:pPr eaLnBrk="1" hangingPunct="1"/>
            <a:r>
              <a:rPr lang="en-US" smtClean="0"/>
              <a:t>Bureaucratic organizations</a:t>
            </a:r>
            <a:endParaRPr lang="en-SG" smtClean="0"/>
          </a:p>
        </p:txBody>
      </p:sp>
      <p:sp>
        <p:nvSpPr>
          <p:cNvPr id="3" name="Content Placeholder 2"/>
          <p:cNvSpPr>
            <a:spLocks noGrp="1"/>
          </p:cNvSpPr>
          <p:nvPr>
            <p:ph idx="1"/>
          </p:nvPr>
        </p:nvSpPr>
        <p:spPr>
          <a:xfrm>
            <a:off x="142875" y="1285875"/>
            <a:ext cx="8858250" cy="5357813"/>
          </a:xfrm>
        </p:spPr>
        <p:txBody>
          <a:bodyPr rtlCol="0">
            <a:normAutofit fontScale="92500" lnSpcReduction="10000"/>
          </a:bodyPr>
          <a:lstStyle/>
          <a:p>
            <a:pPr eaLnBrk="1" fontAlgn="auto" hangingPunct="1">
              <a:spcAft>
                <a:spcPts val="0"/>
              </a:spcAft>
              <a:buFont typeface="Arial" pitchFamily="34" charset="0"/>
              <a:buNone/>
              <a:defRPr/>
            </a:pPr>
            <a:r>
              <a:rPr lang="en-US" dirty="0" smtClean="0"/>
              <a:t>Max Weber (1864-1920), a German theorist, introduced the concepts…..</a:t>
            </a:r>
          </a:p>
          <a:p>
            <a:pPr eaLnBrk="1" fontAlgn="auto" hangingPunct="1">
              <a:spcAft>
                <a:spcPts val="0"/>
              </a:spcAft>
              <a:buFont typeface="Arial" pitchFamily="34" charset="0"/>
              <a:buNone/>
              <a:defRPr/>
            </a:pPr>
            <a:r>
              <a:rPr lang="en-US" sz="2400" dirty="0" smtClean="0"/>
              <a:t>Philosophy behind the bureaucratic system: organizations need to be managed impersonal, rational basis</a:t>
            </a:r>
          </a:p>
          <a:p>
            <a:pPr eaLnBrk="1" fontAlgn="auto" hangingPunct="1">
              <a:spcAft>
                <a:spcPts val="0"/>
              </a:spcAft>
              <a:buFont typeface="Arial" pitchFamily="34" charset="0"/>
              <a:buNone/>
              <a:defRPr/>
            </a:pPr>
            <a:r>
              <a:rPr lang="en-US" dirty="0" smtClean="0"/>
              <a:t>Characteristics:</a:t>
            </a:r>
          </a:p>
          <a:p>
            <a:pPr eaLnBrk="1" fontAlgn="auto" hangingPunct="1">
              <a:spcAft>
                <a:spcPts val="0"/>
              </a:spcAft>
              <a:buFont typeface="Arial" pitchFamily="34" charset="0"/>
              <a:buNone/>
              <a:defRPr/>
            </a:pPr>
            <a:r>
              <a:rPr lang="en-US" dirty="0" smtClean="0"/>
              <a:t>	</a:t>
            </a:r>
            <a:r>
              <a:rPr lang="en-US" sz="3000" dirty="0" smtClean="0"/>
              <a:t>a) clear definitions of authority and responsibility 	</a:t>
            </a:r>
          </a:p>
          <a:p>
            <a:pPr eaLnBrk="1" fontAlgn="auto" hangingPunct="1">
              <a:spcAft>
                <a:spcPts val="0"/>
              </a:spcAft>
              <a:buFont typeface="Arial" pitchFamily="34" charset="0"/>
              <a:buNone/>
              <a:defRPr/>
            </a:pPr>
            <a:r>
              <a:rPr lang="en-US" sz="3000" dirty="0" smtClean="0"/>
              <a:t>	b) organized hierarchy of authority</a:t>
            </a:r>
          </a:p>
          <a:p>
            <a:pPr eaLnBrk="1" fontAlgn="auto" hangingPunct="1">
              <a:spcAft>
                <a:spcPts val="0"/>
              </a:spcAft>
              <a:buFont typeface="Arial" pitchFamily="34" charset="0"/>
              <a:buNone/>
              <a:defRPr/>
            </a:pPr>
            <a:r>
              <a:rPr lang="en-US" sz="3000" dirty="0" smtClean="0"/>
              <a:t>	c) technical qualification based personnel 	selection </a:t>
            </a:r>
          </a:p>
          <a:p>
            <a:pPr eaLnBrk="1" fontAlgn="auto" hangingPunct="1">
              <a:spcAft>
                <a:spcPts val="0"/>
              </a:spcAft>
              <a:buFont typeface="Arial" pitchFamily="34" charset="0"/>
              <a:buNone/>
              <a:defRPr/>
            </a:pPr>
            <a:r>
              <a:rPr lang="en-US" sz="3000" dirty="0" smtClean="0"/>
              <a:t>	d) recorded administrative acts and decisions</a:t>
            </a:r>
          </a:p>
          <a:p>
            <a:pPr eaLnBrk="1" fontAlgn="auto" hangingPunct="1">
              <a:spcAft>
                <a:spcPts val="0"/>
              </a:spcAft>
              <a:buFont typeface="Arial" pitchFamily="34" charset="0"/>
              <a:buNone/>
              <a:defRPr/>
            </a:pPr>
            <a:r>
              <a:rPr lang="en-US" sz="3000" dirty="0" smtClean="0"/>
              <a:t>	e) separation between management and ownership </a:t>
            </a:r>
          </a:p>
          <a:p>
            <a:pPr eaLnBrk="1" fontAlgn="auto" hangingPunct="1">
              <a:spcAft>
                <a:spcPts val="0"/>
              </a:spcAft>
              <a:buFont typeface="Arial" pitchFamily="34" charset="0"/>
              <a:buNone/>
              <a:defRPr/>
            </a:pPr>
            <a:r>
              <a:rPr lang="en-US" sz="3000" dirty="0" smtClean="0"/>
              <a:t>	f) impersonal rules and procedures</a:t>
            </a:r>
          </a:p>
          <a:p>
            <a:pPr eaLnBrk="1" fontAlgn="auto" hangingPunct="1">
              <a:spcAft>
                <a:spcPts val="0"/>
              </a:spcAft>
              <a:buFont typeface="Arial" pitchFamily="34" charset="0"/>
              <a:buNone/>
              <a:defRPr/>
            </a:pPr>
            <a:endParaRPr lang="en-SG" dirty="0"/>
          </a:p>
        </p:txBody>
      </p:sp>
      <p:sp>
        <p:nvSpPr>
          <p:cNvPr id="6" name="Slide Number Placeholder 5"/>
          <p:cNvSpPr>
            <a:spLocks noGrp="1"/>
          </p:cNvSpPr>
          <p:nvPr>
            <p:ph type="sldNum" sz="quarter" idx="12"/>
          </p:nvPr>
        </p:nvSpPr>
        <p:spPr/>
        <p:txBody>
          <a:bodyPr/>
          <a:lstStyle/>
          <a:p>
            <a:pPr>
              <a:defRPr/>
            </a:pPr>
            <a:fld id="{587DFCE3-70C2-4C4F-A8EA-41FF14FB4A6A}" type="slidenum">
              <a:rPr lang="en-SG"/>
              <a:pPr>
                <a:defRPr/>
              </a:pPr>
              <a:t>31</a:t>
            </a:fld>
            <a:endParaRPr lang="en-SG"/>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8382000" cy="5364325"/>
          </a:xfrm>
        </p:spPr>
        <p:txBody>
          <a:bodyPr>
            <a:normAutofit fontScale="77500" lnSpcReduction="20000"/>
          </a:bodyPr>
          <a:lstStyle/>
          <a:p>
            <a:pPr algn="just"/>
            <a:r>
              <a:rPr lang="en-US" dirty="0" smtClean="0"/>
              <a:t>Scholars who emphasized the human approach to management criticized classical theorists on several grounds. They felt that the management principles propounded by the classical theorists were not universally applicable to today’s complex organizations. Moreover, some of </a:t>
            </a:r>
            <a:r>
              <a:rPr lang="en-US" dirty="0" err="1" smtClean="0"/>
              <a:t>Fayol’s</a:t>
            </a:r>
            <a:r>
              <a:rPr lang="en-US" dirty="0" smtClean="0"/>
              <a:t> principles, like that of specialization, were frequently in conflict with the principle of unity of command. </a:t>
            </a:r>
          </a:p>
          <a:p>
            <a:pPr algn="just"/>
            <a:r>
              <a:rPr lang="en-US" dirty="0" smtClean="0"/>
              <a:t>Weber’s concept of bureaucracy is not as popular today as it was when it was first proposed.  The principal characteristics of bureaucracy – strict division of labor, adherence to formal rules and regulations, and impersonal application of rules and controls – destroy individual creativity and the flexibility to respond to complex changes in the global environment. </a:t>
            </a:r>
          </a:p>
          <a:p>
            <a:pPr algn="just">
              <a:buNone/>
            </a:pPr>
            <a:endParaRPr lang="en-US" dirty="0" smtClean="0"/>
          </a:p>
          <a:p>
            <a:pPr algn="just"/>
            <a:r>
              <a:rPr lang="en-US" dirty="0" smtClean="0"/>
              <a:t>Classical theorists ignored important aspects of organizational behavior. They did not deal with the problems of leadership, motivation, power or informal relations. They stressed productivity above other aspects of management. They also failed to consider the impact of the external and internal environment upon employee behavior in organizations. </a:t>
            </a:r>
            <a:endParaRPr lang="en-US" dirty="0"/>
          </a:p>
        </p:txBody>
      </p:sp>
      <p:sp>
        <p:nvSpPr>
          <p:cNvPr id="7" name="Title 1"/>
          <p:cNvSpPr txBox="1">
            <a:spLocks/>
          </p:cNvSpPr>
          <p:nvPr/>
        </p:nvSpPr>
        <p:spPr>
          <a:xfrm>
            <a:off x="533400" y="0"/>
            <a:ext cx="8229600" cy="609600"/>
          </a:xfrm>
          <a:prstGeom prst="rect">
            <a:avLst/>
          </a:prstGeom>
        </p:spPr>
        <p:txBody>
          <a:bodyPr vert="horz" lIns="0" rIns="0" bIns="0" anchor="b">
            <a:noAutofit/>
          </a:bodyPr>
          <a:lstStyle/>
          <a:p>
            <a:pPr lvl="0">
              <a:spcBef>
                <a:spcPct val="0"/>
              </a:spcBef>
            </a:pP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r>
            <a:br>
              <a:rPr kumimoji="0" lang="en-US" sz="1400" b="0" i="0" u="none" strike="noStrike" kern="1200" cap="none" spc="0" normalizeH="0" baseline="0" noProof="0" dirty="0" smtClean="0">
                <a:ln>
                  <a:noFill/>
                </a:ln>
                <a:solidFill>
                  <a:schemeClr val="tx2"/>
                </a:solidFill>
                <a:effectLst/>
                <a:uLnTx/>
                <a:uFillTx/>
                <a:latin typeface="+mj-lt"/>
                <a:ea typeface="+mj-ea"/>
                <a:cs typeface="+mj-cs"/>
              </a:rPr>
            </a:br>
            <a:r>
              <a:rPr kumimoji="0" lang="en-US" sz="1400" b="0" i="0" u="none" strike="noStrike" kern="1200" cap="none" spc="0" normalizeH="0" baseline="0" noProof="0" dirty="0" smtClean="0">
                <a:ln>
                  <a:noFill/>
                </a:ln>
                <a:solidFill>
                  <a:schemeClr val="tx2"/>
                </a:solidFill>
                <a:effectLst/>
                <a:uLnTx/>
                <a:uFillTx/>
                <a:latin typeface="+mj-lt"/>
                <a:ea typeface="+mj-ea"/>
                <a:cs typeface="+mj-cs"/>
              </a:rPr>
              <a:t> </a:t>
            </a:r>
            <a:r>
              <a:rPr lang="en-US" sz="2400" dirty="0" smtClean="0"/>
              <a:t>Limitations of bureaucratic management and administrative theory</a:t>
            </a:r>
            <a:endParaRPr kumimoji="0" lang="en-US" sz="14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Autofit/>
          </a:bodyPr>
          <a:lstStyle/>
          <a:p>
            <a:r>
              <a:rPr lang="en-US" sz="3100" dirty="0" smtClean="0"/>
              <a:t/>
            </a:r>
            <a:br>
              <a:rPr lang="en-US" sz="3100" dirty="0" smtClean="0"/>
            </a:br>
            <a:r>
              <a:rPr lang="en-US" sz="3100" dirty="0" smtClean="0"/>
              <a:t/>
            </a:r>
            <a:br>
              <a:rPr lang="en-US" sz="3100" dirty="0" smtClean="0"/>
            </a:br>
            <a:r>
              <a:rPr lang="en-US" sz="3100" dirty="0" smtClean="0"/>
              <a:t>                                                                                                                   BEHAVIORAL  APPROACH </a:t>
            </a:r>
            <a:r>
              <a:rPr lang="en-US" dirty="0" smtClean="0"/>
              <a:t/>
            </a:r>
            <a:br>
              <a:rPr lang="en-US" dirty="0" smtClean="0"/>
            </a:br>
            <a:endParaRPr lang="en-US" dirty="0"/>
          </a:p>
        </p:txBody>
      </p:sp>
      <p:sp>
        <p:nvSpPr>
          <p:cNvPr id="3" name="Content Placeholder 2"/>
          <p:cNvSpPr>
            <a:spLocks noGrp="1"/>
          </p:cNvSpPr>
          <p:nvPr>
            <p:ph sz="half" idx="1"/>
          </p:nvPr>
        </p:nvSpPr>
        <p:spPr>
          <a:xfrm>
            <a:off x="304800" y="838200"/>
            <a:ext cx="3962400" cy="5516725"/>
          </a:xfrm>
        </p:spPr>
        <p:txBody>
          <a:bodyPr>
            <a:normAutofit fontScale="77500" lnSpcReduction="20000"/>
          </a:bodyPr>
          <a:lstStyle/>
          <a:p>
            <a:pPr algn="just"/>
            <a:r>
              <a:rPr lang="en-US" dirty="0" smtClean="0"/>
              <a:t>The behavioral school of management emphasized what the classical theorists ignored – the human element. </a:t>
            </a:r>
          </a:p>
          <a:p>
            <a:pPr algn="just"/>
            <a:r>
              <a:rPr lang="en-US" dirty="0" smtClean="0"/>
              <a:t>While classical theorists viewed the organization from a production point of view, the behavioral theorists viewed it from the individual’s point of view. </a:t>
            </a:r>
          </a:p>
          <a:p>
            <a:pPr algn="just"/>
            <a:r>
              <a:rPr lang="en-US" dirty="0" smtClean="0"/>
              <a:t>The behavioral approach to management emphasized individual attitudes and behaviors and group processes, and recognized the significance of behavioral processes in the workplace. Table gives an overview of the key contributions to management theory by the behavioral management school of thought. </a:t>
            </a:r>
          </a:p>
          <a:p>
            <a:endParaRPr lang="en-US" dirty="0"/>
          </a:p>
        </p:txBody>
      </p:sp>
      <p:sp>
        <p:nvSpPr>
          <p:cNvPr id="4" name="Content Placeholder 3"/>
          <p:cNvSpPr>
            <a:spLocks noGrp="1"/>
          </p:cNvSpPr>
          <p:nvPr>
            <p:ph sz="half" idx="2"/>
          </p:nvPr>
        </p:nvSpPr>
        <p:spPr>
          <a:xfrm>
            <a:off x="4648200" y="838200"/>
            <a:ext cx="4038600" cy="5516725"/>
          </a:xfrm>
        </p:spPr>
        <p:txBody>
          <a:bodyPr>
            <a:normAutofit fontScale="77500" lnSpcReduction="20000"/>
          </a:bodyPr>
          <a:lstStyle/>
          <a:p>
            <a:r>
              <a:rPr lang="en-US" b="1" dirty="0" smtClean="0"/>
              <a:t>Contributions of Behavioral Thinkers to Management Thought </a:t>
            </a:r>
            <a:endParaRPr lang="en-US" dirty="0"/>
          </a:p>
        </p:txBody>
      </p:sp>
      <p:graphicFrame>
        <p:nvGraphicFramePr>
          <p:cNvPr id="5" name="Table 4"/>
          <p:cNvGraphicFramePr>
            <a:graphicFrameLocks noGrp="1"/>
          </p:cNvGraphicFramePr>
          <p:nvPr/>
        </p:nvGraphicFramePr>
        <p:xfrm>
          <a:off x="4343399" y="1676400"/>
          <a:ext cx="4495802" cy="4753031"/>
        </p:xfrm>
        <a:graphic>
          <a:graphicData uri="http://schemas.openxmlformats.org/drawingml/2006/table">
            <a:tbl>
              <a:tblPr/>
              <a:tblGrid>
                <a:gridCol w="683646"/>
                <a:gridCol w="838674"/>
                <a:gridCol w="2973482"/>
              </a:tblGrid>
              <a:tr h="611546">
                <a:tc>
                  <a:txBody>
                    <a:bodyPr/>
                    <a:lstStyle/>
                    <a:p>
                      <a:pPr marL="0" marR="0" algn="ctr">
                        <a:spcBef>
                          <a:spcPts val="0"/>
                        </a:spcBef>
                        <a:spcAft>
                          <a:spcPts val="0"/>
                        </a:spcAft>
                      </a:pPr>
                      <a:r>
                        <a:rPr lang="en-US" sz="1100" b="1" dirty="0">
                          <a:solidFill>
                            <a:srgbClr val="000080"/>
                          </a:solidFill>
                          <a:latin typeface="Verdana"/>
                          <a:ea typeface="Times New Roman"/>
                          <a:cs typeface="Vrinda"/>
                        </a:rPr>
                        <a:t>Name </a:t>
                      </a:r>
                      <a:endParaRPr lang="en-US" sz="1600" dirty="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100" b="1">
                          <a:solidFill>
                            <a:srgbClr val="000080"/>
                          </a:solidFill>
                          <a:latin typeface="Verdana"/>
                          <a:ea typeface="Times New Roman"/>
                          <a:cs typeface="Vrinda"/>
                        </a:rPr>
                        <a:t>Period </a:t>
                      </a:r>
                      <a:endParaRPr lang="en-US" sz="160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100" b="1" dirty="0">
                          <a:solidFill>
                            <a:srgbClr val="000080"/>
                          </a:solidFill>
                          <a:latin typeface="Verdana"/>
                          <a:ea typeface="Times New Roman"/>
                          <a:cs typeface="Vrinda"/>
                        </a:rPr>
                        <a:t>Contribution </a:t>
                      </a:r>
                      <a:endParaRPr lang="en-US" sz="1600" dirty="0">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841693">
                <a:tc>
                  <a:txBody>
                    <a:bodyPr/>
                    <a:lstStyle/>
                    <a:p>
                      <a:pPr marL="0" marR="0">
                        <a:spcBef>
                          <a:spcPts val="0"/>
                        </a:spcBef>
                        <a:spcAft>
                          <a:spcPts val="0"/>
                        </a:spcAft>
                      </a:pPr>
                      <a:r>
                        <a:rPr lang="en-US" sz="1400" dirty="0">
                          <a:solidFill>
                            <a:schemeClr val="tx1"/>
                          </a:solidFill>
                          <a:latin typeface="Verdana"/>
                          <a:ea typeface="Times New Roman"/>
                          <a:cs typeface="Vrinda"/>
                        </a:rPr>
                        <a:t>Mary Parker </a:t>
                      </a:r>
                      <a:r>
                        <a:rPr lang="en-US" sz="1400" dirty="0" err="1">
                          <a:solidFill>
                            <a:schemeClr val="tx1"/>
                          </a:solidFill>
                          <a:latin typeface="Verdana"/>
                          <a:ea typeface="Times New Roman"/>
                          <a:cs typeface="Vrinda"/>
                        </a:rPr>
                        <a:t>Follet</a:t>
                      </a:r>
                      <a:r>
                        <a:rPr lang="en-US" sz="1400" dirty="0">
                          <a:solidFill>
                            <a:schemeClr val="tx1"/>
                          </a:solidFill>
                          <a:latin typeface="Verdana"/>
                          <a:ea typeface="Times New Roman"/>
                          <a:cs typeface="Vrinda"/>
                        </a:rPr>
                        <a:t>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dirty="0">
                          <a:solidFill>
                            <a:schemeClr val="tx1"/>
                          </a:solidFill>
                          <a:latin typeface="Verdana"/>
                          <a:ea typeface="Times New Roman"/>
                          <a:cs typeface="Vrinda"/>
                        </a:rPr>
                        <a:t>1868-1933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Emphasized group influence and advocated the concept of ‘power sharing’ and integration </a:t>
                      </a:r>
                      <a:endParaRPr lang="en-US" sz="18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027725">
                <a:tc>
                  <a:txBody>
                    <a:bodyPr/>
                    <a:lstStyle/>
                    <a:p>
                      <a:pPr marL="0" marR="0">
                        <a:spcBef>
                          <a:spcPts val="0"/>
                        </a:spcBef>
                        <a:spcAft>
                          <a:spcPts val="0"/>
                        </a:spcAft>
                      </a:pPr>
                      <a:r>
                        <a:rPr lang="en-US" sz="1400" dirty="0">
                          <a:solidFill>
                            <a:schemeClr val="tx1"/>
                          </a:solidFill>
                          <a:latin typeface="Verdana"/>
                          <a:ea typeface="Times New Roman"/>
                          <a:cs typeface="Vrinda"/>
                        </a:rPr>
                        <a:t>Elton Mayo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dirty="0">
                          <a:solidFill>
                            <a:schemeClr val="tx1"/>
                          </a:solidFill>
                          <a:latin typeface="Verdana"/>
                          <a:ea typeface="Times New Roman"/>
                          <a:cs typeface="Vrinda"/>
                        </a:rPr>
                        <a:t>1880-1949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Laid the foundation for the Human Relations Movement; recognized the influence of group and workplace culture on job performance </a:t>
                      </a:r>
                      <a:endParaRPr lang="en-US" sz="2000" dirty="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670726">
                <a:tc>
                  <a:txBody>
                    <a:bodyPr/>
                    <a:lstStyle/>
                    <a:p>
                      <a:pPr marL="0" marR="0">
                        <a:spcBef>
                          <a:spcPts val="0"/>
                        </a:spcBef>
                        <a:spcAft>
                          <a:spcPts val="0"/>
                        </a:spcAft>
                      </a:pPr>
                      <a:r>
                        <a:rPr lang="en-US" sz="1400">
                          <a:solidFill>
                            <a:schemeClr val="tx1"/>
                          </a:solidFill>
                          <a:latin typeface="Verdana"/>
                          <a:ea typeface="Times New Roman"/>
                          <a:cs typeface="Vrinda"/>
                        </a:rPr>
                        <a:t>Abraham Maslow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a:solidFill>
                            <a:schemeClr val="tx1"/>
                          </a:solidFill>
                          <a:latin typeface="Verdana"/>
                          <a:ea typeface="Times New Roman"/>
                          <a:cs typeface="Vrinda"/>
                        </a:rPr>
                        <a:t>1908-1970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Advocated that humans are essentially motivated by a hierarchy of needs </a:t>
                      </a:r>
                      <a:endParaRPr lang="en-US" sz="18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825786">
                <a:tc>
                  <a:txBody>
                    <a:bodyPr/>
                    <a:lstStyle/>
                    <a:p>
                      <a:pPr marL="0" marR="0">
                        <a:spcBef>
                          <a:spcPts val="0"/>
                        </a:spcBef>
                        <a:spcAft>
                          <a:spcPts val="0"/>
                        </a:spcAft>
                      </a:pPr>
                      <a:r>
                        <a:rPr lang="en-US" sz="1400">
                          <a:solidFill>
                            <a:schemeClr val="tx1"/>
                          </a:solidFill>
                          <a:latin typeface="Verdana"/>
                          <a:ea typeface="Times New Roman"/>
                          <a:cs typeface="Vrinda"/>
                        </a:rPr>
                        <a:t>Douglas McGregor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a:solidFill>
                            <a:schemeClr val="tx1"/>
                          </a:solidFill>
                          <a:latin typeface="Verdana"/>
                          <a:ea typeface="Times New Roman"/>
                          <a:cs typeface="Vrinda"/>
                        </a:rPr>
                        <a:t>1906-1964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Differentiated employees and managers into Theory X and Theory Y personalities </a:t>
                      </a:r>
                      <a:endParaRPr lang="en-US" sz="18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670726">
                <a:tc>
                  <a:txBody>
                    <a:bodyPr/>
                    <a:lstStyle/>
                    <a:p>
                      <a:pPr marL="0" marR="0">
                        <a:spcBef>
                          <a:spcPts val="0"/>
                        </a:spcBef>
                        <a:spcAft>
                          <a:spcPts val="0"/>
                        </a:spcAft>
                      </a:pPr>
                      <a:r>
                        <a:rPr lang="en-US" sz="1400">
                          <a:solidFill>
                            <a:schemeClr val="tx1"/>
                          </a:solidFill>
                          <a:latin typeface="Verdana"/>
                          <a:ea typeface="Times New Roman"/>
                          <a:cs typeface="Vrinda"/>
                        </a:rPr>
                        <a:t>Chris Argyris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400">
                          <a:solidFill>
                            <a:schemeClr val="tx1"/>
                          </a:solidFill>
                          <a:latin typeface="Verdana"/>
                          <a:ea typeface="Times New Roman"/>
                          <a:cs typeface="Vrinda"/>
                        </a:rPr>
                        <a:t>- </a:t>
                      </a:r>
                      <a:endParaRPr lang="en-US" sz="2000">
                        <a:solidFill>
                          <a:schemeClr val="tx1"/>
                        </a:solidFill>
                        <a:latin typeface="Times New Roman"/>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47625" marR="47625" algn="just">
                        <a:spcBef>
                          <a:spcPts val="75"/>
                        </a:spcBef>
                        <a:spcAft>
                          <a:spcPts val="75"/>
                        </a:spcAft>
                      </a:pPr>
                      <a:r>
                        <a:rPr lang="en-US" sz="1400" dirty="0">
                          <a:solidFill>
                            <a:schemeClr val="tx1"/>
                          </a:solidFill>
                          <a:latin typeface="Verdana"/>
                          <a:ea typeface="Times New Roman"/>
                          <a:cs typeface="Vrinda"/>
                        </a:rPr>
                        <a:t>Classified organizations based on the employees’ set of values </a:t>
                      </a:r>
                      <a:endParaRPr lang="en-US" sz="1800" dirty="0">
                        <a:solidFill>
                          <a:schemeClr val="tx1"/>
                        </a:solidFill>
                        <a:latin typeface="Calibri"/>
                        <a:ea typeface="Times New Roman"/>
                        <a:cs typeface="Vrinda"/>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228600"/>
            <a:ext cx="8229600" cy="609600"/>
          </a:xfrm>
        </p:spPr>
        <p:txBody>
          <a:bodyPr>
            <a:normAutofit fontScale="90000"/>
          </a:bodyPr>
          <a:lstStyle/>
          <a:p>
            <a:pPr eaLnBrk="1" hangingPunct="1"/>
            <a:r>
              <a:rPr lang="en-US" dirty="0" smtClean="0"/>
              <a:t>The Behavioral Approach</a:t>
            </a:r>
            <a:endParaRPr lang="en-SG" dirty="0" smtClean="0"/>
          </a:p>
        </p:txBody>
      </p:sp>
      <p:sp>
        <p:nvSpPr>
          <p:cNvPr id="21507" name="Content Placeholder 2"/>
          <p:cNvSpPr>
            <a:spLocks noGrp="1"/>
          </p:cNvSpPr>
          <p:nvPr>
            <p:ph idx="1"/>
          </p:nvPr>
        </p:nvSpPr>
        <p:spPr>
          <a:xfrm>
            <a:off x="457200" y="990600"/>
            <a:ext cx="8458200" cy="5334000"/>
          </a:xfrm>
        </p:spPr>
        <p:txBody>
          <a:bodyPr/>
          <a:lstStyle/>
          <a:p>
            <a:pPr eaLnBrk="1" hangingPunct="1"/>
            <a:r>
              <a:rPr lang="en-US" sz="3200" dirty="0" smtClean="0"/>
              <a:t>theories about human behavior based on scientific methods and study</a:t>
            </a:r>
          </a:p>
          <a:p>
            <a:pPr eaLnBrk="1" hangingPunct="1"/>
            <a:r>
              <a:rPr lang="en-US" sz="3200" dirty="0" smtClean="0"/>
              <a:t>understanding employee behavior and interaction in an organizational settings </a:t>
            </a:r>
          </a:p>
          <a:p>
            <a:pPr eaLnBrk="1" hangingPunct="1">
              <a:buFont typeface="Arial" pitchFamily="34" charset="0"/>
              <a:buNone/>
            </a:pPr>
            <a:r>
              <a:rPr lang="en-US" dirty="0" smtClean="0"/>
              <a:t> 	</a:t>
            </a:r>
          </a:p>
          <a:p>
            <a:pPr eaLnBrk="1" hangingPunct="1">
              <a:buFont typeface="Arial" pitchFamily="34" charset="0"/>
              <a:buNone/>
            </a:pPr>
            <a:r>
              <a:rPr lang="en-US" dirty="0" smtClean="0"/>
              <a:t>	</a:t>
            </a:r>
            <a:r>
              <a:rPr lang="en-US" sz="2800" b="1" i="1" dirty="0" smtClean="0"/>
              <a:t>Areas of thinking and consideration:  </a:t>
            </a:r>
            <a:r>
              <a:rPr lang="en-US" sz="3200" dirty="0" smtClean="0">
                <a:solidFill>
                  <a:srgbClr val="FF0000"/>
                </a:solidFill>
              </a:rPr>
              <a:t>sociology, psychology, anthropology, economics and other discipline</a:t>
            </a:r>
            <a:endParaRPr lang="en-SG" sz="2800"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070E8F92-68B7-44AF-AEDF-828445ECA5AA}" type="slidenum">
              <a:rPr lang="en-SG"/>
              <a:pPr>
                <a:defRPr/>
              </a:pPr>
              <a:t>34</a:t>
            </a:fld>
            <a:endParaRPr lang="en-SG"/>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chor="ctr">
            <a:normAutofit fontScale="90000"/>
          </a:bodyPr>
          <a:lstStyle/>
          <a:p>
            <a:r>
              <a:rPr lang="en-US" sz="3600" dirty="0" smtClean="0"/>
              <a:t/>
            </a:r>
            <a:br>
              <a:rPr lang="en-US" sz="3600" dirty="0" smtClean="0"/>
            </a:br>
            <a:r>
              <a:rPr lang="en-US" sz="3600" dirty="0" smtClean="0"/>
              <a:t/>
            </a:r>
            <a:br>
              <a:rPr lang="en-US" sz="3600" dirty="0" smtClean="0"/>
            </a:br>
            <a:r>
              <a:rPr lang="en-US" sz="3600" dirty="0" smtClean="0"/>
              <a:t>Mary Parker </a:t>
            </a:r>
            <a:r>
              <a:rPr lang="en-US" sz="3600" dirty="0" err="1" smtClean="0"/>
              <a:t>Follet</a:t>
            </a:r>
            <a:r>
              <a:rPr lang="en-US" sz="3600" dirty="0" smtClean="0"/>
              <a:t>: Focusing on Group Influences</a:t>
            </a:r>
            <a:r>
              <a:rPr lang="en-US" dirty="0" smtClean="0"/>
              <a:t/>
            </a:r>
            <a:br>
              <a:rPr lang="en-US" dirty="0" smtClean="0"/>
            </a:br>
            <a:endParaRPr lang="en-US" dirty="0"/>
          </a:p>
        </p:txBody>
      </p:sp>
      <p:sp>
        <p:nvSpPr>
          <p:cNvPr id="3" name="Content Placeholder 2"/>
          <p:cNvSpPr>
            <a:spLocks noGrp="1"/>
          </p:cNvSpPr>
          <p:nvPr>
            <p:ph sz="half" idx="1"/>
          </p:nvPr>
        </p:nvSpPr>
        <p:spPr>
          <a:xfrm>
            <a:off x="457200" y="914400"/>
            <a:ext cx="8458200" cy="5638800"/>
          </a:xfrm>
        </p:spPr>
        <p:txBody>
          <a:bodyPr>
            <a:normAutofit fontScale="77500" lnSpcReduction="20000"/>
          </a:bodyPr>
          <a:lstStyle/>
          <a:p>
            <a:pPr>
              <a:buNone/>
            </a:pPr>
            <a:endParaRPr lang="en-US" dirty="0" smtClean="0"/>
          </a:p>
          <a:p>
            <a:pPr algn="just"/>
            <a:r>
              <a:rPr lang="en-US" dirty="0" smtClean="0"/>
              <a:t>  Mary Parker </a:t>
            </a:r>
            <a:r>
              <a:rPr lang="en-US" dirty="0" err="1" smtClean="0"/>
              <a:t>Follet</a:t>
            </a:r>
            <a:r>
              <a:rPr lang="en-US" dirty="0" smtClean="0"/>
              <a:t> (1868-1933) made important contributions to the field of human resource management. Though </a:t>
            </a:r>
            <a:r>
              <a:rPr lang="en-US" dirty="0" err="1" smtClean="0"/>
              <a:t>Follet</a:t>
            </a:r>
            <a:r>
              <a:rPr lang="en-US" dirty="0" smtClean="0"/>
              <a:t> worked during the scientific management era, she understood the significance of the human element in organizations. She gave much more importance to the functioning of groups in the workplace than did classical theorists. </a:t>
            </a:r>
            <a:r>
              <a:rPr lang="en-US" dirty="0" err="1" smtClean="0"/>
              <a:t>Follet</a:t>
            </a:r>
            <a:r>
              <a:rPr lang="en-US" dirty="0" smtClean="0"/>
              <a:t> argued that organizational participants were influenced by the groups within which they worked. </a:t>
            </a:r>
          </a:p>
          <a:p>
            <a:pPr algn="just"/>
            <a:r>
              <a:rPr lang="en-US" dirty="0" err="1" smtClean="0"/>
              <a:t>Follet</a:t>
            </a:r>
            <a:r>
              <a:rPr lang="en-US" dirty="0" smtClean="0"/>
              <a:t> recognized the critical role managers play in bringing about the kind of constructive change that enables organizations to function. She suggested that organizations function on the principle of “power with” rather than “power over.” Power, according to </a:t>
            </a:r>
            <a:r>
              <a:rPr lang="en-US" dirty="0" err="1" smtClean="0"/>
              <a:t>Follet</a:t>
            </a:r>
            <a:r>
              <a:rPr lang="en-US" dirty="0" smtClean="0"/>
              <a:t>, was the ability to influence and bring about a change. She argued that power should not be based on hierarchy; instead, it should be based on cooperation and should involve both superiors and subordinates. In other words, she advocated ‘power sharing.’ </a:t>
            </a:r>
          </a:p>
          <a:p>
            <a:pPr algn="just"/>
            <a:r>
              <a:rPr lang="en-US" dirty="0" err="1" smtClean="0"/>
              <a:t>Follet</a:t>
            </a:r>
            <a:r>
              <a:rPr lang="en-US" dirty="0" smtClean="0"/>
              <a:t> also advocated the concept of integration, which involves finding a solution acceptable to all group members. She believed that managers should be responsible for keeping a group together and ensuring that organizational objectives are achieved through group interaction. Her humanistic ideas have influenced the way we look at motivation, leadership, teamwork, power and authority.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51688"/>
          </a:xfrm>
        </p:spPr>
        <p:txBody>
          <a:bodyPr>
            <a:noAutofit/>
          </a:bodyPr>
          <a:lstStyle/>
          <a:p>
            <a:r>
              <a:rPr lang="en-US" sz="3200" dirty="0" smtClean="0"/>
              <a:t>Elton Mayo: Focusing on Human Relations</a:t>
            </a:r>
            <a:endParaRPr lang="en-US" sz="3200" dirty="0"/>
          </a:p>
        </p:txBody>
      </p:sp>
      <p:sp>
        <p:nvSpPr>
          <p:cNvPr id="3" name="Content Placeholder 2"/>
          <p:cNvSpPr>
            <a:spLocks noGrp="1"/>
          </p:cNvSpPr>
          <p:nvPr>
            <p:ph sz="half" idx="1"/>
          </p:nvPr>
        </p:nvSpPr>
        <p:spPr>
          <a:xfrm>
            <a:off x="457200" y="838200"/>
            <a:ext cx="8382000" cy="5715000"/>
          </a:xfrm>
        </p:spPr>
        <p:txBody>
          <a:bodyPr>
            <a:normAutofit fontScale="85000" lnSpcReduction="20000"/>
          </a:bodyPr>
          <a:lstStyle/>
          <a:p>
            <a:pPr algn="just"/>
            <a:r>
              <a:rPr lang="en-US" dirty="0" smtClean="0"/>
              <a:t>Elton Mayo (1880-1949), the “Father of the Human Relations Approach,” led the team which conducted a study at Western Electric’s Hawthorne Plant between 1927 and 1933 to evaluate the attitudes and psychological reactions of workers in on-the-job situations. The researchers and scholars associated with the Hawthorne experiments were Elton Mayo, Fritz Roethlisberger, T.N. Whitehead and William Dickson. The National Research Council sponsored this research in cooperation with the Western Electric Company. The study was started in 1924 by Western Electric’s industrial engineers to examine the impact of illumination levels on worker productivity. Eventually the study was extended through the early 1930s. The experiments were conducted in four phases: </a:t>
            </a:r>
          </a:p>
          <a:p>
            <a:pPr algn="just"/>
            <a:endParaRPr lang="en-US" dirty="0" smtClean="0"/>
          </a:p>
          <a:p>
            <a:pPr algn="just"/>
            <a:r>
              <a:rPr lang="en-US" dirty="0" smtClean="0"/>
              <a:t>Illumination experiments </a:t>
            </a:r>
          </a:p>
          <a:p>
            <a:pPr algn="just"/>
            <a:r>
              <a:rPr lang="en-US" dirty="0" smtClean="0"/>
              <a:t>Relay assembly test  room experiments </a:t>
            </a:r>
          </a:p>
          <a:p>
            <a:pPr algn="just"/>
            <a:r>
              <a:rPr lang="en-US" dirty="0" smtClean="0"/>
              <a:t>Interview </a:t>
            </a:r>
            <a:r>
              <a:rPr lang="en-US" dirty="0" smtClean="0"/>
              <a:t>phase </a:t>
            </a:r>
          </a:p>
          <a:p>
            <a:pPr algn="just"/>
            <a:r>
              <a:rPr lang="en-US" dirty="0" smtClean="0"/>
              <a:t>Bank wiring observation room experiments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304800"/>
            <a:ext cx="4267200" cy="6050125"/>
          </a:xfrm>
        </p:spPr>
        <p:txBody>
          <a:bodyPr>
            <a:normAutofit fontScale="40000" lnSpcReduction="20000"/>
          </a:bodyPr>
          <a:lstStyle/>
          <a:p>
            <a:pPr>
              <a:buNone/>
            </a:pPr>
            <a:r>
              <a:rPr lang="en-US" dirty="0" smtClean="0"/>
              <a:t>Illumination experiments</a:t>
            </a:r>
          </a:p>
          <a:p>
            <a:pPr algn="just"/>
            <a:r>
              <a:rPr lang="en-US" sz="3500" dirty="0" smtClean="0"/>
              <a:t>These experiments, initiated by Western Electric’s industrial engineers, took place between 1924 and 1927. These experiments involved manipulating the illumination for one group of workers (called the experimental or test group) and comparing their subsequent productivity with the productivity of another group (the control group) for whom the illumination was not changed. The results of the experiments were ambiguous. For the test group, performance improved as the intensity of the light increased. The result was expected. However, the performance of the test group rose steadily even when the illumination for the group was made so dim that the workers could hardly see. To compound the mystery, the control group’s productivity also tended to rise as the test group’s lighting conditions were altered, even though the control group experienced no changes in illumination (see Figure 2.3). Since there was a rise in performance in both groups, the researchers concluded that group productivity was not directly related to illumination intensity. Something besides lighting was influencing their performance. </a:t>
            </a:r>
          </a:p>
          <a:p>
            <a:pPr algn="just">
              <a:buNone/>
            </a:pPr>
            <a:endParaRPr lang="en-US" sz="3500" dirty="0" smtClean="0"/>
          </a:p>
          <a:p>
            <a:pPr algn="just"/>
            <a:r>
              <a:rPr lang="en-US" sz="3500" dirty="0" smtClean="0"/>
              <a:t>At this point of the Hawthorne Experiments, researchers from Harvard University, under the guidance of Elton Mayo, were invited to participate in conducting the next phase of experiments. </a:t>
            </a:r>
            <a:endParaRPr lang="en-US" sz="3500" dirty="0"/>
          </a:p>
        </p:txBody>
      </p:sp>
      <p:sp>
        <p:nvSpPr>
          <p:cNvPr id="4" name="Content Placeholder 3"/>
          <p:cNvSpPr>
            <a:spLocks noGrp="1"/>
          </p:cNvSpPr>
          <p:nvPr>
            <p:ph sz="half" idx="2"/>
          </p:nvPr>
        </p:nvSpPr>
        <p:spPr>
          <a:xfrm>
            <a:off x="4648200" y="457200"/>
            <a:ext cx="4343400" cy="5897725"/>
          </a:xfrm>
        </p:spPr>
        <p:txBody>
          <a:bodyPr>
            <a:normAutofit fontScale="40000" lnSpcReduction="20000"/>
          </a:bodyPr>
          <a:lstStyle/>
          <a:p>
            <a:pPr>
              <a:buNone/>
            </a:pPr>
            <a:r>
              <a:rPr lang="en-US" sz="3800" dirty="0" smtClean="0"/>
              <a:t>Relay assembly test room experiments</a:t>
            </a:r>
          </a:p>
          <a:p>
            <a:pPr algn="just"/>
            <a:r>
              <a:rPr lang="en-US" sz="3800" dirty="0" smtClean="0"/>
              <a:t>A second set of experiments took place between 1927 and 1933. In this phase, researchers were concerned about working conditions such as number of work hours, frequency and duration of rest periods. The researchers selected six women for the experiments. These women worked in the relay assembly test room, assembling a small device called an electrical relay. The participants were informed beforehand about the experiments. In the course of the experiments, a number of variables were altered in the room: wages were increased; rest periods of varying lengths were introduced; the duration of work was shortened. The workers were also granted certain privileges such as leaving their workstation without obtaining permission. These workers received special attention from the researchers and company officials. </a:t>
            </a:r>
          </a:p>
          <a:p>
            <a:pPr algn="just"/>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381000"/>
            <a:ext cx="4191000" cy="6172200"/>
          </a:xfrm>
        </p:spPr>
        <p:txBody>
          <a:bodyPr>
            <a:normAutofit fontScale="55000" lnSpcReduction="20000"/>
          </a:bodyPr>
          <a:lstStyle/>
          <a:p>
            <a:pPr algn="just"/>
            <a:r>
              <a:rPr lang="en-US" dirty="0" smtClean="0"/>
              <a:t>Generally, productivity increased over the period of the study, regardless of how the factors under consideration were manipulated. The Harvard University group ultimately concluded that better treatment of employees made them more productive. These experiments recognized the importance of social relations among participants. Since there was no formal supervisor (only the observer was present), the participants experienced more freedom and a feeling of importance because they were consulted on proposed changes. The researchers concluded that employees would work better if management were concerned about their welfare and supervisors paid special attention to them. One of the findings of the study was the identification of the concept which came to be described as the ‘Hawthorne effect.’ The Hawthorne effect is defined as the possibility that individuals picked up to participate in a study may show higher productivity only because of the added attention they receive from the researchers rather than any other factor being tested in the study. </a:t>
            </a:r>
          </a:p>
          <a:p>
            <a:endParaRPr lang="en-US" dirty="0"/>
          </a:p>
        </p:txBody>
      </p:sp>
      <p:sp>
        <p:nvSpPr>
          <p:cNvPr id="4" name="Content Placeholder 3"/>
          <p:cNvSpPr>
            <a:spLocks noGrp="1"/>
          </p:cNvSpPr>
          <p:nvPr>
            <p:ph sz="half" idx="2"/>
          </p:nvPr>
        </p:nvSpPr>
        <p:spPr>
          <a:xfrm>
            <a:off x="4648200" y="304800"/>
            <a:ext cx="4038600" cy="6324600"/>
          </a:xfrm>
        </p:spPr>
        <p:txBody>
          <a:bodyPr>
            <a:normAutofit fontScale="55000" lnSpcReduction="20000"/>
          </a:bodyPr>
          <a:lstStyle/>
          <a:p>
            <a:pPr algn="just">
              <a:buNone/>
            </a:pPr>
            <a:r>
              <a:rPr lang="en-US" dirty="0" smtClean="0"/>
              <a:t>Bank wiring observation room experiments</a:t>
            </a:r>
          </a:p>
          <a:p>
            <a:pPr algn="just"/>
            <a:r>
              <a:rPr lang="en-US" dirty="0" smtClean="0"/>
              <a:t>These experiments were undertaken by researchers to test some of the ideas they had gathered during the interviews. The experiments were conducted during 1931-1932. </a:t>
            </a:r>
          </a:p>
          <a:p>
            <a:pPr algn="just">
              <a:buNone/>
            </a:pPr>
            <a:endParaRPr lang="en-US" dirty="0" smtClean="0"/>
          </a:p>
          <a:p>
            <a:pPr algn="just"/>
            <a:r>
              <a:rPr lang="en-US" dirty="0" smtClean="0"/>
              <a:t>The fourteen participants in the experiment were asked to assemble telephone wiring to produce terminal banks. This time no changes were made in the physical working conditions. In the Bank Wiring Observation Room experiments, workers were paid on the basis of an incentive pay plan, under which their pay increased as their output increased. Researchers observed that output stayed at a fairly constant level, which was contrary to their expectations. Their analysis showed that the group encouraged neither too much nor too little work. It seemed they had their own idea of what “a fair day’s work” was and enforced it themselves. The test room participants did not behave the way the ‘economic man model’ (this model states that employees are predominantly motivated by money) predicted. Group acceptance appeared to be more important to the worker than money. Thus, these experiments provided some insights into informal social relations within groups.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38912"/>
          </a:xfrm>
        </p:spPr>
        <p:txBody>
          <a:bodyPr anchor="ctr">
            <a:normAutofit fontScale="90000"/>
          </a:bodyPr>
          <a:lstStyle/>
          <a:p>
            <a:r>
              <a:rPr lang="en-US" sz="4000" b="1" dirty="0" smtClean="0"/>
              <a:t>Limitations of Human Relations Approach</a:t>
            </a:r>
            <a:r>
              <a:rPr lang="en-US" b="1" dirty="0" smtClean="0"/>
              <a:t/>
            </a:r>
            <a:br>
              <a:rPr lang="en-US" b="1" dirty="0" smtClean="0"/>
            </a:br>
            <a:endParaRPr lang="en-US" dirty="0"/>
          </a:p>
        </p:txBody>
      </p:sp>
      <p:sp>
        <p:nvSpPr>
          <p:cNvPr id="3" name="Content Placeholder 2"/>
          <p:cNvSpPr>
            <a:spLocks noGrp="1"/>
          </p:cNvSpPr>
          <p:nvPr>
            <p:ph sz="half" idx="1"/>
          </p:nvPr>
        </p:nvSpPr>
        <p:spPr>
          <a:xfrm>
            <a:off x="457200" y="914400"/>
            <a:ext cx="8001000" cy="5715000"/>
          </a:xfrm>
        </p:spPr>
        <p:txBody>
          <a:bodyPr>
            <a:normAutofit fontScale="55000" lnSpcReduction="20000"/>
          </a:bodyPr>
          <a:lstStyle/>
          <a:p>
            <a:pPr algn="just">
              <a:buNone/>
            </a:pPr>
            <a:r>
              <a:rPr lang="en-US" dirty="0" smtClean="0"/>
              <a:t>Human relations theory recognizes the significance of human resources. This theory believes that each individual is unique and the attitude and behavior of an employee determines the way he or she works. This theory is against the view that people respond automatically to monetary stimulus. Human relations theory was one of the greatest advances in management, yet, it did not succeed in establishing new concepts. </a:t>
            </a:r>
          </a:p>
          <a:p>
            <a:pPr algn="just">
              <a:buNone/>
            </a:pPr>
            <a:r>
              <a:rPr lang="en-US" dirty="0" smtClean="0"/>
              <a:t>The limitations of the Human Relations theory are: </a:t>
            </a:r>
          </a:p>
          <a:p>
            <a:pPr lvl="0" algn="just"/>
            <a:r>
              <a:rPr lang="en-US" dirty="0" smtClean="0"/>
              <a:t>The Human Relations theorists are of the opinion that by removing fear, people would perform effectively. This view attacked the assumption that workers can be motivated to work only through fear. The Human Relations approach made a significant contribution at a time when it was generally being assumed that workers have to be coerced to work. Yet, this approach has very little to say about positive motivation. The positive motivation aspect has been generalized by the Human Relations theorists. </a:t>
            </a:r>
          </a:p>
          <a:p>
            <a:pPr lvl="0" algn="just"/>
            <a:r>
              <a:rPr lang="en-US" dirty="0" smtClean="0"/>
              <a:t>Human Relations theory does not provide enough focus on work. It emphasizes more on interpersonal relations and on “the informal group.” Consequently, this approach assumes that a worker’s attitudes, behavior and effectiveness is predominantly determined by his relation with his fellow-workers and not by the kind of work he does. </a:t>
            </a:r>
          </a:p>
          <a:p>
            <a:pPr lvl="0" algn="just"/>
            <a:r>
              <a:rPr lang="en-US" dirty="0" smtClean="0"/>
              <a:t>Human Relations does not understand the economic implications of organizational problems. Therefore, most of the principles advocated cannot be applied in the organizational context. Human Relations theory also tends to be very vague. It stresses on “giving the workers a sense of responsibility” but hardly tells what their responsibilities are. </a:t>
            </a:r>
          </a:p>
          <a:p>
            <a:pPr algn="just"/>
            <a:r>
              <a:rPr lang="en-US" dirty="0" smtClean="0"/>
              <a:t>Human Relations theory has made noteworthy contributions to the field of management. It provides valuable guidance in understanding the employees and managing them. This theory also states the importance of attitudes and behaviors in managing the workforce effectively. Human Relations is one of the foundations on which the building of management is to be built. Although this theory has given great insights, it has its limitations also. This theory focuses more on the informal group and is very vague about the positive motivation aspects.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533400"/>
          </a:xfrm>
        </p:spPr>
        <p:txBody>
          <a:bodyPr>
            <a:noAutofit/>
          </a:bodyPr>
          <a:lstStyle/>
          <a:p>
            <a:r>
              <a:rPr lang="en-US" sz="4000" dirty="0" smtClean="0"/>
              <a:t>Evolution of Management Thoughts</a:t>
            </a:r>
            <a:endParaRPr lang="en-US" sz="4000" dirty="0"/>
          </a:p>
        </p:txBody>
      </p:sp>
      <p:sp>
        <p:nvSpPr>
          <p:cNvPr id="5" name="Content Placeholder 4"/>
          <p:cNvSpPr>
            <a:spLocks noGrp="1"/>
          </p:cNvSpPr>
          <p:nvPr>
            <p:ph sz="half" idx="1"/>
          </p:nvPr>
        </p:nvSpPr>
        <p:spPr>
          <a:xfrm>
            <a:off x="228600" y="685800"/>
            <a:ext cx="8915400" cy="5943600"/>
          </a:xfrm>
        </p:spPr>
        <p:txBody>
          <a:bodyPr>
            <a:normAutofit/>
          </a:bodyPr>
          <a:lstStyle/>
          <a:p>
            <a:pPr algn="just"/>
            <a:r>
              <a:rPr lang="en-US" dirty="0" smtClean="0"/>
              <a:t>Someone are opinion that management theory is too abstract to be of any practical use.</a:t>
            </a:r>
          </a:p>
          <a:p>
            <a:pPr algn="just"/>
            <a:r>
              <a:rPr lang="en-US" dirty="0" smtClean="0"/>
              <a:t> However, both theory and history are indispensable tools for managing contemporary organizations. </a:t>
            </a:r>
          </a:p>
          <a:p>
            <a:pPr algn="just"/>
            <a:r>
              <a:rPr lang="en-US" dirty="0" smtClean="0"/>
              <a:t>Like </a:t>
            </a:r>
            <a:r>
              <a:rPr lang="en-US" dirty="0" smtClean="0">
                <a:solidFill>
                  <a:srgbClr val="FF0000"/>
                </a:solidFill>
              </a:rPr>
              <a:t>most modern disciplines</a:t>
            </a:r>
            <a:r>
              <a:rPr lang="en-US" dirty="0" smtClean="0"/>
              <a:t>, contemporary management thought has its foundations in the history of management and the many significant contributions of theorists and practitioners. </a:t>
            </a:r>
          </a:p>
          <a:p>
            <a:pPr algn="just"/>
            <a:r>
              <a:rPr lang="en-US" dirty="0" smtClean="0">
                <a:solidFill>
                  <a:srgbClr val="FF0000"/>
                </a:solidFill>
              </a:rPr>
              <a:t>Four well-established schools of management </a:t>
            </a:r>
            <a:r>
              <a:rPr lang="en-US" dirty="0" smtClean="0"/>
              <a:t>thought </a:t>
            </a:r>
          </a:p>
          <a:p>
            <a:pPr marL="571500" indent="-571500" algn="just">
              <a:buFont typeface="+mj-lt"/>
              <a:buAutoNum type="romanUcPeriod"/>
            </a:pPr>
            <a:r>
              <a:rPr lang="en-US" dirty="0" smtClean="0"/>
              <a:t>the classical approach; </a:t>
            </a:r>
          </a:p>
          <a:p>
            <a:pPr marL="571500" indent="-571500" algn="just">
              <a:buFont typeface="+mj-lt"/>
              <a:buAutoNum type="romanUcPeriod"/>
            </a:pPr>
            <a:r>
              <a:rPr lang="en-US" dirty="0" smtClean="0"/>
              <a:t> the behavioral approach; </a:t>
            </a:r>
          </a:p>
          <a:p>
            <a:pPr marL="571500" indent="-571500" algn="just">
              <a:buFont typeface="+mj-lt"/>
              <a:buAutoNum type="romanUcPeriod"/>
            </a:pPr>
            <a:r>
              <a:rPr lang="en-US" dirty="0" smtClean="0"/>
              <a:t>the quantitative approach and</a:t>
            </a:r>
          </a:p>
          <a:p>
            <a:pPr marL="571500" indent="-571500" algn="just">
              <a:buFont typeface="+mj-lt"/>
              <a:buAutoNum type="romanUcPeriod"/>
            </a:pPr>
            <a:r>
              <a:rPr lang="en-US" dirty="0" smtClean="0"/>
              <a:t>the modern approaches to management.</a:t>
            </a:r>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57200"/>
          </a:xfrm>
        </p:spPr>
        <p:txBody>
          <a:bodyPr>
            <a:noAutofit/>
          </a:bodyPr>
          <a:lstStyle/>
          <a:p>
            <a:r>
              <a:rPr lang="en-US" sz="3200" dirty="0" smtClean="0"/>
              <a:t>Abraham Maslow: Focusing on Human Needs</a:t>
            </a:r>
            <a:endParaRPr lang="en-US" sz="3200" dirty="0"/>
          </a:p>
        </p:txBody>
      </p:sp>
      <p:sp>
        <p:nvSpPr>
          <p:cNvPr id="3" name="Content Placeholder 2"/>
          <p:cNvSpPr>
            <a:spLocks noGrp="1"/>
          </p:cNvSpPr>
          <p:nvPr>
            <p:ph sz="half" idx="1"/>
          </p:nvPr>
        </p:nvSpPr>
        <p:spPr>
          <a:xfrm>
            <a:off x="457200" y="914400"/>
            <a:ext cx="4038600" cy="5440525"/>
          </a:xfrm>
        </p:spPr>
        <p:txBody>
          <a:bodyPr>
            <a:normAutofit fontScale="62500" lnSpcReduction="20000"/>
          </a:bodyPr>
          <a:lstStyle/>
          <a:p>
            <a:pPr>
              <a:buNone/>
            </a:pPr>
            <a:endParaRPr lang="en-US" dirty="0" smtClean="0"/>
          </a:p>
          <a:p>
            <a:r>
              <a:rPr lang="en-US" dirty="0" smtClean="0"/>
              <a:t>  In 1943, Abraham H. Maslow (1908-1970), a Brandeis University psychologist, theorized that people were motivated by a hierarchy of needs. His theory rested on three assumptions. First, all of us have needs which are never completely fulfilled. Second, through our actions we try to fulfill our unsatisfied needs. Third, human needs occur in the following hierarchical manner: (</a:t>
            </a:r>
            <a:r>
              <a:rPr lang="en-US" dirty="0" err="1" smtClean="0"/>
              <a:t>i</a:t>
            </a:r>
            <a:r>
              <a:rPr lang="en-US" dirty="0" smtClean="0"/>
              <a:t>) physiological needs; (ii) safety or security needs; (iii) belongingness or social needs; (iv) esteem or status needs; (v) self-actualization, or self-fulfillment needs. According to Maslow, once needs at a specific level have been satisfied, they no longer act as motivators of behavior. Then the individual strives to fulfill needs at the next level. Managers who accepted Maslow’s hierarchy of needs attempted to change their management practices so that employees’ needs could be satisfied. The hierarchy of needs is discussed in greater detail in Chapter 16. </a:t>
            </a:r>
          </a:p>
          <a:p>
            <a:endParaRPr lang="en-US" dirty="0"/>
          </a:p>
        </p:txBody>
      </p:sp>
      <p:sp>
        <p:nvSpPr>
          <p:cNvPr id="4" name="Content Placeholder 3"/>
          <p:cNvSpPr>
            <a:spLocks noGrp="1"/>
          </p:cNvSpPr>
          <p:nvPr>
            <p:ph sz="half" idx="2"/>
          </p:nvPr>
        </p:nvSpPr>
        <p:spPr/>
        <p:txBody>
          <a:bodyPr>
            <a:normAutofit fontScale="62500" lnSpcReduction="20000"/>
          </a:bodyPr>
          <a:lstStyle/>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228600"/>
          </a:xfrm>
        </p:spPr>
        <p:txBody>
          <a:bodyPr>
            <a:normAutofit fontScale="90000"/>
          </a:bodyPr>
          <a:lstStyle/>
          <a:p>
            <a:r>
              <a:rPr lang="en-US" sz="2200" dirty="0" smtClean="0"/>
              <a:t>Douglas McGregor: Challenging Traditional Assumptions about Employees </a:t>
            </a:r>
            <a:r>
              <a:rPr lang="en-US" dirty="0" smtClean="0"/>
              <a:t/>
            </a:r>
            <a:br>
              <a:rPr lang="en-US" dirty="0" smtClean="0"/>
            </a:br>
            <a:endParaRPr lang="en-US" dirty="0"/>
          </a:p>
        </p:txBody>
      </p:sp>
      <p:sp>
        <p:nvSpPr>
          <p:cNvPr id="3" name="Content Placeholder 2"/>
          <p:cNvSpPr>
            <a:spLocks noGrp="1"/>
          </p:cNvSpPr>
          <p:nvPr>
            <p:ph sz="half" idx="1"/>
          </p:nvPr>
        </p:nvSpPr>
        <p:spPr>
          <a:xfrm>
            <a:off x="228600" y="609600"/>
            <a:ext cx="4267200" cy="5745325"/>
          </a:xfrm>
        </p:spPr>
        <p:txBody>
          <a:bodyPr>
            <a:normAutofit fontScale="55000" lnSpcReduction="20000"/>
          </a:bodyPr>
          <a:lstStyle/>
          <a:p>
            <a:pPr algn="just"/>
            <a:r>
              <a:rPr lang="en-US" sz="2900" dirty="0" smtClean="0"/>
              <a:t>Douglas McGregor (1906-1964) developed two assumptions about human behavior, which he labeled   “Theory X” and “Theory Y.” According to McGregor, these two theories reflect the two extreme sets of belief that different managers have about their workers. Theory X presents an essentially negative view of people. Theory X managers assume that workers are lazy, have little ambition, dislike work, want to avoid responsibility and need to be closely directed to make them work effectively. Theory Y is more positive and presumes that workers can be creative and innovative, are willing to take responsibility, can exercise self-control and can enjoy their work. They generally have higher-level needs which have not been satisfied by the job. </a:t>
            </a:r>
          </a:p>
          <a:p>
            <a:pPr algn="just">
              <a:buNone/>
            </a:pPr>
            <a:endParaRPr lang="en-US" sz="2900" dirty="0" smtClean="0"/>
          </a:p>
          <a:p>
            <a:pPr algn="just"/>
            <a:r>
              <a:rPr lang="en-US" sz="2900" dirty="0" smtClean="0"/>
              <a:t>Like Maslow’s theory, McGregor’s Theory X and Theory Y influenced many practicing managers. These theories helped managers develop new ways of managing the workers. McGregor’s theories are also discussed in detail in Chapter 16. Table 2.8 gives a comparison of Theory X and Theory Y characteristics. </a:t>
            </a:r>
          </a:p>
          <a:p>
            <a:endParaRPr lang="en-US" dirty="0"/>
          </a:p>
        </p:txBody>
      </p:sp>
      <p:graphicFrame>
        <p:nvGraphicFramePr>
          <p:cNvPr id="5" name="Content Placeholder 4"/>
          <p:cNvGraphicFramePr>
            <a:graphicFrameLocks noGrp="1"/>
          </p:cNvGraphicFramePr>
          <p:nvPr>
            <p:ph sz="half" idx="2"/>
          </p:nvPr>
        </p:nvGraphicFramePr>
        <p:xfrm>
          <a:off x="4648200" y="533400"/>
          <a:ext cx="4191000" cy="5791199"/>
        </p:xfrm>
        <a:graphic>
          <a:graphicData uri="http://schemas.openxmlformats.org/drawingml/2006/table">
            <a:tbl>
              <a:tblPr/>
              <a:tblGrid>
                <a:gridCol w="2209800"/>
                <a:gridCol w="1981200"/>
              </a:tblGrid>
              <a:tr h="471622">
                <a:tc>
                  <a:txBody>
                    <a:bodyPr/>
                    <a:lstStyle/>
                    <a:p>
                      <a:pPr marL="0" marR="0" algn="ctr">
                        <a:spcBef>
                          <a:spcPts val="0"/>
                        </a:spcBef>
                        <a:spcAft>
                          <a:spcPts val="0"/>
                        </a:spcAft>
                      </a:pPr>
                      <a:r>
                        <a:rPr lang="en-US" sz="800" b="1" dirty="0">
                          <a:solidFill>
                            <a:srgbClr val="000080"/>
                          </a:solidFill>
                          <a:latin typeface="Verdana"/>
                          <a:ea typeface="Times New Roman"/>
                        </a:rPr>
                        <a:t>Theory X </a:t>
                      </a:r>
                      <a:endParaRPr lang="en-US" sz="900" dirty="0">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800" b="1">
                          <a:solidFill>
                            <a:srgbClr val="000080"/>
                          </a:solidFill>
                          <a:latin typeface="Verdana"/>
                          <a:ea typeface="Times New Roman"/>
                        </a:rPr>
                        <a:t>Theory Y </a:t>
                      </a:r>
                      <a:endParaRPr lang="en-US" sz="900">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088915">
                <a:tc>
                  <a:txBody>
                    <a:bodyPr/>
                    <a:lstStyle/>
                    <a:p>
                      <a:pPr marL="0" marR="0" algn="ctr">
                        <a:spcBef>
                          <a:spcPts val="0"/>
                        </a:spcBef>
                        <a:spcAft>
                          <a:spcPts val="0"/>
                        </a:spcAft>
                      </a:pPr>
                      <a:r>
                        <a:rPr lang="en-US" sz="1600" dirty="0">
                          <a:solidFill>
                            <a:schemeClr val="tx1"/>
                          </a:solidFill>
                          <a:latin typeface="Verdana"/>
                          <a:ea typeface="Times New Roman"/>
                        </a:rPr>
                        <a:t>Most people dislike work and they avoid it when they can</a:t>
                      </a:r>
                      <a:r>
                        <a:rPr lang="en-US" sz="1000" dirty="0">
                          <a:solidFill>
                            <a:schemeClr val="tx1"/>
                          </a:solidFill>
                          <a:latin typeface="Verdana"/>
                          <a:ea typeface="Times New Roman"/>
                        </a:rPr>
                        <a:t>. </a:t>
                      </a:r>
                      <a:endParaRPr lang="en-US" sz="105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600" dirty="0">
                          <a:solidFill>
                            <a:schemeClr val="tx1"/>
                          </a:solidFill>
                          <a:latin typeface="Verdana"/>
                          <a:ea typeface="Times New Roman"/>
                        </a:rPr>
                        <a:t>Work is a natural activity like play or rest. </a:t>
                      </a:r>
                      <a:endParaRPr lang="en-US" sz="18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2115331">
                <a:tc>
                  <a:txBody>
                    <a:bodyPr/>
                    <a:lstStyle/>
                    <a:p>
                      <a:pPr marL="0" marR="0" algn="ctr">
                        <a:spcBef>
                          <a:spcPts val="0"/>
                        </a:spcBef>
                        <a:spcAft>
                          <a:spcPts val="0"/>
                        </a:spcAft>
                      </a:pPr>
                      <a:r>
                        <a:rPr lang="en-US" sz="1600" dirty="0">
                          <a:solidFill>
                            <a:schemeClr val="tx1"/>
                          </a:solidFill>
                          <a:latin typeface="Verdana"/>
                          <a:ea typeface="Times New Roman"/>
                        </a:rPr>
                        <a:t>Most people must be coerced and threatened with punishment before they work. They require close direction. </a:t>
                      </a:r>
                      <a:endParaRPr lang="en-US" sz="18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800" dirty="0">
                          <a:solidFill>
                            <a:schemeClr val="tx1"/>
                          </a:solidFill>
                          <a:latin typeface="Verdana"/>
                          <a:ea typeface="Times New Roman"/>
                        </a:rPr>
                        <a:t>People are capable of self direction and self control if they are committed to objectives. </a:t>
                      </a:r>
                      <a:endParaRPr lang="en-US" sz="20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2115331">
                <a:tc>
                  <a:txBody>
                    <a:bodyPr/>
                    <a:lstStyle/>
                    <a:p>
                      <a:pPr marL="0" marR="0" algn="ctr">
                        <a:spcBef>
                          <a:spcPts val="0"/>
                        </a:spcBef>
                        <a:spcAft>
                          <a:spcPts val="0"/>
                        </a:spcAft>
                      </a:pPr>
                      <a:r>
                        <a:rPr lang="en-US" sz="1600" dirty="0">
                          <a:solidFill>
                            <a:schemeClr val="tx1"/>
                          </a:solidFill>
                          <a:latin typeface="Verdana"/>
                          <a:ea typeface="Times New Roman"/>
                        </a:rPr>
                        <a:t>Most people prefer to be directed. They avoid responsibility and have little ambition. They are interested only in security. </a:t>
                      </a:r>
                      <a:endParaRPr lang="en-US" sz="18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0" marR="0" algn="ctr">
                        <a:spcBef>
                          <a:spcPts val="0"/>
                        </a:spcBef>
                        <a:spcAft>
                          <a:spcPts val="0"/>
                        </a:spcAft>
                      </a:pPr>
                      <a:r>
                        <a:rPr lang="en-US" sz="1800" dirty="0">
                          <a:solidFill>
                            <a:schemeClr val="tx1"/>
                          </a:solidFill>
                          <a:latin typeface="Verdana"/>
                          <a:ea typeface="Times New Roman"/>
                        </a:rPr>
                        <a:t>People become committed to organizational objectives if they are rewarded in doing so. </a:t>
                      </a:r>
                      <a:endParaRPr lang="en-US" sz="2000" dirty="0">
                        <a:solidFill>
                          <a:schemeClr val="tx1"/>
                        </a:solidFill>
                        <a:latin typeface="Times New Roman"/>
                        <a:ea typeface="Times New Roman"/>
                      </a:endParaRPr>
                    </a:p>
                  </a:txBody>
                  <a:tcPr marL="7424" marR="7424" marT="7424" marB="742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chor="t">
            <a:normAutofit fontScale="90000"/>
          </a:bodyPr>
          <a:lstStyle/>
          <a:p>
            <a:r>
              <a:rPr lang="en-US" sz="4000" dirty="0" smtClean="0"/>
              <a:t>QUANTITATIVE  APPROACH </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sz="half" idx="1"/>
          </p:nvPr>
        </p:nvSpPr>
        <p:spPr>
          <a:xfrm>
            <a:off x="0" y="533400"/>
            <a:ext cx="4495800" cy="6324600"/>
          </a:xfrm>
        </p:spPr>
        <p:txBody>
          <a:bodyPr>
            <a:normAutofit fontScale="32500" lnSpcReduction="20000"/>
          </a:bodyPr>
          <a:lstStyle/>
          <a:p>
            <a:pPr algn="just"/>
            <a:r>
              <a:rPr lang="en-US" dirty="0" smtClean="0"/>
              <a:t>  </a:t>
            </a:r>
            <a:endParaRPr lang="en-US" sz="4300" dirty="0" smtClean="0"/>
          </a:p>
          <a:p>
            <a:pPr algn="just"/>
            <a:r>
              <a:rPr lang="en-US" sz="4300" dirty="0" smtClean="0"/>
              <a:t>\  </a:t>
            </a:r>
            <a:r>
              <a:rPr lang="en-US" sz="4300" dirty="0" smtClean="0"/>
              <a:t>The quantitative management perspective emerged during World War II. During the war, the army (in the U.S and U.K) brought together managers, government officials and scientists to help it deploy its resources more efficiently and effectively. These experts used some of the mathematical approaches to management devised earlier by Taylor and Gantt to solve the logistical problems encountered by the army during the war. After the war, many organizations started applying the same techniques to solve business problems. The quantitative approach to management includes the application of statistics, optimization models, information models and computer simulations. More specifically, this approach focuses on achieving organizational effectiveness through the application of mathematical and statistical concepts. The three main branches of the quantitative approach are: (</a:t>
            </a:r>
            <a:r>
              <a:rPr lang="en-US" sz="4300" dirty="0" err="1" smtClean="0"/>
              <a:t>i</a:t>
            </a:r>
            <a:r>
              <a:rPr lang="en-US" sz="4300" dirty="0" smtClean="0"/>
              <a:t>) management science (ii) operations management and (iii) management information systems. </a:t>
            </a:r>
          </a:p>
          <a:p>
            <a:endParaRPr lang="en-US" dirty="0"/>
          </a:p>
        </p:txBody>
      </p:sp>
      <p:sp>
        <p:nvSpPr>
          <p:cNvPr id="4" name="Content Placeholder 3"/>
          <p:cNvSpPr>
            <a:spLocks noGrp="1"/>
          </p:cNvSpPr>
          <p:nvPr>
            <p:ph sz="half" idx="2"/>
          </p:nvPr>
        </p:nvSpPr>
        <p:spPr>
          <a:xfrm>
            <a:off x="4495800" y="457200"/>
            <a:ext cx="4495800" cy="6172200"/>
          </a:xfrm>
        </p:spPr>
        <p:txBody>
          <a:bodyPr>
            <a:normAutofit fontScale="32500" lnSpcReduction="20000"/>
          </a:bodyPr>
          <a:lstStyle/>
          <a:p>
            <a:pPr>
              <a:buNone/>
            </a:pPr>
            <a:r>
              <a:rPr lang="en-US" sz="4300" u="sng" dirty="0" smtClean="0"/>
              <a:t>Management Science</a:t>
            </a:r>
          </a:p>
          <a:p>
            <a:pPr>
              <a:buNone/>
            </a:pPr>
            <a:endParaRPr lang="en-US" sz="3100" dirty="0" smtClean="0"/>
          </a:p>
          <a:p>
            <a:pPr algn="just"/>
            <a:r>
              <a:rPr lang="en-US" sz="3100" dirty="0" smtClean="0"/>
              <a:t>  The management science approach stresses the </a:t>
            </a:r>
            <a:r>
              <a:rPr lang="en-US" sz="3100" dirty="0" smtClean="0">
                <a:solidFill>
                  <a:srgbClr val="FF0000"/>
                </a:solidFill>
              </a:rPr>
              <a:t>use of mathematical models and statistical methods for decision-making</a:t>
            </a:r>
            <a:r>
              <a:rPr lang="en-US" sz="3100" dirty="0" smtClean="0"/>
              <a:t>. It visualizes management as a logical entity, the action of which can be expressed in terms of mathematical symbols, relationships and measurement data. Another name commonly used for management science is operations research</a:t>
            </a:r>
            <a:r>
              <a:rPr lang="en-US" sz="3100" dirty="0" smtClean="0"/>
              <a:t>.</a:t>
            </a:r>
          </a:p>
          <a:p>
            <a:pPr algn="just"/>
            <a:r>
              <a:rPr lang="en-US" sz="3100" dirty="0" smtClean="0"/>
              <a:t> </a:t>
            </a:r>
            <a:r>
              <a:rPr lang="en-US" sz="3100" dirty="0" smtClean="0"/>
              <a:t>Recent advances in </a:t>
            </a:r>
            <a:r>
              <a:rPr lang="en-US" sz="3400" dirty="0" smtClean="0">
                <a:solidFill>
                  <a:srgbClr val="FF0000"/>
                </a:solidFill>
              </a:rPr>
              <a:t>computers have made it possible to use complex mathematical and statistical models in the management of organizations</a:t>
            </a:r>
            <a:r>
              <a:rPr lang="en-US" sz="3100" dirty="0" smtClean="0"/>
              <a:t>. Management science techniques are widely used in the following areas: </a:t>
            </a:r>
          </a:p>
          <a:p>
            <a:pPr algn="just">
              <a:buNone/>
            </a:pPr>
            <a:endParaRPr lang="en-US" sz="3100" dirty="0" smtClean="0"/>
          </a:p>
          <a:p>
            <a:pPr algn="just"/>
            <a:r>
              <a:rPr lang="en-US" sz="4300" dirty="0" smtClean="0"/>
              <a:t>Capital budgeting and cash flow management </a:t>
            </a:r>
          </a:p>
          <a:p>
            <a:pPr algn="just"/>
            <a:r>
              <a:rPr lang="en-US" sz="4300" dirty="0" smtClean="0"/>
              <a:t>Production scheduling </a:t>
            </a:r>
          </a:p>
          <a:p>
            <a:pPr algn="just"/>
            <a:r>
              <a:rPr lang="en-US" sz="4300" dirty="0" smtClean="0"/>
              <a:t>Development of product strategies </a:t>
            </a:r>
          </a:p>
          <a:p>
            <a:pPr algn="just"/>
            <a:r>
              <a:rPr lang="en-US" sz="4300" dirty="0" smtClean="0"/>
              <a:t>Planning for human resource development programs </a:t>
            </a:r>
          </a:p>
          <a:p>
            <a:pPr algn="just"/>
            <a:r>
              <a:rPr lang="en-US" sz="4300" dirty="0" smtClean="0"/>
              <a:t>Maintenance of optimal inventory levels </a:t>
            </a:r>
          </a:p>
          <a:p>
            <a:pPr algn="just"/>
            <a:r>
              <a:rPr lang="en-US" sz="4300" dirty="0" smtClean="0"/>
              <a:t>Aircraft scheduling </a:t>
            </a:r>
            <a:endParaRPr lang="en-US" sz="4300" dirty="0" smtClean="0"/>
          </a:p>
          <a:p>
            <a:pPr algn="just">
              <a:buNone/>
            </a:pPr>
            <a:endParaRPr lang="en-US" sz="3100" dirty="0" smtClean="0"/>
          </a:p>
          <a:p>
            <a:pPr algn="just"/>
            <a:r>
              <a:rPr lang="en-US" sz="4300" dirty="0" smtClean="0"/>
              <a:t>Various mathematical tools like the waiting line theory or queuing theory, linear programming, the </a:t>
            </a:r>
            <a:r>
              <a:rPr lang="en-US" sz="4300" dirty="0" smtClean="0">
                <a:solidFill>
                  <a:srgbClr val="FF0000"/>
                </a:solidFill>
              </a:rPr>
              <a:t>program evaluation review technique (PERT), the critical path method (CPM), the decision theory, the simulation theory, the probability theory, sampling, time series analysis etc</a:t>
            </a:r>
            <a:r>
              <a:rPr lang="en-US" sz="4300" dirty="0" smtClean="0"/>
              <a:t>. have increased the effectiveness of managerial decision-making. </a:t>
            </a:r>
            <a:endParaRPr lang="en-US" sz="4300" dirty="0" smtClean="0"/>
          </a:p>
          <a:p>
            <a:pPr algn="just"/>
            <a:endParaRPr lang="en-US" sz="4300" dirty="0" smtClean="0"/>
          </a:p>
          <a:p>
            <a:pPr algn="just"/>
            <a:r>
              <a:rPr lang="en-US" sz="4300" dirty="0" smtClean="0"/>
              <a:t>Since </a:t>
            </a:r>
            <a:r>
              <a:rPr lang="en-US" sz="4300" dirty="0" smtClean="0"/>
              <a:t>one person cannot have all these skills the quantitative method requires a team approach to decision-making. This approach has been criticized for its overemphasis of mathematical tools. Many managerial activities cannot be quantified because they involve human beings who are governed by many irrational elements. </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1688"/>
          </a:xfrm>
        </p:spPr>
        <p:txBody>
          <a:bodyPr>
            <a:normAutofit/>
          </a:bodyPr>
          <a:lstStyle/>
          <a:p>
            <a:r>
              <a:rPr lang="en-US" sz="3200" dirty="0" smtClean="0"/>
              <a:t>QUANTITATIVE  APPROACH</a:t>
            </a:r>
            <a:endParaRPr lang="en-US" sz="3200" dirty="0"/>
          </a:p>
        </p:txBody>
      </p:sp>
      <p:sp>
        <p:nvSpPr>
          <p:cNvPr id="3" name="Content Placeholder 2"/>
          <p:cNvSpPr>
            <a:spLocks noGrp="1"/>
          </p:cNvSpPr>
          <p:nvPr>
            <p:ph sz="half" idx="1"/>
          </p:nvPr>
        </p:nvSpPr>
        <p:spPr>
          <a:xfrm>
            <a:off x="457200" y="990600"/>
            <a:ext cx="4038600" cy="5364325"/>
          </a:xfrm>
        </p:spPr>
        <p:txBody>
          <a:bodyPr>
            <a:normAutofit fontScale="70000" lnSpcReduction="20000"/>
          </a:bodyPr>
          <a:lstStyle/>
          <a:p>
            <a:pPr>
              <a:buNone/>
            </a:pPr>
            <a:r>
              <a:rPr lang="en-US" dirty="0" smtClean="0"/>
              <a:t> Operations Management </a:t>
            </a:r>
          </a:p>
          <a:p>
            <a:r>
              <a:rPr lang="en-US" dirty="0" smtClean="0"/>
              <a:t>Operations management is an applied form of management science. It deals with the effective management of the production process and the timely delivery of an organization’s products and services. Operations management is concerned with: (</a:t>
            </a:r>
            <a:r>
              <a:rPr lang="en-US" dirty="0" err="1" smtClean="0"/>
              <a:t>i</a:t>
            </a:r>
            <a:r>
              <a:rPr lang="en-US" dirty="0" smtClean="0"/>
              <a:t>) inventory management, (ii) work scheduling, (iii) production planning, (iv) facilities location and design, and (v) quality assurance. The tools used by operations managers are forecasting, inventory analysis, materials requirement planning systems, networking models, statistical quality control methods, and project planning and control techniques. </a:t>
            </a:r>
          </a:p>
          <a:p>
            <a:endParaRPr lang="en-US" dirty="0"/>
          </a:p>
        </p:txBody>
      </p:sp>
      <p:sp>
        <p:nvSpPr>
          <p:cNvPr id="4" name="Content Placeholder 3"/>
          <p:cNvSpPr>
            <a:spLocks noGrp="1"/>
          </p:cNvSpPr>
          <p:nvPr>
            <p:ph sz="half" idx="2"/>
          </p:nvPr>
        </p:nvSpPr>
        <p:spPr>
          <a:xfrm>
            <a:off x="4648200" y="990600"/>
            <a:ext cx="4038600" cy="5364325"/>
          </a:xfrm>
        </p:spPr>
        <p:txBody>
          <a:bodyPr>
            <a:normAutofit fontScale="70000" lnSpcReduction="20000"/>
          </a:bodyPr>
          <a:lstStyle/>
          <a:p>
            <a:pPr>
              <a:buNone/>
            </a:pPr>
            <a:r>
              <a:rPr lang="en-US" dirty="0" smtClean="0"/>
              <a:t>Management Information Systems</a:t>
            </a:r>
          </a:p>
          <a:p>
            <a:pPr>
              <a:buNone/>
            </a:pPr>
            <a:r>
              <a:rPr lang="en-US" dirty="0" smtClean="0"/>
              <a:t> </a:t>
            </a:r>
          </a:p>
          <a:p>
            <a:r>
              <a:rPr lang="en-US" dirty="0" smtClean="0"/>
              <a:t>  Management information systems focuses on designing and implementing computer-based information systems for business organizations. In simple terms, the MIS converts raw data into information and provides the needed information to each manager at the right time, in the needed form. (The key elements of management information systems will be discussed in detail in Chapter 23).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dirty="0" smtClean="0"/>
              <a:t>MODERN APPROACHES TO MANAGEMENT </a:t>
            </a:r>
            <a:br>
              <a:rPr lang="en-US" sz="3200" dirty="0" smtClean="0"/>
            </a:br>
            <a:endParaRPr lang="en-US" sz="3200" dirty="0"/>
          </a:p>
        </p:txBody>
      </p:sp>
      <p:sp>
        <p:nvSpPr>
          <p:cNvPr id="3" name="Content Placeholder 2"/>
          <p:cNvSpPr>
            <a:spLocks noGrp="1"/>
          </p:cNvSpPr>
          <p:nvPr>
            <p:ph sz="half" idx="1"/>
          </p:nvPr>
        </p:nvSpPr>
        <p:spPr/>
        <p:txBody>
          <a:bodyPr>
            <a:normAutofit fontScale="85000" lnSpcReduction="10000"/>
          </a:bodyPr>
          <a:lstStyle/>
          <a:p>
            <a:r>
              <a:rPr lang="en-US" dirty="0" smtClean="0"/>
              <a:t>Besides the classical, behavioral and quantitative approaches to management, there are certain modern approaches to management. Two of these approaches are the systems theory and the contingency theory, which have significantly shaped modern management thought. These two approaches to management are discussed in this section. </a:t>
            </a:r>
          </a:p>
          <a:p>
            <a:endParaRPr lang="en-US" dirty="0"/>
          </a:p>
        </p:txBody>
      </p:sp>
      <p:sp>
        <p:nvSpPr>
          <p:cNvPr id="4" name="Content Placeholder 3"/>
          <p:cNvSpPr>
            <a:spLocks noGrp="1"/>
          </p:cNvSpPr>
          <p:nvPr>
            <p:ph sz="half" idx="2"/>
          </p:nvPr>
        </p:nvSpPr>
        <p:spPr/>
        <p:txBody>
          <a:bodyPr>
            <a:normAutofit fontScale="85000" lnSpcReduction="10000"/>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Recent historical trends</a:t>
            </a:r>
            <a:endParaRPr lang="en-SG" smtClean="0"/>
          </a:p>
        </p:txBody>
      </p:sp>
      <p:sp>
        <p:nvSpPr>
          <p:cNvPr id="23555" name="Content Placeholder 2"/>
          <p:cNvSpPr>
            <a:spLocks noGrp="1"/>
          </p:cNvSpPr>
          <p:nvPr>
            <p:ph idx="1"/>
          </p:nvPr>
        </p:nvSpPr>
        <p:spPr/>
        <p:txBody>
          <a:bodyPr/>
          <a:lstStyle/>
          <a:p>
            <a:pPr eaLnBrk="1" hangingPunct="1"/>
            <a:r>
              <a:rPr lang="en-US" smtClean="0"/>
              <a:t>Systems theory</a:t>
            </a:r>
          </a:p>
          <a:p>
            <a:pPr eaLnBrk="1" hangingPunct="1"/>
            <a:r>
              <a:rPr lang="en-US" smtClean="0"/>
              <a:t>Contingency view</a:t>
            </a:r>
          </a:p>
          <a:p>
            <a:pPr eaLnBrk="1" hangingPunct="1"/>
            <a:r>
              <a:rPr lang="en-US" smtClean="0"/>
              <a:t>Total quality management (TQM)</a:t>
            </a:r>
          </a:p>
          <a:p>
            <a:pPr eaLnBrk="1" hangingPunct="1"/>
            <a:r>
              <a:rPr lang="en-US" smtClean="0"/>
              <a:t>Managing technology-driven workplace</a:t>
            </a:r>
          </a:p>
          <a:p>
            <a:pPr eaLnBrk="1" hangingPunct="1"/>
            <a:r>
              <a:rPr lang="en-US" smtClean="0"/>
              <a:t>Sustainable development</a:t>
            </a:r>
          </a:p>
          <a:p>
            <a:pPr eaLnBrk="1" hangingPunct="1"/>
            <a:r>
              <a:rPr lang="en-US" smtClean="0"/>
              <a:t>The Learning organizations</a:t>
            </a:r>
            <a:endParaRPr lang="en-SG" smtClean="0"/>
          </a:p>
        </p:txBody>
      </p:sp>
      <p:sp>
        <p:nvSpPr>
          <p:cNvPr id="4" name="Slide Number Placeholder 3"/>
          <p:cNvSpPr>
            <a:spLocks noGrp="1"/>
          </p:cNvSpPr>
          <p:nvPr>
            <p:ph type="sldNum" sz="quarter" idx="12"/>
          </p:nvPr>
        </p:nvSpPr>
        <p:spPr/>
        <p:txBody>
          <a:bodyPr/>
          <a:lstStyle/>
          <a:p>
            <a:pPr>
              <a:defRPr/>
            </a:pPr>
            <a:fld id="{63C09EBE-EFB2-47EE-8272-ACCB241C93B0}" type="slidenum">
              <a:rPr lang="en-SG"/>
              <a:pPr>
                <a:defRPr/>
              </a:pPr>
              <a:t>45</a:t>
            </a:fld>
            <a:endParaRPr lang="en-SG"/>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Systems theory</a:t>
            </a:r>
            <a:endParaRPr lang="en-SG" smtClean="0"/>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t>Organizations- </a:t>
            </a:r>
            <a:r>
              <a:rPr lang="en-US" sz="2800" dirty="0" smtClean="0"/>
              <a:t>open systems characterized by </a:t>
            </a:r>
            <a:r>
              <a:rPr lang="en-US" sz="2800" dirty="0" smtClean="0">
                <a:solidFill>
                  <a:schemeClr val="accent6"/>
                </a:solidFill>
              </a:rPr>
              <a:t>entropy, synergy,</a:t>
            </a:r>
            <a:r>
              <a:rPr lang="en-US" sz="2800" dirty="0" smtClean="0"/>
              <a:t> and </a:t>
            </a:r>
            <a:r>
              <a:rPr lang="en-US" sz="2800" dirty="0" smtClean="0">
                <a:solidFill>
                  <a:schemeClr val="accent6"/>
                </a:solidFill>
              </a:rPr>
              <a:t>subsystem interdependence</a:t>
            </a:r>
          </a:p>
          <a:p>
            <a:pPr eaLnBrk="1" fontAlgn="auto" hangingPunct="1">
              <a:spcAft>
                <a:spcPts val="0"/>
              </a:spcAft>
              <a:buFont typeface="Arial" pitchFamily="34" charset="0"/>
              <a:buNone/>
              <a:defRPr/>
            </a:pPr>
            <a:endParaRPr lang="en-US" sz="2800" dirty="0" smtClean="0"/>
          </a:p>
          <a:p>
            <a:pPr eaLnBrk="1" fontAlgn="auto" hangingPunct="1">
              <a:spcAft>
                <a:spcPts val="0"/>
              </a:spcAft>
              <a:defRPr/>
            </a:pPr>
            <a:r>
              <a:rPr lang="en-US" dirty="0" smtClean="0"/>
              <a:t>Elements- </a:t>
            </a:r>
            <a:r>
              <a:rPr lang="en-US" sz="2800" i="1" dirty="0" smtClean="0">
                <a:solidFill>
                  <a:schemeClr val="accent6"/>
                </a:solidFill>
              </a:rPr>
              <a:t>inputs</a:t>
            </a:r>
            <a:r>
              <a:rPr lang="en-US" sz="2800" dirty="0" smtClean="0"/>
              <a:t> </a:t>
            </a:r>
            <a:r>
              <a:rPr lang="en-US" sz="2400" dirty="0" smtClean="0"/>
              <a:t>(raw materials, human resources, information resources, financial resources), </a:t>
            </a:r>
            <a:r>
              <a:rPr lang="en-US" sz="2800" i="1" dirty="0" smtClean="0">
                <a:solidFill>
                  <a:schemeClr val="accent6"/>
                </a:solidFill>
              </a:rPr>
              <a:t>transformation process</a:t>
            </a:r>
            <a:r>
              <a:rPr lang="en-US" sz="2800" dirty="0" smtClean="0"/>
              <a:t> </a:t>
            </a:r>
            <a:r>
              <a:rPr lang="en-US" sz="2400" dirty="0" smtClean="0"/>
              <a:t>(management or production technology) </a:t>
            </a:r>
            <a:r>
              <a:rPr lang="en-US" sz="2800" dirty="0" smtClean="0"/>
              <a:t>, </a:t>
            </a:r>
            <a:r>
              <a:rPr lang="en-US" sz="2800" i="1" dirty="0" smtClean="0">
                <a:solidFill>
                  <a:schemeClr val="accent6"/>
                </a:solidFill>
              </a:rPr>
              <a:t>outputs</a:t>
            </a:r>
            <a:r>
              <a:rPr lang="en-US" sz="2800" dirty="0" smtClean="0"/>
              <a:t> </a:t>
            </a:r>
            <a:r>
              <a:rPr lang="en-US" sz="2400" dirty="0" smtClean="0"/>
              <a:t>(employee satisfaction, profits/losses, products/services), </a:t>
            </a:r>
            <a:r>
              <a:rPr lang="en-US" sz="2800" i="1" dirty="0" smtClean="0">
                <a:solidFill>
                  <a:schemeClr val="accent6"/>
                </a:solidFill>
              </a:rPr>
              <a:t>feedback</a:t>
            </a:r>
            <a:r>
              <a:rPr lang="en-US" sz="2800" i="1" dirty="0" smtClean="0"/>
              <a:t> </a:t>
            </a:r>
            <a:r>
              <a:rPr lang="en-US" sz="2800" dirty="0" smtClean="0"/>
              <a:t>and </a:t>
            </a:r>
            <a:r>
              <a:rPr lang="en-US" sz="2800" i="1" dirty="0" smtClean="0">
                <a:solidFill>
                  <a:schemeClr val="accent6"/>
                </a:solidFill>
              </a:rPr>
              <a:t>environment</a:t>
            </a:r>
          </a:p>
          <a:p>
            <a:pPr eaLnBrk="1" fontAlgn="auto" hangingPunct="1">
              <a:spcAft>
                <a:spcPts val="0"/>
              </a:spcAft>
              <a:buFont typeface="Arial" pitchFamily="34" charset="0"/>
              <a:buNone/>
              <a:defRPr/>
            </a:pPr>
            <a:endParaRPr lang="en-SG" dirty="0"/>
          </a:p>
        </p:txBody>
      </p:sp>
      <p:sp>
        <p:nvSpPr>
          <p:cNvPr id="4" name="Slide Number Placeholder 3"/>
          <p:cNvSpPr>
            <a:spLocks noGrp="1"/>
          </p:cNvSpPr>
          <p:nvPr>
            <p:ph type="sldNum" sz="quarter" idx="12"/>
          </p:nvPr>
        </p:nvSpPr>
        <p:spPr/>
        <p:txBody>
          <a:bodyPr/>
          <a:lstStyle/>
          <a:p>
            <a:pPr>
              <a:defRPr/>
            </a:pPr>
            <a:fld id="{D0560473-D54D-45E2-80D4-3DB1E9E212F8}" type="slidenum">
              <a:rPr lang="en-SG"/>
              <a:pPr>
                <a:defRPr/>
              </a:pPr>
              <a:t>46</a:t>
            </a:fld>
            <a:endParaRPr lang="en-SG"/>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Contingency view</a:t>
            </a:r>
            <a:endParaRPr lang="en-SG" smtClean="0"/>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None/>
              <a:defRPr/>
            </a:pPr>
            <a:r>
              <a:rPr lang="en-US" dirty="0" smtClean="0"/>
              <a:t>Theme: </a:t>
            </a:r>
            <a:r>
              <a:rPr lang="en-US" i="1" dirty="0" smtClean="0"/>
              <a:t>What works in one settings may not work in another</a:t>
            </a:r>
          </a:p>
          <a:p>
            <a:pPr eaLnBrk="1" fontAlgn="auto" hangingPunct="1">
              <a:spcAft>
                <a:spcPts val="0"/>
              </a:spcAft>
              <a:defRPr/>
            </a:pPr>
            <a:r>
              <a:rPr lang="en-US" dirty="0" smtClean="0"/>
              <a:t>Management’s job: to search for important </a:t>
            </a:r>
            <a:r>
              <a:rPr lang="en-US" dirty="0" smtClean="0">
                <a:solidFill>
                  <a:schemeClr val="accent6"/>
                </a:solidFill>
              </a:rPr>
              <a:t>contingencies</a:t>
            </a:r>
            <a:r>
              <a:rPr lang="en-US" dirty="0" smtClean="0"/>
              <a:t> and to identify key </a:t>
            </a:r>
            <a:r>
              <a:rPr lang="en-US" dirty="0" smtClean="0">
                <a:solidFill>
                  <a:schemeClr val="accent6"/>
                </a:solidFill>
              </a:rPr>
              <a:t>variables</a:t>
            </a:r>
          </a:p>
          <a:p>
            <a:pPr eaLnBrk="1" fontAlgn="auto" hangingPunct="1">
              <a:spcAft>
                <a:spcPts val="0"/>
              </a:spcAft>
              <a:defRPr/>
            </a:pPr>
            <a:endParaRPr lang="en-US" dirty="0" smtClean="0">
              <a:solidFill>
                <a:schemeClr val="accent6"/>
              </a:solidFill>
            </a:endParaRPr>
          </a:p>
          <a:p>
            <a:pPr eaLnBrk="1" fontAlgn="auto" hangingPunct="1">
              <a:spcAft>
                <a:spcPts val="0"/>
              </a:spcAft>
              <a:buFont typeface="Arial" pitchFamily="34" charset="0"/>
              <a:buNone/>
              <a:defRPr/>
            </a:pPr>
            <a:r>
              <a:rPr lang="en-US" dirty="0" smtClean="0"/>
              <a:t>Important contingencies include: </a:t>
            </a:r>
            <a:r>
              <a:rPr lang="en-US" dirty="0" smtClean="0">
                <a:solidFill>
                  <a:schemeClr val="accent6"/>
                </a:solidFill>
              </a:rPr>
              <a:t>industry, technology, the environment </a:t>
            </a:r>
            <a:r>
              <a:rPr lang="en-US" dirty="0" smtClean="0"/>
              <a:t>and</a:t>
            </a:r>
            <a:r>
              <a:rPr lang="en-US" dirty="0" smtClean="0">
                <a:solidFill>
                  <a:schemeClr val="accent6"/>
                </a:solidFill>
              </a:rPr>
              <a:t> international cultures</a:t>
            </a:r>
            <a:endParaRPr lang="en-SG" dirty="0">
              <a:solidFill>
                <a:schemeClr val="accent6"/>
              </a:solidFill>
            </a:endParaRPr>
          </a:p>
        </p:txBody>
      </p:sp>
      <p:sp>
        <p:nvSpPr>
          <p:cNvPr id="4" name="Slide Number Placeholder 3"/>
          <p:cNvSpPr>
            <a:spLocks noGrp="1"/>
          </p:cNvSpPr>
          <p:nvPr>
            <p:ph type="sldNum" sz="quarter" idx="12"/>
          </p:nvPr>
        </p:nvSpPr>
        <p:spPr/>
        <p:txBody>
          <a:bodyPr/>
          <a:lstStyle/>
          <a:p>
            <a:pPr>
              <a:defRPr/>
            </a:pPr>
            <a:fld id="{05D3B4FC-067D-4985-AFF4-A8B83E24490A}" type="slidenum">
              <a:rPr lang="en-SG"/>
              <a:pPr>
                <a:defRPr/>
              </a:pPr>
              <a:t>47</a:t>
            </a:fld>
            <a:endParaRPr lang="en-SG"/>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pPr eaLnBrk="1" hangingPunct="1"/>
            <a:r>
              <a:rPr lang="en-US" smtClean="0"/>
              <a:t>Total quality management (TQM)</a:t>
            </a:r>
            <a:endParaRPr lang="en-SG" smtClean="0"/>
          </a:p>
        </p:txBody>
      </p:sp>
      <p:sp>
        <p:nvSpPr>
          <p:cNvPr id="3" name="Content Placeholder 2"/>
          <p:cNvSpPr>
            <a:spLocks noGrp="1"/>
          </p:cNvSpPr>
          <p:nvPr>
            <p:ph idx="1"/>
          </p:nvPr>
        </p:nvSpPr>
        <p:spPr>
          <a:xfrm>
            <a:off x="457200" y="1600200"/>
            <a:ext cx="8229600" cy="5043488"/>
          </a:xfrm>
        </p:spPr>
        <p:txBody>
          <a:bodyPr rtlCol="0">
            <a:normAutofit/>
          </a:bodyPr>
          <a:lstStyle/>
          <a:p>
            <a:pPr eaLnBrk="1" fontAlgn="auto" hangingPunct="1">
              <a:spcAft>
                <a:spcPts val="0"/>
              </a:spcAft>
              <a:buFont typeface="Arial" pitchFamily="34" charset="0"/>
              <a:buNone/>
              <a:defRPr/>
            </a:pPr>
            <a:r>
              <a:rPr lang="en-US" dirty="0" smtClean="0"/>
              <a:t>Focuses on managing the total organization to deliver quality to customers</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	Four significant elements  of TQM:</a:t>
            </a:r>
          </a:p>
          <a:p>
            <a:pPr eaLnBrk="1" fontAlgn="auto" hangingPunct="1">
              <a:spcAft>
                <a:spcPts val="0"/>
              </a:spcAft>
              <a:buFont typeface="Arial" pitchFamily="34" charset="0"/>
              <a:buNone/>
              <a:defRPr/>
            </a:pPr>
            <a:r>
              <a:rPr lang="en-US" dirty="0" smtClean="0"/>
              <a:t>	1. employee involvement</a:t>
            </a:r>
          </a:p>
          <a:p>
            <a:pPr eaLnBrk="1" fontAlgn="auto" hangingPunct="1">
              <a:spcAft>
                <a:spcPts val="0"/>
              </a:spcAft>
              <a:buFont typeface="Arial" pitchFamily="34" charset="0"/>
              <a:buNone/>
              <a:defRPr/>
            </a:pPr>
            <a:r>
              <a:rPr lang="en-US" dirty="0" smtClean="0"/>
              <a:t>	2. customer focus based employee needs</a:t>
            </a:r>
          </a:p>
          <a:p>
            <a:pPr eaLnBrk="1" fontAlgn="auto" hangingPunct="1">
              <a:spcAft>
                <a:spcPts val="0"/>
              </a:spcAft>
              <a:buFont typeface="Arial" pitchFamily="34" charset="0"/>
              <a:buNone/>
              <a:defRPr/>
            </a:pPr>
            <a:r>
              <a:rPr lang="en-US" dirty="0" smtClean="0"/>
              <a:t>	3. benchmarking &amp;</a:t>
            </a:r>
          </a:p>
          <a:p>
            <a:pPr eaLnBrk="1" fontAlgn="auto" hangingPunct="1">
              <a:spcAft>
                <a:spcPts val="0"/>
              </a:spcAft>
              <a:buFont typeface="Arial" pitchFamily="34" charset="0"/>
              <a:buNone/>
              <a:defRPr/>
            </a:pPr>
            <a:r>
              <a:rPr lang="en-US" dirty="0" smtClean="0"/>
              <a:t>	4. continuous improvement</a:t>
            </a:r>
          </a:p>
          <a:p>
            <a:pPr eaLnBrk="1" fontAlgn="auto" hangingPunct="1">
              <a:spcAft>
                <a:spcPts val="0"/>
              </a:spcAft>
              <a:buFont typeface="Arial" pitchFamily="34" charset="0"/>
              <a:buNone/>
              <a:defRPr/>
            </a:pPr>
            <a:endParaRPr lang="en-US" dirty="0" smtClean="0"/>
          </a:p>
          <a:p>
            <a:pPr algn="ctr" eaLnBrk="1" fontAlgn="auto" hangingPunct="1">
              <a:spcAft>
                <a:spcPts val="0"/>
              </a:spcAft>
              <a:buFont typeface="Arial" pitchFamily="34" charset="0"/>
              <a:buNone/>
              <a:defRPr/>
            </a:pPr>
            <a:r>
              <a:rPr lang="en-US" sz="2800" dirty="0" smtClean="0"/>
              <a:t>Note: </a:t>
            </a:r>
            <a:r>
              <a:rPr lang="en-US" sz="2800" i="1" dirty="0" smtClean="0"/>
              <a:t>TQM is not a quick fix</a:t>
            </a:r>
            <a:endParaRPr lang="en-SG" sz="2800" i="1" dirty="0"/>
          </a:p>
        </p:txBody>
      </p:sp>
      <p:sp>
        <p:nvSpPr>
          <p:cNvPr id="4" name="Slide Number Placeholder 3"/>
          <p:cNvSpPr>
            <a:spLocks noGrp="1"/>
          </p:cNvSpPr>
          <p:nvPr>
            <p:ph type="sldNum" sz="quarter" idx="12"/>
          </p:nvPr>
        </p:nvSpPr>
        <p:spPr/>
        <p:txBody>
          <a:bodyPr/>
          <a:lstStyle/>
          <a:p>
            <a:pPr>
              <a:defRPr/>
            </a:pPr>
            <a:fld id="{4CCED3D3-1165-4CD7-A401-D7C803ABD6CD}" type="slidenum">
              <a:rPr lang="en-SG"/>
              <a:pPr>
                <a:defRPr/>
              </a:pPr>
              <a:t>48</a:t>
            </a:fld>
            <a:endParaRPr lang="en-SG"/>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The learning organization</a:t>
            </a:r>
            <a:endParaRPr lang="en-SG" smtClean="0"/>
          </a:p>
        </p:txBody>
      </p:sp>
      <p:sp>
        <p:nvSpPr>
          <p:cNvPr id="3" name="Content Placeholder 2"/>
          <p:cNvSpPr>
            <a:spLocks noGrp="1"/>
          </p:cNvSpPr>
          <p:nvPr>
            <p:ph idx="1"/>
          </p:nvPr>
        </p:nvSpPr>
        <p:spPr>
          <a:xfrm>
            <a:off x="214313" y="1600200"/>
            <a:ext cx="8786812" cy="5043488"/>
          </a:xfrm>
        </p:spPr>
        <p:txBody>
          <a:bodyPr rtlCol="0">
            <a:noAutofit/>
          </a:bodyPr>
          <a:lstStyle/>
          <a:p>
            <a:pPr eaLnBrk="1" fontAlgn="auto" hangingPunct="1">
              <a:spcAft>
                <a:spcPts val="0"/>
              </a:spcAft>
              <a:buFont typeface="Arial" pitchFamily="34" charset="0"/>
              <a:buNone/>
              <a:defRPr/>
            </a:pPr>
            <a:r>
              <a:rPr lang="en-US" sz="2000" dirty="0" smtClean="0"/>
              <a:t>Everyone is engaged in :</a:t>
            </a:r>
          </a:p>
          <a:p>
            <a:pPr eaLnBrk="1" fontAlgn="auto" hangingPunct="1">
              <a:spcAft>
                <a:spcPts val="0"/>
              </a:spcAft>
              <a:buFont typeface="Wingdings" pitchFamily="2" charset="2"/>
              <a:buChar char="ü"/>
              <a:defRPr/>
            </a:pPr>
            <a:r>
              <a:rPr lang="en-US" sz="2000" dirty="0" smtClean="0"/>
              <a:t>	identifying and solving problems</a:t>
            </a:r>
          </a:p>
          <a:p>
            <a:pPr eaLnBrk="1" fontAlgn="auto" hangingPunct="1">
              <a:spcAft>
                <a:spcPts val="0"/>
              </a:spcAft>
              <a:buFont typeface="Wingdings" pitchFamily="2" charset="2"/>
              <a:buChar char="ü"/>
              <a:defRPr/>
            </a:pPr>
            <a:r>
              <a:rPr lang="en-US" sz="2000" dirty="0" smtClean="0"/>
              <a:t>	enabling the organization to continuously experiment, change and 	improve</a:t>
            </a:r>
          </a:p>
          <a:p>
            <a:pPr eaLnBrk="1" fontAlgn="auto" hangingPunct="1">
              <a:spcAft>
                <a:spcPts val="0"/>
              </a:spcAft>
              <a:buFont typeface="Arial" pitchFamily="34" charset="0"/>
              <a:buNone/>
              <a:defRPr/>
            </a:pPr>
            <a:endParaRPr lang="en-US" sz="2000" dirty="0" smtClean="0"/>
          </a:p>
          <a:p>
            <a:pPr eaLnBrk="1" fontAlgn="auto" hangingPunct="1">
              <a:spcAft>
                <a:spcPts val="0"/>
              </a:spcAft>
              <a:buFont typeface="Arial" pitchFamily="34" charset="0"/>
              <a:buNone/>
              <a:defRPr/>
            </a:pPr>
            <a:r>
              <a:rPr lang="en-US" sz="2000" dirty="0" smtClean="0"/>
              <a:t>Aim: to increase organizational capacity to grow, learn &amp; achieve its purpose</a:t>
            </a:r>
          </a:p>
          <a:p>
            <a:pPr eaLnBrk="1" fontAlgn="auto" hangingPunct="1">
              <a:spcAft>
                <a:spcPts val="0"/>
              </a:spcAft>
              <a:buFont typeface="Arial" pitchFamily="34" charset="0"/>
              <a:buNone/>
              <a:defRPr/>
            </a:pPr>
            <a:endParaRPr lang="en-US" sz="2000" dirty="0" smtClean="0"/>
          </a:p>
          <a:p>
            <a:pPr eaLnBrk="1" fontAlgn="auto" hangingPunct="1">
              <a:spcAft>
                <a:spcPts val="0"/>
              </a:spcAft>
              <a:buFont typeface="Arial" pitchFamily="34" charset="0"/>
              <a:buNone/>
              <a:defRPr/>
            </a:pPr>
            <a:r>
              <a:rPr lang="en-US" sz="2000" dirty="0" smtClean="0"/>
              <a:t>Characteristics: </a:t>
            </a:r>
          </a:p>
          <a:p>
            <a:pPr marL="514350" indent="-514350" eaLnBrk="1" fontAlgn="auto" hangingPunct="1">
              <a:spcAft>
                <a:spcPts val="0"/>
              </a:spcAft>
              <a:buFont typeface="Arial" pitchFamily="34" charset="0"/>
              <a:buAutoNum type="alphaLcPeriod"/>
              <a:defRPr/>
            </a:pPr>
            <a:r>
              <a:rPr lang="en-US" sz="2000" dirty="0" smtClean="0"/>
              <a:t>Leadership</a:t>
            </a:r>
          </a:p>
          <a:p>
            <a:pPr marL="514350" indent="-514350" eaLnBrk="1" fontAlgn="auto" hangingPunct="1">
              <a:spcAft>
                <a:spcPts val="0"/>
              </a:spcAft>
              <a:buFont typeface="Arial" pitchFamily="34" charset="0"/>
              <a:buAutoNum type="alphaLcPeriod"/>
              <a:defRPr/>
            </a:pPr>
            <a:r>
              <a:rPr lang="en-US" sz="2000" dirty="0" smtClean="0"/>
              <a:t>Participative strategy</a:t>
            </a:r>
          </a:p>
          <a:p>
            <a:pPr marL="514350" indent="-514350" eaLnBrk="1" fontAlgn="auto" hangingPunct="1">
              <a:spcAft>
                <a:spcPts val="0"/>
              </a:spcAft>
              <a:buFont typeface="Arial" pitchFamily="34" charset="0"/>
              <a:buAutoNum type="alphaLcPeriod"/>
              <a:defRPr/>
            </a:pPr>
            <a:r>
              <a:rPr lang="en-US" sz="2000" dirty="0" smtClean="0"/>
              <a:t>Team-based structure</a:t>
            </a:r>
          </a:p>
          <a:p>
            <a:pPr marL="514350" indent="-514350" eaLnBrk="1" fontAlgn="auto" hangingPunct="1">
              <a:spcAft>
                <a:spcPts val="0"/>
              </a:spcAft>
              <a:buFont typeface="Arial" pitchFamily="34" charset="0"/>
              <a:buAutoNum type="alphaLcPeriod"/>
              <a:defRPr/>
            </a:pPr>
            <a:r>
              <a:rPr lang="en-US" sz="2000" dirty="0" smtClean="0"/>
              <a:t>Strong and adaptive culture</a:t>
            </a:r>
          </a:p>
          <a:p>
            <a:pPr marL="514350" indent="-514350" eaLnBrk="1" fontAlgn="auto" hangingPunct="1">
              <a:spcAft>
                <a:spcPts val="0"/>
              </a:spcAft>
              <a:buFont typeface="Arial" pitchFamily="34" charset="0"/>
              <a:buAutoNum type="alphaLcPeriod"/>
              <a:defRPr/>
            </a:pPr>
            <a:r>
              <a:rPr lang="en-US" sz="2000" dirty="0" smtClean="0"/>
              <a:t>Empowered employees and </a:t>
            </a:r>
          </a:p>
          <a:p>
            <a:pPr marL="514350" indent="-514350" eaLnBrk="1" fontAlgn="auto" hangingPunct="1">
              <a:spcAft>
                <a:spcPts val="0"/>
              </a:spcAft>
              <a:buFont typeface="Arial" pitchFamily="34" charset="0"/>
              <a:buAutoNum type="alphaLcPeriod"/>
              <a:defRPr/>
            </a:pPr>
            <a:r>
              <a:rPr lang="en-US" sz="2000" dirty="0" smtClean="0"/>
              <a:t>Open information</a:t>
            </a:r>
          </a:p>
          <a:p>
            <a:pPr eaLnBrk="1" fontAlgn="auto" hangingPunct="1">
              <a:spcAft>
                <a:spcPts val="0"/>
              </a:spcAft>
              <a:buFont typeface="Arial" pitchFamily="34" charset="0"/>
              <a:buNone/>
              <a:defRPr/>
            </a:pPr>
            <a:r>
              <a:rPr lang="en-US" sz="2000" dirty="0" smtClean="0"/>
              <a:t>	</a:t>
            </a:r>
            <a:endParaRPr lang="en-SG" sz="2000" dirty="0"/>
          </a:p>
        </p:txBody>
      </p:sp>
      <p:sp>
        <p:nvSpPr>
          <p:cNvPr id="4" name="Slide Number Placeholder 3"/>
          <p:cNvSpPr>
            <a:spLocks noGrp="1"/>
          </p:cNvSpPr>
          <p:nvPr>
            <p:ph type="sldNum" sz="quarter" idx="12"/>
          </p:nvPr>
        </p:nvSpPr>
        <p:spPr/>
        <p:txBody>
          <a:bodyPr/>
          <a:lstStyle/>
          <a:p>
            <a:pPr>
              <a:defRPr/>
            </a:pPr>
            <a:fld id="{7CEE6CEC-2EB7-44BB-AD9C-79DC1C8D22BA}" type="slidenum">
              <a:rPr lang="en-SG"/>
              <a:pPr>
                <a:defRPr/>
              </a:pPr>
              <a:t>49</a:t>
            </a:fld>
            <a:endParaRPr lang="en-SG"/>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Autofit/>
          </a:bodyPr>
          <a:lstStyle/>
          <a:p>
            <a:r>
              <a:rPr lang="en-US" sz="4400" dirty="0" smtClean="0"/>
              <a:t>Evolution of Management Thoughts</a:t>
            </a:r>
            <a:endParaRPr lang="en-US" sz="4000" dirty="0"/>
          </a:p>
        </p:txBody>
      </p:sp>
      <p:sp>
        <p:nvSpPr>
          <p:cNvPr id="3" name="Content Placeholder 2"/>
          <p:cNvSpPr>
            <a:spLocks noGrp="1"/>
          </p:cNvSpPr>
          <p:nvPr>
            <p:ph sz="half" idx="1"/>
          </p:nvPr>
        </p:nvSpPr>
        <p:spPr>
          <a:xfrm>
            <a:off x="228600" y="533400"/>
            <a:ext cx="8763000" cy="6172200"/>
          </a:xfrm>
        </p:spPr>
        <p:txBody>
          <a:bodyPr>
            <a:normAutofit fontScale="92500" lnSpcReduction="10000"/>
          </a:bodyPr>
          <a:lstStyle/>
          <a:p>
            <a:pPr marL="571500" indent="-571500">
              <a:buNone/>
            </a:pPr>
            <a:r>
              <a:rPr lang="en-US" u="sng" dirty="0" smtClean="0"/>
              <a:t>EARLY  APPROACHES TO MANAGEMENT </a:t>
            </a:r>
          </a:p>
          <a:p>
            <a:pPr marL="571500" indent="-571500" algn="just"/>
            <a:r>
              <a:rPr lang="en-US" dirty="0" smtClean="0"/>
              <a:t>The Industrial Revolution, which began in Europe in the </a:t>
            </a:r>
            <a:r>
              <a:rPr lang="en-US" u="sng" dirty="0" smtClean="0">
                <a:solidFill>
                  <a:srgbClr val="FF0000"/>
                </a:solidFill>
              </a:rPr>
              <a:t>mid-1700s</a:t>
            </a:r>
            <a:r>
              <a:rPr lang="en-US" dirty="0" smtClean="0"/>
              <a:t>, was the starting point for the development of management concepts and theories. </a:t>
            </a:r>
          </a:p>
          <a:p>
            <a:pPr marL="571500" indent="-571500" algn="just"/>
            <a:r>
              <a:rPr lang="en-US" dirty="0" smtClean="0"/>
              <a:t>The rapid growth in the </a:t>
            </a:r>
            <a:r>
              <a:rPr lang="en-US" dirty="0" smtClean="0">
                <a:solidFill>
                  <a:srgbClr val="FF0000"/>
                </a:solidFill>
              </a:rPr>
              <a:t>number of factories</a:t>
            </a:r>
            <a:r>
              <a:rPr lang="en-US" dirty="0" smtClean="0"/>
              <a:t> during this period and the need to </a:t>
            </a:r>
            <a:r>
              <a:rPr lang="en-US" dirty="0" smtClean="0">
                <a:solidFill>
                  <a:srgbClr val="FF0000"/>
                </a:solidFill>
              </a:rPr>
              <a:t>coordinate the efforts</a:t>
            </a:r>
            <a:r>
              <a:rPr lang="en-US" dirty="0" smtClean="0"/>
              <a:t> of large number of people in the </a:t>
            </a:r>
            <a:r>
              <a:rPr lang="en-US" dirty="0" smtClean="0">
                <a:solidFill>
                  <a:srgbClr val="FF0000"/>
                </a:solidFill>
              </a:rPr>
              <a:t>production process </a:t>
            </a:r>
            <a:r>
              <a:rPr lang="en-US" dirty="0" smtClean="0"/>
              <a:t>necessitated the development of management theories and principles.</a:t>
            </a:r>
          </a:p>
          <a:p>
            <a:pPr marL="571500" indent="-571500" algn="just"/>
            <a:r>
              <a:rPr lang="en-US" dirty="0" smtClean="0"/>
              <a:t>Many theorists and practitioners in the </a:t>
            </a:r>
            <a:r>
              <a:rPr lang="en-US" dirty="0" smtClean="0">
                <a:solidFill>
                  <a:srgbClr val="FF0000"/>
                </a:solidFill>
              </a:rPr>
              <a:t>mid- and late 1800s </a:t>
            </a:r>
            <a:r>
              <a:rPr lang="en-US" dirty="0" smtClean="0"/>
              <a:t>(pre-classical period) contributed valuable ideas that laid the foundation for subsequent, broader inquiries into the nature of management. </a:t>
            </a:r>
          </a:p>
          <a:p>
            <a:pPr marL="571500" indent="-571500" algn="just"/>
            <a:r>
              <a:rPr lang="en-US" dirty="0" smtClean="0">
                <a:solidFill>
                  <a:srgbClr val="FF0000"/>
                </a:solidFill>
              </a:rPr>
              <a:t>Five principal contributors </a:t>
            </a:r>
            <a:r>
              <a:rPr lang="en-US" dirty="0" smtClean="0"/>
              <a:t>can be identified in this </a:t>
            </a:r>
            <a:r>
              <a:rPr lang="en-US" dirty="0" smtClean="0">
                <a:solidFill>
                  <a:srgbClr val="FF0000"/>
                </a:solidFill>
              </a:rPr>
              <a:t>early period </a:t>
            </a:r>
            <a:r>
              <a:rPr lang="en-US" dirty="0" smtClean="0"/>
              <a:t>of development of management thought: </a:t>
            </a:r>
            <a:r>
              <a:rPr lang="en-US" dirty="0" smtClean="0">
                <a:solidFill>
                  <a:srgbClr val="FF0000"/>
                </a:solidFill>
              </a:rPr>
              <a:t>Robert Owen, Charles Babbage, Andrew </a:t>
            </a:r>
            <a:r>
              <a:rPr lang="en-US" dirty="0" err="1" smtClean="0">
                <a:solidFill>
                  <a:srgbClr val="FF0000"/>
                </a:solidFill>
              </a:rPr>
              <a:t>Ure</a:t>
            </a:r>
            <a:r>
              <a:rPr lang="en-US" dirty="0" smtClean="0">
                <a:solidFill>
                  <a:srgbClr val="FF0000"/>
                </a:solidFill>
              </a:rPr>
              <a:t>, Charles </a:t>
            </a:r>
            <a:r>
              <a:rPr lang="en-US" dirty="0" err="1" smtClean="0">
                <a:solidFill>
                  <a:srgbClr val="FF0000"/>
                </a:solidFill>
              </a:rPr>
              <a:t>Dupin</a:t>
            </a:r>
            <a:r>
              <a:rPr lang="en-US" dirty="0" smtClean="0">
                <a:solidFill>
                  <a:srgbClr val="FF0000"/>
                </a:solidFill>
              </a:rPr>
              <a:t>, and Henry Robinson Towne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0000" lnSpcReduction="20000"/>
          </a:bodyPr>
          <a:lstStyle/>
          <a:p>
            <a:r>
              <a:rPr lang="en-US" dirty="0" smtClean="0"/>
              <a:t> Systems Theory</a:t>
            </a:r>
          </a:p>
          <a:p>
            <a:r>
              <a:rPr lang="en-US" dirty="0" smtClean="0"/>
              <a:t> </a:t>
            </a:r>
          </a:p>
          <a:p>
            <a:r>
              <a:rPr lang="en-US" dirty="0" smtClean="0"/>
              <a:t>  Those who advocate a systems view contend that an organization cannot exist in isolation and that management cannot function effectively without considering external environmental factors. The systems approach gives managers a new way of looking at an organization as a whole and as a part of the larger, external environment. </a:t>
            </a:r>
          </a:p>
          <a:p>
            <a:r>
              <a:rPr lang="en-US" dirty="0" smtClean="0"/>
              <a:t> </a:t>
            </a:r>
          </a:p>
          <a:p>
            <a:r>
              <a:rPr lang="en-US" dirty="0" smtClean="0"/>
              <a:t>According to this theory, an organizational system has four major components: inputs, transformation processes, output and feedback (see Figure 2.4). Inputs – money, materials, men, machines and informational sources – are required to produce goods and services. Transformation processes or throughputs – managerial and technical abilities – are used to convert inputs into outputs. Outputs are the products, services, profits and other results produced by the organization. Feedback refers to information about the outcomes and the position of the organization relative to the environment it operates in. </a:t>
            </a:r>
          </a:p>
          <a:p>
            <a:r>
              <a:rPr lang="en-US" dirty="0" smtClean="0"/>
              <a:t> </a:t>
            </a:r>
          </a:p>
          <a:p>
            <a:r>
              <a:rPr lang="en-US" dirty="0" smtClean="0"/>
              <a:t>  Figure 2.4: A Systems View of Organizations </a:t>
            </a:r>
          </a:p>
          <a:p>
            <a:r>
              <a:rPr lang="en-US" dirty="0" smtClean="0"/>
              <a:t> </a:t>
            </a:r>
          </a:p>
          <a:p>
            <a:r>
              <a:rPr lang="en-US" dirty="0" smtClean="0"/>
              <a:t>The two basic types of systems are closed and open systems. A system that interacts with its environment is regarded as an open system and a system that does not interact with its environment is considered a closed system. Frederick Taylor, for instance, regarded people and organizations as closed systems. In reality, all organizations are open systems as they are dependent on interactions with their environment. Whether it is a new product decision or a decision related to the employees of the organization, the organization must consider the role and influence of environmental factors. Figure 2.4 depicts an open organizational system. </a:t>
            </a:r>
          </a:p>
          <a:p>
            <a:endParaRPr lang="en-US" dirty="0"/>
          </a:p>
        </p:txBody>
      </p:sp>
      <p:pic>
        <p:nvPicPr>
          <p:cNvPr id="48130" name="Picture 2" descr="D:\Department\IPE-353(Industrial Mgt)\IBM\picture\2_4.gif"/>
          <p:cNvPicPr>
            <a:picLocks noGrp="1" noChangeAspect="1" noChangeArrowheads="1"/>
          </p:cNvPicPr>
          <p:nvPr>
            <p:ph sz="half" idx="2"/>
          </p:nvPr>
        </p:nvPicPr>
        <p:blipFill>
          <a:blip r:embed="rId2"/>
          <a:srcRect/>
          <a:stretch>
            <a:fillRect/>
          </a:stretch>
        </p:blipFill>
        <p:spPr bwMode="auto">
          <a:xfrm>
            <a:off x="4648200" y="2525744"/>
            <a:ext cx="4038600" cy="3224149"/>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r>
              <a:rPr lang="en-US" dirty="0" smtClean="0"/>
              <a:t> Contingency Theory</a:t>
            </a:r>
          </a:p>
          <a:p>
            <a:r>
              <a:rPr lang="en-US" dirty="0" smtClean="0"/>
              <a:t> </a:t>
            </a:r>
          </a:p>
          <a:p>
            <a:r>
              <a:rPr lang="en-US" dirty="0" smtClean="0"/>
              <a:t>  This is also known as the situational theory. This approach has been widely used in recent years to integrate management theory with the increasing complexity of organizations. According to this theory, there is no one best way to manage all situations. In other words, there is no one best way to manage. The response “It depends” holds good for several management situations. </a:t>
            </a:r>
          </a:p>
          <a:p>
            <a:r>
              <a:rPr lang="en-US" dirty="0" smtClean="0"/>
              <a:t> </a:t>
            </a:r>
          </a:p>
          <a:p>
            <a:r>
              <a:rPr lang="en-US" dirty="0" smtClean="0"/>
              <a:t>The contingency approach was developed by managers, consultants, and researchers who tried to apply the concepts of the major schools of management thought to real-life situations. Managers, who follow this approach, make business decisions or adopt a particular management style only after carefully considering all situational factors. According to the contingency approach, “The task of managers is to identify which technique will, in a particular situation, under particular circumstances, and at a particular time, best contribute to the attainment of management goals” (see Figure 2.5). </a:t>
            </a:r>
          </a:p>
          <a:p>
            <a:endParaRPr lang="en-US" dirty="0"/>
          </a:p>
        </p:txBody>
      </p:sp>
      <p:sp>
        <p:nvSpPr>
          <p:cNvPr id="4" name="Content Placeholder 3"/>
          <p:cNvSpPr>
            <a:spLocks noGrp="1"/>
          </p:cNvSpPr>
          <p:nvPr>
            <p:ph sz="half" idx="2"/>
          </p:nvPr>
        </p:nvSpPr>
        <p:spPr/>
        <p:txBody>
          <a:bodyPr>
            <a:normAutofit fontScale="47500" lnSpcReduction="20000"/>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Current approaches to management</a:t>
            </a:r>
            <a:endParaRPr lang="en-SG" dirty="0"/>
          </a:p>
        </p:txBody>
      </p:sp>
      <p:sp>
        <p:nvSpPr>
          <p:cNvPr id="29699" name="Content Placeholder 2"/>
          <p:cNvSpPr>
            <a:spLocks noGrp="1"/>
          </p:cNvSpPr>
          <p:nvPr>
            <p:ph idx="1"/>
          </p:nvPr>
        </p:nvSpPr>
        <p:spPr/>
        <p:txBody>
          <a:bodyPr/>
          <a:lstStyle/>
          <a:p>
            <a:pPr eaLnBrk="1" hangingPunct="1">
              <a:buFont typeface="Arial" pitchFamily="34" charset="0"/>
              <a:buNone/>
            </a:pPr>
            <a:r>
              <a:rPr lang="en-SG" b="1" smtClean="0"/>
              <a:t>Current management practices are a combination of :- Scientific / Behavioural / Quantitative.</a:t>
            </a:r>
            <a:endParaRPr lang="en-US" b="1" smtClean="0"/>
          </a:p>
          <a:p>
            <a:pPr eaLnBrk="1" hangingPunct="1">
              <a:buFont typeface="Wingdings" pitchFamily="2" charset="2"/>
              <a:buChar char="q"/>
            </a:pPr>
            <a:r>
              <a:rPr lang="en-SG" b="1" smtClean="0"/>
              <a:t>Financial Management</a:t>
            </a:r>
          </a:p>
          <a:p>
            <a:pPr eaLnBrk="1" hangingPunct="1">
              <a:buFont typeface="Wingdings" pitchFamily="2" charset="2"/>
              <a:buChar char="q"/>
            </a:pPr>
            <a:r>
              <a:rPr lang="en-SG" b="1" smtClean="0"/>
              <a:t>Project Management</a:t>
            </a:r>
          </a:p>
          <a:p>
            <a:pPr eaLnBrk="1" hangingPunct="1">
              <a:buFont typeface="Wingdings" pitchFamily="2" charset="2"/>
              <a:buChar char="q"/>
            </a:pPr>
            <a:r>
              <a:rPr lang="en-SG" b="1" smtClean="0"/>
              <a:t>Operations Management</a:t>
            </a:r>
          </a:p>
          <a:p>
            <a:pPr eaLnBrk="1" hangingPunct="1">
              <a:buFont typeface="Wingdings" pitchFamily="2" charset="2"/>
              <a:buChar char="q"/>
            </a:pPr>
            <a:r>
              <a:rPr lang="en-SG" b="1" smtClean="0"/>
              <a:t>Environmental Management</a:t>
            </a:r>
            <a:endParaRPr lang="en-SG" smtClean="0"/>
          </a:p>
        </p:txBody>
      </p:sp>
      <p:sp>
        <p:nvSpPr>
          <p:cNvPr id="4" name="Slide Number Placeholder 3"/>
          <p:cNvSpPr>
            <a:spLocks noGrp="1"/>
          </p:cNvSpPr>
          <p:nvPr>
            <p:ph type="sldNum" sz="quarter" idx="12"/>
          </p:nvPr>
        </p:nvSpPr>
        <p:spPr/>
        <p:txBody>
          <a:bodyPr/>
          <a:lstStyle/>
          <a:p>
            <a:pPr>
              <a:defRPr/>
            </a:pPr>
            <a:fld id="{7CAC7341-28E1-420B-92BC-4000564D86A5}" type="slidenum">
              <a:rPr lang="en-SG"/>
              <a:pPr>
                <a:defRPr/>
              </a:pPr>
              <a:t>52</a:t>
            </a:fld>
            <a:endParaRPr lang="en-SG"/>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SG" smtClean="0"/>
              <a:t>Financial Management </a:t>
            </a:r>
          </a:p>
        </p:txBody>
      </p:sp>
      <p:sp>
        <p:nvSpPr>
          <p:cNvPr id="30723" name="Content Placeholder 2"/>
          <p:cNvSpPr>
            <a:spLocks noGrp="1"/>
          </p:cNvSpPr>
          <p:nvPr>
            <p:ph idx="1"/>
          </p:nvPr>
        </p:nvSpPr>
        <p:spPr/>
        <p:txBody>
          <a:bodyPr/>
          <a:lstStyle/>
          <a:p>
            <a:pPr eaLnBrk="1" hangingPunct="1">
              <a:buFont typeface="Arial" pitchFamily="34" charset="0"/>
              <a:buNone/>
            </a:pPr>
            <a:endParaRPr lang="en-SG" i="1" smtClean="0"/>
          </a:p>
          <a:p>
            <a:pPr eaLnBrk="1" hangingPunct="1">
              <a:buFont typeface="Wingdings" pitchFamily="2" charset="2"/>
              <a:buChar char="ü"/>
            </a:pPr>
            <a:r>
              <a:rPr lang="en-SG" sz="3600" smtClean="0"/>
              <a:t>Accounting</a:t>
            </a:r>
          </a:p>
          <a:p>
            <a:pPr eaLnBrk="1" hangingPunct="1">
              <a:buFont typeface="Wingdings" pitchFamily="2" charset="2"/>
              <a:buChar char="ü"/>
            </a:pPr>
            <a:r>
              <a:rPr lang="en-SG" sz="3600" smtClean="0"/>
              <a:t>Financial Flows</a:t>
            </a:r>
          </a:p>
          <a:p>
            <a:pPr eaLnBrk="1" hangingPunct="1">
              <a:buFont typeface="Wingdings" pitchFamily="2" charset="2"/>
              <a:buChar char="ü"/>
            </a:pPr>
            <a:r>
              <a:rPr lang="en-SG" sz="3600" smtClean="0"/>
              <a:t>Breakeven Analysis</a:t>
            </a:r>
          </a:p>
          <a:p>
            <a:pPr eaLnBrk="1" hangingPunct="1">
              <a:buFont typeface="Wingdings" pitchFamily="2" charset="2"/>
              <a:buChar char="ü"/>
            </a:pPr>
            <a:r>
              <a:rPr lang="en-SG" sz="3600" smtClean="0"/>
              <a:t>Budgets</a:t>
            </a:r>
          </a:p>
        </p:txBody>
      </p:sp>
      <p:sp>
        <p:nvSpPr>
          <p:cNvPr id="4" name="Slide Number Placeholder 3"/>
          <p:cNvSpPr>
            <a:spLocks noGrp="1"/>
          </p:cNvSpPr>
          <p:nvPr>
            <p:ph type="sldNum" sz="quarter" idx="12"/>
          </p:nvPr>
        </p:nvSpPr>
        <p:spPr/>
        <p:txBody>
          <a:bodyPr/>
          <a:lstStyle/>
          <a:p>
            <a:pPr>
              <a:defRPr/>
            </a:pPr>
            <a:fld id="{A79DD9D4-B021-48EB-83AC-C8456E6F7554}" type="slidenum">
              <a:rPr lang="en-SG"/>
              <a:pPr>
                <a:defRPr/>
              </a:pPr>
              <a:t>53</a:t>
            </a:fld>
            <a:endParaRPr lang="en-SG"/>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SG" b="1" smtClean="0"/>
              <a:t>Project Management</a:t>
            </a:r>
            <a:endParaRPr lang="en-SG" smtClean="0"/>
          </a:p>
        </p:txBody>
      </p:sp>
      <p:sp>
        <p:nvSpPr>
          <p:cNvPr id="31747" name="Content Placeholder 2"/>
          <p:cNvSpPr>
            <a:spLocks noGrp="1"/>
          </p:cNvSpPr>
          <p:nvPr>
            <p:ph idx="1"/>
          </p:nvPr>
        </p:nvSpPr>
        <p:spPr/>
        <p:txBody>
          <a:bodyPr/>
          <a:lstStyle/>
          <a:p>
            <a:pPr marL="982663" indent="-531813" eaLnBrk="1" hangingPunct="1">
              <a:buFont typeface="Wingdings" pitchFamily="2" charset="2"/>
              <a:buChar char="ü"/>
            </a:pPr>
            <a:r>
              <a:rPr lang="en-SG" smtClean="0"/>
              <a:t>Project Manager’s Role</a:t>
            </a:r>
          </a:p>
          <a:p>
            <a:pPr marL="982663" indent="-531813" eaLnBrk="1" hangingPunct="1">
              <a:buFont typeface="Wingdings" pitchFamily="2" charset="2"/>
              <a:buChar char="ü"/>
            </a:pPr>
            <a:r>
              <a:rPr lang="en-SG" smtClean="0"/>
              <a:t>Work Breakdown Structures</a:t>
            </a:r>
          </a:p>
          <a:p>
            <a:pPr marL="982663" indent="-531813" eaLnBrk="1" hangingPunct="1">
              <a:buFont typeface="Wingdings" pitchFamily="2" charset="2"/>
              <a:buChar char="ü"/>
            </a:pPr>
            <a:r>
              <a:rPr lang="en-SG" smtClean="0"/>
              <a:t>Project Life-cycle Costing</a:t>
            </a:r>
          </a:p>
          <a:p>
            <a:pPr marL="982663" indent="-531813" eaLnBrk="1" hangingPunct="1">
              <a:buFont typeface="Wingdings" pitchFamily="2" charset="2"/>
              <a:buChar char="ü"/>
            </a:pPr>
            <a:r>
              <a:rPr lang="en-SG" smtClean="0"/>
              <a:t>Risk Analysis</a:t>
            </a:r>
          </a:p>
          <a:p>
            <a:pPr marL="982663" indent="-531813" eaLnBrk="1" hangingPunct="1">
              <a:buFont typeface="Wingdings" pitchFamily="2" charset="2"/>
              <a:buChar char="ü"/>
            </a:pPr>
            <a:r>
              <a:rPr lang="en-SG" smtClean="0"/>
              <a:t>Project Scheduling</a:t>
            </a:r>
          </a:p>
          <a:p>
            <a:pPr marL="982663" indent="-531813" eaLnBrk="1" hangingPunct="1">
              <a:buFont typeface="Wingdings" pitchFamily="2" charset="2"/>
              <a:buChar char="ü"/>
            </a:pPr>
            <a:r>
              <a:rPr lang="en-SG" smtClean="0"/>
              <a:t>Contracts</a:t>
            </a:r>
          </a:p>
        </p:txBody>
      </p:sp>
      <p:sp>
        <p:nvSpPr>
          <p:cNvPr id="4" name="Slide Number Placeholder 3"/>
          <p:cNvSpPr>
            <a:spLocks noGrp="1"/>
          </p:cNvSpPr>
          <p:nvPr>
            <p:ph type="sldNum" sz="quarter" idx="12"/>
          </p:nvPr>
        </p:nvSpPr>
        <p:spPr/>
        <p:txBody>
          <a:bodyPr/>
          <a:lstStyle/>
          <a:p>
            <a:pPr>
              <a:defRPr/>
            </a:pPr>
            <a:fld id="{7E74C590-E82E-4308-9481-76B01A52F81E}" type="slidenum">
              <a:rPr lang="en-SG"/>
              <a:pPr>
                <a:defRPr/>
              </a:pPr>
              <a:t>54</a:t>
            </a:fld>
            <a:endParaRPr lang="en-SG"/>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SG" b="1" smtClean="0"/>
              <a:t>Operations Management</a:t>
            </a:r>
            <a:endParaRPr lang="en-SG" smtClean="0"/>
          </a:p>
        </p:txBody>
      </p:sp>
      <p:sp>
        <p:nvSpPr>
          <p:cNvPr id="32771" name="Content Placeholder 2"/>
          <p:cNvSpPr>
            <a:spLocks noGrp="1"/>
          </p:cNvSpPr>
          <p:nvPr>
            <p:ph idx="1"/>
          </p:nvPr>
        </p:nvSpPr>
        <p:spPr/>
        <p:txBody>
          <a:bodyPr/>
          <a:lstStyle/>
          <a:p>
            <a:pPr marL="982663" indent="-531813" eaLnBrk="1" hangingPunct="1">
              <a:buFont typeface="Wingdings" pitchFamily="2" charset="2"/>
              <a:buChar char="ü"/>
            </a:pPr>
            <a:r>
              <a:rPr lang="en-SG" smtClean="0"/>
              <a:t>Forecasting Demand</a:t>
            </a:r>
          </a:p>
          <a:p>
            <a:pPr marL="982663" indent="-531813" eaLnBrk="1" hangingPunct="1">
              <a:buFont typeface="Wingdings" pitchFamily="2" charset="2"/>
              <a:buChar char="ü"/>
            </a:pPr>
            <a:r>
              <a:rPr lang="en-SG" smtClean="0"/>
              <a:t>Controlling Quality</a:t>
            </a:r>
          </a:p>
          <a:p>
            <a:pPr marL="982663" indent="-531813" eaLnBrk="1" hangingPunct="1">
              <a:buFont typeface="Wingdings" pitchFamily="2" charset="2"/>
              <a:buChar char="ü"/>
            </a:pPr>
            <a:r>
              <a:rPr lang="en-SG" smtClean="0"/>
              <a:t>Controlling Supply</a:t>
            </a:r>
          </a:p>
          <a:p>
            <a:pPr marL="982663" indent="-531813" eaLnBrk="1" hangingPunct="1">
              <a:buFont typeface="Wingdings" pitchFamily="2" charset="2"/>
              <a:buChar char="ü"/>
            </a:pPr>
            <a:r>
              <a:rPr lang="en-SG" smtClean="0"/>
              <a:t>Planning Schedules</a:t>
            </a:r>
          </a:p>
        </p:txBody>
      </p:sp>
      <p:sp>
        <p:nvSpPr>
          <p:cNvPr id="4" name="Slide Number Placeholder 3"/>
          <p:cNvSpPr>
            <a:spLocks noGrp="1"/>
          </p:cNvSpPr>
          <p:nvPr>
            <p:ph type="sldNum" sz="quarter" idx="12"/>
          </p:nvPr>
        </p:nvSpPr>
        <p:spPr/>
        <p:txBody>
          <a:bodyPr/>
          <a:lstStyle/>
          <a:p>
            <a:pPr>
              <a:defRPr/>
            </a:pPr>
            <a:fld id="{B8C87B8A-1FB8-48D5-B94B-7F37EC31B1F5}" type="slidenum">
              <a:rPr lang="en-SG"/>
              <a:pPr>
                <a:defRPr/>
              </a:pPr>
              <a:t>55</a:t>
            </a:fld>
            <a:endParaRPr lang="en-SG"/>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SG" b="1" smtClean="0"/>
              <a:t>Environmental Management</a:t>
            </a:r>
            <a:endParaRPr lang="en-SG" smtClean="0"/>
          </a:p>
        </p:txBody>
      </p:sp>
      <p:sp>
        <p:nvSpPr>
          <p:cNvPr id="33795" name="Content Placeholder 2"/>
          <p:cNvSpPr>
            <a:spLocks noGrp="1"/>
          </p:cNvSpPr>
          <p:nvPr>
            <p:ph idx="1"/>
          </p:nvPr>
        </p:nvSpPr>
        <p:spPr/>
        <p:txBody>
          <a:bodyPr/>
          <a:lstStyle/>
          <a:p>
            <a:pPr marL="723900" indent="-450850" eaLnBrk="1" hangingPunct="1">
              <a:buFont typeface="Wingdings" pitchFamily="2" charset="2"/>
              <a:buChar char="ü"/>
            </a:pPr>
            <a:r>
              <a:rPr lang="en-SG" smtClean="0"/>
              <a:t>Product design</a:t>
            </a:r>
          </a:p>
          <a:p>
            <a:pPr marL="723900" indent="-450850" eaLnBrk="1" hangingPunct="1">
              <a:buFont typeface="Wingdings" pitchFamily="2" charset="2"/>
              <a:buChar char="ü"/>
            </a:pPr>
            <a:r>
              <a:rPr lang="en-SG" smtClean="0"/>
              <a:t>Life-cycle assessment</a:t>
            </a:r>
          </a:p>
          <a:p>
            <a:pPr marL="723900" indent="-450850" eaLnBrk="1" hangingPunct="1">
              <a:buFont typeface="Wingdings" pitchFamily="2" charset="2"/>
              <a:buChar char="ü"/>
            </a:pPr>
            <a:r>
              <a:rPr lang="en-SG" smtClean="0"/>
              <a:t>Production processes</a:t>
            </a:r>
          </a:p>
          <a:p>
            <a:pPr marL="723900" indent="-450850" eaLnBrk="1" hangingPunct="1">
              <a:buFont typeface="Wingdings" pitchFamily="2" charset="2"/>
              <a:buChar char="ü"/>
            </a:pPr>
            <a:r>
              <a:rPr lang="en-SG" smtClean="0"/>
              <a:t>Sustainability</a:t>
            </a:r>
          </a:p>
        </p:txBody>
      </p:sp>
      <p:sp>
        <p:nvSpPr>
          <p:cNvPr id="4" name="Slide Number Placeholder 3"/>
          <p:cNvSpPr>
            <a:spLocks noGrp="1"/>
          </p:cNvSpPr>
          <p:nvPr>
            <p:ph type="sldNum" sz="quarter" idx="12"/>
          </p:nvPr>
        </p:nvSpPr>
        <p:spPr/>
        <p:txBody>
          <a:bodyPr/>
          <a:lstStyle/>
          <a:p>
            <a:pPr>
              <a:defRPr/>
            </a:pPr>
            <a:fld id="{F0274818-9EC9-44A7-BE0C-E957394EDB5B}" type="slidenum">
              <a:rPr lang="en-SG"/>
              <a:pPr>
                <a:defRPr/>
              </a:pPr>
              <a:t>56</a:t>
            </a:fld>
            <a:endParaRPr lang="en-SG"/>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nvPr>
        </p:nvGraphicFramePr>
        <p:xfrm>
          <a:off x="457200" y="1219200"/>
          <a:ext cx="7391400" cy="5257801"/>
        </p:xfrm>
        <a:graphic>
          <a:graphicData uri="http://schemas.openxmlformats.org/drawingml/2006/table">
            <a:tbl>
              <a:tblPr/>
              <a:tblGrid>
                <a:gridCol w="1349669"/>
                <a:gridCol w="6041731"/>
              </a:tblGrid>
              <a:tr h="208050">
                <a:tc>
                  <a:txBody>
                    <a:bodyPr/>
                    <a:lstStyle/>
                    <a:p>
                      <a:pPr marL="19050" marR="19050" algn="ctr">
                        <a:spcBef>
                          <a:spcPts val="150"/>
                        </a:spcBef>
                        <a:spcAft>
                          <a:spcPts val="150"/>
                        </a:spcAft>
                      </a:pPr>
                      <a:r>
                        <a:rPr lang="en-US" sz="700" b="1" dirty="0">
                          <a:solidFill>
                            <a:srgbClr val="000080"/>
                          </a:solidFill>
                          <a:latin typeface="Verdana"/>
                          <a:ea typeface="Times New Roman"/>
                        </a:rPr>
                        <a:t>Approach </a:t>
                      </a:r>
                      <a:endParaRPr lang="en-US" sz="700" dirty="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lgn="ctr">
                        <a:spcBef>
                          <a:spcPts val="150"/>
                        </a:spcBef>
                        <a:spcAft>
                          <a:spcPts val="150"/>
                        </a:spcAft>
                      </a:pPr>
                      <a:r>
                        <a:rPr lang="en-US" sz="700" b="1">
                          <a:solidFill>
                            <a:srgbClr val="000080"/>
                          </a:solidFill>
                          <a:latin typeface="Verdana"/>
                          <a:ea typeface="Times New Roman"/>
                        </a:rPr>
                        <a:t>Important Features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1337138">
                <a:tc>
                  <a:txBody>
                    <a:bodyPr/>
                    <a:lstStyle/>
                    <a:p>
                      <a:pPr marL="19050" marR="19050">
                        <a:spcBef>
                          <a:spcPts val="150"/>
                        </a:spcBef>
                        <a:spcAft>
                          <a:spcPts val="150"/>
                        </a:spcAft>
                      </a:pPr>
                      <a:r>
                        <a:rPr lang="en-US" sz="700">
                          <a:solidFill>
                            <a:srgbClr val="000080"/>
                          </a:solidFill>
                          <a:latin typeface="Verdana"/>
                          <a:ea typeface="Times New Roman"/>
                        </a:rPr>
                        <a:t>Classical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700" dirty="0">
                          <a:solidFill>
                            <a:srgbClr val="000080"/>
                          </a:solidFill>
                          <a:latin typeface="Verdana"/>
                          <a:ea typeface="Times New Roman"/>
                        </a:rPr>
                        <a:t>This approach is divided into three schools – scientific management, administrative theory and bureaucratic management. </a:t>
                      </a:r>
                      <a:endParaRPr lang="en-US" sz="800" dirty="0">
                        <a:latin typeface="Times New Roman"/>
                        <a:ea typeface="Times New Roman"/>
                      </a:endParaRPr>
                    </a:p>
                    <a:p>
                      <a:pPr marL="19050" marR="19050">
                        <a:spcBef>
                          <a:spcPts val="150"/>
                        </a:spcBef>
                        <a:spcAft>
                          <a:spcPts val="150"/>
                        </a:spcAft>
                      </a:pPr>
                      <a:r>
                        <a:rPr lang="en-US" sz="700" dirty="0">
                          <a:solidFill>
                            <a:srgbClr val="000080"/>
                          </a:solidFill>
                          <a:latin typeface="Verdana"/>
                          <a:ea typeface="Times New Roman"/>
                        </a:rPr>
                        <a:t>Scientific management emphasizes the scientific study of work methods to improve the efficiency of the workers. The administrative theory focused on principles that could be used by managers to coordinate the internal activities of organizations. Bureaucratic management emphasizes the need for organizations to function on a rational basis. </a:t>
                      </a:r>
                      <a:endParaRPr lang="en-US" sz="800" dirty="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2412825">
                <a:tc>
                  <a:txBody>
                    <a:bodyPr/>
                    <a:lstStyle/>
                    <a:p>
                      <a:pPr marL="19050" marR="19050">
                        <a:spcBef>
                          <a:spcPts val="150"/>
                        </a:spcBef>
                        <a:spcAft>
                          <a:spcPts val="150"/>
                        </a:spcAft>
                      </a:pPr>
                      <a:r>
                        <a:rPr lang="en-US" sz="700">
                          <a:solidFill>
                            <a:srgbClr val="000080"/>
                          </a:solidFill>
                          <a:latin typeface="Verdana"/>
                          <a:ea typeface="Times New Roman"/>
                        </a:rPr>
                        <a:t>Behavioral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700" dirty="0">
                          <a:solidFill>
                            <a:srgbClr val="000080"/>
                          </a:solidFill>
                          <a:latin typeface="Verdana"/>
                          <a:ea typeface="Times New Roman"/>
                        </a:rPr>
                        <a:t>The behavioral approach to management emphasized individual attitudes and behaviors and group processes, and recognized the significance of behavioral processes in the workplace. </a:t>
                      </a:r>
                      <a:endParaRPr lang="en-US" sz="800" dirty="0">
                        <a:latin typeface="Times New Roman"/>
                        <a:ea typeface="Times New Roman"/>
                      </a:endParaRPr>
                    </a:p>
                    <a:p>
                      <a:pPr marL="19050" marR="19050">
                        <a:spcBef>
                          <a:spcPts val="150"/>
                        </a:spcBef>
                        <a:spcAft>
                          <a:spcPts val="150"/>
                        </a:spcAft>
                      </a:pPr>
                      <a:r>
                        <a:rPr lang="en-US" sz="700" dirty="0">
                          <a:solidFill>
                            <a:srgbClr val="000080"/>
                          </a:solidFill>
                          <a:latin typeface="Verdana"/>
                          <a:ea typeface="Times New Roman"/>
                        </a:rPr>
                        <a:t>While Mary Parker Follett focused on the functioning of groups in the workplace, Elton Mayo’s studies were aimed at evaluating the attitudes and psychological reactions of workers in on-the-job situations and laid the foundation for the Human Relations Movement. Abraham Maslow theorized that people were motivated by a hierarchy of needs. Douglas McGregor’s assumptions about human behavior led to the development of Theory X and Theory Y which reflect the two extreme sets of belief that different managers have about their workers. Chris </a:t>
                      </a:r>
                      <a:r>
                        <a:rPr lang="en-US" sz="700" dirty="0" err="1">
                          <a:solidFill>
                            <a:srgbClr val="000080"/>
                          </a:solidFill>
                          <a:latin typeface="Verdana"/>
                          <a:ea typeface="Times New Roman"/>
                        </a:rPr>
                        <a:t>Argyris</a:t>
                      </a:r>
                      <a:r>
                        <a:rPr lang="en-US" sz="700" dirty="0">
                          <a:solidFill>
                            <a:srgbClr val="000080"/>
                          </a:solidFill>
                          <a:latin typeface="Verdana"/>
                          <a:ea typeface="Times New Roman"/>
                        </a:rPr>
                        <a:t> is known for his maturity-immaturity theory, integration of individual and organizational goals, and Model I and Model II organization analysis. </a:t>
                      </a:r>
                      <a:endParaRPr lang="en-US" sz="800" dirty="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739534">
                <a:tc>
                  <a:txBody>
                    <a:bodyPr/>
                    <a:lstStyle/>
                    <a:p>
                      <a:pPr marL="19050" marR="19050">
                        <a:spcBef>
                          <a:spcPts val="150"/>
                        </a:spcBef>
                        <a:spcAft>
                          <a:spcPts val="150"/>
                        </a:spcAft>
                      </a:pPr>
                      <a:r>
                        <a:rPr lang="en-US" sz="700">
                          <a:solidFill>
                            <a:srgbClr val="000080"/>
                          </a:solidFill>
                          <a:latin typeface="Verdana"/>
                          <a:ea typeface="Times New Roman"/>
                        </a:rPr>
                        <a:t>Quantitative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700">
                          <a:solidFill>
                            <a:srgbClr val="000080"/>
                          </a:solidFill>
                          <a:latin typeface="Verdana"/>
                          <a:ea typeface="Times New Roman"/>
                        </a:rPr>
                        <a:t>This approach focuses on achieving organizational effectiveness through the application of mathematical and statistical concepts. The three main branches of this approach are: management science, operations management, and management information systems.</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r h="560254">
                <a:tc>
                  <a:txBody>
                    <a:bodyPr/>
                    <a:lstStyle/>
                    <a:p>
                      <a:pPr marL="19050" marR="19050">
                        <a:spcBef>
                          <a:spcPts val="150"/>
                        </a:spcBef>
                        <a:spcAft>
                          <a:spcPts val="150"/>
                        </a:spcAft>
                      </a:pPr>
                      <a:r>
                        <a:rPr lang="en-US" sz="700">
                          <a:solidFill>
                            <a:srgbClr val="000080"/>
                          </a:solidFill>
                          <a:latin typeface="Verdana"/>
                          <a:ea typeface="Times New Roman"/>
                        </a:rPr>
                        <a:t>Contemporary (systems and contingency) </a:t>
                      </a:r>
                      <a:endParaRPr lang="en-US" sz="70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c>
                  <a:txBody>
                    <a:bodyPr/>
                    <a:lstStyle/>
                    <a:p>
                      <a:pPr marL="19050" marR="19050">
                        <a:spcBef>
                          <a:spcPts val="150"/>
                        </a:spcBef>
                        <a:spcAft>
                          <a:spcPts val="150"/>
                        </a:spcAft>
                      </a:pPr>
                      <a:r>
                        <a:rPr lang="en-US" sz="700" dirty="0">
                          <a:solidFill>
                            <a:srgbClr val="000080"/>
                          </a:solidFill>
                          <a:latin typeface="Verdana"/>
                          <a:ea typeface="Times New Roman"/>
                        </a:rPr>
                        <a:t>The systems approach views organizations as a part of the larger, external environment. The Contingency Theory states that there is no one best way to manage all situations. </a:t>
                      </a:r>
                      <a:endParaRPr lang="en-US" sz="700" dirty="0">
                        <a:latin typeface="Times New Roman"/>
                        <a:ea typeface="Times New Roman"/>
                      </a:endParaRPr>
                    </a:p>
                  </a:txBody>
                  <a:tcPr marL="6439" marR="6439" marT="6439" marB="64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2"/>
                    </a:solidFill>
                  </a:tcPr>
                </a:tc>
              </a:tr>
            </a:tbl>
          </a:graphicData>
        </a:graphic>
      </p:graphicFrame>
      <p:sp>
        <p:nvSpPr>
          <p:cNvPr id="6" name="Rectangle 5"/>
          <p:cNvSpPr/>
          <p:nvPr/>
        </p:nvSpPr>
        <p:spPr>
          <a:xfrm>
            <a:off x="2362200" y="228600"/>
            <a:ext cx="5181600" cy="369332"/>
          </a:xfrm>
          <a:prstGeom prst="rect">
            <a:avLst/>
          </a:prstGeom>
        </p:spPr>
        <p:txBody>
          <a:bodyPr wrap="square">
            <a:spAutoFit/>
          </a:bodyPr>
          <a:lstStyle/>
          <a:p>
            <a:r>
              <a:rPr lang="en-US" b="1" dirty="0" smtClean="0"/>
              <a:t>Important Features of the Major Approaches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End notes on the evolution of management thinking</a:t>
            </a:r>
            <a:endParaRPr lang="en-SG" dirty="0"/>
          </a:p>
        </p:txBody>
      </p:sp>
      <p:sp>
        <p:nvSpPr>
          <p:cNvPr id="28675" name="Content Placeholder 2"/>
          <p:cNvSpPr>
            <a:spLocks noGrp="1"/>
          </p:cNvSpPr>
          <p:nvPr>
            <p:ph idx="1"/>
          </p:nvPr>
        </p:nvSpPr>
        <p:spPr>
          <a:xfrm>
            <a:off x="428625" y="1785938"/>
            <a:ext cx="8229600" cy="4525962"/>
          </a:xfrm>
        </p:spPr>
        <p:txBody>
          <a:bodyPr/>
          <a:lstStyle/>
          <a:p>
            <a:pPr eaLnBrk="1" hangingPunct="1"/>
            <a:r>
              <a:rPr lang="en-US" smtClean="0">
                <a:solidFill>
                  <a:schemeClr val="accent2"/>
                </a:solidFill>
              </a:rPr>
              <a:t>Social, political </a:t>
            </a:r>
            <a:r>
              <a:rPr lang="en-US" smtClean="0"/>
              <a:t>and </a:t>
            </a:r>
            <a:r>
              <a:rPr lang="en-US" smtClean="0">
                <a:solidFill>
                  <a:schemeClr val="accent2"/>
                </a:solidFill>
              </a:rPr>
              <a:t>economic forces </a:t>
            </a:r>
            <a:r>
              <a:rPr lang="en-US" smtClean="0"/>
              <a:t>have significantly influenced the way today’s mangers approach organizational strategy and structure</a:t>
            </a:r>
          </a:p>
          <a:p>
            <a:pPr eaLnBrk="1" hangingPunct="1"/>
            <a:r>
              <a:rPr lang="en-US" smtClean="0">
                <a:solidFill>
                  <a:schemeClr val="accent2"/>
                </a:solidFill>
              </a:rPr>
              <a:t>Psychology</a:t>
            </a:r>
            <a:r>
              <a:rPr lang="en-US" smtClean="0"/>
              <a:t> has influenced management approaches to motivation, communication, leadership and the overall field of human resource management</a:t>
            </a:r>
            <a:endParaRPr lang="en-SG" smtClean="0"/>
          </a:p>
        </p:txBody>
      </p:sp>
      <p:sp>
        <p:nvSpPr>
          <p:cNvPr id="4" name="Slide Number Placeholder 3"/>
          <p:cNvSpPr>
            <a:spLocks noGrp="1"/>
          </p:cNvSpPr>
          <p:nvPr>
            <p:ph type="sldNum" sz="quarter" idx="12"/>
          </p:nvPr>
        </p:nvSpPr>
        <p:spPr/>
        <p:txBody>
          <a:bodyPr/>
          <a:lstStyle/>
          <a:p>
            <a:pPr>
              <a:defRPr/>
            </a:pPr>
            <a:fld id="{88D1E664-3FF0-4E5A-A910-C6844A128EEA}" type="slidenum">
              <a:rPr lang="en-SG"/>
              <a:pPr>
                <a:defRPr/>
              </a:pPr>
              <a:t>58</a:t>
            </a:fld>
            <a:endParaRPr lang="en-SG"/>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3100" dirty="0" smtClean="0"/>
              <a:t>EMERGING APPROACHES IN MANAGEMENT THOUGHT </a:t>
            </a:r>
            <a:r>
              <a:rPr lang="en-US" dirty="0" smtClean="0"/>
              <a:t/>
            </a:r>
            <a:br>
              <a:rPr lang="en-US" dirty="0" smtClean="0"/>
            </a:br>
            <a:endParaRPr lang="en-US" dirty="0"/>
          </a:p>
        </p:txBody>
      </p:sp>
      <p:sp>
        <p:nvSpPr>
          <p:cNvPr id="3" name="Content Placeholder 2"/>
          <p:cNvSpPr>
            <a:spLocks noGrp="1"/>
          </p:cNvSpPr>
          <p:nvPr>
            <p:ph sz="half" idx="1"/>
          </p:nvPr>
        </p:nvSpPr>
        <p:spPr>
          <a:xfrm>
            <a:off x="457200" y="914400"/>
            <a:ext cx="4038600" cy="5440525"/>
          </a:xfrm>
        </p:spPr>
        <p:txBody>
          <a:bodyPr>
            <a:normAutofit fontScale="47500" lnSpcReduction="20000"/>
          </a:bodyPr>
          <a:lstStyle/>
          <a:p>
            <a:pPr>
              <a:buNone/>
            </a:pPr>
            <a:endParaRPr lang="en-US" dirty="0" smtClean="0"/>
          </a:p>
          <a:p>
            <a:r>
              <a:rPr lang="en-US" dirty="0" smtClean="0"/>
              <a:t>  William </a:t>
            </a:r>
            <a:r>
              <a:rPr lang="en-US" dirty="0" err="1" smtClean="0"/>
              <a:t>Ouchi</a:t>
            </a:r>
            <a:r>
              <a:rPr lang="en-US" dirty="0" smtClean="0"/>
              <a:t>, a management expert, conducted research on both American and Japanese management approaches and outlined a new theory called Theory Z. This theory combines the positive aspects of both American and Japanese management styles. The Theory Z approach involves providing job security to employees to ensure their loyalty and long-term association with the company. It also involves job rotation of employees to develop their cross-functional skills. This approach advocates the participation of employees in the decision-making process and emphasizes the use of informal control in the organization along with explicit performance measures. The organization shows concern for its employees’ well-being and lays emphasis on their training and development. (Theory Z and American and Japanese styles of management are discussed in detail in Chapter 24). </a:t>
            </a:r>
          </a:p>
          <a:p>
            <a:r>
              <a:rPr lang="en-US" dirty="0" smtClean="0"/>
              <a:t> </a:t>
            </a:r>
          </a:p>
          <a:p>
            <a:r>
              <a:rPr lang="en-US" dirty="0" smtClean="0"/>
              <a:t>Another approach in the field of management thought that is gaining increasing importance is that of quality management. Quality management is a management approach that directs the efforts of management towards bringing about continuous improvement in product and service quality to achieve higher levels of customer satisfaction and build customer loyalty. To be successful and effective, this approach needs to be integrated with an organization’s strategy. (Quality management has been discussed in detail in Chapter 21). </a:t>
            </a:r>
          </a:p>
          <a:p>
            <a:endParaRPr lang="en-US" dirty="0"/>
          </a:p>
        </p:txBody>
      </p:sp>
      <p:sp>
        <p:nvSpPr>
          <p:cNvPr id="4" name="Content Placeholder 3"/>
          <p:cNvSpPr>
            <a:spLocks noGrp="1"/>
          </p:cNvSpPr>
          <p:nvPr>
            <p:ph sz="half" idx="2"/>
          </p:nvPr>
        </p:nvSpPr>
        <p:spPr/>
        <p:txBody>
          <a:bodyPr>
            <a:normAutofit fontScale="47500" lnSpcReduction="20000"/>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rtlCol="0" anchor="t">
            <a:normAutofit fontScale="90000"/>
          </a:bodyPr>
          <a:lstStyle/>
          <a:p>
            <a:pPr eaLnBrk="1" fontAlgn="auto" hangingPunct="1">
              <a:spcAft>
                <a:spcPts val="0"/>
              </a:spcAft>
              <a:defRPr/>
            </a:pPr>
            <a:r>
              <a:rPr lang="en-US" sz="4000" dirty="0" smtClean="0"/>
              <a:t>Management perspective over time</a:t>
            </a:r>
            <a:endParaRPr lang="en-SG" sz="4000" dirty="0"/>
          </a:p>
        </p:txBody>
      </p:sp>
      <p:sp>
        <p:nvSpPr>
          <p:cNvPr id="3" name="Content Placeholder 2"/>
          <p:cNvSpPr>
            <a:spLocks noGrp="1"/>
          </p:cNvSpPr>
          <p:nvPr>
            <p:ph idx="1"/>
          </p:nvPr>
        </p:nvSpPr>
        <p:spPr>
          <a:xfrm>
            <a:off x="304800" y="914400"/>
            <a:ext cx="8839200" cy="5562600"/>
          </a:xfrm>
        </p:spPr>
        <p:txBody>
          <a:bodyPr rtlCol="0">
            <a:normAutofit/>
          </a:bodyPr>
          <a:lstStyle/>
          <a:p>
            <a:pPr eaLnBrk="1" fontAlgn="auto" hangingPunct="1">
              <a:spcAft>
                <a:spcPts val="0"/>
              </a:spcAft>
              <a:defRPr/>
            </a:pPr>
            <a:r>
              <a:rPr lang="en-US" sz="3200" dirty="0" smtClean="0">
                <a:latin typeface="Times New Roman" pitchFamily="18" charset="0"/>
                <a:cs typeface="Times New Roman" pitchFamily="18" charset="0"/>
              </a:rPr>
              <a:t>Classical perspective : 1890 – 1940</a:t>
            </a:r>
          </a:p>
          <a:p>
            <a:pPr eaLnBrk="1" fontAlgn="auto" hangingPunct="1">
              <a:spcAft>
                <a:spcPts val="0"/>
              </a:spcAft>
              <a:defRPr/>
            </a:pPr>
            <a:r>
              <a:rPr lang="en-US" sz="3200" dirty="0" smtClean="0">
                <a:latin typeface="Times New Roman" pitchFamily="18" charset="0"/>
                <a:cs typeface="Times New Roman" pitchFamily="18" charset="0"/>
              </a:rPr>
              <a:t>Humanistic perspective: 1930 – 1990</a:t>
            </a:r>
          </a:p>
          <a:p>
            <a:pPr eaLnBrk="1" fontAlgn="auto" hangingPunct="1">
              <a:spcAft>
                <a:spcPts val="0"/>
              </a:spcAft>
              <a:defRPr/>
            </a:pPr>
            <a:r>
              <a:rPr lang="en-US" sz="3200" dirty="0" smtClean="0">
                <a:latin typeface="Times New Roman" pitchFamily="18" charset="0"/>
                <a:cs typeface="Times New Roman" pitchFamily="18" charset="0"/>
              </a:rPr>
              <a:t>Management science perspective: 1940 – 1990</a:t>
            </a:r>
          </a:p>
          <a:p>
            <a:pPr eaLnBrk="1" fontAlgn="auto" hangingPunct="1">
              <a:spcAft>
                <a:spcPts val="0"/>
              </a:spcAft>
              <a:defRPr/>
            </a:pPr>
            <a:r>
              <a:rPr lang="en-US" sz="3200" dirty="0" smtClean="0">
                <a:latin typeface="Times New Roman" pitchFamily="18" charset="0"/>
                <a:cs typeface="Times New Roman" pitchFamily="18" charset="0"/>
              </a:rPr>
              <a:t>Systems theory: 1950 – 2000</a:t>
            </a:r>
          </a:p>
          <a:p>
            <a:pPr eaLnBrk="1" fontAlgn="auto" hangingPunct="1">
              <a:spcAft>
                <a:spcPts val="0"/>
              </a:spcAft>
              <a:defRPr/>
            </a:pPr>
            <a:r>
              <a:rPr lang="en-US" sz="3200" dirty="0" smtClean="0">
                <a:latin typeface="Times New Roman" pitchFamily="18" charset="0"/>
                <a:cs typeface="Times New Roman" pitchFamily="18" charset="0"/>
              </a:rPr>
              <a:t>Contingency view: 1968 – 2000</a:t>
            </a:r>
          </a:p>
          <a:p>
            <a:pPr eaLnBrk="1" fontAlgn="auto" hangingPunct="1">
              <a:spcAft>
                <a:spcPts val="0"/>
              </a:spcAft>
              <a:defRPr/>
            </a:pPr>
            <a:r>
              <a:rPr lang="en-US" sz="3200" dirty="0" smtClean="0">
                <a:latin typeface="Times New Roman" pitchFamily="18" charset="0"/>
                <a:cs typeface="Times New Roman" pitchFamily="18" charset="0"/>
              </a:rPr>
              <a:t>Total quality management: 1978 – 2000</a:t>
            </a:r>
          </a:p>
          <a:p>
            <a:pPr eaLnBrk="1" fontAlgn="auto" hangingPunct="1">
              <a:spcAft>
                <a:spcPts val="0"/>
              </a:spcAft>
              <a:defRPr/>
            </a:pPr>
            <a:r>
              <a:rPr lang="en-US" sz="3200" dirty="0" smtClean="0">
                <a:latin typeface="Times New Roman" pitchFamily="18" charset="0"/>
                <a:cs typeface="Times New Roman" pitchFamily="18" charset="0"/>
              </a:rPr>
              <a:t>The learning organization: 1988 – 2010…….</a:t>
            </a:r>
          </a:p>
          <a:p>
            <a:pPr eaLnBrk="1" fontAlgn="auto" hangingPunct="1">
              <a:spcAft>
                <a:spcPts val="0"/>
              </a:spcAft>
              <a:defRPr/>
            </a:pPr>
            <a:r>
              <a:rPr lang="en-US" sz="4000" dirty="0" smtClean="0">
                <a:solidFill>
                  <a:srgbClr val="FF0000"/>
                </a:solidFill>
                <a:latin typeface="Times New Roman" pitchFamily="18" charset="0"/>
                <a:cs typeface="Times New Roman" pitchFamily="18" charset="0"/>
              </a:rPr>
              <a:t>What’s next????????</a:t>
            </a:r>
          </a:p>
          <a:p>
            <a:pPr eaLnBrk="1" fontAlgn="auto" hangingPunct="1">
              <a:spcAft>
                <a:spcPts val="0"/>
              </a:spcAft>
              <a:defRPr/>
            </a:pPr>
            <a:endParaRPr lang="en-SG" dirty="0"/>
          </a:p>
        </p:txBody>
      </p:sp>
      <p:sp>
        <p:nvSpPr>
          <p:cNvPr id="6" name="Slide Number Placeholder 5"/>
          <p:cNvSpPr>
            <a:spLocks noGrp="1"/>
          </p:cNvSpPr>
          <p:nvPr>
            <p:ph type="sldNum" sz="quarter" idx="12"/>
          </p:nvPr>
        </p:nvSpPr>
        <p:spPr/>
        <p:txBody>
          <a:bodyPr/>
          <a:lstStyle/>
          <a:p>
            <a:pPr>
              <a:defRPr/>
            </a:pPr>
            <a:fld id="{EF061F13-2B22-4378-A735-82331A43054F}" type="slidenum">
              <a:rPr lang="en-SG"/>
              <a:pPr>
                <a:defRPr/>
              </a:pPr>
              <a:t>6</a:t>
            </a:fld>
            <a:endParaRPr lang="en-SG"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Management and organizations</a:t>
            </a:r>
            <a:endParaRPr lang="en-SG"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None/>
              <a:defRPr/>
            </a:pPr>
            <a:r>
              <a:rPr lang="en-US" dirty="0" smtClean="0"/>
              <a:t>	Three forces have influenced on organizations and the practice of management:</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a:t>
            </a:r>
            <a:r>
              <a:rPr lang="en-US" b="1" dirty="0" smtClean="0"/>
              <a:t>Social forces </a:t>
            </a:r>
            <a:r>
              <a:rPr lang="en-US" sz="2600" dirty="0" smtClean="0"/>
              <a:t>(social contract- unwritten, common rules and perceptions about relationships among people and between employees and management)</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smtClean="0"/>
              <a:t>	</a:t>
            </a:r>
            <a:r>
              <a:rPr lang="en-US" b="1" dirty="0" smtClean="0"/>
              <a:t>Political forces  </a:t>
            </a:r>
            <a:r>
              <a:rPr lang="en-US" sz="2400" dirty="0" smtClean="0"/>
              <a:t>(influences of political and legal institutions on people and organizations) </a:t>
            </a:r>
            <a:r>
              <a:rPr lang="en-US" sz="3300" dirty="0" smtClean="0"/>
              <a:t>and </a:t>
            </a:r>
          </a:p>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b="1" dirty="0" smtClean="0"/>
              <a:t>	Economic forces </a:t>
            </a:r>
            <a:r>
              <a:rPr lang="en-US" sz="2100" dirty="0" smtClean="0"/>
              <a:t>(availability of production and distribution of resources in a society)</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SG" dirty="0"/>
          </a:p>
        </p:txBody>
      </p:sp>
      <p:sp>
        <p:nvSpPr>
          <p:cNvPr id="6" name="Slide Number Placeholder 5"/>
          <p:cNvSpPr>
            <a:spLocks noGrp="1"/>
          </p:cNvSpPr>
          <p:nvPr>
            <p:ph type="sldNum" sz="quarter" idx="12"/>
          </p:nvPr>
        </p:nvSpPr>
        <p:spPr/>
        <p:txBody>
          <a:bodyPr/>
          <a:lstStyle/>
          <a:p>
            <a:pPr>
              <a:defRPr/>
            </a:pPr>
            <a:fld id="{0978297C-FC29-4672-8949-EF6709A38D66}" type="slidenum">
              <a:rPr lang="en-SG"/>
              <a:pPr>
                <a:defRPr/>
              </a:pPr>
              <a:t>60</a:t>
            </a:fld>
            <a:endParaRPr lang="en-SG"/>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smtClean="0"/>
              <a:t>The role of the Engineer in Industry</a:t>
            </a:r>
            <a:endParaRPr lang="en-SG" b="1" dirty="0"/>
          </a:p>
        </p:txBody>
      </p:sp>
      <p:sp>
        <p:nvSpPr>
          <p:cNvPr id="7171" name="Content Placeholder 2"/>
          <p:cNvSpPr>
            <a:spLocks noGrp="1"/>
          </p:cNvSpPr>
          <p:nvPr>
            <p:ph idx="1"/>
          </p:nvPr>
        </p:nvSpPr>
        <p:spPr/>
        <p:txBody>
          <a:bodyPr/>
          <a:lstStyle/>
          <a:p>
            <a:pPr eaLnBrk="1" hangingPunct="1"/>
            <a:r>
              <a:rPr lang="en-SG" smtClean="0"/>
              <a:t>Professional Engineers are not merely</a:t>
            </a:r>
          </a:p>
          <a:p>
            <a:pPr eaLnBrk="1" hangingPunct="1">
              <a:buFont typeface="Arial" pitchFamily="34" charset="0"/>
              <a:buNone/>
            </a:pPr>
            <a:r>
              <a:rPr lang="en-SG" b="1" smtClean="0"/>
              <a:t>    “technology merchants”</a:t>
            </a:r>
          </a:p>
          <a:p>
            <a:pPr eaLnBrk="1" hangingPunct="1"/>
            <a:r>
              <a:rPr lang="en-SG" smtClean="0"/>
              <a:t>They are men and women who </a:t>
            </a:r>
            <a:r>
              <a:rPr lang="en-SG" b="1" smtClean="0"/>
              <a:t>use technology </a:t>
            </a:r>
            <a:r>
              <a:rPr lang="en-SG" smtClean="0"/>
              <a:t>as a means of improving the </a:t>
            </a:r>
            <a:r>
              <a:rPr lang="en-SG" b="1" smtClean="0"/>
              <a:t>market-competitiveness </a:t>
            </a:r>
            <a:r>
              <a:rPr lang="en-SG" smtClean="0"/>
              <a:t>and</a:t>
            </a:r>
            <a:r>
              <a:rPr lang="en-SG" b="1" smtClean="0"/>
              <a:t> cost-effectiveness </a:t>
            </a:r>
            <a:r>
              <a:rPr lang="en-SG" smtClean="0"/>
              <a:t>of their clients</a:t>
            </a:r>
          </a:p>
          <a:p>
            <a:pPr eaLnBrk="1" hangingPunct="1">
              <a:buFont typeface="Arial" pitchFamily="34" charset="0"/>
              <a:buNone/>
            </a:pPr>
            <a:r>
              <a:rPr lang="en-SG" b="1" i="1" smtClean="0"/>
              <a:t>    </a:t>
            </a:r>
            <a:r>
              <a:rPr lang="en-SG" sz="2000" b="1" i="1" smtClean="0"/>
              <a:t>Ref.: Danny Samson, Management for Engineers, Longman</a:t>
            </a:r>
            <a:endParaRPr lang="en-SG" sz="2000" smtClean="0"/>
          </a:p>
        </p:txBody>
      </p:sp>
      <p:sp>
        <p:nvSpPr>
          <p:cNvPr id="6" name="Slide Number Placeholder 5"/>
          <p:cNvSpPr>
            <a:spLocks noGrp="1"/>
          </p:cNvSpPr>
          <p:nvPr>
            <p:ph type="sldNum" sz="quarter" idx="12"/>
          </p:nvPr>
        </p:nvSpPr>
        <p:spPr/>
        <p:txBody>
          <a:bodyPr/>
          <a:lstStyle/>
          <a:p>
            <a:pPr>
              <a:defRPr/>
            </a:pPr>
            <a:fld id="{8F1DE1FE-1A5F-4451-8558-10F4E465E177}" type="slidenum">
              <a:rPr lang="en-SG"/>
              <a:pPr>
                <a:defRPr/>
              </a:pPr>
              <a:t>61</a:t>
            </a:fld>
            <a:endParaRPr lang="en-SG"/>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796925"/>
          </a:xfrm>
        </p:spPr>
        <p:txBody>
          <a:bodyPr/>
          <a:lstStyle/>
          <a:p>
            <a:pPr eaLnBrk="1" hangingPunct="1"/>
            <a:r>
              <a:rPr lang="en-US" smtClean="0"/>
              <a:t>Referred Books</a:t>
            </a:r>
            <a:endParaRPr lang="en-SG" smtClean="0"/>
          </a:p>
        </p:txBody>
      </p:sp>
      <p:sp>
        <p:nvSpPr>
          <p:cNvPr id="3" name="Content Placeholder 2"/>
          <p:cNvSpPr>
            <a:spLocks noGrp="1"/>
          </p:cNvSpPr>
          <p:nvPr>
            <p:ph idx="1"/>
          </p:nvPr>
        </p:nvSpPr>
        <p:spPr>
          <a:xfrm>
            <a:off x="357188" y="1357313"/>
            <a:ext cx="8643937" cy="5286375"/>
          </a:xfrm>
        </p:spPr>
        <p:txBody>
          <a:bodyPr rtlCol="0">
            <a:normAutofit fontScale="85000" lnSpcReduction="20000"/>
          </a:bodyPr>
          <a:lstStyle/>
          <a:p>
            <a:pPr marL="514350" indent="-514350" eaLnBrk="1" fontAlgn="auto" hangingPunct="1">
              <a:spcAft>
                <a:spcPts val="0"/>
              </a:spcAft>
              <a:buFont typeface="Arial" pitchFamily="34" charset="0"/>
              <a:buAutoNum type="arabicPeriod"/>
              <a:defRPr/>
            </a:pPr>
            <a:r>
              <a:rPr lang="en-US" dirty="0" smtClean="0"/>
              <a:t>Philip E. Hicks, </a:t>
            </a:r>
            <a:r>
              <a:rPr lang="en-US" b="1" i="1" dirty="0" smtClean="0">
                <a:solidFill>
                  <a:schemeClr val="accent2"/>
                </a:solidFill>
              </a:rPr>
              <a:t>Industrial Engineering and Management- a new perspective</a:t>
            </a:r>
            <a:r>
              <a:rPr lang="en-US" dirty="0" smtClean="0"/>
              <a:t>,  2</a:t>
            </a:r>
            <a:r>
              <a:rPr lang="en-US" baseline="30000" dirty="0" smtClean="0"/>
              <a:t>nd</a:t>
            </a:r>
            <a:r>
              <a:rPr lang="en-US" dirty="0" smtClean="0"/>
              <a:t> Edition, McGraw-Hill International Editions.</a:t>
            </a:r>
          </a:p>
          <a:p>
            <a:pPr marL="514350" indent="-514350"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2. Heinz </a:t>
            </a:r>
            <a:r>
              <a:rPr lang="en-US" dirty="0" err="1" smtClean="0"/>
              <a:t>Weihrich</a:t>
            </a:r>
            <a:r>
              <a:rPr lang="en-US" dirty="0" smtClean="0"/>
              <a:t> and Harold Koontz, </a:t>
            </a:r>
            <a:r>
              <a:rPr lang="en-US" b="1" i="1" dirty="0" smtClean="0">
                <a:solidFill>
                  <a:schemeClr val="accent2"/>
                </a:solidFill>
              </a:rPr>
              <a:t>Management- a global perspective</a:t>
            </a:r>
            <a:r>
              <a:rPr lang="en-US" i="1" dirty="0" smtClean="0"/>
              <a:t>, </a:t>
            </a:r>
            <a:r>
              <a:rPr lang="en-US" dirty="0" smtClean="0"/>
              <a:t>10</a:t>
            </a:r>
            <a:r>
              <a:rPr lang="en-US" baseline="30000" dirty="0" smtClean="0"/>
              <a:t>th</a:t>
            </a:r>
            <a:r>
              <a:rPr lang="en-US" dirty="0" smtClean="0"/>
              <a:t> Edition, 	McGraw-Hill International 	Editions.</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3. R.C. Gupta, </a:t>
            </a:r>
            <a:r>
              <a:rPr lang="en-US" b="1" i="1" dirty="0" smtClean="0">
                <a:solidFill>
                  <a:schemeClr val="accent2"/>
                </a:solidFill>
              </a:rPr>
              <a:t>Management &amp; Managerial Economy</a:t>
            </a:r>
            <a:r>
              <a:rPr lang="en-US" dirty="0" smtClean="0"/>
              <a:t>, </a:t>
            </a:r>
            <a:r>
              <a:rPr lang="en-US" dirty="0" err="1" smtClean="0"/>
              <a:t>Dhanpat</a:t>
            </a:r>
            <a:r>
              <a:rPr lang="en-US" dirty="0" smtClean="0"/>
              <a:t> </a:t>
            </a:r>
            <a:r>
              <a:rPr lang="en-US" dirty="0" err="1" smtClean="0"/>
              <a:t>Rai</a:t>
            </a:r>
            <a:r>
              <a:rPr lang="en-US" dirty="0" smtClean="0"/>
              <a:t> Publications</a:t>
            </a:r>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r>
              <a:rPr lang="en-US" dirty="0" smtClean="0"/>
              <a:t>4. </a:t>
            </a:r>
            <a:r>
              <a:rPr lang="en-NZ" dirty="0" smtClean="0"/>
              <a:t>Danny Samson and Richard L. Daft , </a:t>
            </a:r>
            <a:r>
              <a:rPr lang="en-NZ" b="1" i="1" dirty="0" smtClean="0">
                <a:solidFill>
                  <a:schemeClr val="accent2"/>
                </a:solidFill>
              </a:rPr>
              <a:t>Fundamentals of Management</a:t>
            </a:r>
            <a:r>
              <a:rPr lang="en-NZ" b="1" i="1" dirty="0" smtClean="0"/>
              <a:t>, </a:t>
            </a:r>
            <a:r>
              <a:rPr lang="en-NZ" dirty="0" smtClean="0"/>
              <a:t>Pacific Rim Edition</a:t>
            </a:r>
            <a:endParaRPr lang="en-US" dirty="0" smtClean="0"/>
          </a:p>
          <a:p>
            <a:pPr eaLnBrk="1" fontAlgn="auto" hangingPunct="1">
              <a:spcAft>
                <a:spcPts val="0"/>
              </a:spcAft>
              <a:buFont typeface="Arial" pitchFamily="34" charset="0"/>
              <a:buNone/>
              <a:defRPr/>
            </a:pPr>
            <a:endParaRPr lang="en-US" dirty="0" smtClean="0"/>
          </a:p>
          <a:p>
            <a:pPr eaLnBrk="1" fontAlgn="auto" hangingPunct="1">
              <a:spcAft>
                <a:spcPts val="0"/>
              </a:spcAft>
              <a:buFont typeface="Arial" pitchFamily="34" charset="0"/>
              <a:buNone/>
              <a:defRPr/>
            </a:pPr>
            <a:endParaRPr lang="en-SG" dirty="0"/>
          </a:p>
        </p:txBody>
      </p:sp>
      <p:sp>
        <p:nvSpPr>
          <p:cNvPr id="4" name="Slide Number Placeholder 3"/>
          <p:cNvSpPr>
            <a:spLocks noGrp="1"/>
          </p:cNvSpPr>
          <p:nvPr>
            <p:ph type="sldNum" sz="quarter" idx="12"/>
          </p:nvPr>
        </p:nvSpPr>
        <p:spPr/>
        <p:txBody>
          <a:bodyPr/>
          <a:lstStyle/>
          <a:p>
            <a:pPr>
              <a:defRPr/>
            </a:pPr>
            <a:fld id="{8DAF12B1-9613-4451-923E-187E2CD12775}" type="slidenum">
              <a:rPr lang="en-SG"/>
              <a:pPr>
                <a:defRPr/>
              </a:pPr>
              <a:t>62</a:t>
            </a:fld>
            <a:endParaRPr lang="en-SG"/>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04800"/>
          <a:ext cx="8686801" cy="6276195"/>
        </p:xfrm>
        <a:graphic>
          <a:graphicData uri="http://schemas.openxmlformats.org/drawingml/2006/table">
            <a:tbl>
              <a:tblPr/>
              <a:tblGrid>
                <a:gridCol w="2028826"/>
                <a:gridCol w="1300161"/>
                <a:gridCol w="5357814"/>
              </a:tblGrid>
              <a:tr h="381000">
                <a:tc>
                  <a:txBody>
                    <a:bodyPr/>
                    <a:lstStyle/>
                    <a:p>
                      <a:pPr marL="95250" marR="95250">
                        <a:spcBef>
                          <a:spcPts val="450"/>
                        </a:spcBef>
                        <a:spcAft>
                          <a:spcPts val="0"/>
                        </a:spcAft>
                      </a:pPr>
                      <a:r>
                        <a:rPr lang="en-US" sz="1800" b="1" dirty="0">
                          <a:solidFill>
                            <a:srgbClr val="000080"/>
                          </a:solidFill>
                          <a:latin typeface="Verdana"/>
                          <a:ea typeface="Times New Roman"/>
                          <a:cs typeface="Vrinda"/>
                        </a:rPr>
                        <a:t>Name </a:t>
                      </a:r>
                      <a:endParaRPr lang="en-US" sz="2800" dirty="0">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b="1">
                          <a:solidFill>
                            <a:srgbClr val="000080"/>
                          </a:solidFill>
                          <a:latin typeface="Verdana"/>
                          <a:ea typeface="Times New Roman"/>
                          <a:cs typeface="Vrinda"/>
                        </a:rPr>
                        <a:t>Period </a:t>
                      </a:r>
                      <a:endParaRPr lang="en-US" sz="2800">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800" b="1" dirty="0">
                          <a:solidFill>
                            <a:srgbClr val="000080"/>
                          </a:solidFill>
                          <a:latin typeface="Verdana"/>
                          <a:ea typeface="Times New Roman"/>
                          <a:cs typeface="Vrinda"/>
                        </a:rPr>
                        <a:t>Contribution </a:t>
                      </a:r>
                      <a:endParaRPr lang="en-US" sz="2800" dirty="0">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093094">
                <a:tc>
                  <a:txBody>
                    <a:bodyPr/>
                    <a:lstStyle/>
                    <a:p>
                      <a:pPr marL="95250" marR="95250">
                        <a:spcBef>
                          <a:spcPts val="450"/>
                        </a:spcBef>
                        <a:spcAft>
                          <a:spcPts val="0"/>
                        </a:spcAft>
                      </a:pPr>
                      <a:r>
                        <a:rPr lang="en-US" sz="1800" dirty="0">
                          <a:solidFill>
                            <a:schemeClr val="tx1"/>
                          </a:solidFill>
                          <a:latin typeface="Verdana"/>
                          <a:ea typeface="Times New Roman"/>
                          <a:cs typeface="Vrinda"/>
                        </a:rPr>
                        <a:t>Robert Owen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ctr">
                        <a:spcBef>
                          <a:spcPts val="450"/>
                        </a:spcBef>
                        <a:spcAft>
                          <a:spcPts val="0"/>
                        </a:spcAft>
                      </a:pPr>
                      <a:r>
                        <a:rPr lang="en-US" sz="1800" dirty="0">
                          <a:solidFill>
                            <a:schemeClr val="tx1"/>
                          </a:solidFill>
                          <a:latin typeface="Verdana"/>
                          <a:ea typeface="Times New Roman"/>
                          <a:cs typeface="Vrinda"/>
                        </a:rPr>
                        <a:t>1771-1858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just">
                        <a:spcBef>
                          <a:spcPts val="450"/>
                        </a:spcBef>
                        <a:spcAft>
                          <a:spcPts val="0"/>
                        </a:spcAft>
                      </a:pPr>
                      <a:r>
                        <a:rPr lang="en-US" sz="2400" dirty="0">
                          <a:solidFill>
                            <a:schemeClr val="tx1"/>
                          </a:solidFill>
                          <a:latin typeface="Verdana"/>
                          <a:ea typeface="Times New Roman"/>
                          <a:cs typeface="Vrinda"/>
                        </a:rPr>
                        <a:t>Proposed legislative reforms to </a:t>
                      </a:r>
                      <a:r>
                        <a:rPr lang="en-US" sz="2400" dirty="0">
                          <a:solidFill>
                            <a:srgbClr val="FF0000"/>
                          </a:solidFill>
                          <a:latin typeface="Verdana"/>
                          <a:ea typeface="Times New Roman"/>
                          <a:cs typeface="Vrinda"/>
                        </a:rPr>
                        <a:t>improve working conditions of labor </a:t>
                      </a:r>
                      <a:endParaRPr lang="en-US" sz="3600" dirty="0">
                        <a:solidFill>
                          <a:srgbClr val="FF0000"/>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1639641">
                <a:tc>
                  <a:txBody>
                    <a:bodyPr/>
                    <a:lstStyle/>
                    <a:p>
                      <a:pPr marL="95250" marR="95250">
                        <a:spcBef>
                          <a:spcPts val="450"/>
                        </a:spcBef>
                        <a:spcAft>
                          <a:spcPts val="0"/>
                        </a:spcAft>
                      </a:pPr>
                      <a:r>
                        <a:rPr lang="en-US" sz="1800" dirty="0">
                          <a:solidFill>
                            <a:schemeClr val="tx1"/>
                          </a:solidFill>
                          <a:latin typeface="Verdana"/>
                          <a:ea typeface="Times New Roman"/>
                          <a:cs typeface="Vrinda"/>
                        </a:rPr>
                        <a:t>Charles Babbage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dirty="0">
                          <a:solidFill>
                            <a:schemeClr val="tx1"/>
                          </a:solidFill>
                          <a:latin typeface="Verdana"/>
                          <a:ea typeface="Times New Roman"/>
                          <a:cs typeface="Vrinda"/>
                        </a:rPr>
                        <a:t>1792-1871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just">
                        <a:spcBef>
                          <a:spcPts val="450"/>
                        </a:spcBef>
                        <a:spcAft>
                          <a:spcPts val="0"/>
                        </a:spcAft>
                      </a:pPr>
                      <a:r>
                        <a:rPr lang="en-US" sz="2400" dirty="0">
                          <a:solidFill>
                            <a:schemeClr val="tx1"/>
                          </a:solidFill>
                          <a:latin typeface="Verdana"/>
                          <a:ea typeface="Times New Roman"/>
                          <a:cs typeface="Vrinda"/>
                        </a:rPr>
                        <a:t>Advocated the concept of ‘</a:t>
                      </a:r>
                      <a:r>
                        <a:rPr lang="en-US" sz="2400" dirty="0">
                          <a:solidFill>
                            <a:srgbClr val="FF0000"/>
                          </a:solidFill>
                          <a:latin typeface="Verdana"/>
                          <a:ea typeface="Times New Roman"/>
                          <a:cs typeface="Vrinda"/>
                        </a:rPr>
                        <a:t>division of labor</a:t>
                      </a:r>
                      <a:r>
                        <a:rPr lang="en-US" sz="2400" dirty="0">
                          <a:solidFill>
                            <a:schemeClr val="tx1"/>
                          </a:solidFill>
                          <a:latin typeface="Verdana"/>
                          <a:ea typeface="Times New Roman"/>
                          <a:cs typeface="Vrinda"/>
                        </a:rPr>
                        <a:t>’; devised a profit-sharing plan which led to the modern-day Scanlon Plan </a:t>
                      </a:r>
                      <a:endParaRPr lang="en-US" sz="36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639460">
                <a:tc>
                  <a:txBody>
                    <a:bodyPr/>
                    <a:lstStyle/>
                    <a:p>
                      <a:pPr marL="95250" marR="95250">
                        <a:spcBef>
                          <a:spcPts val="450"/>
                        </a:spcBef>
                        <a:spcAft>
                          <a:spcPts val="0"/>
                        </a:spcAft>
                      </a:pPr>
                      <a:r>
                        <a:rPr lang="en-US" sz="1800" dirty="0">
                          <a:solidFill>
                            <a:schemeClr val="tx1"/>
                          </a:solidFill>
                          <a:latin typeface="Verdana"/>
                          <a:ea typeface="Times New Roman"/>
                          <a:cs typeface="Vrinda"/>
                        </a:rPr>
                        <a:t>Andrew </a:t>
                      </a:r>
                      <a:r>
                        <a:rPr lang="en-US" sz="1800" dirty="0" err="1">
                          <a:solidFill>
                            <a:schemeClr val="tx1"/>
                          </a:solidFill>
                          <a:latin typeface="Verdana"/>
                          <a:ea typeface="Times New Roman"/>
                          <a:cs typeface="Vrinda"/>
                        </a:rPr>
                        <a:t>Ure</a:t>
                      </a:r>
                      <a:r>
                        <a:rPr lang="en-US" sz="1800" dirty="0">
                          <a:solidFill>
                            <a:schemeClr val="tx1"/>
                          </a:solidFill>
                          <a:latin typeface="Verdana"/>
                          <a:ea typeface="Times New Roman"/>
                          <a:cs typeface="Vrinda"/>
                        </a:rPr>
                        <a:t>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dirty="0">
                          <a:solidFill>
                            <a:schemeClr val="tx1"/>
                          </a:solidFill>
                          <a:latin typeface="Verdana"/>
                          <a:ea typeface="Times New Roman"/>
                          <a:cs typeface="Vrinda"/>
                        </a:rPr>
                        <a:t>1778-1857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rowSpan="2">
                  <a:txBody>
                    <a:bodyPr/>
                    <a:lstStyle/>
                    <a:p>
                      <a:pPr marL="95250" marR="95250" algn="just">
                        <a:spcBef>
                          <a:spcPts val="450"/>
                        </a:spcBef>
                        <a:spcAft>
                          <a:spcPts val="0"/>
                        </a:spcAft>
                      </a:pPr>
                      <a:r>
                        <a:rPr lang="en-US" sz="2400" dirty="0">
                          <a:solidFill>
                            <a:srgbClr val="FF0000"/>
                          </a:solidFill>
                          <a:latin typeface="Verdana"/>
                          <a:ea typeface="Times New Roman"/>
                          <a:cs typeface="Vrinda"/>
                        </a:rPr>
                        <a:t>Advocated the study of management </a:t>
                      </a:r>
                      <a:endParaRPr lang="en-US" sz="3600" dirty="0">
                        <a:solidFill>
                          <a:srgbClr val="FF0000"/>
                        </a:solidFill>
                        <a:latin typeface="Times New Roman"/>
                        <a:ea typeface="Times New Roman"/>
                        <a:cs typeface="Vrinda"/>
                      </a:endParaRPr>
                    </a:p>
                  </a:txBody>
                  <a:tcPr marL="67112" marR="6711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r h="690014">
                <a:tc>
                  <a:txBody>
                    <a:bodyPr/>
                    <a:lstStyle/>
                    <a:p>
                      <a:pPr marL="95250" marR="95250">
                        <a:spcBef>
                          <a:spcPts val="450"/>
                        </a:spcBef>
                        <a:spcAft>
                          <a:spcPts val="0"/>
                        </a:spcAft>
                      </a:pPr>
                      <a:r>
                        <a:rPr lang="en-US" sz="1800">
                          <a:solidFill>
                            <a:schemeClr val="tx1"/>
                          </a:solidFill>
                          <a:latin typeface="Verdana"/>
                          <a:ea typeface="Times New Roman"/>
                          <a:cs typeface="Vrinda"/>
                        </a:rPr>
                        <a:t>Charles Dupin </a:t>
                      </a:r>
                      <a:endParaRPr lang="en-US" sz="280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dirty="0">
                          <a:solidFill>
                            <a:schemeClr val="tx1"/>
                          </a:solidFill>
                          <a:latin typeface="Verdana"/>
                          <a:ea typeface="Times New Roman"/>
                          <a:cs typeface="Vrinda"/>
                        </a:rPr>
                        <a:t>1784-1873 </a:t>
                      </a:r>
                      <a:endParaRPr lang="en-US" sz="28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vMerge="1">
                  <a:txBody>
                    <a:bodyPr/>
                    <a:lstStyle/>
                    <a:p>
                      <a:endParaRPr lang="en-US"/>
                    </a:p>
                  </a:txBody>
                  <a:tcPr/>
                </a:tc>
              </a:tr>
              <a:tr h="1639641">
                <a:tc>
                  <a:txBody>
                    <a:bodyPr/>
                    <a:lstStyle/>
                    <a:p>
                      <a:pPr marL="95250" marR="95250">
                        <a:spcBef>
                          <a:spcPts val="450"/>
                        </a:spcBef>
                        <a:spcAft>
                          <a:spcPts val="0"/>
                        </a:spcAft>
                      </a:pPr>
                      <a:r>
                        <a:rPr lang="en-US" sz="1800">
                          <a:solidFill>
                            <a:schemeClr val="tx1"/>
                          </a:solidFill>
                          <a:latin typeface="Verdana"/>
                          <a:ea typeface="Times New Roman"/>
                          <a:cs typeface="Vrinda"/>
                        </a:rPr>
                        <a:t>Henry R. Towne </a:t>
                      </a:r>
                      <a:endParaRPr lang="en-US" sz="280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spcBef>
                          <a:spcPts val="450"/>
                        </a:spcBef>
                        <a:spcAft>
                          <a:spcPts val="0"/>
                        </a:spcAft>
                      </a:pPr>
                      <a:r>
                        <a:rPr lang="en-US" sz="1800">
                          <a:solidFill>
                            <a:schemeClr val="tx1"/>
                          </a:solidFill>
                          <a:latin typeface="Verdana"/>
                          <a:ea typeface="Times New Roman"/>
                          <a:cs typeface="Vrinda"/>
                        </a:rPr>
                        <a:t>1844-1924 </a:t>
                      </a:r>
                      <a:endParaRPr lang="en-US" sz="280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c>
                  <a:txBody>
                    <a:bodyPr/>
                    <a:lstStyle/>
                    <a:p>
                      <a:pPr marL="95250" marR="95250" algn="just">
                        <a:spcBef>
                          <a:spcPts val="450"/>
                        </a:spcBef>
                        <a:spcAft>
                          <a:spcPts val="0"/>
                        </a:spcAft>
                      </a:pPr>
                      <a:r>
                        <a:rPr lang="en-US" sz="2400" dirty="0">
                          <a:solidFill>
                            <a:schemeClr val="tx1"/>
                          </a:solidFill>
                          <a:latin typeface="Verdana"/>
                          <a:ea typeface="Times New Roman"/>
                          <a:cs typeface="Vrinda"/>
                        </a:rPr>
                        <a:t>Emphasized the </a:t>
                      </a:r>
                      <a:r>
                        <a:rPr lang="en-US" sz="2400" dirty="0">
                          <a:solidFill>
                            <a:srgbClr val="FF0000"/>
                          </a:solidFill>
                          <a:latin typeface="Verdana"/>
                          <a:ea typeface="Times New Roman"/>
                          <a:cs typeface="Vrinda"/>
                        </a:rPr>
                        <a:t>need to consider management</a:t>
                      </a:r>
                      <a:r>
                        <a:rPr lang="en-US" sz="2400" dirty="0">
                          <a:solidFill>
                            <a:schemeClr val="tx1"/>
                          </a:solidFill>
                          <a:latin typeface="Verdana"/>
                          <a:ea typeface="Times New Roman"/>
                          <a:cs typeface="Vrinda"/>
                        </a:rPr>
                        <a:t> as a separate field of study and the importance of business skills for running a business. </a:t>
                      </a:r>
                      <a:endParaRPr lang="en-US" sz="3600" dirty="0">
                        <a:solidFill>
                          <a:schemeClr val="tx1"/>
                        </a:solidFill>
                        <a:latin typeface="Times New Roman"/>
                        <a:ea typeface="Times New Roman"/>
                        <a:cs typeface="Vrinda"/>
                      </a:endParaRPr>
                    </a:p>
                  </a:txBody>
                  <a:tcPr marL="67112" marR="67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762000"/>
            <a:ext cx="8763000" cy="5791200"/>
          </a:xfrm>
        </p:spPr>
        <p:txBody>
          <a:bodyPr>
            <a:normAutofit fontScale="92500"/>
          </a:bodyPr>
          <a:lstStyle/>
          <a:p>
            <a:pPr>
              <a:buNone/>
            </a:pPr>
            <a:r>
              <a:rPr lang="en-US" u="sng" dirty="0" smtClean="0"/>
              <a:t>Robert Owen: Human Resource Management Pioneer</a:t>
            </a:r>
          </a:p>
          <a:p>
            <a:pPr algn="just"/>
            <a:r>
              <a:rPr lang="en-US" dirty="0" smtClean="0"/>
              <a:t> </a:t>
            </a:r>
            <a:r>
              <a:rPr lang="en-US" dirty="0" smtClean="0"/>
              <a:t>Robert Owen (1771-1858) was a successful British entrepreneur in the </a:t>
            </a:r>
            <a:r>
              <a:rPr lang="en-US" dirty="0" smtClean="0">
                <a:solidFill>
                  <a:srgbClr val="FF0000"/>
                </a:solidFill>
              </a:rPr>
              <a:t>early 19th century. </a:t>
            </a:r>
          </a:p>
          <a:p>
            <a:pPr algn="just"/>
            <a:r>
              <a:rPr lang="en-US" dirty="0" smtClean="0"/>
              <a:t>He was one of the earliest management thinkers to realize the </a:t>
            </a:r>
            <a:r>
              <a:rPr lang="en-US" dirty="0" smtClean="0">
                <a:solidFill>
                  <a:srgbClr val="FF0000"/>
                </a:solidFill>
              </a:rPr>
              <a:t>significance of human resources. </a:t>
            </a:r>
          </a:p>
          <a:p>
            <a:pPr algn="just"/>
            <a:r>
              <a:rPr lang="en-US" dirty="0" smtClean="0"/>
              <a:t>He believed that </a:t>
            </a:r>
            <a:r>
              <a:rPr lang="en-US" dirty="0" smtClean="0">
                <a:solidFill>
                  <a:srgbClr val="FF0000"/>
                </a:solidFill>
              </a:rPr>
              <a:t>workers’ performance was influenced by the environment in which they worked.  </a:t>
            </a:r>
          </a:p>
          <a:p>
            <a:pPr algn="just"/>
            <a:r>
              <a:rPr lang="en-US" dirty="0" smtClean="0"/>
              <a:t>He proposed legislative reform that would limit the </a:t>
            </a:r>
            <a:r>
              <a:rPr lang="en-US" dirty="0" smtClean="0">
                <a:solidFill>
                  <a:srgbClr val="FF0000"/>
                </a:solidFill>
              </a:rPr>
              <a:t>number of working hours and restrict the use of child labor.</a:t>
            </a:r>
          </a:p>
          <a:p>
            <a:pPr algn="just"/>
            <a:r>
              <a:rPr lang="en-US" dirty="0" smtClean="0"/>
              <a:t> At his own factories, he introduced a standard </a:t>
            </a:r>
            <a:r>
              <a:rPr lang="en-US" dirty="0" smtClean="0">
                <a:solidFill>
                  <a:srgbClr val="FF0000"/>
                </a:solidFill>
              </a:rPr>
              <a:t>working day of 10½ hours </a:t>
            </a:r>
            <a:r>
              <a:rPr lang="en-US" dirty="0" smtClean="0"/>
              <a:t>and refused to </a:t>
            </a:r>
            <a:r>
              <a:rPr lang="en-US" dirty="0" smtClean="0">
                <a:solidFill>
                  <a:srgbClr val="FF0000"/>
                </a:solidFill>
              </a:rPr>
              <a:t>employ children under the age of ten. </a:t>
            </a:r>
          </a:p>
          <a:p>
            <a:pPr algn="just"/>
            <a:r>
              <a:rPr lang="en-US" dirty="0" err="1" smtClean="0"/>
              <a:t>Owen’s</a:t>
            </a:r>
            <a:r>
              <a:rPr lang="en-US" dirty="0" smtClean="0"/>
              <a:t> proposals were opposed by his business partners and were considered radical (child labor and long working hours were common practices during this era). </a:t>
            </a:r>
            <a:endParaRPr lang="en-US" u="sng" dirty="0"/>
          </a:p>
        </p:txBody>
      </p:sp>
      <p:sp>
        <p:nvSpPr>
          <p:cNvPr id="5" name="Title 1"/>
          <p:cNvSpPr>
            <a:spLocks noGrp="1"/>
          </p:cNvSpPr>
          <p:nvPr>
            <p:ph type="title"/>
          </p:nvPr>
        </p:nvSpPr>
        <p:spPr>
          <a:xfrm>
            <a:off x="381000" y="0"/>
            <a:ext cx="8229600" cy="685800"/>
          </a:xfrm>
        </p:spPr>
        <p:txBody>
          <a:bodyPr>
            <a:noAutofit/>
          </a:bodyPr>
          <a:lstStyle/>
          <a:p>
            <a:pPr marL="571500" indent="-571500"/>
            <a:r>
              <a:rPr lang="en-US" sz="3600" u="sng" dirty="0" smtClean="0"/>
              <a:t>EARLY  APPROACHES TO MANAGEMENT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762000"/>
            <a:ext cx="8686800" cy="5867400"/>
          </a:xfrm>
        </p:spPr>
        <p:txBody>
          <a:bodyPr>
            <a:normAutofit fontScale="85000" lnSpcReduction="20000"/>
          </a:bodyPr>
          <a:lstStyle/>
          <a:p>
            <a:pPr>
              <a:buNone/>
            </a:pPr>
            <a:r>
              <a:rPr lang="en-US" u="sng" dirty="0" smtClean="0"/>
              <a:t>Charles Babbage: Inventor and Management Scientist</a:t>
            </a:r>
          </a:p>
          <a:p>
            <a:pPr>
              <a:buNone/>
            </a:pPr>
            <a:r>
              <a:rPr lang="en-US" dirty="0" smtClean="0"/>
              <a:t> </a:t>
            </a:r>
          </a:p>
          <a:p>
            <a:pPr algn="just"/>
            <a:r>
              <a:rPr lang="en-US" dirty="0" smtClean="0"/>
              <a:t>  British professor of Mathematics, Charles Babbage (1792-1871) - “</a:t>
            </a:r>
            <a:r>
              <a:rPr lang="en-US" dirty="0" smtClean="0">
                <a:solidFill>
                  <a:srgbClr val="FF0000"/>
                </a:solidFill>
              </a:rPr>
              <a:t>father of modern computing</a:t>
            </a:r>
            <a:r>
              <a:rPr lang="en-US" dirty="0" smtClean="0"/>
              <a:t>.” </a:t>
            </a:r>
          </a:p>
          <a:p>
            <a:pPr algn="just"/>
            <a:r>
              <a:rPr lang="en-US" dirty="0" smtClean="0"/>
              <a:t>pioneer not only in the field of computing but also in the field of management.</a:t>
            </a:r>
          </a:p>
          <a:p>
            <a:pPr algn="just"/>
            <a:r>
              <a:rPr lang="en-US" dirty="0" smtClean="0"/>
              <a:t>The problems he encountered while carrying out his projects led him to search for </a:t>
            </a:r>
            <a:r>
              <a:rPr lang="en-US" dirty="0" smtClean="0">
                <a:solidFill>
                  <a:srgbClr val="FF0000"/>
                </a:solidFill>
              </a:rPr>
              <a:t>new ways of doing things</a:t>
            </a:r>
            <a:r>
              <a:rPr lang="en-US" dirty="0" smtClean="0"/>
              <a:t>.</a:t>
            </a:r>
          </a:p>
          <a:p>
            <a:pPr algn="just"/>
            <a:r>
              <a:rPr lang="en-US" dirty="0" smtClean="0"/>
              <a:t>He believed that each factory operation should be thoroughly understood so that the </a:t>
            </a:r>
            <a:r>
              <a:rPr lang="en-US" dirty="0" smtClean="0">
                <a:solidFill>
                  <a:srgbClr val="FF0000"/>
                </a:solidFill>
              </a:rPr>
              <a:t>necessary skill involved</a:t>
            </a:r>
            <a:r>
              <a:rPr lang="en-US" dirty="0" smtClean="0"/>
              <a:t> in each operation could be isolated. </a:t>
            </a:r>
          </a:p>
          <a:p>
            <a:pPr algn="just"/>
            <a:r>
              <a:rPr lang="en-US" dirty="0" smtClean="0"/>
              <a:t>Each worker could then </a:t>
            </a:r>
            <a:r>
              <a:rPr lang="en-US" dirty="0" smtClean="0">
                <a:solidFill>
                  <a:srgbClr val="FF0000"/>
                </a:solidFill>
              </a:rPr>
              <a:t>be trained</a:t>
            </a:r>
            <a:r>
              <a:rPr lang="en-US" dirty="0" smtClean="0"/>
              <a:t> in one specific skill and made responsible only for that part of the operation. </a:t>
            </a:r>
          </a:p>
          <a:p>
            <a:pPr algn="just"/>
            <a:r>
              <a:rPr lang="en-US" dirty="0" smtClean="0"/>
              <a:t>He observed that </a:t>
            </a:r>
            <a:r>
              <a:rPr lang="en-US" dirty="0" smtClean="0">
                <a:solidFill>
                  <a:srgbClr val="FF0000"/>
                </a:solidFill>
              </a:rPr>
              <a:t>work specialization could apply not only to physical work</a:t>
            </a:r>
            <a:r>
              <a:rPr lang="en-US" dirty="0" smtClean="0"/>
              <a:t> but also </a:t>
            </a:r>
            <a:r>
              <a:rPr lang="en-US" dirty="0" smtClean="0">
                <a:solidFill>
                  <a:srgbClr val="FF0000"/>
                </a:solidFill>
              </a:rPr>
              <a:t>mental work</a:t>
            </a:r>
            <a:r>
              <a:rPr lang="en-US" dirty="0" smtClean="0"/>
              <a:t>. </a:t>
            </a:r>
            <a:r>
              <a:rPr lang="en-US" dirty="0" smtClean="0">
                <a:solidFill>
                  <a:srgbClr val="FF0000"/>
                </a:solidFill>
              </a:rPr>
              <a:t>Babbage felt that work specialization would reduce training time and improve (through constant repetition of each operation) the skills and efficiency of workers.</a:t>
            </a:r>
          </a:p>
          <a:p>
            <a:endParaRPr lang="en-US" dirty="0"/>
          </a:p>
        </p:txBody>
      </p:sp>
      <p:sp>
        <p:nvSpPr>
          <p:cNvPr id="5" name="Title 1"/>
          <p:cNvSpPr>
            <a:spLocks noGrp="1"/>
          </p:cNvSpPr>
          <p:nvPr>
            <p:ph type="title"/>
          </p:nvPr>
        </p:nvSpPr>
        <p:spPr>
          <a:xfrm>
            <a:off x="381000" y="0"/>
            <a:ext cx="8229600" cy="685800"/>
          </a:xfrm>
        </p:spPr>
        <p:txBody>
          <a:bodyPr>
            <a:noAutofit/>
          </a:bodyPr>
          <a:lstStyle/>
          <a:p>
            <a:pPr marL="571500" indent="-571500"/>
            <a:r>
              <a:rPr lang="en-US" sz="3600" u="sng" dirty="0" smtClean="0"/>
              <a:t>EARLY  APPROACHES TO MANAGEMENT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783</TotalTime>
  <Words>7667</Words>
  <Application>Microsoft Office PowerPoint</Application>
  <PresentationFormat>On-screen Show (4:3)</PresentationFormat>
  <Paragraphs>558</Paragraphs>
  <Slides>62</Slides>
  <Notes>4</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Flow</vt:lpstr>
      <vt:lpstr>Industrial Management</vt:lpstr>
      <vt:lpstr>Industrial Management</vt:lpstr>
      <vt:lpstr>Industrial Management</vt:lpstr>
      <vt:lpstr>Evolution of Management Thoughts</vt:lpstr>
      <vt:lpstr>Evolution of Management Thoughts</vt:lpstr>
      <vt:lpstr>Management perspective over time</vt:lpstr>
      <vt:lpstr>Slide 7</vt:lpstr>
      <vt:lpstr>EARLY  APPROACHES TO MANAGEMENT </vt:lpstr>
      <vt:lpstr>EARLY  APPROACHES TO MANAGEMENT </vt:lpstr>
      <vt:lpstr>EARLY  APPROACHES TO MANAGEMENT </vt:lpstr>
      <vt:lpstr>EARLY  APPROACHES TO MANAGEMENT </vt:lpstr>
      <vt:lpstr>Slide 12</vt:lpstr>
      <vt:lpstr>Classical perspective</vt:lpstr>
      <vt:lpstr>Classical……sub-fields</vt:lpstr>
      <vt:lpstr> CLASSICAL  APPROACH  </vt:lpstr>
      <vt:lpstr>Scientific management</vt:lpstr>
      <vt:lpstr>Scientific management</vt:lpstr>
      <vt:lpstr>Steps of Scientific Management</vt:lpstr>
      <vt:lpstr>Scientific management….contd.</vt:lpstr>
      <vt:lpstr>Characteristics of scientific management</vt:lpstr>
      <vt:lpstr>Slide 21</vt:lpstr>
      <vt:lpstr>Limitations of scientific management</vt:lpstr>
      <vt:lpstr>Adapted from Peter F. Drucker, The Practice of Management (New York: Harper Business, 1986) 280-286.</vt:lpstr>
      <vt:lpstr>Slide 24</vt:lpstr>
      <vt:lpstr>Adapted from Peter F. Drucker, The Practice of Management (New York: Harper Business, 1986) 280-286.</vt:lpstr>
      <vt:lpstr>Administrative Theory</vt:lpstr>
      <vt:lpstr>Administrative principles</vt:lpstr>
      <vt:lpstr>                                                                      Fayol outlined fourteen principles of management: </vt:lpstr>
      <vt:lpstr>Fayol outlined fourteen principles of management:</vt:lpstr>
      <vt:lpstr>        Bureaucratic management</vt:lpstr>
      <vt:lpstr>Bureaucratic organizations</vt:lpstr>
      <vt:lpstr>Slide 32</vt:lpstr>
      <vt:lpstr>                                                                                                                     BEHAVIORAL  APPROACH  </vt:lpstr>
      <vt:lpstr>The Behavioral Approach</vt:lpstr>
      <vt:lpstr>  Mary Parker Follet: Focusing on Group Influences </vt:lpstr>
      <vt:lpstr>Elton Mayo: Focusing on Human Relations</vt:lpstr>
      <vt:lpstr>Slide 37</vt:lpstr>
      <vt:lpstr>Slide 38</vt:lpstr>
      <vt:lpstr>Limitations of Human Relations Approach </vt:lpstr>
      <vt:lpstr>Abraham Maslow: Focusing on Human Needs</vt:lpstr>
      <vt:lpstr>Douglas McGregor: Challenging Traditional Assumptions about Employees  </vt:lpstr>
      <vt:lpstr>QUANTITATIVE  APPROACH    </vt:lpstr>
      <vt:lpstr>QUANTITATIVE  APPROACH</vt:lpstr>
      <vt:lpstr>MODERN APPROACHES TO MANAGEMENT  </vt:lpstr>
      <vt:lpstr>Recent historical trends</vt:lpstr>
      <vt:lpstr>Systems theory</vt:lpstr>
      <vt:lpstr>Contingency view</vt:lpstr>
      <vt:lpstr>Total quality management (TQM)</vt:lpstr>
      <vt:lpstr>The learning organization</vt:lpstr>
      <vt:lpstr>Slide 50</vt:lpstr>
      <vt:lpstr>Slide 51</vt:lpstr>
      <vt:lpstr>Current approaches to management</vt:lpstr>
      <vt:lpstr>Financial Management </vt:lpstr>
      <vt:lpstr>Project Management</vt:lpstr>
      <vt:lpstr>Operations Management</vt:lpstr>
      <vt:lpstr>Environmental Management</vt:lpstr>
      <vt:lpstr>Slide 57</vt:lpstr>
      <vt:lpstr>End notes on the evolution of management thinking</vt:lpstr>
      <vt:lpstr>EMERGING APPROACHES IN MANAGEMENT THOUGHT  </vt:lpstr>
      <vt:lpstr>Management and organizations</vt:lpstr>
      <vt:lpstr>The role of the Engineer in Industry</vt:lpstr>
      <vt:lpstr>Referred Books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Management Thoughts</dc:title>
  <dc:creator>Jahid</dc:creator>
  <cp:lastModifiedBy>Jahid</cp:lastModifiedBy>
  <cp:revision>75</cp:revision>
  <dcterms:created xsi:type="dcterms:W3CDTF">2006-08-16T00:00:00Z</dcterms:created>
  <dcterms:modified xsi:type="dcterms:W3CDTF">2018-09-11T03:59:21Z</dcterms:modified>
</cp:coreProperties>
</file>