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Industrial Management</a:t>
            </a:r>
            <a:endParaRPr lang="en-US" dirty="0"/>
          </a:p>
        </p:txBody>
      </p:sp>
      <p:sp>
        <p:nvSpPr>
          <p:cNvPr id="3" name="Subtitle 2"/>
          <p:cNvSpPr>
            <a:spLocks noGrp="1"/>
          </p:cNvSpPr>
          <p:nvPr>
            <p:ph type="subTitle" idx="1"/>
          </p:nvPr>
        </p:nvSpPr>
        <p:spPr/>
        <p:txBody>
          <a:bodyPr/>
          <a:lstStyle/>
          <a:p>
            <a:r>
              <a:rPr lang="en-US" b="1" dirty="0" err="1" smtClean="0"/>
              <a:t>Jahid</a:t>
            </a:r>
            <a:r>
              <a:rPr lang="en-US" b="1" dirty="0" smtClean="0"/>
              <a:t> </a:t>
            </a:r>
            <a:r>
              <a:rPr lang="en-US" b="1" dirty="0" err="1" smtClean="0"/>
              <a:t>Hasan</a:t>
            </a:r>
            <a:endParaRPr lang="en-US" b="1" dirty="0" smtClean="0"/>
          </a:p>
          <a:p>
            <a:r>
              <a:rPr lang="en-US" b="1" dirty="0" smtClean="0"/>
              <a:t>Assistant Professor</a:t>
            </a:r>
          </a:p>
          <a:p>
            <a:r>
              <a:rPr lang="en-US" b="1" dirty="0" smtClean="0"/>
              <a:t>Dept. of IPE,SUST.</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The Role of Management </a:t>
            </a:r>
            <a:br>
              <a:rPr lang="en-US" dirty="0" smtClean="0"/>
            </a:br>
            <a:endParaRPr lang="en-US" dirty="0"/>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r>
              <a:rPr lang="en-US" dirty="0" smtClean="0"/>
              <a:t>As mentioned earlier, managers perform five functions – planning, organizing, staffing, leading and controlling. Since these functions are very essential for effective management, they have been used as the basic framework for this book. They have been briefly explained in the next section of the chapter.  </a:t>
            </a:r>
          </a:p>
          <a:p>
            <a:r>
              <a:rPr lang="en-US" dirty="0" smtClean="0"/>
              <a:t>In order to understand the role of management, in the late 1960s, Henry </a:t>
            </a:r>
            <a:r>
              <a:rPr lang="en-US" dirty="0" err="1" smtClean="0"/>
              <a:t>Mintzberg</a:t>
            </a:r>
            <a:r>
              <a:rPr lang="en-US" dirty="0" smtClean="0"/>
              <a:t> devised a new approach – the managerial roles approach – by observing what managers actually do. He did a careful study of five chief executives at work and found that they were involved in a number of varied, </a:t>
            </a:r>
            <a:r>
              <a:rPr lang="en-US" dirty="0" err="1" smtClean="0"/>
              <a:t>unpatterned</a:t>
            </a:r>
            <a:r>
              <a:rPr lang="en-US" dirty="0" smtClean="0"/>
              <a:t> activities of short duration. Using a method called structured observation, </a:t>
            </a:r>
            <a:r>
              <a:rPr lang="en-US" dirty="0" err="1" smtClean="0"/>
              <a:t>Mintzberg</a:t>
            </a:r>
            <a:r>
              <a:rPr lang="en-US" dirty="0" smtClean="0"/>
              <a:t> isolated ten roles which he believed were common to all managers. As shown in Table 1.1, these ten roles were grouped into three categories – interpersonal roles, informational roles and decisional roles.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lgn="just"/>
            <a:r>
              <a:rPr lang="en-US" dirty="0" smtClean="0"/>
              <a:t>A manager is required to interact with many people, both within and outside the organization and hence, the need to perform interpersonal roles. The three interpersonal roles of a manager are figurehead, leader and liaison. In his role as a figurehead, a manager performs all the ceremonial or symbolic duties. Example, it would be the duty of a college dean to award diplomas at the convocation ceremony. In the leadership role, a manager is required to motivate the employees to perform at their best to achieve the company’s objectives. In the liaison role, a manager is required to interact with people both within and outside the organization. </a:t>
            </a:r>
          </a:p>
          <a:p>
            <a:pPr algn="just">
              <a:buNone/>
            </a:pPr>
            <a:endParaRPr lang="en-US" dirty="0" smtClean="0"/>
          </a:p>
          <a:p>
            <a:pPr algn="just"/>
            <a:r>
              <a:rPr lang="en-US" dirty="0" smtClean="0"/>
              <a:t>A manager acts as a channel of information within the organization. The three informational roles of a manager are that of a recipient, disseminator and spokesperson. In the role of a recipient, a manager receives information pertaining to changes, opportunities and problems that the organization may face. As a disseminator, a manager provides information to subordinates that would influence their performance at work. And finally, a manager performs the role of a spokesperson when he or she represents the organization in public.</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smtClean="0"/>
              <a:t>Introduction of Management</a:t>
            </a:r>
            <a:endParaRPr lang="en-US" dirty="0"/>
          </a:p>
        </p:txBody>
      </p:sp>
      <p:sp>
        <p:nvSpPr>
          <p:cNvPr id="3" name="Content Placeholder 2"/>
          <p:cNvSpPr>
            <a:spLocks noGrp="1"/>
          </p:cNvSpPr>
          <p:nvPr>
            <p:ph idx="1"/>
          </p:nvPr>
        </p:nvSpPr>
        <p:spPr>
          <a:xfrm>
            <a:off x="0" y="762000"/>
            <a:ext cx="8915400" cy="6096000"/>
          </a:xfrm>
        </p:spPr>
        <p:txBody>
          <a:bodyPr>
            <a:normAutofit fontScale="85000" lnSpcReduction="10000"/>
          </a:bodyPr>
          <a:lstStyle/>
          <a:p>
            <a:pPr algn="just"/>
            <a:r>
              <a:rPr lang="en-US" sz="3300" dirty="0" smtClean="0"/>
              <a:t>One of the most important activities in business is the management of the 4M’s – men, machines, material and money. </a:t>
            </a:r>
          </a:p>
          <a:p>
            <a:pPr algn="just"/>
            <a:r>
              <a:rPr lang="en-US" sz="3300" dirty="0" smtClean="0"/>
              <a:t> it may comprise the activities of executives and administrative personnel in an organization, while in another, it may refer to a system of getting things done. </a:t>
            </a:r>
          </a:p>
          <a:p>
            <a:pPr algn="just"/>
            <a:r>
              <a:rPr lang="en-US" sz="3300" dirty="0" smtClean="0"/>
              <a:t>management can be considered as the proper utilization of people and other resources in an organization to accomplish desired objectives.</a:t>
            </a:r>
          </a:p>
          <a:p>
            <a:pPr algn="just"/>
            <a:r>
              <a:rPr lang="en-US" sz="3300" dirty="0" smtClean="0"/>
              <a:t>With increasing global competition, changes in the world of technology, changing business practices and increasing social responsibility of organizations, the role of managers has become all the more significant. </a:t>
            </a:r>
          </a:p>
          <a:p>
            <a:pPr algn="just">
              <a:buNone/>
            </a:pPr>
            <a:r>
              <a:rPr lang="en-US" sz="3300" dirty="0" smtClean="0"/>
              <a:t> </a:t>
            </a:r>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Definition -Management</a:t>
            </a:r>
            <a:endParaRPr lang="en-US" dirty="0"/>
          </a:p>
        </p:txBody>
      </p:sp>
      <p:sp>
        <p:nvSpPr>
          <p:cNvPr id="3" name="Content Placeholder 2"/>
          <p:cNvSpPr>
            <a:spLocks noGrp="1"/>
          </p:cNvSpPr>
          <p:nvPr>
            <p:ph idx="1"/>
          </p:nvPr>
        </p:nvSpPr>
        <p:spPr>
          <a:xfrm>
            <a:off x="0" y="685800"/>
            <a:ext cx="9144000" cy="5791200"/>
          </a:xfrm>
        </p:spPr>
        <p:txBody>
          <a:bodyPr>
            <a:normAutofit fontScale="85000" lnSpcReduction="10000"/>
          </a:bodyPr>
          <a:lstStyle/>
          <a:p>
            <a:pPr algn="just"/>
            <a:r>
              <a:rPr lang="en-US" dirty="0" smtClean="0"/>
              <a:t>The term ‘management’ can be interpreted in a variety of ways.</a:t>
            </a:r>
          </a:p>
          <a:p>
            <a:pPr algn="just"/>
            <a:r>
              <a:rPr lang="en-US" dirty="0" smtClean="0"/>
              <a:t>Harold Koontz and Heinz </a:t>
            </a:r>
            <a:r>
              <a:rPr lang="en-US" dirty="0" err="1" smtClean="0"/>
              <a:t>Weihrich</a:t>
            </a:r>
            <a:r>
              <a:rPr lang="en-US" dirty="0" smtClean="0"/>
              <a:t> define management as “the process of designing and maintaining an environment in which individuals, working together in groups, efficiently accomplish selected aims.” </a:t>
            </a:r>
          </a:p>
          <a:p>
            <a:pPr algn="just"/>
            <a:r>
              <a:rPr lang="en-US" dirty="0" smtClean="0"/>
              <a:t>Louis E. Boone and David L. Kurtz define management as “the use of people and other resources to accomplish objectives.” </a:t>
            </a:r>
          </a:p>
          <a:p>
            <a:pPr algn="just"/>
            <a:r>
              <a:rPr lang="en-US" dirty="0" smtClean="0"/>
              <a:t>Dalton E. McFarland defines management as “a process, by which managers create, direct, maintain, and operate purposive organizations through systematic, coordinated, cooperative human effort.” </a:t>
            </a:r>
          </a:p>
          <a:p>
            <a:pPr algn="just"/>
            <a:r>
              <a:rPr lang="en-US" dirty="0" smtClean="0"/>
              <a:t>Mary Parker </a:t>
            </a:r>
            <a:r>
              <a:rPr lang="en-US" dirty="0" err="1" smtClean="0"/>
              <a:t>Follet</a:t>
            </a:r>
            <a:r>
              <a:rPr lang="en-US" dirty="0" smtClean="0"/>
              <a:t> termed management as “the act of getting things done through people.”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Definition -Management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3048000"/>
            <a:ext cx="9144000" cy="3810000"/>
          </a:xfrm>
          <a:prstGeom prst="rect">
            <a:avLst/>
          </a:prstGeom>
          <a:noFill/>
          <a:ln w="9525">
            <a:noFill/>
            <a:miter lim="800000"/>
            <a:headEnd/>
            <a:tailEnd/>
          </a:ln>
          <a:effectLst/>
        </p:spPr>
      </p:pic>
      <p:sp>
        <p:nvSpPr>
          <p:cNvPr id="5" name="Title 1"/>
          <p:cNvSpPr txBox="1">
            <a:spLocks/>
          </p:cNvSpPr>
          <p:nvPr/>
        </p:nvSpPr>
        <p:spPr>
          <a:xfrm>
            <a:off x="0" y="762000"/>
            <a:ext cx="9144000" cy="2819400"/>
          </a:xfrm>
          <a:prstGeom prst="rect">
            <a:avLst/>
          </a:prstGeom>
        </p:spPr>
        <p:txBody>
          <a:bodyPr vert="horz" lIns="91440" tIns="45720" rIns="91440" bIns="45720" rtlCol="0" anchor="ctr">
            <a:normAutofit fontScale="82500" lnSpcReduction="10000"/>
          </a:bodyPr>
          <a:lstStyle/>
          <a:p>
            <a:pPr lvl="0" algn="just">
              <a:spcBef>
                <a:spcPct val="0"/>
              </a:spcBef>
            </a:pPr>
            <a:r>
              <a:rPr lang="en-US" sz="4400" dirty="0" smtClean="0"/>
              <a:t>-Managers carry out the functions of planning, organizing, staffing, leading and controlling.</a:t>
            </a:r>
          </a:p>
          <a:p>
            <a:pPr lvl="0" algn="just">
              <a:spcBef>
                <a:spcPct val="0"/>
              </a:spcBef>
            </a:pPr>
            <a:r>
              <a:rPr lang="en-US" sz="4400" dirty="0" smtClean="0"/>
              <a:t>-Henry </a:t>
            </a:r>
            <a:r>
              <a:rPr lang="en-US" sz="4400" dirty="0" err="1" smtClean="0"/>
              <a:t>Fayol</a:t>
            </a:r>
            <a:r>
              <a:rPr lang="en-US" sz="4400" dirty="0" smtClean="0"/>
              <a:t> was the first management thinker to outline the five basic functions carried out by managers.</a:t>
            </a:r>
          </a:p>
          <a:p>
            <a:pPr lvl="0" algn="just">
              <a:spcBef>
                <a:spcPct val="0"/>
              </a:spcBef>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172200"/>
          </a:xfrm>
        </p:spPr>
        <p:txBody>
          <a:bodyPr>
            <a:normAutofit fontScale="85000" lnSpcReduction="20000"/>
          </a:bodyPr>
          <a:lstStyle/>
          <a:p>
            <a:pPr>
              <a:buNone/>
            </a:pPr>
            <a:r>
              <a:rPr lang="en-US" dirty="0" smtClean="0"/>
              <a:t>Management is essential to any kind of organization:.</a:t>
            </a:r>
          </a:p>
          <a:p>
            <a:pPr algn="just"/>
            <a:r>
              <a:rPr lang="en-US" dirty="0" smtClean="0"/>
              <a:t>Wherever there are groups of people working together to achieve some common objectives, it becomes essential to guide, organize and control them. The term ‘management’ applies to any organization irrespective of the size or nature of operations. </a:t>
            </a:r>
          </a:p>
          <a:p>
            <a:pPr algn="just"/>
            <a:r>
              <a:rPr lang="en-US" dirty="0" smtClean="0"/>
              <a:t>The prime concern of a CEO of a multinational company, the General Manager of a hotel, the first-level supervisor, the manager of a cricket team and the student president in a college is to manage their people and resources effectively. </a:t>
            </a:r>
          </a:p>
          <a:p>
            <a:pPr algn="just"/>
            <a:r>
              <a:rPr lang="en-US" dirty="0" smtClean="0"/>
              <a:t>Management is essential at all hierarchical levels: Management is necessary at all levels. However, the type of skills and the degree to   which various skills are required at different levels of the hierarchy may vary. In order to perform their duties satisfactorily, managers need technical, human, conceptual and design skills. </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fontScale="90000"/>
          </a:bodyPr>
          <a:lstStyle/>
          <a:p>
            <a:r>
              <a:rPr lang="en-US" dirty="0" smtClean="0"/>
              <a:t>Types of Managers</a:t>
            </a:r>
            <a:br>
              <a:rPr lang="en-US" dirty="0" smtClean="0"/>
            </a:br>
            <a:endParaRPr lang="en-US" dirty="0"/>
          </a:p>
        </p:txBody>
      </p:sp>
      <p:sp>
        <p:nvSpPr>
          <p:cNvPr id="3" name="Content Placeholder 2"/>
          <p:cNvSpPr>
            <a:spLocks noGrp="1"/>
          </p:cNvSpPr>
          <p:nvPr>
            <p:ph idx="1"/>
          </p:nvPr>
        </p:nvSpPr>
        <p:spPr>
          <a:xfrm>
            <a:off x="457200" y="609600"/>
            <a:ext cx="8686800" cy="5943600"/>
          </a:xfrm>
        </p:spPr>
        <p:txBody>
          <a:bodyPr>
            <a:normAutofit fontScale="77500" lnSpcReduction="20000"/>
          </a:bodyPr>
          <a:lstStyle/>
          <a:p>
            <a:pPr algn="just">
              <a:buNone/>
            </a:pPr>
            <a:r>
              <a:rPr lang="en-US" sz="4000" dirty="0" smtClean="0"/>
              <a:t>Jack Welch in his book “Straight from the Gut” speaks about four types of managers, depending on their ability to achieve set targets, while maintaining the company’s values. </a:t>
            </a:r>
          </a:p>
          <a:p>
            <a:pPr algn="just">
              <a:buNone/>
            </a:pPr>
            <a:endParaRPr lang="en-US" sz="4000" dirty="0" smtClean="0"/>
          </a:p>
          <a:p>
            <a:pPr algn="just"/>
            <a:r>
              <a:rPr lang="en-US" sz="4000" dirty="0" smtClean="0"/>
              <a:t>The Type 1 managers live up to the expectations of the company. They are able to deliver commitments and share the company’s values. It is easy to decide the future of such employees. </a:t>
            </a:r>
          </a:p>
          <a:p>
            <a:pPr algn="just"/>
            <a:r>
              <a:rPr lang="en-US" sz="4000" dirty="0" smtClean="0"/>
              <a:t>The Type 2 managers neither share the company’s values nor do they achieve their targets. Though not very pleasant, it is also easy to decide the future of such employees.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Types of Managers</a:t>
            </a:r>
            <a:br>
              <a:rPr lang="en-US"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85000" lnSpcReduction="10000"/>
          </a:bodyPr>
          <a:lstStyle/>
          <a:p>
            <a:pPr algn="just"/>
            <a:r>
              <a:rPr lang="en-US" dirty="0" smtClean="0"/>
              <a:t>The Type 3 managers share the values of the company but their performance is dismal. They generally are not able to deliver the numbers. Welch says that GE believes in giving them another chance to prove themselves. They may be asked to work in a different work environment so as to allow them to start afresh. Welch states that there have been some wonderful transformations and some of the managers who are given a second chance do prove their worth. </a:t>
            </a:r>
          </a:p>
          <a:p>
            <a:pPr algn="just"/>
            <a:r>
              <a:rPr lang="en-US" dirty="0" smtClean="0"/>
              <a:t>The Type 4 managers are the most troublesome. These are the managers, who fulfill all commitments and give results but do not share the company’s values. These managers coerce people to perform and subordinates are generally afraid of them. Yet, because of their ability to deliver the numbers, top management tends to overlook their tyrannical behavior.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96000"/>
          </a:xfrm>
        </p:spPr>
        <p:txBody>
          <a:bodyPr>
            <a:normAutofit lnSpcReduction="10000"/>
          </a:bodyPr>
          <a:lstStyle/>
          <a:p>
            <a:pPr algn="just"/>
            <a:r>
              <a:rPr lang="en-US" dirty="0" smtClean="0"/>
              <a:t>The goal of all managers is to generate surplus: The aim of all business managers is to create a surplus</a:t>
            </a:r>
            <a:r>
              <a:rPr lang="en-US" dirty="0" smtClean="0"/>
              <a:t>.</a:t>
            </a:r>
          </a:p>
          <a:p>
            <a:pPr algn="just"/>
            <a:r>
              <a:rPr lang="en-US" dirty="0" smtClean="0"/>
              <a:t> </a:t>
            </a:r>
            <a:r>
              <a:rPr lang="en-US" dirty="0" smtClean="0"/>
              <a:t>To accomplish this objective, the manager has to create an environment which encourages people to accomplish as much as possible with the least amount of resources and personal dissatisfaction. </a:t>
            </a:r>
            <a:endParaRPr lang="en-US" dirty="0" smtClean="0"/>
          </a:p>
          <a:p>
            <a:pPr algn="just"/>
            <a:r>
              <a:rPr lang="en-US" dirty="0" smtClean="0"/>
              <a:t>Even </a:t>
            </a:r>
            <a:r>
              <a:rPr lang="en-US" dirty="0" smtClean="0"/>
              <a:t>in non-profit organizations, the aim of managers is to accomplish their goals with the minimum amount of resources or to make as much surplus as possible with available resources.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t>The aim of all managers is to improve productivity, efficiency and effectiveness: Productivity is defined as “the output-input ratio within a time period with due consideration for quality.” It can be expressed as:  </a:t>
            </a:r>
          </a:p>
          <a:p>
            <a:pPr>
              <a:buNone/>
            </a:pPr>
            <a:r>
              <a:rPr lang="en-US" dirty="0" smtClean="0"/>
              <a:t>               Productivity = Outputs / Inputs (within a time period, quality considered)  </a:t>
            </a:r>
          </a:p>
          <a:p>
            <a:r>
              <a:rPr lang="en-US" dirty="0" smtClean="0"/>
              <a:t>Productivity can be improved in the following ways:  </a:t>
            </a:r>
          </a:p>
          <a:p>
            <a:pPr>
              <a:buNone/>
            </a:pPr>
            <a:r>
              <a:rPr lang="en-US" dirty="0" smtClean="0"/>
              <a:t>-By producing more output with the same inputs.  </a:t>
            </a:r>
          </a:p>
          <a:p>
            <a:pPr>
              <a:buNone/>
            </a:pPr>
            <a:r>
              <a:rPr lang="en-US" dirty="0" smtClean="0"/>
              <a:t>-By reducing inputs, but maintaining the same level of outputs. </a:t>
            </a:r>
          </a:p>
          <a:p>
            <a:r>
              <a:rPr lang="en-US" dirty="0" smtClean="0"/>
              <a:t>By increasing outputs and reducing inputs, thereby, making the ratio more favorable. </a:t>
            </a:r>
          </a:p>
          <a:p>
            <a:r>
              <a:rPr lang="en-US" dirty="0" smtClean="0"/>
              <a:t>Productivity can be improved by ensuring efficiency and effectiveness in the operations of the firm. Effectiveness refers to achievement of stated organizational objectives while efficiency denotes the judicious use of resources to achieve organizational objectives. </a:t>
            </a:r>
          </a:p>
          <a:p>
            <a:r>
              <a:rPr lang="en-US" dirty="0" smtClean="0"/>
              <a:t> In the words of Peter </a:t>
            </a:r>
            <a:r>
              <a:rPr lang="en-US" dirty="0" err="1" smtClean="0"/>
              <a:t>Drucker</a:t>
            </a:r>
            <a:r>
              <a:rPr lang="en-US" dirty="0" smtClean="0"/>
              <a:t>, efficiency means “doing things right”, while effectiveness means “doing the right things.” In his book, “Management – Tasks, Responsibilities, Practices”, </a:t>
            </a:r>
            <a:r>
              <a:rPr lang="en-US" dirty="0" err="1" smtClean="0"/>
              <a:t>Drucker</a:t>
            </a:r>
            <a:r>
              <a:rPr lang="en-US" dirty="0" smtClean="0"/>
              <a:t> states that effectiveness is the foundation of success whereas efficiency is a minimum condition for survival after success has been achieved.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1087</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Industrial Management</vt:lpstr>
      <vt:lpstr>Introduction of Management</vt:lpstr>
      <vt:lpstr>Definition -Management</vt:lpstr>
      <vt:lpstr>Definition -Management</vt:lpstr>
      <vt:lpstr>Slide 5</vt:lpstr>
      <vt:lpstr>Types of Managers </vt:lpstr>
      <vt:lpstr>Types of Managers </vt:lpstr>
      <vt:lpstr>Slide 8</vt:lpstr>
      <vt:lpstr>Slide 9</vt:lpstr>
      <vt:lpstr> The Role of Management  </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Management</dc:title>
  <dc:creator>Jahid</dc:creator>
  <cp:lastModifiedBy>sacc-student</cp:lastModifiedBy>
  <cp:revision>7</cp:revision>
  <dcterms:created xsi:type="dcterms:W3CDTF">2006-08-16T00:00:00Z</dcterms:created>
  <dcterms:modified xsi:type="dcterms:W3CDTF">2019-03-19T01:19:17Z</dcterms:modified>
</cp:coreProperties>
</file>