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Source Code Pro"/>
      <p:regular r:id="rId23"/>
      <p:bold r:id="rId24"/>
      <p:italic r:id="rId25"/>
      <p:boldItalic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ED47376-B9CA-47CA-AC2D-A3BA3B8AB3C2}">
  <a:tblStyle styleId="{FED47376-B9CA-47CA-AC2D-A3BA3B8AB3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Italic.fntdata"/><Relationship Id="rId25" Type="http://schemas.openxmlformats.org/officeDocument/2006/relationships/font" Target="fonts/SourceCodePro-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La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7579597f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127579597f7_0_1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7843439d3_0_1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7843439d3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27843439d3_0_19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7843439d3_0_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7843439d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27843439d3_0_19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7843439d3_0_2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7843439d3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127843439d3_0_20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7131d52c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7131d52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127131d52c5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7843439d3_0_2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7843439d3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27843439d3_0_2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7843439d3_0_2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7843439d3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27843439d3_0_2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7a7fe2ab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7a7fe2a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127a7fe2ab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bb3b4932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bb3b493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1bb3b4932c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54463" y="0"/>
            <a:ext cx="635077" cy="78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500" y="4337825"/>
            <a:ext cx="4558986" cy="45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3">
  <p:cSld name="TITLE_AND_BODY_1_3">
    <p:bg>
      <p:bgPr>
        <a:solidFill>
          <a:srgbClr val="465510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457200" y="205976"/>
            <a:ext cx="82296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457200" y="973100"/>
            <a:ext cx="8229600" cy="39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>
                <a:solidFill>
                  <a:srgbClr val="FFFFFF"/>
                </a:solidFill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>
                <a:solidFill>
                  <a:srgbClr val="FFFFFF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>
                <a:solidFill>
                  <a:srgbClr val="FFFFFF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>
                <a:solidFill>
                  <a:srgbClr val="FFFFFF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>
                <a:solidFill>
                  <a:srgbClr val="FFFFFF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>
                <a:solidFill>
                  <a:srgbClr val="FFFFFF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>
                <a:solidFill>
                  <a:srgbClr val="FFFFFF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1" name="Google Shape;7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32675" y="-10450"/>
            <a:ext cx="637575" cy="73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75" y="4618102"/>
            <a:ext cx="3605678" cy="3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3 1">
  <p:cSld name="TITLE_AND_BODY_1_3_1">
    <p:bg>
      <p:bgPr>
        <a:solidFill>
          <a:srgbClr val="C9972C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457200" y="205976"/>
            <a:ext cx="82296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457200" y="973100"/>
            <a:ext cx="8229600" cy="39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>
                <a:solidFill>
                  <a:srgbClr val="FFFFFF"/>
                </a:solidFill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>
                <a:solidFill>
                  <a:srgbClr val="FFFFFF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>
                <a:solidFill>
                  <a:srgbClr val="FFFFFF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>
                <a:solidFill>
                  <a:srgbClr val="FFFFFF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>
                <a:solidFill>
                  <a:srgbClr val="FFFFFF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>
                <a:solidFill>
                  <a:srgbClr val="FFFFFF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>
                <a:solidFill>
                  <a:srgbClr val="FFFFFF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" name="Google Shape;7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32675" y="-10450"/>
            <a:ext cx="637575" cy="73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75" y="4618102"/>
            <a:ext cx="3605678" cy="3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2">
  <p:cSld name="TITLE_AND_BODY_1_2">
    <p:bg>
      <p:bgPr>
        <a:solidFill>
          <a:srgbClr val="00843D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457200" y="205976"/>
            <a:ext cx="82296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457200" y="973100"/>
            <a:ext cx="8229600" cy="39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>
                <a:solidFill>
                  <a:srgbClr val="FFFFFF"/>
                </a:solidFill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>
                <a:solidFill>
                  <a:srgbClr val="FFFFFF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>
                <a:solidFill>
                  <a:srgbClr val="FFFFFF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>
                <a:solidFill>
                  <a:srgbClr val="FFFFFF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>
                <a:solidFill>
                  <a:srgbClr val="FFFFFF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>
                <a:solidFill>
                  <a:srgbClr val="FFFFFF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>
                <a:solidFill>
                  <a:srgbClr val="FFFFFF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32675" y="-10450"/>
            <a:ext cx="637575" cy="73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75" y="4618102"/>
            <a:ext cx="3605678" cy="3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1">
  <p:cSld name="TITLE_AND_BODY_1_1">
    <p:bg>
      <p:bgPr>
        <a:solidFill>
          <a:srgbClr val="FFCF0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457200" y="205976"/>
            <a:ext cx="82296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457200" y="973100"/>
            <a:ext cx="8229600" cy="39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>
                <a:solidFill>
                  <a:srgbClr val="FFFFFF"/>
                </a:solidFill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>
                <a:solidFill>
                  <a:srgbClr val="FFFFFF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>
                <a:solidFill>
                  <a:srgbClr val="FFFFFF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>
                <a:solidFill>
                  <a:srgbClr val="FFFFFF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>
                <a:solidFill>
                  <a:srgbClr val="FFFFFF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>
                <a:solidFill>
                  <a:srgbClr val="FFFFFF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>
                <a:solidFill>
                  <a:srgbClr val="FFFFFF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32675" y="-10450"/>
            <a:ext cx="637575" cy="73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75" y="4618102"/>
            <a:ext cx="3605678" cy="3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1 1">
  <p:cSld name="TITLE_AND_BODY_1_1_1">
    <p:bg>
      <p:bgPr>
        <a:solidFill>
          <a:srgbClr val="5AABBC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457200" y="205976"/>
            <a:ext cx="82296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457200" y="973100"/>
            <a:ext cx="8229600" cy="39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>
                <a:solidFill>
                  <a:srgbClr val="FFFFFF"/>
                </a:solidFill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>
                <a:solidFill>
                  <a:srgbClr val="FFFFFF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>
                <a:solidFill>
                  <a:srgbClr val="FFFFFF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>
                <a:solidFill>
                  <a:srgbClr val="FFFFFF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>
                <a:solidFill>
                  <a:srgbClr val="FFFFFF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>
                <a:solidFill>
                  <a:srgbClr val="FFFFFF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>
                <a:solidFill>
                  <a:srgbClr val="FFFFFF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5" name="Google Shape;9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32675" y="-10450"/>
            <a:ext cx="637575" cy="73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75" y="4618102"/>
            <a:ext cx="3605678" cy="3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457200" y="205976"/>
            <a:ext cx="82296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A233F"/>
              </a:buClr>
              <a:buSzPts val="3000"/>
              <a:buNone/>
              <a:defRPr>
                <a:solidFill>
                  <a:srgbClr val="0A233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A233F"/>
              </a:buClr>
              <a:buSzPts val="3600"/>
              <a:buNone/>
              <a:defRPr>
                <a:solidFill>
                  <a:srgbClr val="0A233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A233F"/>
              </a:buClr>
              <a:buSzPts val="3600"/>
              <a:buNone/>
              <a:defRPr>
                <a:solidFill>
                  <a:srgbClr val="0A233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A233F"/>
              </a:buClr>
              <a:buSzPts val="3600"/>
              <a:buNone/>
              <a:defRPr>
                <a:solidFill>
                  <a:srgbClr val="0A233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A233F"/>
              </a:buClr>
              <a:buSzPts val="3600"/>
              <a:buNone/>
              <a:defRPr>
                <a:solidFill>
                  <a:srgbClr val="0A233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A233F"/>
              </a:buClr>
              <a:buSzPts val="3600"/>
              <a:buNone/>
              <a:defRPr>
                <a:solidFill>
                  <a:srgbClr val="0A233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A233F"/>
              </a:buClr>
              <a:buSzPts val="3600"/>
              <a:buNone/>
              <a:defRPr>
                <a:solidFill>
                  <a:srgbClr val="0A233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A233F"/>
              </a:buClr>
              <a:buSzPts val="3600"/>
              <a:buNone/>
              <a:defRPr>
                <a:solidFill>
                  <a:srgbClr val="0A233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A233F"/>
              </a:buClr>
              <a:buSzPts val="3600"/>
              <a:buNone/>
              <a:defRPr>
                <a:solidFill>
                  <a:srgbClr val="0A233F"/>
                </a:solidFill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0A233F"/>
              </a:buClr>
              <a:buSzPts val="2400"/>
              <a:buChar char="●"/>
              <a:defRPr>
                <a:solidFill>
                  <a:srgbClr val="0A233F"/>
                </a:solidFill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0A233F"/>
              </a:buClr>
              <a:buSzPts val="2000"/>
              <a:buChar char="○"/>
              <a:defRPr>
                <a:solidFill>
                  <a:srgbClr val="0A233F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0A233F"/>
              </a:buClr>
              <a:buSzPts val="1600"/>
              <a:buChar char="■"/>
              <a:defRPr>
                <a:solidFill>
                  <a:srgbClr val="0A233F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0A233F"/>
              </a:buClr>
              <a:buSzPts val="1600"/>
              <a:buChar char="●"/>
              <a:defRPr>
                <a:solidFill>
                  <a:srgbClr val="0A233F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0A233F"/>
              </a:buClr>
              <a:buSzPts val="1600"/>
              <a:buChar char="○"/>
              <a:defRPr>
                <a:solidFill>
                  <a:srgbClr val="0A233F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0A233F"/>
              </a:buClr>
              <a:buSzPts val="1600"/>
              <a:buChar char="■"/>
              <a:defRPr>
                <a:solidFill>
                  <a:srgbClr val="0A233F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0A233F"/>
              </a:buClr>
              <a:buSzPts val="1600"/>
              <a:buChar char="●"/>
              <a:defRPr>
                <a:solidFill>
                  <a:srgbClr val="0A233F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0A233F"/>
              </a:buClr>
              <a:buSzPts val="1600"/>
              <a:buChar char="○"/>
              <a:defRPr>
                <a:solidFill>
                  <a:srgbClr val="0A233F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0A233F"/>
              </a:buClr>
              <a:buSzPts val="1600"/>
              <a:buChar char="■"/>
              <a:defRPr>
                <a:solidFill>
                  <a:srgbClr val="0A233F"/>
                </a:solidFill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0A233F"/>
              </a:buClr>
              <a:buSzPts val="2400"/>
              <a:buChar char="●"/>
              <a:defRPr>
                <a:solidFill>
                  <a:srgbClr val="0A233F"/>
                </a:solidFill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0A233F"/>
              </a:buClr>
              <a:buSzPts val="2000"/>
              <a:buChar char="○"/>
              <a:defRPr>
                <a:solidFill>
                  <a:srgbClr val="0A233F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0A233F"/>
              </a:buClr>
              <a:buSzPts val="1600"/>
              <a:buChar char="■"/>
              <a:defRPr>
                <a:solidFill>
                  <a:srgbClr val="0A233F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0A233F"/>
              </a:buClr>
              <a:buSzPts val="1600"/>
              <a:buChar char="●"/>
              <a:defRPr>
                <a:solidFill>
                  <a:srgbClr val="0A233F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0A233F"/>
              </a:buClr>
              <a:buSzPts val="1600"/>
              <a:buChar char="○"/>
              <a:defRPr>
                <a:solidFill>
                  <a:srgbClr val="0A233F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0A233F"/>
              </a:buClr>
              <a:buSzPts val="1600"/>
              <a:buChar char="■"/>
              <a:defRPr>
                <a:solidFill>
                  <a:srgbClr val="0A233F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0A233F"/>
              </a:buClr>
              <a:buSzPts val="1600"/>
              <a:buChar char="●"/>
              <a:defRPr>
                <a:solidFill>
                  <a:srgbClr val="0A233F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0A233F"/>
              </a:buClr>
              <a:buSzPts val="1600"/>
              <a:buChar char="○"/>
              <a:defRPr>
                <a:solidFill>
                  <a:srgbClr val="0A233F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0A233F"/>
              </a:buClr>
              <a:buSzPts val="1600"/>
              <a:buChar char="■"/>
              <a:defRPr>
                <a:solidFill>
                  <a:srgbClr val="0A233F"/>
                </a:solidFill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9538" y="0"/>
            <a:ext cx="635077" cy="78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00" y="4618100"/>
            <a:ext cx="3541179" cy="3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457200" y="205976"/>
            <a:ext cx="82296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A233F"/>
              </a:buClr>
              <a:buSzPts val="3000"/>
              <a:buNone/>
              <a:defRPr>
                <a:solidFill>
                  <a:srgbClr val="0A233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9538" y="0"/>
            <a:ext cx="635077" cy="78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00" y="4618100"/>
            <a:ext cx="3541179" cy="3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Clr>
                <a:srgbClr val="0A233F"/>
              </a:buClr>
              <a:buSzPts val="1800"/>
              <a:buNone/>
              <a:defRPr sz="1800">
                <a:solidFill>
                  <a:srgbClr val="0A233F"/>
                </a:solidFill>
              </a:defRPr>
            </a:lvl1pPr>
          </a:lstStyle>
          <a:p/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9538" y="0"/>
            <a:ext cx="635077" cy="78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00" y="4618100"/>
            <a:ext cx="3541179" cy="3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9538" y="0"/>
            <a:ext cx="635077" cy="78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00" y="4618100"/>
            <a:ext cx="3541179" cy="3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457200" y="205978"/>
            <a:ext cx="7467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Libre Franklin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457200" y="1200150"/>
            <a:ext cx="7467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indent="-331469" lvl="1" marL="914400" rtl="0" algn="l">
              <a:spcBef>
                <a:spcPts val="360"/>
              </a:spcBef>
              <a:spcAft>
                <a:spcPts val="0"/>
              </a:spcAft>
              <a:buSzPts val="1620"/>
              <a:buChar char="○"/>
              <a:defRPr/>
            </a:lvl2pPr>
            <a:lvl3pPr indent="-325755" lvl="2" marL="1371600" rtl="0" algn="l">
              <a:spcBef>
                <a:spcPts val="360"/>
              </a:spcBef>
              <a:spcAft>
                <a:spcPts val="0"/>
              </a:spcAft>
              <a:buSzPts val="1530"/>
              <a:buChar char="■"/>
              <a:defRPr/>
            </a:lvl3pPr>
            <a:lvl4pPr indent="-331469" lvl="3" marL="1828800" rtl="0" algn="l">
              <a:spcBef>
                <a:spcPts val="360"/>
              </a:spcBef>
              <a:spcAft>
                <a:spcPts val="0"/>
              </a:spcAft>
              <a:buSzPts val="162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idx="10" type="dt"/>
          </p:nvPr>
        </p:nvSpPr>
        <p:spPr>
          <a:xfrm>
            <a:off x="457200" y="4816548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0"/>
          <p:cNvSpPr txBox="1"/>
          <p:nvPr>
            <p:ph idx="11" type="ftr"/>
          </p:nvPr>
        </p:nvSpPr>
        <p:spPr>
          <a:xfrm>
            <a:off x="3124200" y="481654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8153400" y="4816548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rgbClr val="0A233F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None/>
              <a:defRPr>
                <a:solidFill>
                  <a:srgbClr val="B7B7B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None/>
              <a:defRPr sz="3000">
                <a:solidFill>
                  <a:srgbClr val="B7B7B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None/>
              <a:defRPr sz="3000">
                <a:solidFill>
                  <a:srgbClr val="B7B7B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None/>
              <a:defRPr sz="3000">
                <a:solidFill>
                  <a:srgbClr val="B7B7B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None/>
              <a:defRPr sz="3000">
                <a:solidFill>
                  <a:srgbClr val="B7B7B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None/>
              <a:defRPr sz="3000">
                <a:solidFill>
                  <a:srgbClr val="B7B7B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None/>
              <a:defRPr sz="3000">
                <a:solidFill>
                  <a:srgbClr val="B7B7B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None/>
              <a:defRPr sz="3000">
                <a:solidFill>
                  <a:srgbClr val="B7B7B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None/>
              <a:defRPr sz="30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05426" y="0"/>
            <a:ext cx="733125" cy="84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75" y="4618102"/>
            <a:ext cx="3605678" cy="3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">
  <p:cSld name="TITLE_1_1">
    <p:bg>
      <p:bgPr>
        <a:solidFill>
          <a:srgbClr val="465510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None/>
              <a:defRPr>
                <a:solidFill>
                  <a:srgbClr val="B7B7B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None/>
              <a:defRPr sz="3000">
                <a:solidFill>
                  <a:srgbClr val="B7B7B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None/>
              <a:defRPr sz="3000">
                <a:solidFill>
                  <a:srgbClr val="B7B7B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None/>
              <a:defRPr sz="3000">
                <a:solidFill>
                  <a:srgbClr val="B7B7B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None/>
              <a:defRPr sz="3000">
                <a:solidFill>
                  <a:srgbClr val="B7B7B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None/>
              <a:defRPr sz="3000">
                <a:solidFill>
                  <a:srgbClr val="B7B7B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None/>
              <a:defRPr sz="3000">
                <a:solidFill>
                  <a:srgbClr val="B7B7B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None/>
              <a:defRPr sz="3000">
                <a:solidFill>
                  <a:srgbClr val="B7B7B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None/>
              <a:defRPr sz="30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53213" y="0"/>
            <a:ext cx="637575" cy="73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75" y="4618102"/>
            <a:ext cx="3605678" cy="3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 2 1">
  <p:cSld name="TITLE_1_1_2_1">
    <p:bg>
      <p:bgPr>
        <a:solidFill>
          <a:srgbClr val="00843D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None/>
              <a:defRPr>
                <a:solidFill>
                  <a:srgbClr val="B7B7B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None/>
              <a:defRPr sz="3000">
                <a:solidFill>
                  <a:srgbClr val="B7B7B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None/>
              <a:defRPr sz="3000">
                <a:solidFill>
                  <a:srgbClr val="B7B7B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None/>
              <a:defRPr sz="3000">
                <a:solidFill>
                  <a:srgbClr val="B7B7B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None/>
              <a:defRPr sz="3000">
                <a:solidFill>
                  <a:srgbClr val="B7B7B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None/>
              <a:defRPr sz="3000">
                <a:solidFill>
                  <a:srgbClr val="B7B7B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None/>
              <a:defRPr sz="3000">
                <a:solidFill>
                  <a:srgbClr val="B7B7B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None/>
              <a:defRPr sz="3000">
                <a:solidFill>
                  <a:srgbClr val="B7B7B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None/>
              <a:defRPr sz="30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53213" y="0"/>
            <a:ext cx="637575" cy="73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75" y="4618102"/>
            <a:ext cx="3605678" cy="3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 1">
  <p:cSld name="TITLE_1_1_1">
    <p:bg>
      <p:bgPr>
        <a:solidFill>
          <a:srgbClr val="C9972C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6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None/>
              <a:defRPr>
                <a:solidFill>
                  <a:srgbClr val="B7B7B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None/>
              <a:defRPr sz="3000">
                <a:solidFill>
                  <a:srgbClr val="B7B7B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None/>
              <a:defRPr sz="3000">
                <a:solidFill>
                  <a:srgbClr val="B7B7B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None/>
              <a:defRPr sz="3000">
                <a:solidFill>
                  <a:srgbClr val="B7B7B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None/>
              <a:defRPr sz="3000">
                <a:solidFill>
                  <a:srgbClr val="B7B7B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None/>
              <a:defRPr sz="3000">
                <a:solidFill>
                  <a:srgbClr val="B7B7B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None/>
              <a:defRPr sz="3000">
                <a:solidFill>
                  <a:srgbClr val="B7B7B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None/>
              <a:defRPr sz="3000">
                <a:solidFill>
                  <a:srgbClr val="B7B7B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None/>
              <a:defRPr sz="30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53213" y="0"/>
            <a:ext cx="637575" cy="73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75" y="4618102"/>
            <a:ext cx="3605678" cy="3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 1 1">
  <p:cSld name="TITLE_1_1_1_1">
    <p:bg>
      <p:bgPr>
        <a:solidFill>
          <a:srgbClr val="FFCF0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5" name="Google Shape;45;p7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None/>
              <a:defRPr>
                <a:solidFill>
                  <a:srgbClr val="B7B7B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None/>
              <a:defRPr sz="3000">
                <a:solidFill>
                  <a:srgbClr val="B7B7B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None/>
              <a:defRPr sz="3000">
                <a:solidFill>
                  <a:srgbClr val="B7B7B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None/>
              <a:defRPr sz="3000">
                <a:solidFill>
                  <a:srgbClr val="B7B7B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None/>
              <a:defRPr sz="3000">
                <a:solidFill>
                  <a:srgbClr val="B7B7B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None/>
              <a:defRPr sz="3000">
                <a:solidFill>
                  <a:srgbClr val="B7B7B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None/>
              <a:defRPr sz="3000">
                <a:solidFill>
                  <a:srgbClr val="B7B7B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None/>
              <a:defRPr sz="3000">
                <a:solidFill>
                  <a:srgbClr val="B7B7B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None/>
              <a:defRPr sz="30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7" name="Google Shape;4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53213" y="0"/>
            <a:ext cx="637575" cy="73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75" y="4618102"/>
            <a:ext cx="3605678" cy="3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 1 1 1">
  <p:cSld name="TITLE_1_1_1_1_1">
    <p:bg>
      <p:bgPr>
        <a:solidFill>
          <a:srgbClr val="5AABBC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1" name="Google Shape;51;p8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None/>
              <a:defRPr>
                <a:solidFill>
                  <a:srgbClr val="B7B7B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None/>
              <a:defRPr sz="3000">
                <a:solidFill>
                  <a:srgbClr val="B7B7B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None/>
              <a:defRPr sz="3000">
                <a:solidFill>
                  <a:srgbClr val="B7B7B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None/>
              <a:defRPr sz="3000">
                <a:solidFill>
                  <a:srgbClr val="B7B7B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None/>
              <a:defRPr sz="3000">
                <a:solidFill>
                  <a:srgbClr val="B7B7B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None/>
              <a:defRPr sz="3000">
                <a:solidFill>
                  <a:srgbClr val="B7B7B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None/>
              <a:defRPr sz="3000">
                <a:solidFill>
                  <a:srgbClr val="B7B7B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None/>
              <a:defRPr sz="3000">
                <a:solidFill>
                  <a:srgbClr val="B7B7B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3000"/>
              <a:buNone/>
              <a:defRPr sz="3000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53213" y="0"/>
            <a:ext cx="637575" cy="73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75" y="4618102"/>
            <a:ext cx="3605678" cy="3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57200" y="205976"/>
            <a:ext cx="82296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A233F"/>
              </a:buClr>
              <a:buSzPts val="3000"/>
              <a:buNone/>
              <a:defRPr>
                <a:solidFill>
                  <a:srgbClr val="0A233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457200" y="973100"/>
            <a:ext cx="8229600" cy="39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0A233F"/>
              </a:buClr>
              <a:buSzPts val="2400"/>
              <a:buChar char="●"/>
              <a:defRPr>
                <a:solidFill>
                  <a:srgbClr val="0A233F"/>
                </a:solidFill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0A233F"/>
              </a:buClr>
              <a:buSzPts val="2000"/>
              <a:buChar char="○"/>
              <a:defRPr>
                <a:solidFill>
                  <a:srgbClr val="0A233F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0A233F"/>
              </a:buClr>
              <a:buSzPts val="1600"/>
              <a:buChar char="■"/>
              <a:defRPr>
                <a:solidFill>
                  <a:srgbClr val="0A233F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0A233F"/>
              </a:buClr>
              <a:buSzPts val="1600"/>
              <a:buChar char="●"/>
              <a:defRPr>
                <a:solidFill>
                  <a:srgbClr val="0A233F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0A233F"/>
              </a:buClr>
              <a:buSzPts val="1600"/>
              <a:buChar char="○"/>
              <a:defRPr>
                <a:solidFill>
                  <a:srgbClr val="0A233F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0A233F"/>
              </a:buClr>
              <a:buSzPts val="1600"/>
              <a:buChar char="■"/>
              <a:defRPr>
                <a:solidFill>
                  <a:srgbClr val="0A233F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0A233F"/>
              </a:buClr>
              <a:buSzPts val="1600"/>
              <a:buChar char="●"/>
              <a:defRPr>
                <a:solidFill>
                  <a:srgbClr val="0A233F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0A233F"/>
              </a:buClr>
              <a:buSzPts val="1600"/>
              <a:buChar char="○"/>
              <a:defRPr>
                <a:solidFill>
                  <a:srgbClr val="0A233F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0A233F"/>
              </a:buClr>
              <a:buSzPts val="1600"/>
              <a:buChar char="■"/>
              <a:defRPr>
                <a:solidFill>
                  <a:srgbClr val="0A233F"/>
                </a:solidFill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" name="Google Shape;5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9538" y="0"/>
            <a:ext cx="635077" cy="78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00" y="4618100"/>
            <a:ext cx="3541179" cy="3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bg>
      <p:bgPr>
        <a:solidFill>
          <a:srgbClr val="0A233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32675" y="-10450"/>
            <a:ext cx="637575" cy="7352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0"/>
          <p:cNvSpPr txBox="1"/>
          <p:nvPr>
            <p:ph type="title"/>
          </p:nvPr>
        </p:nvSpPr>
        <p:spPr>
          <a:xfrm>
            <a:off x="457200" y="205976"/>
            <a:ext cx="82296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457200" y="973100"/>
            <a:ext cx="8229600" cy="39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>
                <a:solidFill>
                  <a:srgbClr val="FFFFFF"/>
                </a:solidFill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  <a:defRPr>
                <a:solidFill>
                  <a:srgbClr val="FFFFFF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>
                <a:solidFill>
                  <a:srgbClr val="FFFFFF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>
                <a:solidFill>
                  <a:srgbClr val="FFFFFF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>
                <a:solidFill>
                  <a:srgbClr val="FFFFFF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>
                <a:solidFill>
                  <a:srgbClr val="FFFFFF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>
                <a:solidFill>
                  <a:srgbClr val="FFFFFF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>
                <a:solidFill>
                  <a:srgbClr val="FFFFFF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6" name="Google Shape;6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75" y="4618102"/>
            <a:ext cx="3605678" cy="3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6"/>
            <a:ext cx="82296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A233F"/>
              </a:buClr>
              <a:buSzPts val="3000"/>
              <a:buFont typeface="Raleway"/>
              <a:buNone/>
              <a:defRPr b="1" sz="3000">
                <a:solidFill>
                  <a:srgbClr val="0A233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A233F"/>
              </a:buClr>
              <a:buSzPts val="3600"/>
              <a:buFont typeface="Raleway"/>
              <a:buNone/>
              <a:defRPr b="1" sz="3600">
                <a:solidFill>
                  <a:srgbClr val="0A233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A233F"/>
              </a:buClr>
              <a:buSzPts val="3600"/>
              <a:buFont typeface="Raleway"/>
              <a:buNone/>
              <a:defRPr b="1" sz="3600">
                <a:solidFill>
                  <a:srgbClr val="0A233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A233F"/>
              </a:buClr>
              <a:buSzPts val="3600"/>
              <a:buFont typeface="Raleway"/>
              <a:buNone/>
              <a:defRPr b="1" sz="3600">
                <a:solidFill>
                  <a:srgbClr val="0A233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A233F"/>
              </a:buClr>
              <a:buSzPts val="3600"/>
              <a:buFont typeface="Raleway"/>
              <a:buNone/>
              <a:defRPr b="1" sz="3600">
                <a:solidFill>
                  <a:srgbClr val="0A233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A233F"/>
              </a:buClr>
              <a:buSzPts val="3600"/>
              <a:buFont typeface="Raleway"/>
              <a:buNone/>
              <a:defRPr b="1" sz="3600">
                <a:solidFill>
                  <a:srgbClr val="0A233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A233F"/>
              </a:buClr>
              <a:buSzPts val="3600"/>
              <a:buFont typeface="Raleway"/>
              <a:buNone/>
              <a:defRPr b="1" sz="3600">
                <a:solidFill>
                  <a:srgbClr val="0A233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A233F"/>
              </a:buClr>
              <a:buSzPts val="3600"/>
              <a:buFont typeface="Raleway"/>
              <a:buNone/>
              <a:defRPr b="1" sz="3600">
                <a:solidFill>
                  <a:srgbClr val="0A233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A233F"/>
              </a:buClr>
              <a:buSzPts val="3600"/>
              <a:buFont typeface="Raleway"/>
              <a:buNone/>
              <a:defRPr b="1" sz="3600">
                <a:solidFill>
                  <a:srgbClr val="0A233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973100"/>
            <a:ext cx="8229600" cy="39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0A233F"/>
              </a:buClr>
              <a:buSzPts val="2400"/>
              <a:buFont typeface="Raleway"/>
              <a:buChar char="●"/>
              <a:defRPr sz="2400">
                <a:solidFill>
                  <a:srgbClr val="0A233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0A233F"/>
              </a:buClr>
              <a:buSzPts val="2000"/>
              <a:buFont typeface="Raleway"/>
              <a:buChar char="○"/>
              <a:defRPr sz="2000">
                <a:solidFill>
                  <a:srgbClr val="0A233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0A233F"/>
              </a:buClr>
              <a:buSzPts val="1600"/>
              <a:buFont typeface="Raleway"/>
              <a:buChar char="■"/>
              <a:defRPr sz="1600">
                <a:solidFill>
                  <a:srgbClr val="0A233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0A233F"/>
              </a:buClr>
              <a:buSzPts val="1600"/>
              <a:buFont typeface="Raleway"/>
              <a:buChar char="●"/>
              <a:defRPr sz="1600">
                <a:solidFill>
                  <a:srgbClr val="0A233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0A233F"/>
              </a:buClr>
              <a:buSzPts val="1600"/>
              <a:buFont typeface="Raleway"/>
              <a:buChar char="○"/>
              <a:defRPr sz="1600">
                <a:solidFill>
                  <a:srgbClr val="0A233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0A233F"/>
              </a:buClr>
              <a:buSzPts val="1600"/>
              <a:buFont typeface="Raleway"/>
              <a:buChar char="■"/>
              <a:defRPr sz="1600">
                <a:solidFill>
                  <a:srgbClr val="0A233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0A233F"/>
              </a:buClr>
              <a:buSzPts val="1600"/>
              <a:buFont typeface="Raleway"/>
              <a:buChar char="●"/>
              <a:defRPr sz="1600">
                <a:solidFill>
                  <a:srgbClr val="0A233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0A233F"/>
              </a:buClr>
              <a:buSzPts val="1600"/>
              <a:buFont typeface="Raleway"/>
              <a:buChar char="○"/>
              <a:defRPr sz="1600">
                <a:solidFill>
                  <a:srgbClr val="0A233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0A233F"/>
              </a:buClr>
              <a:buSzPts val="1600"/>
              <a:buFont typeface="Raleway"/>
              <a:buChar char="■"/>
              <a:defRPr sz="1600">
                <a:solidFill>
                  <a:srgbClr val="0A233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16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ctrTitle"/>
          </p:nvPr>
        </p:nvSpPr>
        <p:spPr>
          <a:xfrm>
            <a:off x="685800" y="10499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600">
                <a:solidFill>
                  <a:schemeClr val="lt1"/>
                </a:solidFill>
              </a:rPr>
              <a:t>BERT-Based GitHub Issue Report Classification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 rotWithShape="1">
          <a:blip r:embed="rId3">
            <a:alphaModFix/>
          </a:blip>
          <a:srcRect b="35544" l="38740" r="19081" t="22682"/>
          <a:stretch/>
        </p:blipFill>
        <p:spPr>
          <a:xfrm>
            <a:off x="2328300" y="2382950"/>
            <a:ext cx="1334239" cy="132142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4912113" y="3717200"/>
            <a:ext cx="24729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Joanna C. S. Santos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joannacss@nd.edu</a:t>
            </a:r>
            <a:endParaRPr i="1"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1436" y="2382950"/>
            <a:ext cx="1334255" cy="133424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1758975" y="3703548"/>
            <a:ext cx="24729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Mohammed Latif Siddiq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msiddiq3@nd.edu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33" name="Google Shape;133;p21"/>
          <p:cNvGrpSpPr/>
          <p:nvPr/>
        </p:nvGrpSpPr>
        <p:grpSpPr>
          <a:xfrm>
            <a:off x="4810700" y="4530738"/>
            <a:ext cx="3878900" cy="415512"/>
            <a:chOff x="4109825" y="4585488"/>
            <a:chExt cx="3878900" cy="415512"/>
          </a:xfrm>
        </p:grpSpPr>
        <p:sp>
          <p:nvSpPr>
            <p:cNvPr id="134" name="Google Shape;134;p21"/>
            <p:cNvSpPr txBox="1"/>
            <p:nvPr/>
          </p:nvSpPr>
          <p:spPr>
            <a:xfrm>
              <a:off x="4527325" y="4585488"/>
              <a:ext cx="34614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rgbClr val="EEFF41"/>
                  </a:solidFill>
                  <a:latin typeface="Oswald"/>
                  <a:ea typeface="Oswald"/>
                  <a:cs typeface="Oswald"/>
                  <a:sym typeface="Oswald"/>
                </a:rPr>
                <a:t>Security &amp; Software Engineering Research Lab</a:t>
              </a:r>
              <a:endParaRPr sz="1500">
                <a:solidFill>
                  <a:srgbClr val="EEFF41"/>
                </a:solidFill>
              </a:endParaRPr>
            </a:p>
          </p:txBody>
        </p:sp>
        <p:pic>
          <p:nvPicPr>
            <p:cNvPr id="135" name="Google Shape;135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109825" y="4585500"/>
              <a:ext cx="417500" cy="415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457200" y="205976"/>
            <a:ext cx="82296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843D"/>
                </a:solidFill>
              </a:rPr>
              <a:t>Approach </a:t>
            </a:r>
            <a:r>
              <a:rPr lang="en-US"/>
              <a:t>Overview</a:t>
            </a:r>
            <a:endParaRPr>
              <a:solidFill>
                <a:srgbClr val="00843D"/>
              </a:solidFill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8601"/>
            <a:ext cx="8839200" cy="326321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3" name="Google Shape;143;p22"/>
          <p:cNvGraphicFramePr/>
          <p:nvPr/>
        </p:nvGraphicFramePr>
        <p:xfrm>
          <a:off x="704875" y="11186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{FED47376-B9CA-47CA-AC2D-A3BA3B8AB3C2}</a:tableStyleId>
              </a:tblPr>
              <a:tblGrid>
                <a:gridCol w="1546850"/>
                <a:gridCol w="1546850"/>
                <a:gridCol w="1546850"/>
                <a:gridCol w="1546850"/>
                <a:gridCol w="1546850"/>
              </a:tblGrid>
              <a:tr h="81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Set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Bug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Enhancement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Question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Total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Training</a:t>
                      </a:r>
                      <a:endParaRPr sz="16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306,937 (50%)</a:t>
                      </a:r>
                      <a:endParaRPr sz="16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254,468 (41.4%)</a:t>
                      </a:r>
                      <a:endParaRPr sz="16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53,059 (8.6%)</a:t>
                      </a:r>
                      <a:endParaRPr sz="16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614,464 (76.4%)</a:t>
                      </a:r>
                      <a:endParaRPr sz="16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Validation</a:t>
                      </a:r>
                      <a:endParaRPr sz="16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54,166 (50%)</a:t>
                      </a:r>
                      <a:endParaRPr sz="16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44,906(41.4%)</a:t>
                      </a:r>
                      <a:endParaRPr sz="16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9,363 (8.6%)</a:t>
                      </a:r>
                      <a:endParaRPr sz="16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108,435 (13.5%)</a:t>
                      </a:r>
                      <a:endParaRPr sz="16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Testing</a:t>
                      </a:r>
                      <a:endParaRPr sz="16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40,152 (49.9%)</a:t>
                      </a:r>
                      <a:endParaRPr sz="16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33,290(41.3%)</a:t>
                      </a:r>
                      <a:endParaRPr sz="16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7,076 (8.8%)</a:t>
                      </a:r>
                      <a:endParaRPr sz="16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80,518 (10.0%)</a:t>
                      </a:r>
                      <a:endParaRPr sz="16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457200" y="205976"/>
            <a:ext cx="82296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BERT: </a:t>
            </a:r>
            <a:r>
              <a:rPr lang="en-US">
                <a:solidFill>
                  <a:srgbClr val="00843D"/>
                </a:solidFill>
              </a:rPr>
              <a:t>Motivation</a:t>
            </a:r>
            <a:endParaRPr>
              <a:solidFill>
                <a:srgbClr val="00843D"/>
              </a:solidFill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177" y="952477"/>
            <a:ext cx="1583201" cy="158320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/>
        </p:nvSpPr>
        <p:spPr>
          <a:xfrm>
            <a:off x="2274325" y="1544125"/>
            <a:ext cx="2221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Raleway"/>
                <a:ea typeface="Raleway"/>
                <a:cs typeface="Raleway"/>
                <a:sym typeface="Raleway"/>
              </a:rPr>
              <a:t>State of the Art of 11 NLP Tasks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177" y="2826252"/>
            <a:ext cx="1583201" cy="15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>
            <a:off x="2274325" y="3202200"/>
            <a:ext cx="2221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Raleway"/>
                <a:ea typeface="Raleway"/>
                <a:cs typeface="Raleway"/>
                <a:sym typeface="Raleway"/>
              </a:rPr>
              <a:t>A New Standard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Raleway"/>
                <a:ea typeface="Raleway"/>
                <a:cs typeface="Raleway"/>
                <a:sym typeface="Raleway"/>
              </a:rPr>
              <a:t>of Pre-training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Raleway"/>
                <a:ea typeface="Raleway"/>
                <a:cs typeface="Raleway"/>
                <a:sym typeface="Raleway"/>
              </a:rPr>
              <a:t>Language Model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13952" y="952477"/>
            <a:ext cx="1583201" cy="158320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/>
        </p:nvSpPr>
        <p:spPr>
          <a:xfrm>
            <a:off x="6465100" y="1328425"/>
            <a:ext cx="2221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Raleway"/>
                <a:ea typeface="Raleway"/>
                <a:cs typeface="Raleway"/>
                <a:sym typeface="Raleway"/>
              </a:rPr>
              <a:t>Not Require any Substantial Architecture Modifications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13952" y="2826252"/>
            <a:ext cx="1583201" cy="158320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/>
          <p:nvPr/>
        </p:nvSpPr>
        <p:spPr>
          <a:xfrm>
            <a:off x="6465100" y="3202200"/>
            <a:ext cx="2221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Raleway"/>
                <a:ea typeface="Raleway"/>
                <a:cs typeface="Raleway"/>
                <a:sym typeface="Raleway"/>
              </a:rPr>
              <a:t>Availability</a:t>
            </a:r>
            <a:r>
              <a:rPr b="1" lang="en-US" sz="1600">
                <a:latin typeface="Raleway"/>
                <a:ea typeface="Raleway"/>
                <a:cs typeface="Raleway"/>
                <a:sym typeface="Raleway"/>
              </a:rPr>
              <a:t> of Open-source Source Codes and Tutorials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457200" y="205976"/>
            <a:ext cx="82296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843D"/>
                </a:solidFill>
              </a:rPr>
              <a:t>Feature Engineering</a:t>
            </a:r>
            <a:r>
              <a:rPr lang="en-US"/>
              <a:t> &amp; </a:t>
            </a:r>
            <a:r>
              <a:rPr lang="en-US">
                <a:solidFill>
                  <a:srgbClr val="5AABBC"/>
                </a:solidFill>
              </a:rPr>
              <a:t>Preprocessing</a:t>
            </a:r>
            <a:endParaRPr>
              <a:solidFill>
                <a:srgbClr val="5AABBC"/>
              </a:solidFill>
            </a:endParaRPr>
          </a:p>
        </p:txBody>
      </p:sp>
      <p:sp>
        <p:nvSpPr>
          <p:cNvPr id="164" name="Google Shape;164;p24"/>
          <p:cNvSpPr/>
          <p:nvPr/>
        </p:nvSpPr>
        <p:spPr>
          <a:xfrm>
            <a:off x="457200" y="1485225"/>
            <a:ext cx="2118600" cy="29604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/>
          <p:nvPr/>
        </p:nvSpPr>
        <p:spPr>
          <a:xfrm>
            <a:off x="457200" y="827325"/>
            <a:ext cx="2118600" cy="6579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</a:rPr>
              <a:t>Text Cleaning &amp; Feature Extraction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2862750" y="827325"/>
            <a:ext cx="2897100" cy="6579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</a:rPr>
              <a:t>Encoding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2862750" y="1485225"/>
            <a:ext cx="2897100" cy="2960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032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US"/>
              <a:t>Tokenizer</a:t>
            </a:r>
            <a:r>
              <a:rPr lang="en-US"/>
              <a:t>: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i="1" lang="en-US">
                <a:solidFill>
                  <a:schemeClr val="dk1"/>
                </a:solidFill>
              </a:rPr>
              <a:t>BertTokenizer</a:t>
            </a:r>
            <a:endParaRPr i="1"/>
          </a:p>
          <a:p>
            <a:pPr indent="-2032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US"/>
              <a:t>Pretrained Model</a:t>
            </a:r>
            <a:r>
              <a:rPr lang="en-US"/>
              <a:t>: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-US"/>
              <a:t>‘bert-base-uncase’</a:t>
            </a:r>
            <a:endParaRPr i="1"/>
          </a:p>
          <a:p>
            <a:pPr indent="-2032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US"/>
              <a:t>Parameters</a:t>
            </a:r>
            <a:r>
              <a:rPr lang="en-US"/>
              <a:t>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add_special_token: </a:t>
            </a:r>
            <a:r>
              <a:rPr b="1" lang="en-US"/>
              <a:t>True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return_attention_mask: </a:t>
            </a:r>
            <a:r>
              <a:rPr b="1" lang="en-US"/>
              <a:t>True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padding: </a:t>
            </a:r>
            <a:r>
              <a:rPr b="1" lang="en-US"/>
              <a:t>Longest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truncation: </a:t>
            </a:r>
            <a:r>
              <a:rPr b="1" lang="en-US"/>
              <a:t>True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return_tensors: </a:t>
            </a:r>
            <a:r>
              <a:rPr b="1" lang="en-US"/>
              <a:t>pt</a:t>
            </a:r>
            <a:endParaRPr b="1"/>
          </a:p>
        </p:txBody>
      </p:sp>
      <p:sp>
        <p:nvSpPr>
          <p:cNvPr id="168" name="Google Shape;168;p24"/>
          <p:cNvSpPr/>
          <p:nvPr/>
        </p:nvSpPr>
        <p:spPr>
          <a:xfrm>
            <a:off x="6074100" y="863875"/>
            <a:ext cx="2796000" cy="657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</a:rPr>
              <a:t>Hyperparameters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6074100" y="1521775"/>
            <a:ext cx="2796000" cy="2960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032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US"/>
              <a:t>Pretrained Model for Training and Evaluation</a:t>
            </a:r>
            <a:r>
              <a:rPr lang="en-US"/>
              <a:t>: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-US"/>
              <a:t>‘bert-base-uncase’</a:t>
            </a:r>
            <a:endParaRPr i="1"/>
          </a:p>
          <a:p>
            <a:pPr indent="-2032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US"/>
              <a:t>Optimizer</a:t>
            </a:r>
            <a:r>
              <a:rPr lang="en-US"/>
              <a:t>: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-US"/>
              <a:t>AdamW(Learning Rate: 1e</a:t>
            </a:r>
            <a:r>
              <a:rPr baseline="30000" i="1" lang="en-US"/>
              <a:t>-5</a:t>
            </a:r>
            <a:r>
              <a:rPr i="1" lang="en-US"/>
              <a:t>, eps: </a:t>
            </a:r>
            <a:r>
              <a:rPr i="1" lang="en-US">
                <a:solidFill>
                  <a:schemeClr val="dk1"/>
                </a:solidFill>
              </a:rPr>
              <a:t>1e</a:t>
            </a:r>
            <a:r>
              <a:rPr baseline="30000" i="1" lang="en-US">
                <a:solidFill>
                  <a:schemeClr val="dk1"/>
                </a:solidFill>
              </a:rPr>
              <a:t>-8</a:t>
            </a:r>
            <a:r>
              <a:rPr i="1" lang="en-US">
                <a:solidFill>
                  <a:schemeClr val="dk1"/>
                </a:solidFill>
              </a:rPr>
              <a:t>)</a:t>
            </a:r>
            <a:endParaRPr i="1">
              <a:solidFill>
                <a:schemeClr val="dk1"/>
              </a:solidFill>
            </a:endParaRPr>
          </a:p>
          <a:p>
            <a:pPr indent="-2032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Learning Rate Schedule: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i="1" lang="en-US">
                <a:solidFill>
                  <a:schemeClr val="dk1"/>
                </a:solidFill>
              </a:rPr>
              <a:t>linear schedule with warmup</a:t>
            </a:r>
            <a:endParaRPr i="1">
              <a:solidFill>
                <a:schemeClr val="dk1"/>
              </a:solidFill>
            </a:endParaRPr>
          </a:p>
          <a:p>
            <a:pPr indent="-114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0" name="Google Shape;170;p24"/>
          <p:cNvSpPr/>
          <p:nvPr/>
        </p:nvSpPr>
        <p:spPr>
          <a:xfrm>
            <a:off x="457200" y="1485225"/>
            <a:ext cx="2118600" cy="3369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Issue Title</a:t>
            </a: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1329750" y="1868513"/>
            <a:ext cx="373500" cy="298200"/>
          </a:xfrm>
          <a:prstGeom prst="mathPlus">
            <a:avLst>
              <a:gd fmla="val 2352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/>
          <p:nvPr/>
        </p:nvSpPr>
        <p:spPr>
          <a:xfrm>
            <a:off x="457200" y="2213100"/>
            <a:ext cx="2118600" cy="3369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Issue Body</a:t>
            </a:r>
            <a:endParaRPr/>
          </a:p>
        </p:txBody>
      </p:sp>
      <p:sp>
        <p:nvSpPr>
          <p:cNvPr id="173" name="Google Shape;173;p24"/>
          <p:cNvSpPr/>
          <p:nvPr/>
        </p:nvSpPr>
        <p:spPr>
          <a:xfrm>
            <a:off x="1329750" y="2611600"/>
            <a:ext cx="373500" cy="2982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/>
          <p:nvPr/>
        </p:nvSpPr>
        <p:spPr>
          <a:xfrm>
            <a:off x="457200" y="2971400"/>
            <a:ext cx="2118600" cy="3369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Issue Data</a:t>
            </a:r>
            <a:endParaRPr/>
          </a:p>
        </p:txBody>
      </p:sp>
      <p:sp>
        <p:nvSpPr>
          <p:cNvPr id="175" name="Google Shape;175;p24"/>
          <p:cNvSpPr/>
          <p:nvPr/>
        </p:nvSpPr>
        <p:spPr>
          <a:xfrm>
            <a:off x="457200" y="4146000"/>
            <a:ext cx="2118600" cy="3369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</a:t>
            </a:r>
            <a:endParaRPr/>
          </a:p>
        </p:txBody>
      </p:sp>
      <p:sp>
        <p:nvSpPr>
          <p:cNvPr id="176" name="Google Shape;176;p24"/>
          <p:cNvSpPr txBox="1"/>
          <p:nvPr/>
        </p:nvSpPr>
        <p:spPr>
          <a:xfrm>
            <a:off x="643800" y="3488938"/>
            <a:ext cx="84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Gensim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77" name="Google Shape;177;p24"/>
          <p:cNvCxnSpPr>
            <a:stCxn id="174" idx="2"/>
            <a:endCxn id="175" idx="0"/>
          </p:cNvCxnSpPr>
          <p:nvPr/>
        </p:nvCxnSpPr>
        <p:spPr>
          <a:xfrm>
            <a:off x="1516500" y="3308300"/>
            <a:ext cx="0" cy="837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457200" y="205976"/>
            <a:ext cx="82296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A233F"/>
                </a:solidFill>
              </a:rPr>
              <a:t>Model</a:t>
            </a:r>
            <a:r>
              <a:rPr lang="en-US">
                <a:solidFill>
                  <a:srgbClr val="00843D"/>
                </a:solidFill>
              </a:rPr>
              <a:t> Result</a:t>
            </a:r>
            <a:endParaRPr>
              <a:solidFill>
                <a:srgbClr val="00843D"/>
              </a:solidFill>
            </a:endParaRPr>
          </a:p>
        </p:txBody>
      </p:sp>
      <p:graphicFrame>
        <p:nvGraphicFramePr>
          <p:cNvPr id="184" name="Google Shape;184;p25"/>
          <p:cNvGraphicFramePr/>
          <p:nvPr/>
        </p:nvGraphicFramePr>
        <p:xfrm>
          <a:off x="481188" y="8638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{FED47376-B9CA-47CA-AC2D-A3BA3B8AB3C2}</a:tableStyleId>
              </a:tblPr>
              <a:tblGrid>
                <a:gridCol w="1636325"/>
                <a:gridCol w="1636325"/>
                <a:gridCol w="1636325"/>
                <a:gridCol w="1636325"/>
                <a:gridCol w="1636325"/>
              </a:tblGrid>
              <a:tr h="58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Model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Bug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Enhancement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Question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Global</a:t>
                      </a:r>
                      <a:endParaRPr b="1" sz="16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4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FastText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0.8515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0.8307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0.4557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0.8162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Epoch 1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0.8833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0.8704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0.5714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0.8554</a:t>
                      </a:r>
                      <a:endParaRPr sz="16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Epoch 2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0.8859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0.8733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0.6058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0.8586</a:t>
                      </a:r>
                      <a:endParaRPr b="1" sz="16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Epoch 3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</a:rPr>
                        <a:t>0.8866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0.8721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0.5776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0.8584</a:t>
                      </a:r>
                      <a:endParaRPr sz="16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9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Epoch 4</a:t>
                      </a:r>
                      <a:endParaRPr b="1" sz="16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0.8844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0.8701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0.6023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0.8561</a:t>
                      </a:r>
                      <a:endParaRPr sz="16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457200" y="205976"/>
            <a:ext cx="82296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843D"/>
                </a:solidFill>
              </a:rPr>
              <a:t>Examples </a:t>
            </a:r>
            <a:r>
              <a:rPr lang="en-US"/>
              <a:t>of Predicted Cases</a:t>
            </a:r>
            <a:endParaRPr/>
          </a:p>
        </p:txBody>
      </p:sp>
      <p:pic>
        <p:nvPicPr>
          <p:cNvPr id="191" name="Google Shape;191;p26"/>
          <p:cNvPicPr preferRelativeResize="0"/>
          <p:nvPr/>
        </p:nvPicPr>
        <p:blipFill rotWithShape="1">
          <a:blip r:embed="rId3">
            <a:alphaModFix/>
          </a:blip>
          <a:srcRect b="0" l="3025" r="3025" t="0"/>
          <a:stretch/>
        </p:blipFill>
        <p:spPr>
          <a:xfrm>
            <a:off x="544650" y="1134675"/>
            <a:ext cx="1479355" cy="1459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650" y="2839725"/>
            <a:ext cx="1459699" cy="14596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3" name="Google Shape;193;p26"/>
          <p:cNvGraphicFramePr/>
          <p:nvPr/>
        </p:nvGraphicFramePr>
        <p:xfrm>
          <a:off x="2107000" y="113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{FED47376-B9CA-47CA-AC2D-A3BA3B8AB3C2}</a:tableStyleId>
              </a:tblPr>
              <a:tblGrid>
                <a:gridCol w="5140475"/>
                <a:gridCol w="1309800"/>
              </a:tblGrid>
              <a:tr h="36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Sample Title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Class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Add database backup to dropbox nan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</a:t>
                      </a:r>
                      <a:r>
                        <a:rPr lang="en-US"/>
                        <a:t>nhancement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Cannot add hp to wall nan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Bug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How to prevent dead loop?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Question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4" name="Google Shape;194;p26"/>
          <p:cNvGraphicFramePr/>
          <p:nvPr/>
        </p:nvGraphicFramePr>
        <p:xfrm>
          <a:off x="2107000" y="283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{FED47376-B9CA-47CA-AC2D-A3BA3B8AB3C2}</a:tableStyleId>
              </a:tblPr>
              <a:tblGrid>
                <a:gridCol w="3793175"/>
                <a:gridCol w="1347300"/>
                <a:gridCol w="1309775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Sample Title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Prediction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Class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ModuleNotFoundError: No module named Hello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Enhancement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Bug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software development direction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Bug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Question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6595"/>
            <a:ext cx="9144000" cy="512064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7"/>
          <p:cNvSpPr txBox="1"/>
          <p:nvPr>
            <p:ph type="title"/>
          </p:nvPr>
        </p:nvSpPr>
        <p:spPr>
          <a:xfrm>
            <a:off x="457200" y="205976"/>
            <a:ext cx="82296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Improvement </a:t>
            </a:r>
            <a:r>
              <a:rPr lang="en-US">
                <a:solidFill>
                  <a:srgbClr val="00843D"/>
                </a:solidFill>
              </a:rPr>
              <a:t>Ideas</a:t>
            </a:r>
            <a:endParaRPr>
              <a:solidFill>
                <a:srgbClr val="00843D"/>
              </a:solidFill>
            </a:endParaRPr>
          </a:p>
        </p:txBody>
      </p:sp>
      <p:sp>
        <p:nvSpPr>
          <p:cNvPr id="202" name="Google Shape;202;p27"/>
          <p:cNvSpPr txBox="1"/>
          <p:nvPr/>
        </p:nvSpPr>
        <p:spPr>
          <a:xfrm>
            <a:off x="457200" y="1008525"/>
            <a:ext cx="645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Using New SOTA Pre-trained Models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457200" y="1614875"/>
            <a:ext cx="6454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Preprocessing Data by Removing Duplicates and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Useless Elements (i.e. Images, Codes)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457200" y="2498425"/>
            <a:ext cx="645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Creating a Balanced Dataset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457200" y="3104775"/>
            <a:ext cx="645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Exploring Different Hyperparameters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457200" y="205976"/>
            <a:ext cx="82296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 in </a:t>
            </a:r>
            <a:r>
              <a:rPr lang="en-US">
                <a:solidFill>
                  <a:srgbClr val="00843D"/>
                </a:solidFill>
              </a:rPr>
              <a:t>Training</a:t>
            </a:r>
            <a:r>
              <a:rPr lang="en-US"/>
              <a:t> and </a:t>
            </a:r>
            <a:r>
              <a:rPr lang="en-US">
                <a:solidFill>
                  <a:srgbClr val="5AABBC"/>
                </a:solidFill>
              </a:rPr>
              <a:t>Evaluation</a:t>
            </a:r>
            <a:endParaRPr>
              <a:solidFill>
                <a:srgbClr val="5AABBC"/>
              </a:solidFill>
            </a:endParaRPr>
          </a:p>
        </p:txBody>
      </p:sp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650" y="1288425"/>
            <a:ext cx="2071850" cy="20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8"/>
          <p:cNvSpPr txBox="1"/>
          <p:nvPr/>
        </p:nvSpPr>
        <p:spPr>
          <a:xfrm>
            <a:off x="843725" y="3522975"/>
            <a:ext cx="3311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Raleway"/>
                <a:ea typeface="Raleway"/>
                <a:cs typeface="Raleway"/>
                <a:sym typeface="Raleway"/>
              </a:rPr>
              <a:t>Shared GPU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Raleway"/>
                <a:ea typeface="Raleway"/>
                <a:cs typeface="Raleway"/>
                <a:sym typeface="Raleway"/>
              </a:rPr>
              <a:t>Unfit for Larger Batch Size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14" name="Google Shape;21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46325" y="1288425"/>
            <a:ext cx="2071850" cy="20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8"/>
          <p:cNvSpPr txBox="1"/>
          <p:nvPr/>
        </p:nvSpPr>
        <p:spPr>
          <a:xfrm>
            <a:off x="4928900" y="3522975"/>
            <a:ext cx="3506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latin typeface="Raleway"/>
                <a:ea typeface="Raleway"/>
                <a:cs typeface="Raleway"/>
                <a:sym typeface="Raleway"/>
              </a:rPr>
              <a:t>Training Time</a:t>
            </a:r>
            <a:r>
              <a:rPr lang="en-US" sz="1600">
                <a:latin typeface="Raleway"/>
                <a:ea typeface="Raleway"/>
                <a:cs typeface="Raleway"/>
                <a:sym typeface="Raleway"/>
              </a:rPr>
              <a:t>: 18 Hours/Epoch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latin typeface="Raleway"/>
                <a:ea typeface="Raleway"/>
                <a:cs typeface="Raleway"/>
                <a:sym typeface="Raleway"/>
              </a:rPr>
              <a:t>Testing Time</a:t>
            </a:r>
            <a:r>
              <a:rPr lang="en-US" sz="1600">
                <a:latin typeface="Raleway"/>
                <a:ea typeface="Raleway"/>
                <a:cs typeface="Raleway"/>
                <a:sym typeface="Raleway"/>
              </a:rPr>
              <a:t>: 6 Hours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type="ctrTitle"/>
          </p:nvPr>
        </p:nvSpPr>
        <p:spPr>
          <a:xfrm>
            <a:off x="685800" y="2758767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843D"/>
                </a:solidFill>
              </a:rPr>
              <a:t>Thank You</a:t>
            </a:r>
            <a:endParaRPr>
              <a:solidFill>
                <a:srgbClr val="00843D"/>
              </a:solidFill>
            </a:endParaRPr>
          </a:p>
        </p:txBody>
      </p:sp>
      <p:sp>
        <p:nvSpPr>
          <p:cNvPr id="222" name="Google Shape;222;p29"/>
          <p:cNvSpPr txBox="1"/>
          <p:nvPr>
            <p:ph idx="1" type="subTitle"/>
          </p:nvPr>
        </p:nvSpPr>
        <p:spPr>
          <a:xfrm>
            <a:off x="685800" y="3776029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Any Questions?</a:t>
            </a:r>
            <a:endParaRPr/>
          </a:p>
        </p:txBody>
      </p:sp>
      <p:sp>
        <p:nvSpPr>
          <p:cNvPr id="223" name="Google Shape;223;p29"/>
          <p:cNvSpPr txBox="1"/>
          <p:nvPr>
            <p:ph type="ctrTitle"/>
          </p:nvPr>
        </p:nvSpPr>
        <p:spPr>
          <a:xfrm>
            <a:off x="685800" y="84649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600">
                <a:solidFill>
                  <a:schemeClr val="dk1"/>
                </a:solidFill>
              </a:rPr>
              <a:t>BERT-Based GitHub Issue Report Classification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9"/>
          <p:cNvSpPr txBox="1"/>
          <p:nvPr/>
        </p:nvSpPr>
        <p:spPr>
          <a:xfrm>
            <a:off x="4912113" y="2055875"/>
            <a:ext cx="24729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Joanna C. S. Santos</a:t>
            </a:r>
            <a:endParaRPr b="1"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joannacss@nd.edu</a:t>
            </a:r>
            <a:endParaRPr i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9"/>
          <p:cNvSpPr txBox="1"/>
          <p:nvPr/>
        </p:nvSpPr>
        <p:spPr>
          <a:xfrm>
            <a:off x="1758975" y="2042223"/>
            <a:ext cx="24729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Mohammed Latif Siddiq</a:t>
            </a:r>
            <a:endParaRPr b="1"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msiddiq3@nd.edu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226" name="Google Shape;226;p29"/>
          <p:cNvGrpSpPr/>
          <p:nvPr/>
        </p:nvGrpSpPr>
        <p:grpSpPr>
          <a:xfrm>
            <a:off x="2783500" y="4727988"/>
            <a:ext cx="3878900" cy="415512"/>
            <a:chOff x="4109825" y="4585488"/>
            <a:chExt cx="3878900" cy="415512"/>
          </a:xfrm>
        </p:grpSpPr>
        <p:sp>
          <p:nvSpPr>
            <p:cNvPr id="227" name="Google Shape;227;p29"/>
            <p:cNvSpPr txBox="1"/>
            <p:nvPr/>
          </p:nvSpPr>
          <p:spPr>
            <a:xfrm>
              <a:off x="4527325" y="4585488"/>
              <a:ext cx="34614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rgbClr val="0A233F"/>
                  </a:solidFill>
                  <a:latin typeface="Oswald"/>
                  <a:ea typeface="Oswald"/>
                  <a:cs typeface="Oswald"/>
                  <a:sym typeface="Oswald"/>
                </a:rPr>
                <a:t>Security &amp; Software Engineering Research Lab</a:t>
              </a:r>
              <a:endParaRPr sz="1500">
                <a:solidFill>
                  <a:srgbClr val="0A233F"/>
                </a:solidFill>
              </a:endParaRPr>
            </a:p>
          </p:txBody>
        </p:sp>
        <p:pic>
          <p:nvPicPr>
            <p:cNvPr id="228" name="Google Shape;228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09825" y="4585500"/>
              <a:ext cx="417500" cy="415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