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handoutMasterIdLst>
    <p:handoutMasterId r:id="rId42"/>
  </p:handoutMasterIdLst>
  <p:sldIdLst>
    <p:sldId id="257" r:id="rId2"/>
    <p:sldId id="259" r:id="rId3"/>
    <p:sldId id="281" r:id="rId4"/>
    <p:sldId id="260" r:id="rId5"/>
    <p:sldId id="277" r:id="rId6"/>
    <p:sldId id="283" r:id="rId7"/>
    <p:sldId id="276" r:id="rId8"/>
    <p:sldId id="284" r:id="rId9"/>
    <p:sldId id="282" r:id="rId10"/>
    <p:sldId id="285" r:id="rId11"/>
    <p:sldId id="279" r:id="rId12"/>
    <p:sldId id="286" r:id="rId13"/>
    <p:sldId id="287" r:id="rId14"/>
    <p:sldId id="261" r:id="rId15"/>
    <p:sldId id="263" r:id="rId16"/>
    <p:sldId id="264" r:id="rId17"/>
    <p:sldId id="265" r:id="rId18"/>
    <p:sldId id="266" r:id="rId19"/>
    <p:sldId id="288" r:id="rId20"/>
    <p:sldId id="269" r:id="rId21"/>
    <p:sldId id="273" r:id="rId22"/>
    <p:sldId id="271" r:id="rId23"/>
    <p:sldId id="280" r:id="rId24"/>
    <p:sldId id="297" r:id="rId25"/>
    <p:sldId id="295" r:id="rId26"/>
    <p:sldId id="293" r:id="rId27"/>
    <p:sldId id="292" r:id="rId28"/>
    <p:sldId id="290" r:id="rId29"/>
    <p:sldId id="296" r:id="rId30"/>
    <p:sldId id="274" r:id="rId31"/>
    <p:sldId id="275" r:id="rId32"/>
    <p:sldId id="262" r:id="rId33"/>
    <p:sldId id="267" r:id="rId34"/>
    <p:sldId id="268" r:id="rId35"/>
    <p:sldId id="270" r:id="rId36"/>
    <p:sldId id="289" r:id="rId37"/>
    <p:sldId id="294" r:id="rId38"/>
    <p:sldId id="291"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D40F60-840E-4AD5-8F0D-5AEDA657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8C6236-3F84-4D41-85F9-14E9FBE408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8C1E1E-94BA-460B-8A18-E297D6696FD0}" type="datetimeFigureOut">
              <a:rPr lang="en-US" smtClean="0"/>
              <a:t>10/16/2020</a:t>
            </a:fld>
            <a:endParaRPr lang="en-US"/>
          </a:p>
        </p:txBody>
      </p:sp>
      <p:sp>
        <p:nvSpPr>
          <p:cNvPr id="4" name="Footer Placeholder 3">
            <a:extLst>
              <a:ext uri="{FF2B5EF4-FFF2-40B4-BE49-F238E27FC236}">
                <a16:creationId xmlns:a16="http://schemas.microsoft.com/office/drawing/2014/main" id="{9F8415B7-5092-4179-B5B2-FE21CFD62D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0F986-8412-4BCC-8DC1-F077B5A3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26C855-2222-457E-951B-7FC730CD3721}" type="slidenum">
              <a:rPr lang="en-US" smtClean="0"/>
              <a:t>‹#›</a:t>
            </a:fld>
            <a:endParaRPr lang="en-US"/>
          </a:p>
        </p:txBody>
      </p:sp>
    </p:spTree>
    <p:extLst>
      <p:ext uri="{BB962C8B-B14F-4D97-AF65-F5344CB8AC3E}">
        <p14:creationId xmlns:p14="http://schemas.microsoft.com/office/powerpoint/2010/main" val="8923570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8EB8D-FA25-4895-B77D-E9A250C7BF3F}"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45D68-EBE2-429A-A779-69137D372C29}" type="slidenum">
              <a:rPr lang="en-US" smtClean="0"/>
              <a:t>‹#›</a:t>
            </a:fld>
            <a:endParaRPr lang="en-US"/>
          </a:p>
        </p:txBody>
      </p:sp>
    </p:spTree>
    <p:extLst>
      <p:ext uri="{BB962C8B-B14F-4D97-AF65-F5344CB8AC3E}">
        <p14:creationId xmlns:p14="http://schemas.microsoft.com/office/powerpoint/2010/main" val="755446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D360-8D3F-48E0-B025-4623BC508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905F1-2E89-4319-88B3-39A0FEDF0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7263E1-27F9-4E8B-9847-2F3B208E2C65}"/>
              </a:ext>
            </a:extLst>
          </p:cNvPr>
          <p:cNvSpPr>
            <a:spLocks noGrp="1"/>
          </p:cNvSpPr>
          <p:nvPr>
            <p:ph type="dt" sz="half" idx="10"/>
          </p:nvPr>
        </p:nvSpPr>
        <p:spPr/>
        <p:txBody>
          <a:bodyPr/>
          <a:lstStyle/>
          <a:p>
            <a:fld id="{990BE1B0-3E51-410F-A4CC-1775213872ED}" type="datetime1">
              <a:rPr lang="en-US" smtClean="0"/>
              <a:t>10/16/2020</a:t>
            </a:fld>
            <a:endParaRPr lang="en-US"/>
          </a:p>
        </p:txBody>
      </p:sp>
      <p:sp>
        <p:nvSpPr>
          <p:cNvPr id="5" name="Footer Placeholder 4">
            <a:extLst>
              <a:ext uri="{FF2B5EF4-FFF2-40B4-BE49-F238E27FC236}">
                <a16:creationId xmlns:a16="http://schemas.microsoft.com/office/drawing/2014/main" id="{69D26DE1-65DC-4158-9237-1092097DD520}"/>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DAB2FC59-775A-4D6B-B952-4CE6CED4BCC1}"/>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69213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C375-D6AD-476F-948E-EF12DB20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DAC1E7-29D6-459D-8668-C82B36848A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0AB27-34E6-4D4D-86F6-67CDDE28270A}"/>
              </a:ext>
            </a:extLst>
          </p:cNvPr>
          <p:cNvSpPr>
            <a:spLocks noGrp="1"/>
          </p:cNvSpPr>
          <p:nvPr>
            <p:ph type="dt" sz="half" idx="10"/>
          </p:nvPr>
        </p:nvSpPr>
        <p:spPr/>
        <p:txBody>
          <a:bodyPr/>
          <a:lstStyle/>
          <a:p>
            <a:fld id="{7F276733-9087-494B-A2AC-50F84D79C72D}" type="datetime1">
              <a:rPr lang="en-US" smtClean="0"/>
              <a:t>10/16/2020</a:t>
            </a:fld>
            <a:endParaRPr lang="en-US"/>
          </a:p>
        </p:txBody>
      </p:sp>
      <p:sp>
        <p:nvSpPr>
          <p:cNvPr id="5" name="Footer Placeholder 4">
            <a:extLst>
              <a:ext uri="{FF2B5EF4-FFF2-40B4-BE49-F238E27FC236}">
                <a16:creationId xmlns:a16="http://schemas.microsoft.com/office/drawing/2014/main" id="{C4FC73EE-7AAA-4AC4-8C5D-9C7B4E8E9D4F}"/>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1807844B-EAFE-44FB-8663-0D905C59A6C9}"/>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240561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33642D-D432-4876-829C-2594520ED1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73870-356E-4023-AE6E-EA18DD46B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A7697-691D-4E90-BC26-1D4CEC0BEF45}"/>
              </a:ext>
            </a:extLst>
          </p:cNvPr>
          <p:cNvSpPr>
            <a:spLocks noGrp="1"/>
          </p:cNvSpPr>
          <p:nvPr>
            <p:ph type="dt" sz="half" idx="10"/>
          </p:nvPr>
        </p:nvSpPr>
        <p:spPr/>
        <p:txBody>
          <a:bodyPr/>
          <a:lstStyle/>
          <a:p>
            <a:fld id="{2E1618F3-FE29-40EB-9B9E-E6F3BB7C1E18}" type="datetime1">
              <a:rPr lang="en-US" smtClean="0"/>
              <a:t>10/16/2020</a:t>
            </a:fld>
            <a:endParaRPr lang="en-US"/>
          </a:p>
        </p:txBody>
      </p:sp>
      <p:sp>
        <p:nvSpPr>
          <p:cNvPr id="5" name="Footer Placeholder 4">
            <a:extLst>
              <a:ext uri="{FF2B5EF4-FFF2-40B4-BE49-F238E27FC236}">
                <a16:creationId xmlns:a16="http://schemas.microsoft.com/office/drawing/2014/main" id="{07254566-5300-4245-8507-E2ED370791AB}"/>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A1EF7CDA-281A-4646-9BDC-EB83B36EEA3D}"/>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418603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9108-0364-4A42-905A-1FA43CD85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96CA2-C70F-4008-9D6F-485EE1101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EDA18-0AD8-41DA-B982-4AD45168DFE4}"/>
              </a:ext>
            </a:extLst>
          </p:cNvPr>
          <p:cNvSpPr>
            <a:spLocks noGrp="1"/>
          </p:cNvSpPr>
          <p:nvPr>
            <p:ph type="dt" sz="half" idx="10"/>
          </p:nvPr>
        </p:nvSpPr>
        <p:spPr/>
        <p:txBody>
          <a:bodyPr/>
          <a:lstStyle/>
          <a:p>
            <a:fld id="{1104CB4B-CC93-4989-8E2D-CE7DAB1CC9EA}" type="datetime1">
              <a:rPr lang="en-US" smtClean="0"/>
              <a:t>10/16/2020</a:t>
            </a:fld>
            <a:endParaRPr lang="en-US"/>
          </a:p>
        </p:txBody>
      </p:sp>
      <p:sp>
        <p:nvSpPr>
          <p:cNvPr id="5" name="Footer Placeholder 4">
            <a:extLst>
              <a:ext uri="{FF2B5EF4-FFF2-40B4-BE49-F238E27FC236}">
                <a16:creationId xmlns:a16="http://schemas.microsoft.com/office/drawing/2014/main" id="{7E448D51-09E5-4312-8CF4-D8BDFA70148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AE6334BE-B940-41AB-A169-E8469871596A}"/>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303694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4FBB-AA55-430A-85F4-6ECE9EBB0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CD367F-96E1-46E1-B0CA-33660F872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442C8-FA0F-4CC2-A1C7-72BE4597713F}"/>
              </a:ext>
            </a:extLst>
          </p:cNvPr>
          <p:cNvSpPr>
            <a:spLocks noGrp="1"/>
          </p:cNvSpPr>
          <p:nvPr>
            <p:ph type="dt" sz="half" idx="10"/>
          </p:nvPr>
        </p:nvSpPr>
        <p:spPr/>
        <p:txBody>
          <a:bodyPr/>
          <a:lstStyle/>
          <a:p>
            <a:fld id="{7F1A949B-BF34-4191-99AF-064EFEB17306}" type="datetime1">
              <a:rPr lang="en-US" smtClean="0"/>
              <a:t>10/16/2020</a:t>
            </a:fld>
            <a:endParaRPr lang="en-US"/>
          </a:p>
        </p:txBody>
      </p:sp>
      <p:sp>
        <p:nvSpPr>
          <p:cNvPr id="5" name="Footer Placeholder 4">
            <a:extLst>
              <a:ext uri="{FF2B5EF4-FFF2-40B4-BE49-F238E27FC236}">
                <a16:creationId xmlns:a16="http://schemas.microsoft.com/office/drawing/2014/main" id="{CEFB239D-F1FE-4EE0-86D6-8471A868EE0B}"/>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792445C-E253-4F49-B1B9-E423A198901B}"/>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86942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8E9D-8514-41A3-A3EC-1C3E05E3B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302A3-C63A-4495-985C-DD7ED3A61B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AE44D4-8448-4105-A525-B545BE8D1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6297C2-9639-4750-8FEE-FA3F8E5EA111}"/>
              </a:ext>
            </a:extLst>
          </p:cNvPr>
          <p:cNvSpPr>
            <a:spLocks noGrp="1"/>
          </p:cNvSpPr>
          <p:nvPr>
            <p:ph type="dt" sz="half" idx="10"/>
          </p:nvPr>
        </p:nvSpPr>
        <p:spPr/>
        <p:txBody>
          <a:bodyPr/>
          <a:lstStyle/>
          <a:p>
            <a:fld id="{96C63565-1FA7-439C-9A7B-E032F6B05DFC}" type="datetime1">
              <a:rPr lang="en-US" smtClean="0"/>
              <a:t>10/16/2020</a:t>
            </a:fld>
            <a:endParaRPr lang="en-US"/>
          </a:p>
        </p:txBody>
      </p:sp>
      <p:sp>
        <p:nvSpPr>
          <p:cNvPr id="6" name="Footer Placeholder 5">
            <a:extLst>
              <a:ext uri="{FF2B5EF4-FFF2-40B4-BE49-F238E27FC236}">
                <a16:creationId xmlns:a16="http://schemas.microsoft.com/office/drawing/2014/main" id="{FCD6224E-AF1E-4822-A2FF-74132E5F9EF4}"/>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79EB4AC1-21BC-47AA-B2C9-CA1DCADA49F5}"/>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208440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8789-0396-41E6-AEBB-327A13532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112469-C35F-4EE8-B42E-3CA89A0AB8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D645B-947E-48BB-9975-89213DFF9A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DABA0B-D0FD-4ACE-B03C-514F7E142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571FA-6184-40F9-9552-64832371C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F9AC2C-2666-4E76-8185-86173B9F32CF}"/>
              </a:ext>
            </a:extLst>
          </p:cNvPr>
          <p:cNvSpPr>
            <a:spLocks noGrp="1"/>
          </p:cNvSpPr>
          <p:nvPr>
            <p:ph type="dt" sz="half" idx="10"/>
          </p:nvPr>
        </p:nvSpPr>
        <p:spPr/>
        <p:txBody>
          <a:bodyPr/>
          <a:lstStyle/>
          <a:p>
            <a:fld id="{D755F847-FE86-4383-802A-37B3A74306FE}" type="datetime1">
              <a:rPr lang="en-US" smtClean="0"/>
              <a:t>10/16/2020</a:t>
            </a:fld>
            <a:endParaRPr lang="en-US"/>
          </a:p>
        </p:txBody>
      </p:sp>
      <p:sp>
        <p:nvSpPr>
          <p:cNvPr id="8" name="Footer Placeholder 7">
            <a:extLst>
              <a:ext uri="{FF2B5EF4-FFF2-40B4-BE49-F238E27FC236}">
                <a16:creationId xmlns:a16="http://schemas.microsoft.com/office/drawing/2014/main" id="{012A4D8B-BC37-476C-8FBA-8A21320F6536}"/>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FE28C87F-D976-498A-9F2F-C20EF39E503A}"/>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168169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8ED4-EA78-4F06-8BB7-512E01B80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8CFFC-CA23-4DAA-8ABE-4DD4F0C4F016}"/>
              </a:ext>
            </a:extLst>
          </p:cNvPr>
          <p:cNvSpPr>
            <a:spLocks noGrp="1"/>
          </p:cNvSpPr>
          <p:nvPr>
            <p:ph type="dt" sz="half" idx="10"/>
          </p:nvPr>
        </p:nvSpPr>
        <p:spPr/>
        <p:txBody>
          <a:bodyPr/>
          <a:lstStyle/>
          <a:p>
            <a:fld id="{571A46ED-379A-4FA2-B499-4BAC530BDC1E}" type="datetime1">
              <a:rPr lang="en-US" smtClean="0"/>
              <a:t>10/16/2020</a:t>
            </a:fld>
            <a:endParaRPr lang="en-US"/>
          </a:p>
        </p:txBody>
      </p:sp>
      <p:sp>
        <p:nvSpPr>
          <p:cNvPr id="4" name="Footer Placeholder 3">
            <a:extLst>
              <a:ext uri="{FF2B5EF4-FFF2-40B4-BE49-F238E27FC236}">
                <a16:creationId xmlns:a16="http://schemas.microsoft.com/office/drawing/2014/main" id="{2F2EE63A-D84D-4A87-A06B-CC9AC781F77D}"/>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F05EB0BF-5DD8-4653-A599-1BD258F76CC9}"/>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327877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C0BA2-3D9C-414F-A48A-214AE9D17DBE}"/>
              </a:ext>
            </a:extLst>
          </p:cNvPr>
          <p:cNvSpPr>
            <a:spLocks noGrp="1"/>
          </p:cNvSpPr>
          <p:nvPr>
            <p:ph type="dt" sz="half" idx="10"/>
          </p:nvPr>
        </p:nvSpPr>
        <p:spPr/>
        <p:txBody>
          <a:bodyPr/>
          <a:lstStyle/>
          <a:p>
            <a:fld id="{C81D6ECD-935D-410A-9CEB-5A2248E2B69D}" type="datetime1">
              <a:rPr lang="en-US" smtClean="0"/>
              <a:t>10/16/2020</a:t>
            </a:fld>
            <a:endParaRPr lang="en-US"/>
          </a:p>
        </p:txBody>
      </p:sp>
      <p:sp>
        <p:nvSpPr>
          <p:cNvPr id="3" name="Footer Placeholder 2">
            <a:extLst>
              <a:ext uri="{FF2B5EF4-FFF2-40B4-BE49-F238E27FC236}">
                <a16:creationId xmlns:a16="http://schemas.microsoft.com/office/drawing/2014/main" id="{604AAA4B-1CB0-444E-A829-A6BCB74EEF44}"/>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5994FAE9-6808-4ECB-812D-F09D235140C8}"/>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59377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5F9D-E259-441C-BD44-9287AED27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3B101-9882-4F13-B79A-6F7F67826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B881B-073A-469D-A66A-2DABA2E5B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BFB6A-44B3-4199-B2B7-58DD9A1DA45B}"/>
              </a:ext>
            </a:extLst>
          </p:cNvPr>
          <p:cNvSpPr>
            <a:spLocks noGrp="1"/>
          </p:cNvSpPr>
          <p:nvPr>
            <p:ph type="dt" sz="half" idx="10"/>
          </p:nvPr>
        </p:nvSpPr>
        <p:spPr/>
        <p:txBody>
          <a:bodyPr/>
          <a:lstStyle/>
          <a:p>
            <a:fld id="{1CCEE7F7-BD61-400D-8C8E-7324E34B1A24}" type="datetime1">
              <a:rPr lang="en-US" smtClean="0"/>
              <a:t>10/16/2020</a:t>
            </a:fld>
            <a:endParaRPr lang="en-US"/>
          </a:p>
        </p:txBody>
      </p:sp>
      <p:sp>
        <p:nvSpPr>
          <p:cNvPr id="6" name="Footer Placeholder 5">
            <a:extLst>
              <a:ext uri="{FF2B5EF4-FFF2-40B4-BE49-F238E27FC236}">
                <a16:creationId xmlns:a16="http://schemas.microsoft.com/office/drawing/2014/main" id="{74DCB7D5-B080-42EE-BD21-FCF183262854}"/>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C260E129-4D1C-44ED-B77F-FDDF747AAAEC}"/>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400069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F6AE-24D4-4041-BA8D-0FD210E9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0477C9-6CE7-4514-8838-79F65CB2A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8A462-ABDE-43B6-8AA4-E515FAE43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6722C-628C-45EE-BC06-768BDD9AE18F}"/>
              </a:ext>
            </a:extLst>
          </p:cNvPr>
          <p:cNvSpPr>
            <a:spLocks noGrp="1"/>
          </p:cNvSpPr>
          <p:nvPr>
            <p:ph type="dt" sz="half" idx="10"/>
          </p:nvPr>
        </p:nvSpPr>
        <p:spPr/>
        <p:txBody>
          <a:bodyPr/>
          <a:lstStyle/>
          <a:p>
            <a:fld id="{3B24D3AA-6B1B-4156-938F-B6B2D825E888}" type="datetime1">
              <a:rPr lang="en-US" smtClean="0"/>
              <a:t>10/16/2020</a:t>
            </a:fld>
            <a:endParaRPr lang="en-US"/>
          </a:p>
        </p:txBody>
      </p:sp>
      <p:sp>
        <p:nvSpPr>
          <p:cNvPr id="6" name="Footer Placeholder 5">
            <a:extLst>
              <a:ext uri="{FF2B5EF4-FFF2-40B4-BE49-F238E27FC236}">
                <a16:creationId xmlns:a16="http://schemas.microsoft.com/office/drawing/2014/main" id="{300B6B27-E6B2-445C-865A-0E8A60A2F76F}"/>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EBDDEA0C-1562-4D1F-B94B-4000F28BA059}"/>
              </a:ext>
            </a:extLst>
          </p:cNvPr>
          <p:cNvSpPr>
            <a:spLocks noGrp="1"/>
          </p:cNvSpPr>
          <p:nvPr>
            <p:ph type="sldNum" sz="quarter" idx="12"/>
          </p:nvPr>
        </p:nvSpPr>
        <p:spPr/>
        <p:txBody>
          <a:bodyPr/>
          <a:lstStyle/>
          <a:p>
            <a:fld id="{3986EAE3-97DF-4FD3-B0AE-AA3930F281C3}" type="slidenum">
              <a:rPr lang="en-US" smtClean="0"/>
              <a:t>‹#›</a:t>
            </a:fld>
            <a:endParaRPr lang="en-US"/>
          </a:p>
        </p:txBody>
      </p:sp>
    </p:spTree>
    <p:extLst>
      <p:ext uri="{BB962C8B-B14F-4D97-AF65-F5344CB8AC3E}">
        <p14:creationId xmlns:p14="http://schemas.microsoft.com/office/powerpoint/2010/main" val="161099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6E870-A411-449F-9471-A7D9AB614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4FCA59-68BE-4E23-A932-82E08E996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41219-395B-47D5-8F10-12663D9D5D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D9C9B-9D98-418C-8D9C-26120676D679}" type="datetime1">
              <a:rPr lang="en-US" smtClean="0"/>
              <a:t>10/16/2020</a:t>
            </a:fld>
            <a:endParaRPr lang="en-US"/>
          </a:p>
        </p:txBody>
      </p:sp>
      <p:sp>
        <p:nvSpPr>
          <p:cNvPr id="5" name="Footer Placeholder 4">
            <a:extLst>
              <a:ext uri="{FF2B5EF4-FFF2-40B4-BE49-F238E27FC236}">
                <a16:creationId xmlns:a16="http://schemas.microsoft.com/office/drawing/2014/main" id="{D9D695CA-EE0D-4619-BADA-8B9B1B950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a:extLst>
              <a:ext uri="{FF2B5EF4-FFF2-40B4-BE49-F238E27FC236}">
                <a16:creationId xmlns:a16="http://schemas.microsoft.com/office/drawing/2014/main" id="{D05FE591-4BD8-499A-A10E-37D843D5C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6EAE3-97DF-4FD3-B0AE-AA3930F281C3}" type="slidenum">
              <a:rPr lang="en-US" smtClean="0"/>
              <a:t>‹#›</a:t>
            </a:fld>
            <a:endParaRPr lang="en-US"/>
          </a:p>
        </p:txBody>
      </p:sp>
    </p:spTree>
    <p:extLst>
      <p:ext uri="{BB962C8B-B14F-4D97-AF65-F5344CB8AC3E}">
        <p14:creationId xmlns:p14="http://schemas.microsoft.com/office/powerpoint/2010/main" val="12567245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C0AC7-769B-441C-91FF-77F45F13325A}"/>
              </a:ext>
            </a:extLst>
          </p:cNvPr>
          <p:cNvSpPr>
            <a:spLocks noGrp="1"/>
          </p:cNvSpPr>
          <p:nvPr>
            <p:ph idx="1"/>
          </p:nvPr>
        </p:nvSpPr>
        <p:spPr>
          <a:xfrm>
            <a:off x="838200" y="637563"/>
            <a:ext cx="10515600" cy="5539400"/>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Solar Radiation Forecasting &amp; Performance Analysis,</a:t>
            </a:r>
            <a:r>
              <a:rPr lang="en-GB" sz="4400" b="1" i="0" dirty="0">
                <a:effectLst/>
                <a:latin typeface="Times New Roman" panose="02020603050405020304" pitchFamily="18" charset="0"/>
                <a:cs typeface="Times New Roman" panose="02020603050405020304" pitchFamily="18" charset="0"/>
              </a:rPr>
              <a:t> Predict Solar Power Generation Using Machine Learning Models</a:t>
            </a:r>
          </a:p>
          <a:p>
            <a:pPr marL="0" indent="0" algn="ctr">
              <a:buNone/>
            </a:pPr>
            <a:endParaRPr lang="en-GB" sz="4400" b="1" dirty="0">
              <a:latin typeface="+mj-lt"/>
            </a:endParaRPr>
          </a:p>
          <a:p>
            <a:pPr marL="0" indent="0" algn="ctr">
              <a:buNone/>
            </a:pPr>
            <a:r>
              <a:rPr lang="en-GB" sz="3200" b="1" u="sng" dirty="0">
                <a:latin typeface="Times New Roman" panose="02020603050405020304" pitchFamily="18" charset="0"/>
                <a:cs typeface="Times New Roman" panose="02020603050405020304" pitchFamily="18" charset="0"/>
              </a:rPr>
              <a:t>Presented By</a:t>
            </a:r>
          </a:p>
          <a:p>
            <a:pPr marL="0" indent="0" algn="ctr">
              <a:buNone/>
            </a:pPr>
            <a:r>
              <a:rPr lang="en-GB" sz="2000" b="1" dirty="0">
                <a:latin typeface="Times New Roman" panose="02020603050405020304" pitchFamily="18" charset="0"/>
                <a:cs typeface="Times New Roman" panose="02020603050405020304" pitchFamily="18" charset="0"/>
              </a:rPr>
              <a:t>Sanjoy Kumar </a:t>
            </a:r>
          </a:p>
          <a:p>
            <a:pPr marL="0" indent="0" algn="ctr">
              <a:buNone/>
            </a:pPr>
            <a:r>
              <a:rPr lang="en-GB" sz="2000" b="1" dirty="0">
                <a:latin typeface="Times New Roman" panose="02020603050405020304" pitchFamily="18" charset="0"/>
                <a:cs typeface="Times New Roman" panose="02020603050405020304" pitchFamily="18" charset="0"/>
              </a:rPr>
              <a:t>Reg : 2015338532</a:t>
            </a:r>
          </a:p>
          <a:p>
            <a:pPr marL="0" indent="0" algn="ctr">
              <a:buNone/>
            </a:pPr>
            <a:r>
              <a:rPr lang="en-GB" sz="2000" b="1" dirty="0" err="1">
                <a:latin typeface="Times New Roman" panose="02020603050405020304" pitchFamily="18" charset="0"/>
                <a:cs typeface="Times New Roman" panose="02020603050405020304" pitchFamily="18" charset="0"/>
              </a:rPr>
              <a:t>Anwarul</a:t>
            </a:r>
            <a:r>
              <a:rPr lang="en-GB" sz="2000" b="1" dirty="0">
                <a:latin typeface="Times New Roman" panose="02020603050405020304" pitchFamily="18" charset="0"/>
                <a:cs typeface="Times New Roman" panose="02020603050405020304" pitchFamily="18" charset="0"/>
              </a:rPr>
              <a:t> Mostafa Chowdhury</a:t>
            </a:r>
          </a:p>
          <a:p>
            <a:pPr marL="0" indent="0" algn="ctr">
              <a:buNone/>
            </a:pPr>
            <a:r>
              <a:rPr lang="en-GB" sz="2000" b="1" dirty="0">
                <a:latin typeface="Times New Roman" panose="02020603050405020304" pitchFamily="18" charset="0"/>
                <a:cs typeface="Times New Roman" panose="02020603050405020304" pitchFamily="18" charset="0"/>
              </a:rPr>
              <a:t>Reg : 2015338512</a:t>
            </a:r>
          </a:p>
          <a:p>
            <a:pPr marL="0" indent="0" algn="ctr">
              <a:buNone/>
            </a:pPr>
            <a:endParaRPr lang="en-US" sz="4400" b="1" dirty="0">
              <a:latin typeface="+mj-lt"/>
            </a:endParaRPr>
          </a:p>
        </p:txBody>
      </p:sp>
      <p:sp>
        <p:nvSpPr>
          <p:cNvPr id="4" name="Slide Number Placeholder 3">
            <a:extLst>
              <a:ext uri="{FF2B5EF4-FFF2-40B4-BE49-F238E27FC236}">
                <a16:creationId xmlns:a16="http://schemas.microsoft.com/office/drawing/2014/main" id="{D597E285-97F6-49A5-B5E7-BFCC5CEFA1CB}"/>
              </a:ext>
            </a:extLst>
          </p:cNvPr>
          <p:cNvSpPr>
            <a:spLocks noGrp="1"/>
          </p:cNvSpPr>
          <p:nvPr>
            <p:ph type="sldNum" sz="quarter" idx="12"/>
          </p:nvPr>
        </p:nvSpPr>
        <p:spPr/>
        <p:txBody>
          <a:bodyPr/>
          <a:lstStyle/>
          <a:p>
            <a:fld id="{3986EAE3-97DF-4FD3-B0AE-AA3930F281C3}" type="slidenum">
              <a:rPr lang="en-US" smtClean="0"/>
              <a:t>1</a:t>
            </a:fld>
            <a:endParaRPr lang="en-US"/>
          </a:p>
        </p:txBody>
      </p:sp>
    </p:spTree>
    <p:extLst>
      <p:ext uri="{BB962C8B-B14F-4D97-AF65-F5344CB8AC3E}">
        <p14:creationId xmlns:p14="http://schemas.microsoft.com/office/powerpoint/2010/main" val="360725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8557-A5B0-4299-A999-9323EE9DF4C6}"/>
              </a:ext>
            </a:extLst>
          </p:cNvPr>
          <p:cNvSpPr>
            <a:spLocks noGrp="1"/>
          </p:cNvSpPr>
          <p:nvPr>
            <p:ph idx="1"/>
          </p:nvPr>
        </p:nvSpPr>
        <p:spPr>
          <a:xfrm>
            <a:off x="838200" y="752475"/>
            <a:ext cx="10515600" cy="5424488"/>
          </a:xfrm>
        </p:spPr>
        <p:txBody>
          <a:bodyPr anchor="ctr">
            <a:normAutofit/>
          </a:bodyPr>
          <a:lstStyle/>
          <a:p>
            <a:pPr marL="0" indent="0" algn="ctr">
              <a:buNone/>
            </a:pPr>
            <a:r>
              <a:rPr lang="en-GB" sz="4800" b="1" dirty="0"/>
              <a:t>Model Architecture &amp; System </a:t>
            </a:r>
            <a:r>
              <a:rPr lang="en-GB" sz="4800" b="1" dirty="0" err="1"/>
              <a:t>WorkFlow</a:t>
            </a:r>
            <a:endParaRPr lang="en-US" sz="4800" b="1" dirty="0"/>
          </a:p>
        </p:txBody>
      </p:sp>
      <p:sp>
        <p:nvSpPr>
          <p:cNvPr id="5" name="Slide Number Placeholder 4">
            <a:extLst>
              <a:ext uri="{FF2B5EF4-FFF2-40B4-BE49-F238E27FC236}">
                <a16:creationId xmlns:a16="http://schemas.microsoft.com/office/drawing/2014/main" id="{FC4A65B2-AD33-43E6-9C85-2E364F5A190D}"/>
              </a:ext>
            </a:extLst>
          </p:cNvPr>
          <p:cNvSpPr>
            <a:spLocks noGrp="1"/>
          </p:cNvSpPr>
          <p:nvPr>
            <p:ph type="sldNum" sz="quarter" idx="12"/>
          </p:nvPr>
        </p:nvSpPr>
        <p:spPr/>
        <p:txBody>
          <a:bodyPr/>
          <a:lstStyle/>
          <a:p>
            <a:fld id="{3986EAE3-97DF-4FD3-B0AE-AA3930F281C3}" type="slidenum">
              <a:rPr lang="en-US" smtClean="0"/>
              <a:t>10</a:t>
            </a:fld>
            <a:endParaRPr lang="en-US"/>
          </a:p>
        </p:txBody>
      </p:sp>
    </p:spTree>
    <p:extLst>
      <p:ext uri="{BB962C8B-B14F-4D97-AF65-F5344CB8AC3E}">
        <p14:creationId xmlns:p14="http://schemas.microsoft.com/office/powerpoint/2010/main" val="758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DF73-C207-4312-BF39-5F773331141D}"/>
              </a:ext>
            </a:extLst>
          </p:cNvPr>
          <p:cNvSpPr>
            <a:spLocks noGrp="1"/>
          </p:cNvSpPr>
          <p:nvPr>
            <p:ph type="title"/>
          </p:nvPr>
        </p:nvSpPr>
        <p:spPr>
          <a:xfrm>
            <a:off x="838200" y="365125"/>
            <a:ext cx="10515600" cy="868057"/>
          </a:xfrm>
        </p:spPr>
        <p:txBody>
          <a:bodyPr/>
          <a:lstStyle/>
          <a:p>
            <a:pPr algn="ctr"/>
            <a:r>
              <a:rPr lang="en-US" b="1" dirty="0">
                <a:latin typeface="Times New Roman" panose="02020603050405020304" pitchFamily="18" charset="0"/>
                <a:cs typeface="Times New Roman" panose="02020603050405020304" pitchFamily="18" charset="0"/>
              </a:rPr>
              <a:t>Model Architecture : </a:t>
            </a:r>
          </a:p>
        </p:txBody>
      </p:sp>
      <p:pic>
        <p:nvPicPr>
          <p:cNvPr id="5" name="Content Placeholder 4">
            <a:extLst>
              <a:ext uri="{FF2B5EF4-FFF2-40B4-BE49-F238E27FC236}">
                <a16:creationId xmlns:a16="http://schemas.microsoft.com/office/drawing/2014/main" id="{48201B97-3B60-4A34-9E65-4E89862DF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3182"/>
            <a:ext cx="6963561" cy="4758043"/>
          </a:xfrm>
        </p:spPr>
      </p:pic>
      <p:sp>
        <p:nvSpPr>
          <p:cNvPr id="6" name="Slide Number Placeholder 5">
            <a:extLst>
              <a:ext uri="{FF2B5EF4-FFF2-40B4-BE49-F238E27FC236}">
                <a16:creationId xmlns:a16="http://schemas.microsoft.com/office/drawing/2014/main" id="{6523C715-ACA9-4FC1-B424-9F238FDCDF6B}"/>
              </a:ext>
            </a:extLst>
          </p:cNvPr>
          <p:cNvSpPr>
            <a:spLocks noGrp="1"/>
          </p:cNvSpPr>
          <p:nvPr>
            <p:ph type="sldNum" sz="quarter" idx="12"/>
          </p:nvPr>
        </p:nvSpPr>
        <p:spPr/>
        <p:txBody>
          <a:bodyPr/>
          <a:lstStyle/>
          <a:p>
            <a:fld id="{3986EAE3-97DF-4FD3-B0AE-AA3930F281C3}" type="slidenum">
              <a:rPr lang="en-US" smtClean="0"/>
              <a:t>11</a:t>
            </a:fld>
            <a:endParaRPr lang="en-US"/>
          </a:p>
        </p:txBody>
      </p:sp>
      <p:sp>
        <p:nvSpPr>
          <p:cNvPr id="3" name="Rectangle 2">
            <a:extLst>
              <a:ext uri="{FF2B5EF4-FFF2-40B4-BE49-F238E27FC236}">
                <a16:creationId xmlns:a16="http://schemas.microsoft.com/office/drawing/2014/main" id="{7B3205F1-7AEE-4AAC-8005-F7797642E43D}"/>
              </a:ext>
            </a:extLst>
          </p:cNvPr>
          <p:cNvSpPr/>
          <p:nvPr/>
        </p:nvSpPr>
        <p:spPr>
          <a:xfrm>
            <a:off x="8019874" y="1233182"/>
            <a:ext cx="3552039" cy="47580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Data Collection</a:t>
            </a:r>
          </a:p>
          <a:p>
            <a:pPr marL="285750" indent="-285750">
              <a:buFont typeface="Arial" panose="020B0604020202020204" pitchFamily="34" charset="0"/>
              <a:buChar char="•"/>
            </a:pPr>
            <a:r>
              <a:rPr lang="en-US" dirty="0"/>
              <a:t>   Data Inject </a:t>
            </a:r>
          </a:p>
          <a:p>
            <a:pPr marL="285750" indent="-285750">
              <a:buFont typeface="Arial" panose="020B0604020202020204" pitchFamily="34" charset="0"/>
              <a:buChar char="•"/>
            </a:pPr>
            <a:r>
              <a:rPr lang="en-US" dirty="0"/>
              <a:t>   Data Cleaning &amp; Preprocessing </a:t>
            </a:r>
          </a:p>
          <a:p>
            <a:pPr marL="285750" indent="-285750">
              <a:buFont typeface="Arial" panose="020B0604020202020204" pitchFamily="34" charset="0"/>
              <a:buChar char="•"/>
            </a:pPr>
            <a:r>
              <a:rPr lang="en-US" dirty="0"/>
              <a:t>   Machine Learning Model Apply</a:t>
            </a:r>
          </a:p>
          <a:p>
            <a:r>
              <a:rPr lang="en-US" dirty="0"/>
              <a:t>         Result Data</a:t>
            </a:r>
          </a:p>
        </p:txBody>
      </p:sp>
      <p:sp>
        <p:nvSpPr>
          <p:cNvPr id="4" name="Arrow: Chevron 3">
            <a:extLst>
              <a:ext uri="{FF2B5EF4-FFF2-40B4-BE49-F238E27FC236}">
                <a16:creationId xmlns:a16="http://schemas.microsoft.com/office/drawing/2014/main" id="{F51AFD8F-85EE-4A18-84F9-AAECF5CB8F05}"/>
              </a:ext>
            </a:extLst>
          </p:cNvPr>
          <p:cNvSpPr/>
          <p:nvPr/>
        </p:nvSpPr>
        <p:spPr>
          <a:xfrm>
            <a:off x="8019873" y="3041810"/>
            <a:ext cx="484632" cy="109057"/>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7" name="Arrow: Chevron 16">
            <a:extLst>
              <a:ext uri="{FF2B5EF4-FFF2-40B4-BE49-F238E27FC236}">
                <a16:creationId xmlns:a16="http://schemas.microsoft.com/office/drawing/2014/main" id="{3CF3A115-4A53-48D4-A512-56D1CA2764EB}"/>
              </a:ext>
            </a:extLst>
          </p:cNvPr>
          <p:cNvSpPr/>
          <p:nvPr/>
        </p:nvSpPr>
        <p:spPr>
          <a:xfrm>
            <a:off x="8019873" y="3299073"/>
            <a:ext cx="484632" cy="109057"/>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9" name="Arrow: Chevron 18">
            <a:extLst>
              <a:ext uri="{FF2B5EF4-FFF2-40B4-BE49-F238E27FC236}">
                <a16:creationId xmlns:a16="http://schemas.microsoft.com/office/drawing/2014/main" id="{87550189-7136-4144-9AE3-0A650FA8C232}"/>
              </a:ext>
            </a:extLst>
          </p:cNvPr>
          <p:cNvSpPr/>
          <p:nvPr/>
        </p:nvSpPr>
        <p:spPr>
          <a:xfrm>
            <a:off x="8019873" y="3584896"/>
            <a:ext cx="484632" cy="109057"/>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1" name="Arrow: Chevron 20">
            <a:extLst>
              <a:ext uri="{FF2B5EF4-FFF2-40B4-BE49-F238E27FC236}">
                <a16:creationId xmlns:a16="http://schemas.microsoft.com/office/drawing/2014/main" id="{BA831751-A72C-421E-BAAA-7A025EAB11AD}"/>
              </a:ext>
            </a:extLst>
          </p:cNvPr>
          <p:cNvSpPr/>
          <p:nvPr/>
        </p:nvSpPr>
        <p:spPr>
          <a:xfrm>
            <a:off x="8019873" y="3852543"/>
            <a:ext cx="484632" cy="109057"/>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3" name="Arrow: Chevron 22">
            <a:extLst>
              <a:ext uri="{FF2B5EF4-FFF2-40B4-BE49-F238E27FC236}">
                <a16:creationId xmlns:a16="http://schemas.microsoft.com/office/drawing/2014/main" id="{A76E0E32-824F-4BE5-BF51-44DBD8B3D662}"/>
              </a:ext>
            </a:extLst>
          </p:cNvPr>
          <p:cNvSpPr/>
          <p:nvPr/>
        </p:nvSpPr>
        <p:spPr>
          <a:xfrm>
            <a:off x="8019873" y="4097222"/>
            <a:ext cx="484632" cy="109057"/>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796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73B9-9BC8-40DE-84F8-0AF5B6973010}"/>
              </a:ext>
            </a:extLst>
          </p:cNvPr>
          <p:cNvSpPr>
            <a:spLocks noGrp="1"/>
          </p:cNvSpPr>
          <p:nvPr>
            <p:ph type="title"/>
          </p:nvPr>
        </p:nvSpPr>
        <p:spPr>
          <a:xfrm>
            <a:off x="838200" y="365125"/>
            <a:ext cx="10515600" cy="796925"/>
          </a:xfrm>
        </p:spPr>
        <p:txBody>
          <a:bodyPr/>
          <a:lstStyle/>
          <a:p>
            <a:pPr algn="ctr"/>
            <a:r>
              <a:rPr lang="en-GB" b="1" dirty="0">
                <a:latin typeface="Times New Roman" panose="02020603050405020304" pitchFamily="18" charset="0"/>
                <a:cs typeface="Times New Roman" panose="02020603050405020304" pitchFamily="18" charset="0"/>
              </a:rPr>
              <a:t>System Work Flow :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B7543F-2A97-4950-A518-2994BCE82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62050"/>
            <a:ext cx="5563866" cy="4938713"/>
          </a:xfrm>
        </p:spPr>
      </p:pic>
      <p:sp>
        <p:nvSpPr>
          <p:cNvPr id="8" name="Slide Number Placeholder 7">
            <a:extLst>
              <a:ext uri="{FF2B5EF4-FFF2-40B4-BE49-F238E27FC236}">
                <a16:creationId xmlns:a16="http://schemas.microsoft.com/office/drawing/2014/main" id="{ACC5CE00-E88C-4965-A9E8-9E9716387BB0}"/>
              </a:ext>
            </a:extLst>
          </p:cNvPr>
          <p:cNvSpPr>
            <a:spLocks noGrp="1"/>
          </p:cNvSpPr>
          <p:nvPr>
            <p:ph type="sldNum" sz="quarter" idx="12"/>
          </p:nvPr>
        </p:nvSpPr>
        <p:spPr/>
        <p:txBody>
          <a:bodyPr/>
          <a:lstStyle/>
          <a:p>
            <a:fld id="{3986EAE3-97DF-4FD3-B0AE-AA3930F281C3}" type="slidenum">
              <a:rPr lang="en-US" smtClean="0"/>
              <a:t>12</a:t>
            </a:fld>
            <a:endParaRPr lang="en-US"/>
          </a:p>
        </p:txBody>
      </p:sp>
      <p:sp>
        <p:nvSpPr>
          <p:cNvPr id="6" name="Rectangle 5">
            <a:extLst>
              <a:ext uri="{FF2B5EF4-FFF2-40B4-BE49-F238E27FC236}">
                <a16:creationId xmlns:a16="http://schemas.microsoft.com/office/drawing/2014/main" id="{1C2522B6-4D8C-4EA0-B5D2-FD0CE969038E}"/>
              </a:ext>
            </a:extLst>
          </p:cNvPr>
          <p:cNvSpPr/>
          <p:nvPr/>
        </p:nvSpPr>
        <p:spPr>
          <a:xfrm>
            <a:off x="6540963" y="1162050"/>
            <a:ext cx="4951734" cy="4938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This framework consists of </a:t>
            </a:r>
          </a:p>
          <a:p>
            <a:endParaRPr lang="en-GB" dirty="0"/>
          </a:p>
          <a:p>
            <a:pPr marL="400050" indent="-400050">
              <a:buAutoNum type="romanLcParenBoth"/>
            </a:pPr>
            <a:r>
              <a:rPr lang="en-GB" dirty="0"/>
              <a:t>Developing a predictive model and </a:t>
            </a:r>
          </a:p>
          <a:p>
            <a:endParaRPr lang="en-GB" dirty="0"/>
          </a:p>
          <a:p>
            <a:r>
              <a:rPr lang="en-GB" dirty="0"/>
              <a:t>(ii)   Screening possible candidates. A combined computational and experimental case study on WGET-SWH shows that this framework can help efficiently design</a:t>
            </a:r>
            <a:endParaRPr lang="en-US" dirty="0"/>
          </a:p>
        </p:txBody>
      </p:sp>
    </p:spTree>
    <p:extLst>
      <p:ext uri="{BB962C8B-B14F-4D97-AF65-F5344CB8AC3E}">
        <p14:creationId xmlns:p14="http://schemas.microsoft.com/office/powerpoint/2010/main" val="144936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9040C-8E51-42D2-9458-EE376B7892BC}"/>
              </a:ext>
            </a:extLst>
          </p:cNvPr>
          <p:cNvSpPr>
            <a:spLocks noGrp="1"/>
          </p:cNvSpPr>
          <p:nvPr>
            <p:ph idx="1"/>
          </p:nvPr>
        </p:nvSpPr>
        <p:spPr>
          <a:xfrm>
            <a:off x="838200" y="762000"/>
            <a:ext cx="10515600" cy="5414963"/>
          </a:xfrm>
        </p:spPr>
        <p:txBody>
          <a:bodyPr anchor="ctr"/>
          <a:lstStyle/>
          <a:p>
            <a:pPr marL="0" indent="0" algn="ctr">
              <a:buNone/>
            </a:pPr>
            <a:r>
              <a:rPr lang="en-US" sz="4400" b="1" dirty="0">
                <a:latin typeface="Times New Roman" panose="02020603050405020304" pitchFamily="18" charset="0"/>
                <a:ea typeface="ＭＳ Ｐゴシック" pitchFamily="34" charset="-128"/>
                <a:cs typeface="Times New Roman" panose="02020603050405020304" pitchFamily="18" charset="0"/>
              </a:rPr>
              <a:t>Solar Radiation Forecasting &amp; Prediction</a:t>
            </a:r>
          </a:p>
          <a:p>
            <a:pPr marL="0" indent="0" algn="ctr">
              <a:buNone/>
            </a:pPr>
            <a:r>
              <a:rPr lang="en-US" sz="3600" b="1" dirty="0">
                <a:highlight>
                  <a:srgbClr val="00FFFF"/>
                </a:highlight>
                <a:latin typeface="Times New Roman" panose="02020603050405020304" pitchFamily="18" charset="0"/>
                <a:ea typeface="ＭＳ Ｐゴシック" pitchFamily="34" charset="-128"/>
                <a:cs typeface="Times New Roman" panose="02020603050405020304" pitchFamily="18" charset="0"/>
              </a:rPr>
              <a:t>1.Explotrary Data Analysis –EDA</a:t>
            </a:r>
          </a:p>
          <a:p>
            <a:pPr marL="0" indent="0" algn="ctr">
              <a:buNone/>
            </a:pPr>
            <a:r>
              <a:rPr lang="en-US" sz="3600" b="1" dirty="0">
                <a:highlight>
                  <a:srgbClr val="00FFFF"/>
                </a:highlight>
                <a:latin typeface="Times New Roman" panose="02020603050405020304" pitchFamily="18" charset="0"/>
                <a:ea typeface="ＭＳ Ｐゴシック" pitchFamily="34" charset="-128"/>
                <a:cs typeface="Times New Roman" panose="02020603050405020304" pitchFamily="18" charset="0"/>
              </a:rPr>
              <a:t>2. Radiation ML Model  Building </a:t>
            </a:r>
          </a:p>
          <a:p>
            <a:pPr marL="0" indent="0">
              <a:buNone/>
            </a:pPr>
            <a:endParaRPr lang="en-US" dirty="0"/>
          </a:p>
        </p:txBody>
      </p:sp>
      <p:sp>
        <p:nvSpPr>
          <p:cNvPr id="5" name="Slide Number Placeholder 4">
            <a:extLst>
              <a:ext uri="{FF2B5EF4-FFF2-40B4-BE49-F238E27FC236}">
                <a16:creationId xmlns:a16="http://schemas.microsoft.com/office/drawing/2014/main" id="{49373EBF-7D3B-47AE-B75A-DC791555865F}"/>
              </a:ext>
            </a:extLst>
          </p:cNvPr>
          <p:cNvSpPr>
            <a:spLocks noGrp="1"/>
          </p:cNvSpPr>
          <p:nvPr>
            <p:ph type="sldNum" sz="quarter" idx="12"/>
          </p:nvPr>
        </p:nvSpPr>
        <p:spPr/>
        <p:txBody>
          <a:bodyPr/>
          <a:lstStyle/>
          <a:p>
            <a:fld id="{3986EAE3-97DF-4FD3-B0AE-AA3930F281C3}" type="slidenum">
              <a:rPr lang="en-US" smtClean="0"/>
              <a:t>13</a:t>
            </a:fld>
            <a:endParaRPr lang="en-US"/>
          </a:p>
        </p:txBody>
      </p:sp>
    </p:spTree>
    <p:extLst>
      <p:ext uri="{BB962C8B-B14F-4D97-AF65-F5344CB8AC3E}">
        <p14:creationId xmlns:p14="http://schemas.microsoft.com/office/powerpoint/2010/main" val="86349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05A5-7625-4E50-9083-4A784DC6BCC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Exploratory Data Analysis :</a:t>
            </a:r>
          </a:p>
        </p:txBody>
      </p:sp>
      <p:pic>
        <p:nvPicPr>
          <p:cNvPr id="5" name="Content Placeholder 4">
            <a:extLst>
              <a:ext uri="{FF2B5EF4-FFF2-40B4-BE49-F238E27FC236}">
                <a16:creationId xmlns:a16="http://schemas.microsoft.com/office/drawing/2014/main" id="{282119FE-858A-4349-AEE6-DF7F7E527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5503"/>
            <a:ext cx="5319319" cy="4608513"/>
          </a:xfrm>
        </p:spPr>
      </p:pic>
      <p:sp>
        <p:nvSpPr>
          <p:cNvPr id="4" name="Slide Number Placeholder 3">
            <a:extLst>
              <a:ext uri="{FF2B5EF4-FFF2-40B4-BE49-F238E27FC236}">
                <a16:creationId xmlns:a16="http://schemas.microsoft.com/office/drawing/2014/main" id="{2AF9092C-1016-4C8A-BDE7-60579B98E22A}"/>
              </a:ext>
            </a:extLst>
          </p:cNvPr>
          <p:cNvSpPr>
            <a:spLocks noGrp="1"/>
          </p:cNvSpPr>
          <p:nvPr>
            <p:ph type="sldNum" sz="quarter" idx="12"/>
          </p:nvPr>
        </p:nvSpPr>
        <p:spPr/>
        <p:txBody>
          <a:bodyPr/>
          <a:lstStyle/>
          <a:p>
            <a:fld id="{3986EAE3-97DF-4FD3-B0AE-AA3930F281C3}" type="slidenum">
              <a:rPr lang="en-US" smtClean="0"/>
              <a:t>14</a:t>
            </a:fld>
            <a:endParaRPr lang="en-US"/>
          </a:p>
        </p:txBody>
      </p:sp>
      <p:sp>
        <p:nvSpPr>
          <p:cNvPr id="6" name="Rectangle 5">
            <a:extLst>
              <a:ext uri="{FF2B5EF4-FFF2-40B4-BE49-F238E27FC236}">
                <a16:creationId xmlns:a16="http://schemas.microsoft.com/office/drawing/2014/main" id="{81E8793F-03B4-402A-8C15-C83C1989E633}"/>
              </a:ext>
            </a:extLst>
          </p:cNvPr>
          <p:cNvSpPr/>
          <p:nvPr/>
        </p:nvSpPr>
        <p:spPr>
          <a:xfrm>
            <a:off x="6299520" y="1375503"/>
            <a:ext cx="5054280" cy="4608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GB" b="0" i="0" dirty="0">
                <a:effectLst/>
                <a:latin typeface="Inter"/>
              </a:rPr>
              <a:t>From the graphs, the following can be seen:</a:t>
            </a:r>
          </a:p>
          <a:p>
            <a:pPr algn="l"/>
            <a:r>
              <a:rPr lang="en-GB" b="0" i="0" dirty="0">
                <a:effectLst/>
                <a:latin typeface="Inter"/>
              </a:rPr>
              <a:t>      Temperature and Radiation have a very close connection. Oscillations appear to be quite in step.</a:t>
            </a:r>
          </a:p>
          <a:p>
            <a:pPr algn="l"/>
            <a:endParaRPr lang="en-GB" b="0" i="0" dirty="0">
              <a:effectLst/>
              <a:latin typeface="Inter"/>
            </a:endParaRPr>
          </a:p>
          <a:p>
            <a:pPr algn="l"/>
            <a:r>
              <a:rPr lang="en-GB" b="0" i="0" dirty="0">
                <a:effectLst/>
                <a:latin typeface="Inter"/>
              </a:rPr>
              <a:t>      The volatility of wind direction could have something to do with the spikes in radiation .</a:t>
            </a:r>
          </a:p>
          <a:p>
            <a:pPr algn="l"/>
            <a:endParaRPr lang="en-GB" b="0" i="0" dirty="0">
              <a:effectLst/>
              <a:latin typeface="Inter"/>
            </a:endParaRPr>
          </a:p>
          <a:p>
            <a:pPr algn="l"/>
            <a:r>
              <a:rPr lang="en-GB" b="0" i="0" dirty="0">
                <a:effectLst/>
                <a:latin typeface="Inter"/>
              </a:rPr>
              <a:t>      Pressure is also cyclic but has a different period than radiation.</a:t>
            </a:r>
          </a:p>
          <a:p>
            <a:pPr algn="l"/>
            <a:endParaRPr lang="en-GB" b="0" i="0" dirty="0">
              <a:effectLst/>
              <a:latin typeface="Inter"/>
            </a:endParaRPr>
          </a:p>
          <a:p>
            <a:pPr algn="l"/>
            <a:r>
              <a:rPr lang="en-GB" b="0" i="0" dirty="0">
                <a:effectLst/>
                <a:latin typeface="Inter"/>
              </a:rPr>
              <a:t>      Speed and Humidity appear to be noisy but there could be something lurking there!</a:t>
            </a:r>
          </a:p>
          <a:p>
            <a:pPr algn="ctr"/>
            <a:endParaRPr lang="en-US" dirty="0"/>
          </a:p>
        </p:txBody>
      </p:sp>
      <p:sp>
        <p:nvSpPr>
          <p:cNvPr id="3" name="Arrow: Chevron 2">
            <a:extLst>
              <a:ext uri="{FF2B5EF4-FFF2-40B4-BE49-F238E27FC236}">
                <a16:creationId xmlns:a16="http://schemas.microsoft.com/office/drawing/2014/main" id="{DBAB2DD9-16D5-4B4A-AEC4-F9C77D456EEA}"/>
              </a:ext>
            </a:extLst>
          </p:cNvPr>
          <p:cNvSpPr/>
          <p:nvPr/>
        </p:nvSpPr>
        <p:spPr>
          <a:xfrm>
            <a:off x="6299517" y="2300245"/>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5CE9179B-B8EA-4F0C-B660-87C196DA6EE0}"/>
              </a:ext>
            </a:extLst>
          </p:cNvPr>
          <p:cNvSpPr/>
          <p:nvPr/>
        </p:nvSpPr>
        <p:spPr>
          <a:xfrm>
            <a:off x="6299516" y="3073039"/>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D48671B2-317D-44CE-A95C-D9908A2320F1}"/>
              </a:ext>
            </a:extLst>
          </p:cNvPr>
          <p:cNvSpPr/>
          <p:nvPr/>
        </p:nvSpPr>
        <p:spPr>
          <a:xfrm>
            <a:off x="6299518" y="3901088"/>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Arrow: Chevron 12">
            <a:extLst>
              <a:ext uri="{FF2B5EF4-FFF2-40B4-BE49-F238E27FC236}">
                <a16:creationId xmlns:a16="http://schemas.microsoft.com/office/drawing/2014/main" id="{EF9F9DD5-D563-45A1-9EFE-55F2141C990B}"/>
              </a:ext>
            </a:extLst>
          </p:cNvPr>
          <p:cNvSpPr/>
          <p:nvPr/>
        </p:nvSpPr>
        <p:spPr>
          <a:xfrm>
            <a:off x="6299516" y="4729137"/>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7837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133B-2644-4FB2-9E2C-36777E6ED912}"/>
              </a:ext>
            </a:extLst>
          </p:cNvPr>
          <p:cNvSpPr>
            <a:spLocks noGrp="1"/>
          </p:cNvSpPr>
          <p:nvPr>
            <p:ph type="title"/>
          </p:nvPr>
        </p:nvSpPr>
        <p:spPr>
          <a:xfrm>
            <a:off x="838200" y="365125"/>
            <a:ext cx="10515600" cy="767389"/>
          </a:xfrm>
        </p:spPr>
        <p:txBody>
          <a:bodyPr>
            <a:normAutofit/>
          </a:bodyPr>
          <a:lstStyle/>
          <a:p>
            <a:r>
              <a:rPr lang="en-US" b="1" dirty="0">
                <a:latin typeface="Times New Roman" panose="02020603050405020304" pitchFamily="18" charset="0"/>
                <a:cs typeface="Times New Roman" panose="02020603050405020304" pitchFamily="18" charset="0"/>
              </a:rPr>
              <a:t>Linear Regression Algorithm :</a:t>
            </a:r>
          </a:p>
        </p:txBody>
      </p:sp>
      <p:pic>
        <p:nvPicPr>
          <p:cNvPr id="5" name="Content Placeholder 4">
            <a:extLst>
              <a:ext uri="{FF2B5EF4-FFF2-40B4-BE49-F238E27FC236}">
                <a16:creationId xmlns:a16="http://schemas.microsoft.com/office/drawing/2014/main" id="{07CC53AA-0952-413E-B7B7-AA27144D4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83" y="1199626"/>
            <a:ext cx="5910787" cy="5016616"/>
          </a:xfrm>
        </p:spPr>
      </p:pic>
      <p:sp>
        <p:nvSpPr>
          <p:cNvPr id="4" name="Slide Number Placeholder 3">
            <a:extLst>
              <a:ext uri="{FF2B5EF4-FFF2-40B4-BE49-F238E27FC236}">
                <a16:creationId xmlns:a16="http://schemas.microsoft.com/office/drawing/2014/main" id="{3A49A8E4-A400-4F59-B7BF-F4C1F85793CE}"/>
              </a:ext>
            </a:extLst>
          </p:cNvPr>
          <p:cNvSpPr>
            <a:spLocks noGrp="1"/>
          </p:cNvSpPr>
          <p:nvPr>
            <p:ph type="sldNum" sz="quarter" idx="12"/>
          </p:nvPr>
        </p:nvSpPr>
        <p:spPr/>
        <p:txBody>
          <a:bodyPr/>
          <a:lstStyle/>
          <a:p>
            <a:fld id="{3986EAE3-97DF-4FD3-B0AE-AA3930F281C3}" type="slidenum">
              <a:rPr lang="en-US" smtClean="0"/>
              <a:t>15</a:t>
            </a:fld>
            <a:endParaRPr lang="en-US"/>
          </a:p>
        </p:txBody>
      </p:sp>
      <p:sp>
        <p:nvSpPr>
          <p:cNvPr id="17" name="Rectangle 16">
            <a:extLst>
              <a:ext uri="{FF2B5EF4-FFF2-40B4-BE49-F238E27FC236}">
                <a16:creationId xmlns:a16="http://schemas.microsoft.com/office/drawing/2014/main" id="{8BD84BFE-AD9F-419C-A8BD-279640A132A5}"/>
              </a:ext>
            </a:extLst>
          </p:cNvPr>
          <p:cNvSpPr/>
          <p:nvPr/>
        </p:nvSpPr>
        <p:spPr>
          <a:xfrm>
            <a:off x="6484690" y="1199626"/>
            <a:ext cx="4869110" cy="5016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So this is as far as a linear regression will go. This gives us a baseline  R2  of 61.2% to build from with a more complicated model.</a:t>
            </a:r>
          </a:p>
          <a:p>
            <a:endParaRPr lang="en-GB" dirty="0"/>
          </a:p>
          <a:p>
            <a:r>
              <a:rPr lang="en-GB" dirty="0"/>
              <a:t>The most obvious thing that will need to be improved is the fact that negative radiation is impossible. Therefore, we will need a model that can deal with this.</a:t>
            </a:r>
          </a:p>
          <a:p>
            <a:endParaRPr lang="en-GB" dirty="0"/>
          </a:p>
          <a:p>
            <a:r>
              <a:rPr lang="en-GB" dirty="0"/>
              <a:t>Accuracy : 66.51%</a:t>
            </a:r>
            <a:endParaRPr lang="en-US" dirty="0"/>
          </a:p>
        </p:txBody>
      </p:sp>
    </p:spTree>
    <p:extLst>
      <p:ext uri="{BB962C8B-B14F-4D97-AF65-F5344CB8AC3E}">
        <p14:creationId xmlns:p14="http://schemas.microsoft.com/office/powerpoint/2010/main" val="372183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726-7EB0-4BB4-B96D-2F4C8AC31E5E}"/>
              </a:ext>
            </a:extLst>
          </p:cNvPr>
          <p:cNvSpPr>
            <a:spLocks noGrp="1"/>
          </p:cNvSpPr>
          <p:nvPr>
            <p:ph type="title"/>
          </p:nvPr>
        </p:nvSpPr>
        <p:spPr>
          <a:xfrm>
            <a:off x="838200" y="365126"/>
            <a:ext cx="10515600" cy="742222"/>
          </a:xfrm>
        </p:spPr>
        <p:txBody>
          <a:bodyPr/>
          <a:lstStyle/>
          <a:p>
            <a:r>
              <a:rPr lang="en-GB" b="1" dirty="0" err="1">
                <a:latin typeface="Times New Roman" panose="02020603050405020304" pitchFamily="18" charset="0"/>
                <a:cs typeface="Times New Roman" panose="02020603050405020304" pitchFamily="18" charset="0"/>
              </a:rPr>
              <a:t>Descision</a:t>
            </a:r>
            <a:r>
              <a:rPr lang="en-GB" b="1" dirty="0">
                <a:latin typeface="Times New Roman" panose="02020603050405020304" pitchFamily="18" charset="0"/>
                <a:cs typeface="Times New Roman" panose="02020603050405020304" pitchFamily="18" charset="0"/>
              </a:rPr>
              <a:t> Tree Algorithm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2F8D314-2F61-4FC7-872B-6DC3C09C8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570"/>
            <a:ext cx="5983540" cy="5251303"/>
          </a:xfrm>
        </p:spPr>
      </p:pic>
      <p:sp>
        <p:nvSpPr>
          <p:cNvPr id="4" name="Slide Number Placeholder 3">
            <a:extLst>
              <a:ext uri="{FF2B5EF4-FFF2-40B4-BE49-F238E27FC236}">
                <a16:creationId xmlns:a16="http://schemas.microsoft.com/office/drawing/2014/main" id="{EE1CDE1B-7614-4813-A766-3C3CC9280F3B}"/>
              </a:ext>
            </a:extLst>
          </p:cNvPr>
          <p:cNvSpPr>
            <a:spLocks noGrp="1"/>
          </p:cNvSpPr>
          <p:nvPr>
            <p:ph type="sldNum" sz="quarter" idx="12"/>
          </p:nvPr>
        </p:nvSpPr>
        <p:spPr/>
        <p:txBody>
          <a:bodyPr/>
          <a:lstStyle/>
          <a:p>
            <a:fld id="{3986EAE3-97DF-4FD3-B0AE-AA3930F281C3}" type="slidenum">
              <a:rPr lang="en-US" smtClean="0"/>
              <a:t>16</a:t>
            </a:fld>
            <a:endParaRPr lang="en-US"/>
          </a:p>
        </p:txBody>
      </p:sp>
      <p:sp>
        <p:nvSpPr>
          <p:cNvPr id="6" name="Rectangle 5">
            <a:extLst>
              <a:ext uri="{FF2B5EF4-FFF2-40B4-BE49-F238E27FC236}">
                <a16:creationId xmlns:a16="http://schemas.microsoft.com/office/drawing/2014/main" id="{107446C6-EB29-434E-B282-F8F4B80167E7}"/>
              </a:ext>
            </a:extLst>
          </p:cNvPr>
          <p:cNvSpPr/>
          <p:nvPr/>
        </p:nvSpPr>
        <p:spPr>
          <a:xfrm>
            <a:off x="7060452" y="1241571"/>
            <a:ext cx="4617440" cy="52513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There seems to be a large amount of noise in this model, perhaps due to overfitting.</a:t>
            </a:r>
          </a:p>
          <a:p>
            <a:endParaRPr lang="en-GB" dirty="0"/>
          </a:p>
          <a:p>
            <a:r>
              <a:rPr lang="en-GB" dirty="0"/>
              <a:t>Accuracy : 71.66%</a:t>
            </a:r>
            <a:endParaRPr lang="en-US" dirty="0"/>
          </a:p>
        </p:txBody>
      </p:sp>
    </p:spTree>
    <p:extLst>
      <p:ext uri="{BB962C8B-B14F-4D97-AF65-F5344CB8AC3E}">
        <p14:creationId xmlns:p14="http://schemas.microsoft.com/office/powerpoint/2010/main" val="418548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B359-99A7-4B87-9015-BD43BCA158E7}"/>
              </a:ext>
            </a:extLst>
          </p:cNvPr>
          <p:cNvSpPr>
            <a:spLocks noGrp="1"/>
          </p:cNvSpPr>
          <p:nvPr>
            <p:ph type="title"/>
          </p:nvPr>
        </p:nvSpPr>
        <p:spPr>
          <a:xfrm>
            <a:off x="838200" y="365126"/>
            <a:ext cx="10515600" cy="859668"/>
          </a:xfrm>
        </p:spPr>
        <p:txBody>
          <a:bodyPr/>
          <a:lstStyle/>
          <a:p>
            <a:r>
              <a:rPr lang="en-GB" b="1" dirty="0">
                <a:latin typeface="Times New Roman" panose="02020603050405020304" pitchFamily="18" charset="0"/>
                <a:cs typeface="Times New Roman" panose="02020603050405020304" pitchFamily="18" charset="0"/>
              </a:rPr>
              <a:t>Random Forest Algorithm :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647BCC9-62D0-4103-B223-690FB1CD76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7406"/>
            <a:ext cx="5421290" cy="4806891"/>
          </a:xfrm>
        </p:spPr>
      </p:pic>
      <p:sp>
        <p:nvSpPr>
          <p:cNvPr id="4" name="Slide Number Placeholder 3">
            <a:extLst>
              <a:ext uri="{FF2B5EF4-FFF2-40B4-BE49-F238E27FC236}">
                <a16:creationId xmlns:a16="http://schemas.microsoft.com/office/drawing/2014/main" id="{459D1799-1374-4A67-8B32-2F9EC8579FBD}"/>
              </a:ext>
            </a:extLst>
          </p:cNvPr>
          <p:cNvSpPr>
            <a:spLocks noGrp="1"/>
          </p:cNvSpPr>
          <p:nvPr>
            <p:ph type="sldNum" sz="quarter" idx="12"/>
          </p:nvPr>
        </p:nvSpPr>
        <p:spPr/>
        <p:txBody>
          <a:bodyPr/>
          <a:lstStyle/>
          <a:p>
            <a:fld id="{3986EAE3-97DF-4FD3-B0AE-AA3930F281C3}" type="slidenum">
              <a:rPr lang="en-US" smtClean="0"/>
              <a:t>17</a:t>
            </a:fld>
            <a:endParaRPr lang="en-US"/>
          </a:p>
        </p:txBody>
      </p:sp>
      <p:sp>
        <p:nvSpPr>
          <p:cNvPr id="6" name="Rectangle 5">
            <a:extLst>
              <a:ext uri="{FF2B5EF4-FFF2-40B4-BE49-F238E27FC236}">
                <a16:creationId xmlns:a16="http://schemas.microsoft.com/office/drawing/2014/main" id="{05E57D37-49FE-44BB-B2C7-AECF1014498D}"/>
              </a:ext>
            </a:extLst>
          </p:cNvPr>
          <p:cNvSpPr/>
          <p:nvPr/>
        </p:nvSpPr>
        <p:spPr>
          <a:xfrm>
            <a:off x="6493397" y="1367406"/>
            <a:ext cx="4860403" cy="4806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The random forest model has the advantage over the linear regression model as it does not return any negative predictions of radiation. Let us tune the model to see if the performance can be boosted.</a:t>
            </a:r>
          </a:p>
          <a:p>
            <a:endParaRPr lang="en-GB" dirty="0"/>
          </a:p>
          <a:p>
            <a:r>
              <a:rPr lang="en-GB" dirty="0"/>
              <a:t>Accuracy : 76.32%</a:t>
            </a:r>
          </a:p>
          <a:p>
            <a:pPr algn="ctr"/>
            <a:endParaRPr lang="en-US" dirty="0"/>
          </a:p>
        </p:txBody>
      </p:sp>
    </p:spTree>
    <p:extLst>
      <p:ext uri="{BB962C8B-B14F-4D97-AF65-F5344CB8AC3E}">
        <p14:creationId xmlns:p14="http://schemas.microsoft.com/office/powerpoint/2010/main" val="341215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57F3-4353-4400-B09A-4D4BDDF5F581}"/>
              </a:ext>
            </a:extLst>
          </p:cNvPr>
          <p:cNvSpPr>
            <a:spLocks noGrp="1"/>
          </p:cNvSpPr>
          <p:nvPr>
            <p:ph type="title"/>
          </p:nvPr>
        </p:nvSpPr>
        <p:spPr>
          <a:xfrm>
            <a:off x="838200" y="365126"/>
            <a:ext cx="10515600" cy="708666"/>
          </a:xfrm>
        </p:spPr>
        <p:txBody>
          <a:bodyPr/>
          <a:lstStyle/>
          <a:p>
            <a:r>
              <a:rPr lang="en-US" b="1" dirty="0">
                <a:latin typeface="Times New Roman" panose="02020603050405020304" pitchFamily="18" charset="0"/>
                <a:cs typeface="Times New Roman" panose="02020603050405020304" pitchFamily="18" charset="0"/>
              </a:rPr>
              <a:t>Boosted Decision Tree :</a:t>
            </a:r>
          </a:p>
        </p:txBody>
      </p:sp>
      <p:pic>
        <p:nvPicPr>
          <p:cNvPr id="5" name="Content Placeholder 4">
            <a:extLst>
              <a:ext uri="{FF2B5EF4-FFF2-40B4-BE49-F238E27FC236}">
                <a16:creationId xmlns:a16="http://schemas.microsoft.com/office/drawing/2014/main" id="{005E3C11-B40C-4869-905B-6B379B1C89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24" y="1073792"/>
            <a:ext cx="5630476" cy="5025004"/>
          </a:xfrm>
        </p:spPr>
      </p:pic>
      <p:sp>
        <p:nvSpPr>
          <p:cNvPr id="4" name="Slide Number Placeholder 3">
            <a:extLst>
              <a:ext uri="{FF2B5EF4-FFF2-40B4-BE49-F238E27FC236}">
                <a16:creationId xmlns:a16="http://schemas.microsoft.com/office/drawing/2014/main" id="{17C5B699-8B8D-47F7-B840-871541D3F8DF}"/>
              </a:ext>
            </a:extLst>
          </p:cNvPr>
          <p:cNvSpPr>
            <a:spLocks noGrp="1"/>
          </p:cNvSpPr>
          <p:nvPr>
            <p:ph type="sldNum" sz="quarter" idx="12"/>
          </p:nvPr>
        </p:nvSpPr>
        <p:spPr/>
        <p:txBody>
          <a:bodyPr/>
          <a:lstStyle/>
          <a:p>
            <a:fld id="{3986EAE3-97DF-4FD3-B0AE-AA3930F281C3}" type="slidenum">
              <a:rPr lang="en-US" smtClean="0"/>
              <a:t>18</a:t>
            </a:fld>
            <a:endParaRPr lang="en-US"/>
          </a:p>
        </p:txBody>
      </p:sp>
      <p:sp>
        <p:nvSpPr>
          <p:cNvPr id="6" name="Rectangle 5">
            <a:extLst>
              <a:ext uri="{FF2B5EF4-FFF2-40B4-BE49-F238E27FC236}">
                <a16:creationId xmlns:a16="http://schemas.microsoft.com/office/drawing/2014/main" id="{4E064E0E-5EB9-4CA7-A025-E0A603680804}"/>
              </a:ext>
            </a:extLst>
          </p:cNvPr>
          <p:cNvSpPr/>
          <p:nvPr/>
        </p:nvSpPr>
        <p:spPr>
          <a:xfrm>
            <a:off x="6543412" y="1073791"/>
            <a:ext cx="4810387" cy="502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Still, it looks like model is effective at gauging oscillation of the radiation, but not the extent of the peak. This is probably due to the fact that hour from sunrise is the most important predictor, leaving little variance due to the other independent variables.</a:t>
            </a:r>
          </a:p>
          <a:p>
            <a:endParaRPr lang="en-GB" dirty="0"/>
          </a:p>
          <a:p>
            <a:r>
              <a:rPr lang="en-GB" dirty="0"/>
              <a:t>Accuracy : 86.68%</a:t>
            </a:r>
          </a:p>
          <a:p>
            <a:pPr algn="ctr"/>
            <a:endParaRPr lang="en-US" dirty="0"/>
          </a:p>
        </p:txBody>
      </p:sp>
    </p:spTree>
    <p:extLst>
      <p:ext uri="{BB962C8B-B14F-4D97-AF65-F5344CB8AC3E}">
        <p14:creationId xmlns:p14="http://schemas.microsoft.com/office/powerpoint/2010/main" val="425427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58F2E-A4DF-4C9E-9DF2-B09D1F21C6D7}"/>
              </a:ext>
            </a:extLst>
          </p:cNvPr>
          <p:cNvSpPr>
            <a:spLocks noGrp="1"/>
          </p:cNvSpPr>
          <p:nvPr>
            <p:ph idx="1"/>
          </p:nvPr>
        </p:nvSpPr>
        <p:spPr>
          <a:xfrm>
            <a:off x="838200" y="866775"/>
            <a:ext cx="10515600" cy="5310188"/>
          </a:xfrm>
        </p:spPr>
        <p:txBody>
          <a:bodyPr anchor="ctr"/>
          <a:lstStyle/>
          <a:p>
            <a:pPr marL="0" indent="0" algn="ctr">
              <a:buNone/>
            </a:pPr>
            <a:r>
              <a:rPr lang="en-US" sz="4000" b="1" dirty="0">
                <a:latin typeface="Times New Roman" panose="02020603050405020304" pitchFamily="18" charset="0"/>
                <a:ea typeface="ＭＳ Ｐゴシック" pitchFamily="34" charset="-128"/>
                <a:cs typeface="Times New Roman" panose="02020603050405020304" pitchFamily="18" charset="0"/>
              </a:rPr>
              <a:t>Identify Sub-optimal performing Equipment</a:t>
            </a:r>
          </a:p>
          <a:p>
            <a:pPr marL="742950" indent="-742950" algn="ctr">
              <a:buAutoNum type="arabicPeriod"/>
            </a:pPr>
            <a:r>
              <a:rPr lang="en-US" sz="4000" b="1" dirty="0">
                <a:latin typeface="Times New Roman" panose="02020603050405020304" pitchFamily="18" charset="0"/>
                <a:ea typeface="ＭＳ Ｐゴシック" pitchFamily="34" charset="-128"/>
                <a:cs typeface="Times New Roman" panose="02020603050405020304" pitchFamily="18" charset="0"/>
              </a:rPr>
              <a:t>Analysis Correlation of Attributes</a:t>
            </a:r>
          </a:p>
          <a:p>
            <a:pPr marL="742950" indent="-742950" algn="ctr">
              <a:buAutoNum type="arabicPeriod"/>
            </a:pPr>
            <a:r>
              <a:rPr lang="en-US" sz="4000" b="1" dirty="0">
                <a:latin typeface="Times New Roman" panose="02020603050405020304" pitchFamily="18" charset="0"/>
                <a:ea typeface="ＭＳ Ｐゴシック" pitchFamily="34" charset="-128"/>
                <a:cs typeface="Times New Roman" panose="02020603050405020304" pitchFamily="18" charset="0"/>
              </a:rPr>
              <a:t>Principle Component Analysis</a:t>
            </a:r>
          </a:p>
          <a:p>
            <a:pPr marL="742950" indent="-742950" algn="ctr">
              <a:buAutoNum type="arabicPeriod"/>
            </a:pPr>
            <a:endParaRPr lang="en-US" sz="4000" b="1" dirty="0">
              <a:latin typeface="Times New Roman" panose="02020603050405020304" pitchFamily="18" charset="0"/>
              <a:ea typeface="ＭＳ Ｐゴシック" pitchFamily="34" charset="-128"/>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D3B739C4-A647-43F4-A7F4-7EF600D5387B}"/>
              </a:ext>
            </a:extLst>
          </p:cNvPr>
          <p:cNvSpPr>
            <a:spLocks noGrp="1"/>
          </p:cNvSpPr>
          <p:nvPr>
            <p:ph type="sldNum" sz="quarter" idx="12"/>
          </p:nvPr>
        </p:nvSpPr>
        <p:spPr/>
        <p:txBody>
          <a:bodyPr/>
          <a:lstStyle/>
          <a:p>
            <a:fld id="{3986EAE3-97DF-4FD3-B0AE-AA3930F281C3}" type="slidenum">
              <a:rPr lang="en-US" smtClean="0"/>
              <a:t>19</a:t>
            </a:fld>
            <a:endParaRPr lang="en-US"/>
          </a:p>
        </p:txBody>
      </p:sp>
    </p:spTree>
    <p:extLst>
      <p:ext uri="{BB962C8B-B14F-4D97-AF65-F5344CB8AC3E}">
        <p14:creationId xmlns:p14="http://schemas.microsoft.com/office/powerpoint/2010/main" val="257863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4677-121B-4671-8080-18B7439EE5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 : </a:t>
            </a:r>
          </a:p>
        </p:txBody>
      </p:sp>
      <p:sp>
        <p:nvSpPr>
          <p:cNvPr id="3" name="Content Placeholder 2">
            <a:extLst>
              <a:ext uri="{FF2B5EF4-FFF2-40B4-BE49-F238E27FC236}">
                <a16:creationId xmlns:a16="http://schemas.microsoft.com/office/drawing/2014/main" id="{A564F8CF-F931-4018-BCFB-3409DE432FA3}"/>
              </a:ext>
            </a:extLst>
          </p:cNvPr>
          <p:cNvSpPr>
            <a:spLocks noGrp="1"/>
          </p:cNvSpPr>
          <p:nvPr>
            <p:ph idx="1"/>
          </p:nvPr>
        </p:nvSpPr>
        <p:spPr/>
        <p:txBody>
          <a:bodyPr>
            <a:normAutofit fontScale="92500" lnSpcReduction="20000"/>
          </a:bodyPr>
          <a:lstStyle/>
          <a:p>
            <a:pPr marL="493713" indent="-457200">
              <a:buClrTx/>
              <a:buFont typeface="+mj-lt"/>
              <a:buAutoNum type="arabicPeriod"/>
            </a:pPr>
            <a:r>
              <a:rPr lang="en-US" sz="2800" b="1" dirty="0">
                <a:latin typeface="Times" pitchFamily="18" charset="0"/>
                <a:ea typeface="ＭＳ Ｐゴシック" pitchFamily="34" charset="-128"/>
              </a:rPr>
              <a:t>Introduction</a:t>
            </a:r>
          </a:p>
          <a:p>
            <a:pPr marL="493713" indent="-457200">
              <a:buClrTx/>
              <a:buFont typeface="+mj-lt"/>
              <a:buAutoNum type="arabicPeriod"/>
            </a:pPr>
            <a:r>
              <a:rPr lang="it-IT" sz="2800" b="1" dirty="0">
                <a:latin typeface="Times New Roman" panose="02020603050405020304" pitchFamily="18" charset="0"/>
                <a:cs typeface="Times New Roman" panose="02020603050405020304" pitchFamily="18" charset="0"/>
              </a:rPr>
              <a:t>Objectives</a:t>
            </a:r>
          </a:p>
          <a:p>
            <a:pPr marL="493713" indent="-457200">
              <a:buClrTx/>
              <a:buFont typeface="+mj-lt"/>
              <a:buAutoNum type="arabicPeriod"/>
            </a:pPr>
            <a:r>
              <a:rPr lang="en-US" sz="2800" b="1" dirty="0">
                <a:latin typeface="Times New Roman" panose="02020603050405020304" pitchFamily="18" charset="0"/>
                <a:cs typeface="Times New Roman" panose="02020603050405020304" pitchFamily="18" charset="0"/>
              </a:rPr>
              <a:t>Literature Review</a:t>
            </a:r>
          </a:p>
          <a:p>
            <a:pPr marL="493713" indent="-457200">
              <a:buClrTx/>
              <a:buFont typeface="+mj-lt"/>
              <a:buAutoNum type="arabicPeriod"/>
            </a:pPr>
            <a:r>
              <a:rPr lang="en-US" sz="2800" b="1" dirty="0">
                <a:latin typeface="Times New Roman" panose="02020603050405020304" pitchFamily="18" charset="0"/>
                <a:cs typeface="Times New Roman" panose="02020603050405020304" pitchFamily="18" charset="0"/>
              </a:rPr>
              <a:t>Model Architecture &amp; System Workflow</a:t>
            </a:r>
          </a:p>
          <a:p>
            <a:pPr marL="493713" indent="-457200">
              <a:buClrTx/>
              <a:buFont typeface="+mj-lt"/>
              <a:buAutoNum type="arabicPeriod"/>
            </a:pPr>
            <a:r>
              <a:rPr lang="en-US" b="1" dirty="0">
                <a:latin typeface="Times" pitchFamily="18" charset="0"/>
                <a:ea typeface="ＭＳ Ｐゴシック" pitchFamily="34" charset="-128"/>
              </a:rPr>
              <a:t>Solar Radiation Forecasting &amp; Prediction</a:t>
            </a:r>
          </a:p>
          <a:p>
            <a:pPr marL="493713" indent="-457200">
              <a:buClrTx/>
              <a:buFont typeface="+mj-lt"/>
              <a:buAutoNum type="arabicPeriod"/>
            </a:pPr>
            <a:r>
              <a:rPr lang="en-US" sz="2800" b="1" dirty="0">
                <a:latin typeface="Times" pitchFamily="18" charset="0"/>
                <a:ea typeface="ＭＳ Ｐゴシック" pitchFamily="34" charset="-128"/>
              </a:rPr>
              <a:t>Identify Sub-optimal performing Equipment</a:t>
            </a:r>
          </a:p>
          <a:p>
            <a:pPr marL="493713" indent="-457200">
              <a:buClrTx/>
              <a:buFont typeface="+mj-lt"/>
              <a:buAutoNum type="arabicPeriod"/>
            </a:pPr>
            <a:r>
              <a:rPr lang="en-US" sz="2800" b="1" dirty="0">
                <a:latin typeface="Times" pitchFamily="18" charset="0"/>
                <a:ea typeface="ＭＳ Ｐゴシック" pitchFamily="34" charset="-128"/>
              </a:rPr>
              <a:t>Prediction of Solar Power Generation</a:t>
            </a:r>
          </a:p>
          <a:p>
            <a:pPr marL="493713" indent="-457200">
              <a:buClrTx/>
              <a:buFont typeface="+mj-lt"/>
              <a:buAutoNum type="arabicPeriod"/>
            </a:pPr>
            <a:r>
              <a:rPr lang="en-US" sz="2800" b="1" dirty="0">
                <a:latin typeface="Times" pitchFamily="18" charset="0"/>
              </a:rPr>
              <a:t>Results &amp; Discussion</a:t>
            </a:r>
          </a:p>
          <a:p>
            <a:pPr marL="493713" indent="-457200">
              <a:buClrTx/>
              <a:buFont typeface="+mj-lt"/>
              <a:buAutoNum type="arabicPeriod"/>
            </a:pPr>
            <a:r>
              <a:rPr lang="en-US" sz="2800" b="1" dirty="0">
                <a:latin typeface="Times" pitchFamily="18" charset="0"/>
                <a:ea typeface="ＭＳ Ｐゴシック" pitchFamily="34" charset="-128"/>
              </a:rPr>
              <a:t>Conclusion</a:t>
            </a:r>
          </a:p>
          <a:p>
            <a:pPr marL="493713" indent="-457200">
              <a:buClrTx/>
              <a:buFont typeface="+mj-lt"/>
              <a:buAutoNum type="arabicPeriod"/>
            </a:pPr>
            <a:r>
              <a:rPr lang="en-US" sz="2800" b="1" dirty="0">
                <a:latin typeface="Times" pitchFamily="18" charset="0"/>
              </a:rPr>
              <a:t>References</a:t>
            </a:r>
            <a:endParaRPr lang="en-US" sz="2800" b="1" dirty="0">
              <a:latin typeface="Times" pitchFamily="18" charset="0"/>
              <a:ea typeface="ＭＳ Ｐゴシック" pitchFamily="34" charset="-128"/>
            </a:endParaRPr>
          </a:p>
          <a:p>
            <a:pPr marL="0" indent="0">
              <a:buNone/>
            </a:pPr>
            <a:endParaRPr lang="en-US" dirty="0"/>
          </a:p>
        </p:txBody>
      </p:sp>
      <p:sp>
        <p:nvSpPr>
          <p:cNvPr id="5" name="Slide Number Placeholder 4">
            <a:extLst>
              <a:ext uri="{FF2B5EF4-FFF2-40B4-BE49-F238E27FC236}">
                <a16:creationId xmlns:a16="http://schemas.microsoft.com/office/drawing/2014/main" id="{8A000797-8353-4A4B-8920-2EF54A57578A}"/>
              </a:ext>
            </a:extLst>
          </p:cNvPr>
          <p:cNvSpPr>
            <a:spLocks noGrp="1"/>
          </p:cNvSpPr>
          <p:nvPr>
            <p:ph type="sldNum" sz="quarter" idx="12"/>
          </p:nvPr>
        </p:nvSpPr>
        <p:spPr/>
        <p:txBody>
          <a:bodyPr/>
          <a:lstStyle/>
          <a:p>
            <a:fld id="{3986EAE3-97DF-4FD3-B0AE-AA3930F281C3}" type="slidenum">
              <a:rPr lang="en-US" smtClean="0"/>
              <a:t>2</a:t>
            </a:fld>
            <a:endParaRPr lang="en-US"/>
          </a:p>
        </p:txBody>
      </p:sp>
    </p:spTree>
    <p:extLst>
      <p:ext uri="{BB962C8B-B14F-4D97-AF65-F5344CB8AC3E}">
        <p14:creationId xmlns:p14="http://schemas.microsoft.com/office/powerpoint/2010/main" val="360843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1D43-03C1-4E90-9E8C-6F8D71AB2A58}"/>
              </a:ext>
            </a:extLst>
          </p:cNvPr>
          <p:cNvSpPr>
            <a:spLocks noGrp="1"/>
          </p:cNvSpPr>
          <p:nvPr>
            <p:ph type="title"/>
          </p:nvPr>
        </p:nvSpPr>
        <p:spPr>
          <a:xfrm>
            <a:off x="838200" y="365125"/>
            <a:ext cx="10515600" cy="851279"/>
          </a:xfrm>
        </p:spPr>
        <p:txBody>
          <a:bodyPr/>
          <a:lstStyle/>
          <a:p>
            <a:r>
              <a:rPr lang="en-US" b="1" dirty="0">
                <a:latin typeface="Times New Roman" panose="02020603050405020304" pitchFamily="18" charset="0"/>
                <a:cs typeface="Times New Roman" panose="02020603050405020304" pitchFamily="18" charset="0"/>
              </a:rPr>
              <a:t>Correlation Before PCA :</a:t>
            </a:r>
          </a:p>
        </p:txBody>
      </p:sp>
      <p:pic>
        <p:nvPicPr>
          <p:cNvPr id="5" name="Content Placeholder 4">
            <a:extLst>
              <a:ext uri="{FF2B5EF4-FFF2-40B4-BE49-F238E27FC236}">
                <a16:creationId xmlns:a16="http://schemas.microsoft.com/office/drawing/2014/main" id="{6F8E8308-914D-4348-B890-1E3596535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5691"/>
            <a:ext cx="5428438" cy="4718050"/>
          </a:xfrm>
        </p:spPr>
      </p:pic>
      <p:sp>
        <p:nvSpPr>
          <p:cNvPr id="4" name="Slide Number Placeholder 3">
            <a:extLst>
              <a:ext uri="{FF2B5EF4-FFF2-40B4-BE49-F238E27FC236}">
                <a16:creationId xmlns:a16="http://schemas.microsoft.com/office/drawing/2014/main" id="{C818A4DD-C091-43FC-8733-EC99513764AD}"/>
              </a:ext>
            </a:extLst>
          </p:cNvPr>
          <p:cNvSpPr>
            <a:spLocks noGrp="1"/>
          </p:cNvSpPr>
          <p:nvPr>
            <p:ph type="sldNum" sz="quarter" idx="12"/>
          </p:nvPr>
        </p:nvSpPr>
        <p:spPr/>
        <p:txBody>
          <a:bodyPr/>
          <a:lstStyle/>
          <a:p>
            <a:fld id="{3986EAE3-97DF-4FD3-B0AE-AA3930F281C3}" type="slidenum">
              <a:rPr lang="en-US" smtClean="0"/>
              <a:t>20</a:t>
            </a:fld>
            <a:endParaRPr lang="en-US"/>
          </a:p>
        </p:txBody>
      </p:sp>
      <p:sp>
        <p:nvSpPr>
          <p:cNvPr id="6" name="Rectangle 5">
            <a:extLst>
              <a:ext uri="{FF2B5EF4-FFF2-40B4-BE49-F238E27FC236}">
                <a16:creationId xmlns:a16="http://schemas.microsoft.com/office/drawing/2014/main" id="{4A7C4B4C-603F-4C68-83E2-4C9A2882D056}"/>
              </a:ext>
            </a:extLst>
          </p:cNvPr>
          <p:cNvSpPr/>
          <p:nvPr/>
        </p:nvSpPr>
        <p:spPr>
          <a:xfrm>
            <a:off x="6576969" y="1469682"/>
            <a:ext cx="4630723" cy="4633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a:highlight>
                  <a:srgbClr val="00FFFF"/>
                </a:highlight>
              </a:rPr>
              <a:t>DAILY_YIELD </a:t>
            </a:r>
            <a:r>
              <a:rPr lang="en-GB" dirty="0"/>
              <a:t>is not correlated with all feature but AMBIENT_TEMPERATURE is more less correlated.</a:t>
            </a:r>
          </a:p>
          <a:p>
            <a:pPr algn="ctr"/>
            <a:endParaRPr lang="en-GB" dirty="0"/>
          </a:p>
          <a:p>
            <a:pPr algn="ctr"/>
            <a:r>
              <a:rPr lang="en-GB" b="1" dirty="0">
                <a:highlight>
                  <a:srgbClr val="00FFFF"/>
                </a:highlight>
              </a:rPr>
              <a:t>TOTAL_YIELD </a:t>
            </a:r>
            <a:r>
              <a:rPr lang="en-GB" dirty="0"/>
              <a:t>is also not correlated with all feature. I remove it in the correlation matrix.</a:t>
            </a:r>
            <a:endParaRPr lang="en-US" dirty="0"/>
          </a:p>
        </p:txBody>
      </p:sp>
    </p:spTree>
    <p:extLst>
      <p:ext uri="{BB962C8B-B14F-4D97-AF65-F5344CB8AC3E}">
        <p14:creationId xmlns:p14="http://schemas.microsoft.com/office/powerpoint/2010/main" val="393018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41D2-0FD8-46C0-B2CD-A9DA5440D635}"/>
              </a:ext>
            </a:extLst>
          </p:cNvPr>
          <p:cNvSpPr>
            <a:spLocks noGrp="1"/>
          </p:cNvSpPr>
          <p:nvPr>
            <p:ph type="title"/>
          </p:nvPr>
        </p:nvSpPr>
        <p:spPr>
          <a:xfrm>
            <a:off x="838200" y="365125"/>
            <a:ext cx="10515600" cy="817723"/>
          </a:xfrm>
        </p:spPr>
        <p:txBody>
          <a:bodyPr/>
          <a:lstStyle/>
          <a:p>
            <a:r>
              <a:rPr lang="en-GB" b="1" dirty="0">
                <a:latin typeface="Times New Roman" panose="02020603050405020304" pitchFamily="18" charset="0"/>
                <a:cs typeface="Times New Roman" panose="02020603050405020304" pitchFamily="18" charset="0"/>
              </a:rPr>
              <a:t>Attributes Correlation Analysis :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2276E3-B4A0-4E2A-B1CB-8B80363A1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013" y="1409350"/>
            <a:ext cx="5659023" cy="4851503"/>
          </a:xfrm>
        </p:spPr>
      </p:pic>
      <p:sp>
        <p:nvSpPr>
          <p:cNvPr id="4" name="Slide Number Placeholder 3">
            <a:extLst>
              <a:ext uri="{FF2B5EF4-FFF2-40B4-BE49-F238E27FC236}">
                <a16:creationId xmlns:a16="http://schemas.microsoft.com/office/drawing/2014/main" id="{261D1972-C931-4013-975E-0F401CB2F903}"/>
              </a:ext>
            </a:extLst>
          </p:cNvPr>
          <p:cNvSpPr>
            <a:spLocks noGrp="1"/>
          </p:cNvSpPr>
          <p:nvPr>
            <p:ph type="sldNum" sz="quarter" idx="12"/>
          </p:nvPr>
        </p:nvSpPr>
        <p:spPr/>
        <p:txBody>
          <a:bodyPr/>
          <a:lstStyle/>
          <a:p>
            <a:fld id="{3986EAE3-97DF-4FD3-B0AE-AA3930F281C3}" type="slidenum">
              <a:rPr lang="en-US" smtClean="0"/>
              <a:t>21</a:t>
            </a:fld>
            <a:endParaRPr lang="en-US"/>
          </a:p>
        </p:txBody>
      </p:sp>
      <p:sp>
        <p:nvSpPr>
          <p:cNvPr id="6" name="Rectangle 5">
            <a:extLst>
              <a:ext uri="{FF2B5EF4-FFF2-40B4-BE49-F238E27FC236}">
                <a16:creationId xmlns:a16="http://schemas.microsoft.com/office/drawing/2014/main" id="{C32FCBBC-6422-481A-8CCF-71273B48AD72}"/>
              </a:ext>
            </a:extLst>
          </p:cNvPr>
          <p:cNvSpPr/>
          <p:nvPr/>
        </p:nvSpPr>
        <p:spPr>
          <a:xfrm>
            <a:off x="6573011" y="1409350"/>
            <a:ext cx="4961764" cy="4851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mj-lt"/>
              <a:buAutoNum type="arabicPeriod"/>
            </a:pPr>
            <a:r>
              <a:rPr lang="en-GB" sz="1600" dirty="0"/>
              <a:t>Throughout this notebook, we can say that</a:t>
            </a:r>
          </a:p>
          <a:p>
            <a:pPr marL="342900" indent="-342900">
              <a:buFont typeface="+mj-lt"/>
              <a:buAutoNum type="arabicPeriod"/>
            </a:pPr>
            <a:endParaRPr lang="en-GB" sz="1600" dirty="0"/>
          </a:p>
          <a:p>
            <a:pPr marL="342900" indent="-342900">
              <a:buFont typeface="+mj-lt"/>
              <a:buAutoNum type="arabicPeriod"/>
            </a:pPr>
            <a:r>
              <a:rPr lang="en-GB" sz="1600" dirty="0"/>
              <a:t>plant I produces 6 times more DC power than plant II. And loses 90% of it when converting to AC power.</a:t>
            </a:r>
          </a:p>
          <a:p>
            <a:pPr marL="342900" indent="-342900">
              <a:buFont typeface="+mj-lt"/>
              <a:buAutoNum type="arabicPeriod"/>
            </a:pPr>
            <a:r>
              <a:rPr lang="en-GB" sz="1600" dirty="0"/>
              <a:t>While Plant II loses nothing when converting DC power to AC power.</a:t>
            </a:r>
          </a:p>
          <a:p>
            <a:pPr marL="342900" indent="-342900">
              <a:buFont typeface="+mj-lt"/>
              <a:buAutoNum type="arabicPeriod"/>
            </a:pPr>
            <a:endParaRPr lang="en-GB" sz="1600" dirty="0"/>
          </a:p>
          <a:p>
            <a:pPr marL="342900" indent="-342900">
              <a:buFont typeface="+mj-lt"/>
              <a:buAutoNum type="arabicPeriod"/>
            </a:pPr>
            <a:r>
              <a:rPr lang="en-GB" sz="1600" dirty="0"/>
              <a:t>AC power output is almost the same for both plants.</a:t>
            </a:r>
          </a:p>
          <a:p>
            <a:pPr marL="342900" indent="-342900">
              <a:buFont typeface="+mj-lt"/>
              <a:buAutoNum type="arabicPeriod"/>
            </a:pPr>
            <a:endParaRPr lang="en-GB" sz="1600" dirty="0"/>
          </a:p>
          <a:p>
            <a:pPr marL="342900" indent="-342900">
              <a:buFont typeface="+mj-lt"/>
              <a:buAutoNum type="arabicPeriod"/>
            </a:pPr>
            <a:r>
              <a:rPr lang="en-GB" sz="1600" dirty="0"/>
              <a:t>The daily yield is almost the same for the two plants.</a:t>
            </a:r>
          </a:p>
          <a:p>
            <a:pPr marL="342900" indent="-342900">
              <a:buFont typeface="+mj-lt"/>
              <a:buAutoNum type="arabicPeriod"/>
            </a:pPr>
            <a:endParaRPr lang="en-GB" sz="1600" dirty="0"/>
          </a:p>
          <a:p>
            <a:pPr marL="342900" indent="-342900">
              <a:buFont typeface="+mj-lt"/>
              <a:buAutoNum type="arabicPeriod"/>
            </a:pPr>
            <a:r>
              <a:rPr lang="en-GB" sz="1600" dirty="0"/>
              <a:t>The gap between The average total yield for plant I and plant II is very large.</a:t>
            </a:r>
          </a:p>
          <a:p>
            <a:pPr marL="342900" indent="-342900">
              <a:buFont typeface="+mj-lt"/>
              <a:buAutoNum type="arabicPeriod"/>
            </a:pPr>
            <a:endParaRPr lang="en-GB" sz="1600" dirty="0"/>
          </a:p>
          <a:p>
            <a:pPr marL="342900" indent="-342900">
              <a:buFont typeface="+mj-lt"/>
              <a:buAutoNum type="arabicPeriod"/>
            </a:pPr>
            <a:r>
              <a:rPr lang="en-GB" sz="1600" dirty="0"/>
              <a:t>Daily yield decrease if delta temperature is less than 5°C.</a:t>
            </a:r>
          </a:p>
          <a:p>
            <a:pPr marL="342900" indent="-342900">
              <a:buFont typeface="+mj-lt"/>
              <a:buAutoNum type="arabicPeriod"/>
            </a:pPr>
            <a:endParaRPr lang="en-GB" sz="1600" dirty="0"/>
          </a:p>
          <a:p>
            <a:pPr marL="342900" indent="-342900">
              <a:buFont typeface="+mj-lt"/>
              <a:buAutoNum type="arabicPeriod"/>
            </a:pPr>
            <a:r>
              <a:rPr lang="en-GB" sz="1600" dirty="0"/>
              <a:t>Daily yield decrease for some value of AC power.</a:t>
            </a:r>
            <a:endParaRPr lang="en-US" sz="1600" dirty="0"/>
          </a:p>
        </p:txBody>
      </p:sp>
    </p:spTree>
    <p:extLst>
      <p:ext uri="{BB962C8B-B14F-4D97-AF65-F5344CB8AC3E}">
        <p14:creationId xmlns:p14="http://schemas.microsoft.com/office/powerpoint/2010/main" val="92881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F97A-DA07-4C7B-9A7C-8B2EFB8214DD}"/>
              </a:ext>
            </a:extLst>
          </p:cNvPr>
          <p:cNvSpPr>
            <a:spLocks noGrp="1"/>
          </p:cNvSpPr>
          <p:nvPr>
            <p:ph type="title"/>
          </p:nvPr>
        </p:nvSpPr>
        <p:spPr>
          <a:xfrm>
            <a:off x="838200" y="365126"/>
            <a:ext cx="10515600" cy="826112"/>
          </a:xfrm>
        </p:spPr>
        <p:txBody>
          <a:bodyPr/>
          <a:lstStyle/>
          <a:p>
            <a:r>
              <a:rPr lang="en-GB" b="1" dirty="0">
                <a:latin typeface="Times New Roman" panose="02020603050405020304" pitchFamily="18" charset="0"/>
                <a:cs typeface="Times New Roman" panose="02020603050405020304" pitchFamily="18" charset="0"/>
              </a:rPr>
              <a:t>Principle Component Analysis Result :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893085D-8AD0-433B-9EAC-5FB201757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77406"/>
            <a:ext cx="5755547" cy="4836833"/>
          </a:xfrm>
        </p:spPr>
      </p:pic>
      <p:sp>
        <p:nvSpPr>
          <p:cNvPr id="4" name="Slide Number Placeholder 3">
            <a:extLst>
              <a:ext uri="{FF2B5EF4-FFF2-40B4-BE49-F238E27FC236}">
                <a16:creationId xmlns:a16="http://schemas.microsoft.com/office/drawing/2014/main" id="{79B6FFC1-2D27-447B-AC21-59AD88CCD992}"/>
              </a:ext>
            </a:extLst>
          </p:cNvPr>
          <p:cNvSpPr>
            <a:spLocks noGrp="1"/>
          </p:cNvSpPr>
          <p:nvPr>
            <p:ph type="sldNum" sz="quarter" idx="12"/>
          </p:nvPr>
        </p:nvSpPr>
        <p:spPr/>
        <p:txBody>
          <a:bodyPr/>
          <a:lstStyle/>
          <a:p>
            <a:fld id="{3986EAE3-97DF-4FD3-B0AE-AA3930F281C3}" type="slidenum">
              <a:rPr lang="en-US" smtClean="0"/>
              <a:t>22</a:t>
            </a:fld>
            <a:endParaRPr lang="en-US"/>
          </a:p>
        </p:txBody>
      </p:sp>
      <p:pic>
        <p:nvPicPr>
          <p:cNvPr id="6" name="Content Placeholder 4">
            <a:extLst>
              <a:ext uri="{FF2B5EF4-FFF2-40B4-BE49-F238E27FC236}">
                <a16:creationId xmlns:a16="http://schemas.microsoft.com/office/drawing/2014/main" id="{7BE523F9-EEF4-40CF-A573-168FFA84D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747" y="1077406"/>
            <a:ext cx="5271508" cy="4836832"/>
          </a:xfrm>
          <a:prstGeom prst="rect">
            <a:avLst/>
          </a:prstGeom>
        </p:spPr>
      </p:pic>
    </p:spTree>
    <p:extLst>
      <p:ext uri="{BB962C8B-B14F-4D97-AF65-F5344CB8AC3E}">
        <p14:creationId xmlns:p14="http://schemas.microsoft.com/office/powerpoint/2010/main" val="65873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7EBD10-146C-4F48-BA1E-762AA8F37DD9}"/>
              </a:ext>
            </a:extLst>
          </p:cNvPr>
          <p:cNvSpPr>
            <a:spLocks noGrp="1"/>
          </p:cNvSpPr>
          <p:nvPr>
            <p:ph idx="1"/>
          </p:nvPr>
        </p:nvSpPr>
        <p:spPr>
          <a:xfrm>
            <a:off x="838200" y="809625"/>
            <a:ext cx="10515600" cy="5367338"/>
          </a:xfrm>
        </p:spPr>
        <p:txBody>
          <a:bodyPr anchor="ctr"/>
          <a:lstStyle/>
          <a:p>
            <a:pPr marL="0" indent="0" algn="ctr">
              <a:buNone/>
            </a:pPr>
            <a:r>
              <a:rPr lang="en-US" sz="4400" b="1" dirty="0">
                <a:latin typeface="Times New Roman" panose="02020603050405020304" pitchFamily="18" charset="0"/>
                <a:ea typeface="ＭＳ Ｐゴシック" pitchFamily="34" charset="-128"/>
                <a:cs typeface="Times New Roman" panose="02020603050405020304" pitchFamily="18" charset="0"/>
              </a:rPr>
              <a:t>Prediction of Solar Power Generation</a:t>
            </a:r>
          </a:p>
          <a:p>
            <a:pPr marL="0" indent="0">
              <a:buNone/>
            </a:pPr>
            <a:endParaRPr lang="en-US" dirty="0"/>
          </a:p>
        </p:txBody>
      </p:sp>
      <p:sp>
        <p:nvSpPr>
          <p:cNvPr id="6" name="Slide Number Placeholder 5">
            <a:extLst>
              <a:ext uri="{FF2B5EF4-FFF2-40B4-BE49-F238E27FC236}">
                <a16:creationId xmlns:a16="http://schemas.microsoft.com/office/drawing/2014/main" id="{FAB9DDB6-D5EA-4315-ACF4-F6DA30EBB441}"/>
              </a:ext>
            </a:extLst>
          </p:cNvPr>
          <p:cNvSpPr>
            <a:spLocks noGrp="1"/>
          </p:cNvSpPr>
          <p:nvPr>
            <p:ph type="sldNum" sz="quarter" idx="12"/>
          </p:nvPr>
        </p:nvSpPr>
        <p:spPr/>
        <p:txBody>
          <a:bodyPr/>
          <a:lstStyle/>
          <a:p>
            <a:fld id="{3986EAE3-97DF-4FD3-B0AE-AA3930F281C3}" type="slidenum">
              <a:rPr lang="en-US" smtClean="0"/>
              <a:t>23</a:t>
            </a:fld>
            <a:endParaRPr lang="en-US"/>
          </a:p>
        </p:txBody>
      </p:sp>
    </p:spTree>
    <p:extLst>
      <p:ext uri="{BB962C8B-B14F-4D97-AF65-F5344CB8AC3E}">
        <p14:creationId xmlns:p14="http://schemas.microsoft.com/office/powerpoint/2010/main" val="223955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517F-E1EE-4961-9024-0CFE0642265E}"/>
              </a:ext>
            </a:extLst>
          </p:cNvPr>
          <p:cNvSpPr>
            <a:spLocks noGrp="1"/>
          </p:cNvSpPr>
          <p:nvPr>
            <p:ph type="title"/>
          </p:nvPr>
        </p:nvSpPr>
        <p:spPr/>
        <p:txBody>
          <a:bodyPr/>
          <a:lstStyle/>
          <a:p>
            <a:r>
              <a:rPr lang="en-GB" b="1" dirty="0" err="1"/>
              <a:t>XGBoost</a:t>
            </a:r>
            <a:r>
              <a:rPr lang="en-GB" b="1" dirty="0"/>
              <a:t> Algorithm Technique :</a:t>
            </a:r>
            <a:endParaRPr lang="en-US" b="1" dirty="0"/>
          </a:p>
        </p:txBody>
      </p:sp>
      <p:pic>
        <p:nvPicPr>
          <p:cNvPr id="5" name="Content Placeholder 4">
            <a:extLst>
              <a:ext uri="{FF2B5EF4-FFF2-40B4-BE49-F238E27FC236}">
                <a16:creationId xmlns:a16="http://schemas.microsoft.com/office/drawing/2014/main" id="{7DF09D12-F3D5-4EBE-922B-F6790F86F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99" y="2131019"/>
            <a:ext cx="4848902" cy="2867425"/>
          </a:xfrm>
        </p:spPr>
      </p:pic>
      <p:sp>
        <p:nvSpPr>
          <p:cNvPr id="8" name="Slide Number Placeholder 7">
            <a:extLst>
              <a:ext uri="{FF2B5EF4-FFF2-40B4-BE49-F238E27FC236}">
                <a16:creationId xmlns:a16="http://schemas.microsoft.com/office/drawing/2014/main" id="{900128C0-8BD7-4D69-9904-B7B37E79FD93}"/>
              </a:ext>
            </a:extLst>
          </p:cNvPr>
          <p:cNvSpPr>
            <a:spLocks noGrp="1"/>
          </p:cNvSpPr>
          <p:nvPr>
            <p:ph type="sldNum" sz="quarter" idx="12"/>
          </p:nvPr>
        </p:nvSpPr>
        <p:spPr/>
        <p:txBody>
          <a:bodyPr/>
          <a:lstStyle/>
          <a:p>
            <a:fld id="{3986EAE3-97DF-4FD3-B0AE-AA3930F281C3}" type="slidenum">
              <a:rPr lang="en-US" smtClean="0"/>
              <a:t>24</a:t>
            </a:fld>
            <a:endParaRPr lang="en-US"/>
          </a:p>
        </p:txBody>
      </p:sp>
      <p:sp>
        <p:nvSpPr>
          <p:cNvPr id="6" name="Rectangle 5">
            <a:extLst>
              <a:ext uri="{FF2B5EF4-FFF2-40B4-BE49-F238E27FC236}">
                <a16:creationId xmlns:a16="http://schemas.microsoft.com/office/drawing/2014/main" id="{100DE070-3198-4932-8A67-AC3ABDCC4A24}"/>
              </a:ext>
            </a:extLst>
          </p:cNvPr>
          <p:cNvSpPr/>
          <p:nvPr/>
        </p:nvSpPr>
        <p:spPr>
          <a:xfrm>
            <a:off x="6096000" y="1690688"/>
            <a:ext cx="5257800" cy="4081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We also use another ensemble technique known as random forest. It is an ensemble</a:t>
            </a:r>
          </a:p>
          <a:p>
            <a:r>
              <a:rPr lang="en-GB" dirty="0"/>
              <a:t>bagging technique in which we make many independent variables/models/learners and</a:t>
            </a:r>
          </a:p>
          <a:p>
            <a:r>
              <a:rPr lang="en-GB" dirty="0"/>
              <a:t>combine them using model averaging methods. In this method we divide the dataset into</a:t>
            </a:r>
          </a:p>
          <a:p>
            <a:r>
              <a:rPr lang="en-GB" dirty="0"/>
              <a:t>6</a:t>
            </a:r>
          </a:p>
          <a:p>
            <a:r>
              <a:rPr lang="en-GB" dirty="0"/>
              <a:t>small bootstrapped datasets so that each model/learner we are going to build gets different</a:t>
            </a:r>
          </a:p>
          <a:p>
            <a:r>
              <a:rPr lang="en-GB" dirty="0"/>
              <a:t>data to work on. This method reduces variance for reducing error.</a:t>
            </a:r>
            <a:endParaRPr lang="en-US" dirty="0"/>
          </a:p>
        </p:txBody>
      </p:sp>
    </p:spTree>
    <p:extLst>
      <p:ext uri="{BB962C8B-B14F-4D97-AF65-F5344CB8AC3E}">
        <p14:creationId xmlns:p14="http://schemas.microsoft.com/office/powerpoint/2010/main" val="2404053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3C9C-E176-48D0-94B8-646973DF4725}"/>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Decision Tree Algorithm Technique: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0AF04F-0DF4-45D3-A54B-9638201BB8C1}"/>
              </a:ext>
            </a:extLst>
          </p:cNvPr>
          <p:cNvSpPr>
            <a:spLocks noGrp="1"/>
          </p:cNvSpPr>
          <p:nvPr>
            <p:ph idx="1"/>
          </p:nvPr>
        </p:nvSpPr>
        <p:spPr/>
        <p:txBody>
          <a:bodyPr>
            <a:normAutofit/>
          </a:bodyPr>
          <a:lstStyle/>
          <a:p>
            <a:pPr marL="0" indent="0">
              <a:buNone/>
            </a:pPr>
            <a:r>
              <a:rPr lang="en-GB" dirty="0"/>
              <a:t>The basic idea is very simple. A response or class Y from inputs X1, X2,…., </a:t>
            </a:r>
            <a:r>
              <a:rPr lang="en-GB" dirty="0" err="1"/>
              <a:t>Xp</a:t>
            </a:r>
            <a:r>
              <a:rPr lang="en-GB" dirty="0"/>
              <a:t> is required to be  predicted. This is done by growing a binary tree. At each node in the tree, a test to one of the inputs, say Xi is applied. Depending on the outcome of the test, either the left or the right sub-branch of the tree is selected. Eventually a leaf node is reached, where a prediction is made. This prediction aggregates or averages all the training data points which reach that leaf. A model is obtained by using  each of the independent variables. </a:t>
            </a:r>
            <a:endParaRPr lang="en-US" dirty="0"/>
          </a:p>
        </p:txBody>
      </p:sp>
      <p:sp>
        <p:nvSpPr>
          <p:cNvPr id="5" name="Slide Number Placeholder 4">
            <a:extLst>
              <a:ext uri="{FF2B5EF4-FFF2-40B4-BE49-F238E27FC236}">
                <a16:creationId xmlns:a16="http://schemas.microsoft.com/office/drawing/2014/main" id="{D781164D-F84C-4A78-A68C-2129DA003388}"/>
              </a:ext>
            </a:extLst>
          </p:cNvPr>
          <p:cNvSpPr>
            <a:spLocks noGrp="1"/>
          </p:cNvSpPr>
          <p:nvPr>
            <p:ph type="sldNum" sz="quarter" idx="12"/>
          </p:nvPr>
        </p:nvSpPr>
        <p:spPr/>
        <p:txBody>
          <a:bodyPr/>
          <a:lstStyle/>
          <a:p>
            <a:fld id="{3986EAE3-97DF-4FD3-B0AE-AA3930F281C3}" type="slidenum">
              <a:rPr lang="en-US" smtClean="0"/>
              <a:t>25</a:t>
            </a:fld>
            <a:endParaRPr lang="en-US"/>
          </a:p>
        </p:txBody>
      </p:sp>
    </p:spTree>
    <p:extLst>
      <p:ext uri="{BB962C8B-B14F-4D97-AF65-F5344CB8AC3E}">
        <p14:creationId xmlns:p14="http://schemas.microsoft.com/office/powerpoint/2010/main" val="2521608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95D1A-97F5-4408-A1F5-E9650DD32DB6}"/>
              </a:ext>
            </a:extLst>
          </p:cNvPr>
          <p:cNvSpPr>
            <a:spLocks noGrp="1"/>
          </p:cNvSpPr>
          <p:nvPr>
            <p:ph idx="1"/>
          </p:nvPr>
        </p:nvSpPr>
        <p:spPr>
          <a:xfrm>
            <a:off x="838200" y="800100"/>
            <a:ext cx="10515600" cy="5376863"/>
          </a:xfrm>
        </p:spPr>
        <p:txBody>
          <a:bodyPr anchor="ctr">
            <a:normAutofit/>
          </a:bodyPr>
          <a:lstStyle/>
          <a:p>
            <a:pPr marL="0" indent="0" algn="ctr">
              <a:buNone/>
            </a:pPr>
            <a:r>
              <a:rPr lang="en-GB" sz="6600" b="1" dirty="0">
                <a:latin typeface="Times New Roman" panose="02020603050405020304" pitchFamily="18" charset="0"/>
                <a:cs typeface="Times New Roman" panose="02020603050405020304" pitchFamily="18" charset="0"/>
              </a:rPr>
              <a:t>Result &amp; Discussion</a:t>
            </a:r>
            <a:endParaRPr lang="en-US" sz="66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B1F617C-D01F-414A-9127-D77602D83604}"/>
              </a:ext>
            </a:extLst>
          </p:cNvPr>
          <p:cNvSpPr>
            <a:spLocks noGrp="1"/>
          </p:cNvSpPr>
          <p:nvPr>
            <p:ph type="sldNum" sz="quarter" idx="12"/>
          </p:nvPr>
        </p:nvSpPr>
        <p:spPr/>
        <p:txBody>
          <a:bodyPr/>
          <a:lstStyle/>
          <a:p>
            <a:fld id="{3986EAE3-97DF-4FD3-B0AE-AA3930F281C3}" type="slidenum">
              <a:rPr lang="en-US" smtClean="0"/>
              <a:t>26</a:t>
            </a:fld>
            <a:endParaRPr lang="en-US"/>
          </a:p>
        </p:txBody>
      </p:sp>
    </p:spTree>
    <p:extLst>
      <p:ext uri="{BB962C8B-B14F-4D97-AF65-F5344CB8AC3E}">
        <p14:creationId xmlns:p14="http://schemas.microsoft.com/office/powerpoint/2010/main" val="300113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C4BB-CAA7-43B1-8221-7C1EAEEFCC0F}"/>
              </a:ext>
            </a:extLst>
          </p:cNvPr>
          <p:cNvSpPr>
            <a:spLocks noGrp="1"/>
          </p:cNvSpPr>
          <p:nvPr>
            <p:ph type="title"/>
          </p:nvPr>
        </p:nvSpPr>
        <p:spPr>
          <a:xfrm>
            <a:off x="838200" y="365126"/>
            <a:ext cx="10515600" cy="730250"/>
          </a:xfrm>
        </p:spPr>
        <p:txBody>
          <a:bodyPr/>
          <a:lstStyle/>
          <a:p>
            <a:r>
              <a:rPr lang="en-GB" b="1" dirty="0">
                <a:latin typeface="Times New Roman" panose="02020603050405020304" pitchFamily="18" charset="0"/>
                <a:cs typeface="Times New Roman" panose="02020603050405020304" pitchFamily="18" charset="0"/>
              </a:rPr>
              <a:t>Result &amp; Discussion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EC2FF-A1DB-41A1-8880-89DFCD68FB13}"/>
              </a:ext>
            </a:extLst>
          </p:cNvPr>
          <p:cNvSpPr>
            <a:spLocks noGrp="1"/>
          </p:cNvSpPr>
          <p:nvPr>
            <p:ph idx="1"/>
          </p:nvPr>
        </p:nvSpPr>
        <p:spPr>
          <a:xfrm>
            <a:off x="838200" y="1247775"/>
            <a:ext cx="10515600" cy="4929188"/>
          </a:xfrm>
        </p:spPr>
        <p:txBody>
          <a:bodyPr/>
          <a:lstStyle/>
          <a:p>
            <a:pPr marL="0" indent="0">
              <a:buNone/>
            </a:pPr>
            <a:r>
              <a:rPr lang="en-GB" dirty="0"/>
              <a:t>Model evaluation after feature selection we observed that the results improved further </a:t>
            </a:r>
          </a:p>
          <a:p>
            <a:pPr marL="0" indent="0">
              <a:buNone/>
            </a:pPr>
            <a:r>
              <a:rPr lang="en-GB" dirty="0"/>
              <a:t>     Both in accuracy and MAE values.</a:t>
            </a:r>
          </a:p>
          <a:p>
            <a:pPr marL="0" indent="0">
              <a:buNone/>
            </a:pPr>
            <a:r>
              <a:rPr lang="en-GB" dirty="0"/>
              <a:t>     Mean Absolute Error: 0.04%</a:t>
            </a:r>
          </a:p>
          <a:p>
            <a:pPr marL="0" indent="0">
              <a:buNone/>
            </a:pPr>
            <a:r>
              <a:rPr lang="en-GB" dirty="0"/>
              <a:t>     Mean Squared Error: 0.65%</a:t>
            </a:r>
          </a:p>
          <a:p>
            <a:pPr marL="0" indent="0">
              <a:buNone/>
            </a:pPr>
            <a:r>
              <a:rPr lang="en-GB" dirty="0"/>
              <a:t>     R-squared scores: 0.61</a:t>
            </a:r>
          </a:p>
          <a:p>
            <a:pPr marL="0" indent="0">
              <a:buNone/>
            </a:pPr>
            <a:r>
              <a:rPr lang="en-GB" dirty="0"/>
              <a:t>     Random forest model score: 0.9425107240800619</a:t>
            </a:r>
            <a:endParaRPr lang="en-US" dirty="0"/>
          </a:p>
        </p:txBody>
      </p:sp>
      <p:sp>
        <p:nvSpPr>
          <p:cNvPr id="5" name="Slide Number Placeholder 4">
            <a:extLst>
              <a:ext uri="{FF2B5EF4-FFF2-40B4-BE49-F238E27FC236}">
                <a16:creationId xmlns:a16="http://schemas.microsoft.com/office/drawing/2014/main" id="{7659FD13-CBAE-4290-B3F6-E64FFE71A657}"/>
              </a:ext>
            </a:extLst>
          </p:cNvPr>
          <p:cNvSpPr>
            <a:spLocks noGrp="1"/>
          </p:cNvSpPr>
          <p:nvPr>
            <p:ph type="sldNum" sz="quarter" idx="12"/>
          </p:nvPr>
        </p:nvSpPr>
        <p:spPr/>
        <p:txBody>
          <a:bodyPr/>
          <a:lstStyle/>
          <a:p>
            <a:fld id="{3986EAE3-97DF-4FD3-B0AE-AA3930F281C3}" type="slidenum">
              <a:rPr lang="en-US" smtClean="0"/>
              <a:t>27</a:t>
            </a:fld>
            <a:endParaRPr lang="en-US"/>
          </a:p>
        </p:txBody>
      </p:sp>
      <p:sp>
        <p:nvSpPr>
          <p:cNvPr id="4" name="Arrow: Chevron 3">
            <a:extLst>
              <a:ext uri="{FF2B5EF4-FFF2-40B4-BE49-F238E27FC236}">
                <a16:creationId xmlns:a16="http://schemas.microsoft.com/office/drawing/2014/main" id="{BB9F25BB-153E-4227-B465-54D3CE3174EB}"/>
              </a:ext>
            </a:extLst>
          </p:cNvPr>
          <p:cNvSpPr/>
          <p:nvPr/>
        </p:nvSpPr>
        <p:spPr>
          <a:xfrm>
            <a:off x="838200" y="2298205"/>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DBD7E324-2A59-460A-812F-56F937311018}"/>
              </a:ext>
            </a:extLst>
          </p:cNvPr>
          <p:cNvSpPr/>
          <p:nvPr/>
        </p:nvSpPr>
        <p:spPr>
          <a:xfrm>
            <a:off x="838200" y="2816263"/>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824C1F54-7982-4E4F-8269-112CB6C1C8F2}"/>
              </a:ext>
            </a:extLst>
          </p:cNvPr>
          <p:cNvSpPr/>
          <p:nvPr/>
        </p:nvSpPr>
        <p:spPr>
          <a:xfrm>
            <a:off x="838200" y="3319754"/>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4B9F9D80-07C0-4510-A102-671C18533D46}"/>
              </a:ext>
            </a:extLst>
          </p:cNvPr>
          <p:cNvSpPr/>
          <p:nvPr/>
        </p:nvSpPr>
        <p:spPr>
          <a:xfrm>
            <a:off x="838200" y="3823245"/>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4" name="Arrow: Chevron 13">
            <a:extLst>
              <a:ext uri="{FF2B5EF4-FFF2-40B4-BE49-F238E27FC236}">
                <a16:creationId xmlns:a16="http://schemas.microsoft.com/office/drawing/2014/main" id="{71CE0157-5275-427C-ABFC-DB7D7055A6EA}"/>
              </a:ext>
            </a:extLst>
          </p:cNvPr>
          <p:cNvSpPr/>
          <p:nvPr/>
        </p:nvSpPr>
        <p:spPr>
          <a:xfrm>
            <a:off x="838200" y="4326736"/>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32530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1978-6FB6-47A1-B894-EF8117EAC7A3}"/>
              </a:ext>
            </a:extLst>
          </p:cNvPr>
          <p:cNvSpPr>
            <a:spLocks noGrp="1"/>
          </p:cNvSpPr>
          <p:nvPr>
            <p:ph type="title"/>
          </p:nvPr>
        </p:nvSpPr>
        <p:spPr>
          <a:xfrm>
            <a:off x="838200" y="365126"/>
            <a:ext cx="10515600" cy="806450"/>
          </a:xfrm>
        </p:spPr>
        <p:txBody>
          <a:bodyPr>
            <a:normAutofit/>
          </a:bodyPr>
          <a:lstStyle/>
          <a:p>
            <a:r>
              <a:rPr lang="en-GB" b="1" dirty="0">
                <a:latin typeface="Times New Roman" panose="02020603050405020304" pitchFamily="18" charset="0"/>
                <a:cs typeface="Times New Roman" panose="02020603050405020304" pitchFamily="18" charset="0"/>
              </a:rPr>
              <a:t>Model Analysis : Decision Tree VS </a:t>
            </a:r>
            <a:r>
              <a:rPr lang="en-GB" b="1" dirty="0" err="1">
                <a:latin typeface="Times New Roman" panose="02020603050405020304" pitchFamily="18" charset="0"/>
                <a:cs typeface="Times New Roman" panose="02020603050405020304" pitchFamily="18" charset="0"/>
              </a:rPr>
              <a:t>XGBost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8EC305-D2DC-4181-A802-C7D607B47999}"/>
              </a:ext>
            </a:extLst>
          </p:cNvPr>
          <p:cNvSpPr>
            <a:spLocks noGrp="1"/>
          </p:cNvSpPr>
          <p:nvPr>
            <p:ph idx="1"/>
          </p:nvPr>
        </p:nvSpPr>
        <p:spPr>
          <a:xfrm>
            <a:off x="838200" y="1171576"/>
            <a:ext cx="10515600" cy="5005387"/>
          </a:xfrm>
        </p:spPr>
        <p:txBody>
          <a:bodyPr>
            <a:normAutofit lnSpcReduction="10000"/>
          </a:bodyPr>
          <a:lstStyle/>
          <a:p>
            <a:pPr marL="0" indent="0">
              <a:buNone/>
            </a:pPr>
            <a:endParaRPr lang="en-GB"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Train Accuracy : 86.64 %</a:t>
            </a:r>
          </a:p>
          <a:p>
            <a:pPr marL="0" indent="0">
              <a:buNone/>
            </a:pPr>
            <a:r>
              <a:rPr lang="en-US" dirty="0"/>
              <a:t>    Test Accuracy   : 82.23%</a:t>
            </a:r>
          </a:p>
        </p:txBody>
      </p:sp>
      <p:sp>
        <p:nvSpPr>
          <p:cNvPr id="5" name="Slide Number Placeholder 4">
            <a:extLst>
              <a:ext uri="{FF2B5EF4-FFF2-40B4-BE49-F238E27FC236}">
                <a16:creationId xmlns:a16="http://schemas.microsoft.com/office/drawing/2014/main" id="{7F7139D1-D512-4283-AB54-5111AE3FCFAB}"/>
              </a:ext>
            </a:extLst>
          </p:cNvPr>
          <p:cNvSpPr>
            <a:spLocks noGrp="1"/>
          </p:cNvSpPr>
          <p:nvPr>
            <p:ph type="sldNum" sz="quarter" idx="12"/>
          </p:nvPr>
        </p:nvSpPr>
        <p:spPr/>
        <p:txBody>
          <a:bodyPr/>
          <a:lstStyle/>
          <a:p>
            <a:fld id="{3986EAE3-97DF-4FD3-B0AE-AA3930F281C3}" type="slidenum">
              <a:rPr lang="en-US" smtClean="0"/>
              <a:t>28</a:t>
            </a:fld>
            <a:endParaRPr lang="en-US"/>
          </a:p>
        </p:txBody>
      </p:sp>
      <p:sp>
        <p:nvSpPr>
          <p:cNvPr id="7" name="Arrow: Chevron 6">
            <a:extLst>
              <a:ext uri="{FF2B5EF4-FFF2-40B4-BE49-F238E27FC236}">
                <a16:creationId xmlns:a16="http://schemas.microsoft.com/office/drawing/2014/main" id="{C97F9296-29DA-45AD-B0AF-310A70E983D6}"/>
              </a:ext>
            </a:extLst>
          </p:cNvPr>
          <p:cNvSpPr/>
          <p:nvPr/>
        </p:nvSpPr>
        <p:spPr>
          <a:xfrm>
            <a:off x="838200" y="5068612"/>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4FA32723-F4E2-4F70-A90D-23F185541535}"/>
              </a:ext>
            </a:extLst>
          </p:cNvPr>
          <p:cNvSpPr/>
          <p:nvPr/>
        </p:nvSpPr>
        <p:spPr>
          <a:xfrm>
            <a:off x="838200" y="5528075"/>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4CA94357-44A4-40EF-B1D6-287AFC83AECB}"/>
              </a:ext>
            </a:extLst>
          </p:cNvPr>
          <p:cNvSpPr/>
          <p:nvPr/>
        </p:nvSpPr>
        <p:spPr>
          <a:xfrm>
            <a:off x="846239" y="1220679"/>
            <a:ext cx="4312640" cy="3363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dirty="0" err="1">
                <a:solidFill>
                  <a:srgbClr val="00B0F0"/>
                </a:solidFill>
                <a:highlight>
                  <a:srgbClr val="800000"/>
                </a:highlight>
              </a:rPr>
              <a:t>DecisionTreeRegressor</a:t>
            </a:r>
            <a:endParaRPr lang="en-US" dirty="0">
              <a:solidFill>
                <a:srgbClr val="00B0F0"/>
              </a:solidFill>
              <a:highlight>
                <a:srgbClr val="800000"/>
              </a:highlight>
            </a:endParaRPr>
          </a:p>
          <a:p>
            <a:pPr marL="285750" indent="-285750">
              <a:buFont typeface="Arial" panose="020B0604020202020204" pitchFamily="34" charset="0"/>
              <a:buChar char="•"/>
            </a:pPr>
            <a:r>
              <a:rPr lang="en-US" dirty="0"/>
              <a:t>criterion='</a:t>
            </a:r>
            <a:r>
              <a:rPr lang="en-US" dirty="0" err="1"/>
              <a:t>mse</a:t>
            </a:r>
            <a:r>
              <a:rPr lang="en-US" dirty="0"/>
              <a:t>’, </a:t>
            </a:r>
          </a:p>
          <a:p>
            <a:pPr marL="285750" indent="-285750">
              <a:buFont typeface="Arial" panose="020B0604020202020204" pitchFamily="34" charset="0"/>
              <a:buChar char="•"/>
            </a:pPr>
            <a:r>
              <a:rPr lang="en-US" dirty="0" err="1"/>
              <a:t>max_depth</a:t>
            </a:r>
            <a:r>
              <a:rPr lang="en-US" dirty="0"/>
              <a:t>=None, </a:t>
            </a:r>
          </a:p>
          <a:p>
            <a:pPr marL="285750" indent="-285750">
              <a:buFont typeface="Arial" panose="020B0604020202020204" pitchFamily="34" charset="0"/>
              <a:buChar char="•"/>
            </a:pPr>
            <a:r>
              <a:rPr lang="en-US" dirty="0" err="1"/>
              <a:t>max_features</a:t>
            </a:r>
            <a:r>
              <a:rPr lang="en-US" dirty="0"/>
              <a:t>=None,</a:t>
            </a:r>
          </a:p>
          <a:p>
            <a:pPr marL="285750" indent="-285750">
              <a:buFont typeface="Arial" panose="020B0604020202020204" pitchFamily="34" charset="0"/>
              <a:buChar char="•"/>
            </a:pPr>
            <a:r>
              <a:rPr lang="en-US" dirty="0" err="1"/>
              <a:t>max_leaf_nodes</a:t>
            </a:r>
            <a:r>
              <a:rPr lang="en-US" dirty="0"/>
              <a:t>=None, </a:t>
            </a:r>
            <a:r>
              <a:rPr lang="en-US" dirty="0" err="1"/>
              <a:t>min_impurity_decrease</a:t>
            </a:r>
            <a:r>
              <a:rPr lang="en-US" dirty="0"/>
              <a:t>=0.0, </a:t>
            </a:r>
            <a:r>
              <a:rPr lang="en-US" dirty="0" err="1"/>
              <a:t>min_impurity_split</a:t>
            </a:r>
            <a:r>
              <a:rPr lang="en-US" dirty="0"/>
              <a:t>=None, </a:t>
            </a:r>
            <a:r>
              <a:rPr lang="en-US" dirty="0" err="1"/>
              <a:t>min_samples_leaf</a:t>
            </a:r>
            <a:r>
              <a:rPr lang="en-US" dirty="0"/>
              <a:t>=1,</a:t>
            </a:r>
          </a:p>
          <a:p>
            <a:pPr marL="285750" indent="-285750">
              <a:buFont typeface="Arial" panose="020B0604020202020204" pitchFamily="34" charset="0"/>
              <a:buChar char="•"/>
            </a:pPr>
            <a:r>
              <a:rPr lang="en-US" dirty="0" err="1"/>
              <a:t>min_samples_split</a:t>
            </a:r>
            <a:r>
              <a:rPr lang="en-US" dirty="0"/>
              <a:t>=2, </a:t>
            </a:r>
            <a:r>
              <a:rPr lang="en-US" dirty="0" err="1"/>
              <a:t>min_weight_fraction_leaf</a:t>
            </a:r>
            <a:r>
              <a:rPr lang="en-US" dirty="0"/>
              <a:t>=0.0,</a:t>
            </a:r>
          </a:p>
          <a:p>
            <a:pPr marL="285750" indent="-285750">
              <a:buFont typeface="Arial" panose="020B0604020202020204" pitchFamily="34" charset="0"/>
              <a:buChar char="•"/>
            </a:pPr>
            <a:r>
              <a:rPr lang="en-US" dirty="0"/>
              <a:t>presort=False</a:t>
            </a:r>
          </a:p>
          <a:p>
            <a:pPr algn="ctr"/>
            <a:endParaRPr lang="en-US" dirty="0"/>
          </a:p>
        </p:txBody>
      </p:sp>
      <p:sp>
        <p:nvSpPr>
          <p:cNvPr id="15" name="Rectangle 14">
            <a:extLst>
              <a:ext uri="{FF2B5EF4-FFF2-40B4-BE49-F238E27FC236}">
                <a16:creationId xmlns:a16="http://schemas.microsoft.com/office/drawing/2014/main" id="{F6035FDE-E1B7-4C69-AEDB-956F956397BE}"/>
              </a:ext>
            </a:extLst>
          </p:cNvPr>
          <p:cNvSpPr/>
          <p:nvPr/>
        </p:nvSpPr>
        <p:spPr>
          <a:xfrm>
            <a:off x="6454280" y="1171576"/>
            <a:ext cx="4312640" cy="3363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sz="1800" dirty="0" err="1">
                <a:solidFill>
                  <a:srgbClr val="00B0F0"/>
                </a:solidFill>
                <a:highlight>
                  <a:srgbClr val="800000"/>
                </a:highlight>
              </a:rPr>
              <a:t>XGBRegressor</a:t>
            </a:r>
            <a:endParaRPr lang="en-US" dirty="0">
              <a:solidFill>
                <a:srgbClr val="00B0F0"/>
              </a:solidFill>
              <a:highlight>
                <a:srgbClr val="800000"/>
              </a:highlight>
            </a:endParaRPr>
          </a:p>
          <a:p>
            <a:pPr marL="285750" indent="-285750">
              <a:buFont typeface="Arial" panose="020B0604020202020204" pitchFamily="34" charset="0"/>
              <a:buChar char="•"/>
            </a:pPr>
            <a:r>
              <a:rPr lang="en-US" sz="1800" dirty="0" err="1"/>
              <a:t>base_score</a:t>
            </a:r>
            <a:r>
              <a:rPr lang="en-US" sz="1800" dirty="0"/>
              <a:t>=0.5, </a:t>
            </a:r>
          </a:p>
          <a:p>
            <a:pPr marL="285750" indent="-285750">
              <a:buFont typeface="Arial" panose="020B0604020202020204" pitchFamily="34" charset="0"/>
              <a:buChar char="•"/>
            </a:pPr>
            <a:r>
              <a:rPr lang="en-US" sz="1800" dirty="0" err="1"/>
              <a:t>colsample_bylevel</a:t>
            </a:r>
            <a:r>
              <a:rPr lang="en-US" sz="1800" dirty="0"/>
              <a:t>=1,</a:t>
            </a:r>
          </a:p>
          <a:p>
            <a:pPr marL="285750" indent="-285750">
              <a:buFont typeface="Arial" panose="020B0604020202020204" pitchFamily="34" charset="0"/>
              <a:buChar char="•"/>
            </a:pPr>
            <a:r>
              <a:rPr lang="en-US" sz="1800" dirty="0"/>
              <a:t> </a:t>
            </a:r>
            <a:r>
              <a:rPr lang="en-US" sz="1800" dirty="0" err="1"/>
              <a:t>colsample_bynode</a:t>
            </a:r>
            <a:r>
              <a:rPr lang="en-US" sz="1800" dirty="0"/>
              <a:t>=1, </a:t>
            </a:r>
          </a:p>
          <a:p>
            <a:pPr marL="285750" indent="-285750">
              <a:buFont typeface="Arial" panose="020B0604020202020204" pitchFamily="34" charset="0"/>
              <a:buChar char="•"/>
            </a:pPr>
            <a:r>
              <a:rPr lang="en-US" sz="1800" dirty="0" err="1"/>
              <a:t>colsample_bytree</a:t>
            </a:r>
            <a:r>
              <a:rPr lang="en-US" sz="1800" dirty="0"/>
              <a:t>=1, </a:t>
            </a:r>
          </a:p>
          <a:p>
            <a:pPr marL="285750" indent="-285750">
              <a:buFont typeface="Arial" panose="020B0604020202020204" pitchFamily="34" charset="0"/>
              <a:buChar char="•"/>
            </a:pPr>
            <a:r>
              <a:rPr lang="en-US" sz="1800" dirty="0"/>
              <a:t>gamma=0, </a:t>
            </a:r>
            <a:r>
              <a:rPr lang="en-US" sz="1800" dirty="0" err="1"/>
              <a:t>gpu_id</a:t>
            </a:r>
            <a:r>
              <a:rPr lang="en-US" sz="1800" dirty="0"/>
              <a:t>=-1,</a:t>
            </a:r>
          </a:p>
          <a:p>
            <a:pPr marL="285750" indent="-285750">
              <a:buFont typeface="Arial" panose="020B0604020202020204" pitchFamily="34" charset="0"/>
              <a:buChar char="•"/>
            </a:pPr>
            <a:r>
              <a:rPr lang="en-US" sz="1800" dirty="0" err="1"/>
              <a:t>learning_rate</a:t>
            </a:r>
            <a:r>
              <a:rPr lang="en-US" sz="1800" dirty="0"/>
              <a:t>=0.300000012, </a:t>
            </a:r>
            <a:r>
              <a:rPr lang="en-US" sz="1800" dirty="0" err="1"/>
              <a:t>max_depth</a:t>
            </a:r>
            <a:r>
              <a:rPr lang="en-US" sz="1800" dirty="0"/>
              <a:t>=6,</a:t>
            </a:r>
          </a:p>
          <a:p>
            <a:pPr marL="285750" indent="-285750">
              <a:buFont typeface="Arial" panose="020B0604020202020204" pitchFamily="34" charset="0"/>
              <a:buChar char="•"/>
            </a:pPr>
            <a:r>
              <a:rPr lang="en-US" sz="1800" dirty="0" err="1"/>
              <a:t>min_child_weight</a:t>
            </a:r>
            <a:r>
              <a:rPr lang="en-US" sz="1800" dirty="0"/>
              <a:t>=1, missing=nan, </a:t>
            </a:r>
            <a:r>
              <a:rPr lang="en-US" sz="1800" dirty="0" err="1"/>
              <a:t>n_estimators</a:t>
            </a:r>
            <a:r>
              <a:rPr lang="en-US" sz="1800" dirty="0"/>
              <a:t>=100, </a:t>
            </a:r>
          </a:p>
          <a:p>
            <a:pPr marL="285750" indent="-285750">
              <a:buFont typeface="Arial" panose="020B0604020202020204" pitchFamily="34" charset="0"/>
              <a:buChar char="•"/>
            </a:pPr>
            <a:r>
              <a:rPr lang="en-US" sz="1800" dirty="0" err="1"/>
              <a:t>num_parallel_tree</a:t>
            </a:r>
            <a:r>
              <a:rPr lang="en-US" sz="1800" dirty="0"/>
              <a:t>=1,</a:t>
            </a:r>
          </a:p>
          <a:p>
            <a:pPr marL="0" indent="0">
              <a:buNone/>
            </a:pPr>
            <a:r>
              <a:rPr lang="en-US" sz="1800" dirty="0"/>
              <a:t>      </a:t>
            </a:r>
            <a:endParaRPr lang="en-US" dirty="0"/>
          </a:p>
        </p:txBody>
      </p:sp>
      <p:sp>
        <p:nvSpPr>
          <p:cNvPr id="17" name="TextBox 16">
            <a:extLst>
              <a:ext uri="{FF2B5EF4-FFF2-40B4-BE49-F238E27FC236}">
                <a16:creationId xmlns:a16="http://schemas.microsoft.com/office/drawing/2014/main" id="{6A366E16-BFE5-42C7-B023-EF09112782E5}"/>
              </a:ext>
            </a:extLst>
          </p:cNvPr>
          <p:cNvSpPr txBox="1"/>
          <p:nvPr/>
        </p:nvSpPr>
        <p:spPr>
          <a:xfrm>
            <a:off x="6815618" y="4869239"/>
            <a:ext cx="3769345" cy="954107"/>
          </a:xfrm>
          <a:prstGeom prst="rect">
            <a:avLst/>
          </a:prstGeom>
          <a:noFill/>
        </p:spPr>
        <p:txBody>
          <a:bodyPr wrap="square">
            <a:spAutoFit/>
          </a:bodyPr>
          <a:lstStyle/>
          <a:p>
            <a:pPr marL="0" indent="0">
              <a:buNone/>
            </a:pPr>
            <a:r>
              <a:rPr lang="en-US" sz="2800" dirty="0"/>
              <a:t>Train Accuracy : 89.76%</a:t>
            </a:r>
          </a:p>
          <a:p>
            <a:pPr marL="0" indent="0">
              <a:buNone/>
            </a:pPr>
            <a:r>
              <a:rPr lang="en-US" sz="2800" dirty="0"/>
              <a:t>Test Accuracy  : 86.74 %</a:t>
            </a:r>
          </a:p>
        </p:txBody>
      </p:sp>
      <p:sp>
        <p:nvSpPr>
          <p:cNvPr id="19" name="Arrow: Chevron 18">
            <a:extLst>
              <a:ext uri="{FF2B5EF4-FFF2-40B4-BE49-F238E27FC236}">
                <a16:creationId xmlns:a16="http://schemas.microsoft.com/office/drawing/2014/main" id="{4B57DEFE-98AB-4547-9534-4AAF73E66BB5}"/>
              </a:ext>
            </a:extLst>
          </p:cNvPr>
          <p:cNvSpPr/>
          <p:nvPr/>
        </p:nvSpPr>
        <p:spPr>
          <a:xfrm>
            <a:off x="6454280" y="5068612"/>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1" name="Arrow: Chevron 20">
            <a:extLst>
              <a:ext uri="{FF2B5EF4-FFF2-40B4-BE49-F238E27FC236}">
                <a16:creationId xmlns:a16="http://schemas.microsoft.com/office/drawing/2014/main" id="{0E5A9E38-B169-492A-A4C0-FF67D9A29072}"/>
              </a:ext>
            </a:extLst>
          </p:cNvPr>
          <p:cNvSpPr/>
          <p:nvPr/>
        </p:nvSpPr>
        <p:spPr>
          <a:xfrm>
            <a:off x="6454279" y="5528075"/>
            <a:ext cx="361339" cy="10924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2152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94DF-A843-4C1C-94B6-A85A20A6B4B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Result Data</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B156AD8-FD21-41E3-8F7A-CBC8B43B9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39650" cy="4351338"/>
          </a:xfrm>
        </p:spPr>
      </p:pic>
      <p:sp>
        <p:nvSpPr>
          <p:cNvPr id="7" name="Slide Number Placeholder 6">
            <a:extLst>
              <a:ext uri="{FF2B5EF4-FFF2-40B4-BE49-F238E27FC236}">
                <a16:creationId xmlns:a16="http://schemas.microsoft.com/office/drawing/2014/main" id="{57860EB2-14E9-460C-A5F1-2DB0B894453F}"/>
              </a:ext>
            </a:extLst>
          </p:cNvPr>
          <p:cNvSpPr>
            <a:spLocks noGrp="1"/>
          </p:cNvSpPr>
          <p:nvPr>
            <p:ph type="sldNum" sz="quarter" idx="12"/>
          </p:nvPr>
        </p:nvSpPr>
        <p:spPr/>
        <p:txBody>
          <a:bodyPr/>
          <a:lstStyle/>
          <a:p>
            <a:fld id="{3986EAE3-97DF-4FD3-B0AE-AA3930F281C3}" type="slidenum">
              <a:rPr lang="en-US" smtClean="0"/>
              <a:t>29</a:t>
            </a:fld>
            <a:endParaRPr lang="en-US"/>
          </a:p>
        </p:txBody>
      </p:sp>
    </p:spTree>
    <p:extLst>
      <p:ext uri="{BB962C8B-B14F-4D97-AF65-F5344CB8AC3E}">
        <p14:creationId xmlns:p14="http://schemas.microsoft.com/office/powerpoint/2010/main" val="183196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28E9D-9E33-4B60-85A6-229F4B1A4ED9}"/>
              </a:ext>
            </a:extLst>
          </p:cNvPr>
          <p:cNvSpPr>
            <a:spLocks noGrp="1"/>
          </p:cNvSpPr>
          <p:nvPr>
            <p:ph idx="1"/>
          </p:nvPr>
        </p:nvSpPr>
        <p:spPr>
          <a:xfrm>
            <a:off x="838200" y="809625"/>
            <a:ext cx="10515600" cy="5367338"/>
          </a:xfrm>
        </p:spPr>
        <p:txBody>
          <a:bodyPr anchor="ctr">
            <a:normAutofit/>
          </a:bodyPr>
          <a:lstStyle/>
          <a:p>
            <a:pPr marL="0" indent="0" algn="ctr">
              <a:buNone/>
            </a:pPr>
            <a:r>
              <a:rPr lang="en-GB" sz="6600" dirty="0">
                <a:latin typeface="Times New Roman" panose="02020603050405020304" pitchFamily="18" charset="0"/>
                <a:cs typeface="Times New Roman" panose="02020603050405020304" pitchFamily="18" charset="0"/>
              </a:rPr>
              <a:t>Introduction</a:t>
            </a:r>
            <a:endParaRPr lang="en-US" sz="6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03C4EA-937B-4C4D-A828-F24AC12B113A}"/>
              </a:ext>
            </a:extLst>
          </p:cNvPr>
          <p:cNvSpPr>
            <a:spLocks noGrp="1"/>
          </p:cNvSpPr>
          <p:nvPr>
            <p:ph type="sldNum" sz="quarter" idx="12"/>
          </p:nvPr>
        </p:nvSpPr>
        <p:spPr/>
        <p:txBody>
          <a:bodyPr/>
          <a:lstStyle/>
          <a:p>
            <a:fld id="{3986EAE3-97DF-4FD3-B0AE-AA3930F281C3}" type="slidenum">
              <a:rPr lang="en-US" smtClean="0"/>
              <a:t>3</a:t>
            </a:fld>
            <a:endParaRPr lang="en-US"/>
          </a:p>
        </p:txBody>
      </p:sp>
    </p:spTree>
    <p:extLst>
      <p:ext uri="{BB962C8B-B14F-4D97-AF65-F5344CB8AC3E}">
        <p14:creationId xmlns:p14="http://schemas.microsoft.com/office/powerpoint/2010/main" val="2982298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4C8C-8248-47AE-AA45-7EDA36030BFF}"/>
              </a:ext>
            </a:extLst>
          </p:cNvPr>
          <p:cNvSpPr>
            <a:spLocks noGrp="1"/>
          </p:cNvSpPr>
          <p:nvPr>
            <p:ph type="title"/>
          </p:nvPr>
        </p:nvSpPr>
        <p:spPr>
          <a:xfrm>
            <a:off x="838200" y="365125"/>
            <a:ext cx="10515600" cy="851279"/>
          </a:xfrm>
        </p:spPr>
        <p:txBody>
          <a:bodyPr>
            <a:normAutofit/>
          </a:bodyPr>
          <a:lstStyle/>
          <a:p>
            <a:r>
              <a:rPr lang="en-US" sz="40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CE7F742D-404A-4B06-BC9D-505AFC7BF0B3}"/>
              </a:ext>
            </a:extLst>
          </p:cNvPr>
          <p:cNvSpPr>
            <a:spLocks noGrp="1"/>
          </p:cNvSpPr>
          <p:nvPr>
            <p:ph idx="1"/>
          </p:nvPr>
        </p:nvSpPr>
        <p:spPr>
          <a:xfrm>
            <a:off x="838200" y="1400961"/>
            <a:ext cx="10515600" cy="4776002"/>
          </a:xfrm>
        </p:spPr>
        <p:txBody>
          <a:bodyPr>
            <a:normAutofit lnSpcReduction="10000"/>
          </a:bodyPr>
          <a:lstStyle/>
          <a:p>
            <a:pPr marL="0" indent="0">
              <a:buNone/>
            </a:pPr>
            <a:r>
              <a:rPr lang="en-GB" dirty="0"/>
              <a:t>     This work proposed a benchmarking of machine learning techniques for intraday solar forecasting. Popular nonlinear techniques such as Gaussian Processes evaluated against simple methods. </a:t>
            </a:r>
          </a:p>
          <a:p>
            <a:pPr marL="0" indent="0">
              <a:buNone/>
            </a:pPr>
            <a:endParaRPr lang="en-GB" dirty="0"/>
          </a:p>
          <a:p>
            <a:pPr marL="0" indent="0">
              <a:buNone/>
            </a:pPr>
            <a:r>
              <a:rPr lang="en-GB" dirty="0"/>
              <a:t>     The main conclusion that can be drawn from this survey is that the machine learning techniques start to outperform their simple counterparts for forecasting.</a:t>
            </a:r>
          </a:p>
          <a:p>
            <a:pPr marL="0" indent="0">
              <a:buNone/>
            </a:pPr>
            <a:endParaRPr lang="en-GB" dirty="0"/>
          </a:p>
          <a:p>
            <a:pPr marL="0" indent="0">
              <a:buNone/>
            </a:pPr>
            <a:r>
              <a:rPr lang="en-GB" dirty="0"/>
              <a:t>     The future operational availability in these islands of exogenous inputs (such as those provided by NWP models or Satellite data) will obviously improve the accuracy of the solar forecasts. </a:t>
            </a:r>
            <a:endParaRPr lang="en-US" dirty="0"/>
          </a:p>
        </p:txBody>
      </p:sp>
      <p:sp>
        <p:nvSpPr>
          <p:cNvPr id="5" name="Slide Number Placeholder 4">
            <a:extLst>
              <a:ext uri="{FF2B5EF4-FFF2-40B4-BE49-F238E27FC236}">
                <a16:creationId xmlns:a16="http://schemas.microsoft.com/office/drawing/2014/main" id="{5E50B72F-74CA-41A0-A2B0-E2BE18594984}"/>
              </a:ext>
            </a:extLst>
          </p:cNvPr>
          <p:cNvSpPr>
            <a:spLocks noGrp="1"/>
          </p:cNvSpPr>
          <p:nvPr>
            <p:ph type="sldNum" sz="quarter" idx="12"/>
          </p:nvPr>
        </p:nvSpPr>
        <p:spPr/>
        <p:txBody>
          <a:bodyPr/>
          <a:lstStyle/>
          <a:p>
            <a:fld id="{3986EAE3-97DF-4FD3-B0AE-AA3930F281C3}" type="slidenum">
              <a:rPr lang="en-US" smtClean="0"/>
              <a:t>30</a:t>
            </a:fld>
            <a:endParaRPr lang="en-US"/>
          </a:p>
        </p:txBody>
      </p:sp>
      <p:sp>
        <p:nvSpPr>
          <p:cNvPr id="4" name="Arrow: Chevron 3">
            <a:extLst>
              <a:ext uri="{FF2B5EF4-FFF2-40B4-BE49-F238E27FC236}">
                <a16:creationId xmlns:a16="http://schemas.microsoft.com/office/drawing/2014/main" id="{C28BDC0A-3C7B-47B0-BB70-58FE99058F07}"/>
              </a:ext>
            </a:extLst>
          </p:cNvPr>
          <p:cNvSpPr/>
          <p:nvPr/>
        </p:nvSpPr>
        <p:spPr>
          <a:xfrm>
            <a:off x="838200" y="4756558"/>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9F3583AD-4FD8-4239-9025-0EA4C4AA7DC1}"/>
              </a:ext>
            </a:extLst>
          </p:cNvPr>
          <p:cNvSpPr/>
          <p:nvPr/>
        </p:nvSpPr>
        <p:spPr>
          <a:xfrm>
            <a:off x="838200" y="3138880"/>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F84DF079-327B-42D8-B83A-8B5605C4AB6D}"/>
              </a:ext>
            </a:extLst>
          </p:cNvPr>
          <p:cNvSpPr/>
          <p:nvPr/>
        </p:nvSpPr>
        <p:spPr>
          <a:xfrm>
            <a:off x="838200" y="1521202"/>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6863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D021-8177-4EF2-8EC6-CD4F88DC947B}"/>
              </a:ext>
            </a:extLst>
          </p:cNvPr>
          <p:cNvSpPr>
            <a:spLocks noGrp="1"/>
          </p:cNvSpPr>
          <p:nvPr>
            <p:ph type="title"/>
          </p:nvPr>
        </p:nvSpPr>
        <p:spPr>
          <a:xfrm>
            <a:off x="838200" y="365126"/>
            <a:ext cx="10515600" cy="725444"/>
          </a:xfrm>
        </p:spPr>
        <p:txBody>
          <a:bodyPr>
            <a:normAutofit/>
          </a:bodyPr>
          <a:lstStyle/>
          <a:p>
            <a:r>
              <a:rPr lang="en-US" sz="4000"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6671BCD1-1DEE-43F9-A91C-9C3E6C991EF6}"/>
              </a:ext>
            </a:extLst>
          </p:cNvPr>
          <p:cNvSpPr>
            <a:spLocks noGrp="1"/>
          </p:cNvSpPr>
          <p:nvPr>
            <p:ph idx="1"/>
          </p:nvPr>
        </p:nvSpPr>
        <p:spPr>
          <a:xfrm>
            <a:off x="838200" y="1199626"/>
            <a:ext cx="10515600" cy="4977337"/>
          </a:xfrm>
        </p:spPr>
        <p:txBody>
          <a:bodyPr>
            <a:normAutofit fontScale="70000" lnSpcReduction="20000"/>
          </a:bodyPr>
          <a:lstStyle/>
          <a:p>
            <a:pPr marL="0" indent="0">
              <a:buNone/>
            </a:pPr>
            <a:r>
              <a:rPr lang="en-US" dirty="0"/>
              <a:t>[1] S. </a:t>
            </a:r>
            <a:r>
              <a:rPr lang="en-US" dirty="0" err="1"/>
              <a:t>Sperati</a:t>
            </a:r>
            <a:r>
              <a:rPr lang="en-US" dirty="0"/>
              <a:t>, S. </a:t>
            </a:r>
            <a:r>
              <a:rPr lang="en-US" dirty="0" err="1"/>
              <a:t>Alessandrini</a:t>
            </a:r>
            <a:r>
              <a:rPr lang="en-US" dirty="0"/>
              <a:t>, P. Pinson, G. </a:t>
            </a:r>
            <a:r>
              <a:rPr lang="en-US" dirty="0" err="1"/>
              <a:t>Kariniotakis</a:t>
            </a:r>
            <a:r>
              <a:rPr lang="en-US" dirty="0"/>
              <a:t>, The “Weather Intelligence for Renewable 886 Energies” Benchmarking Exercise on Short-Term Forecasting of Wind and Solar Power 887 Generation, Energies. 8 (2015) 9594–9619. doi:10.3390/en8099594. 888</a:t>
            </a:r>
          </a:p>
          <a:p>
            <a:pPr marL="0" indent="0">
              <a:buNone/>
            </a:pPr>
            <a:r>
              <a:rPr lang="en-US" dirty="0"/>
              <a:t> [2] S. </a:t>
            </a:r>
            <a:r>
              <a:rPr lang="en-US" dirty="0" err="1"/>
              <a:t>Pelland</a:t>
            </a:r>
            <a:r>
              <a:rPr lang="en-US" dirty="0"/>
              <a:t>, G. </a:t>
            </a:r>
            <a:r>
              <a:rPr lang="en-US" dirty="0" err="1"/>
              <a:t>Galanis</a:t>
            </a:r>
            <a:r>
              <a:rPr lang="en-US" dirty="0"/>
              <a:t>, G. </a:t>
            </a:r>
            <a:r>
              <a:rPr lang="en-US" dirty="0" err="1"/>
              <a:t>Kallos</a:t>
            </a:r>
            <a:r>
              <a:rPr lang="en-US" dirty="0"/>
              <a:t>, Solar and photovoltaic forecasting through post-processing of 889 the Global Environmental Multiscale numerical weather prediction model, Prog. </a:t>
            </a:r>
            <a:r>
              <a:rPr lang="en-US" dirty="0" err="1"/>
              <a:t>Photovolt</a:t>
            </a:r>
            <a:r>
              <a:rPr lang="en-US" dirty="0"/>
              <a:t>. Res. 890 Appl. 21 (2013) 284–296. doi:10.1002/pip.1180. 891 </a:t>
            </a:r>
          </a:p>
          <a:p>
            <a:pPr marL="0" indent="0">
              <a:buNone/>
            </a:pPr>
            <a:r>
              <a:rPr lang="en-US" dirty="0"/>
              <a:t>[3] J.R. </a:t>
            </a:r>
            <a:r>
              <a:rPr lang="en-US" dirty="0" err="1"/>
              <a:t>Trapero</a:t>
            </a:r>
            <a:r>
              <a:rPr lang="en-US" dirty="0"/>
              <a:t>, N. </a:t>
            </a:r>
            <a:r>
              <a:rPr lang="en-US" dirty="0" err="1"/>
              <a:t>Kourentzes</a:t>
            </a:r>
            <a:r>
              <a:rPr lang="en-US" dirty="0"/>
              <a:t>, A. Martin, Short-term solar irradiation forecasting based on 892 Dynamic Harmonic Regression, Energy. 84 (2015) 289–295. doi:10.1016/j.energy.2015.02.100. 893 </a:t>
            </a:r>
          </a:p>
          <a:p>
            <a:pPr marL="0" indent="0">
              <a:buNone/>
            </a:pPr>
            <a:r>
              <a:rPr lang="en-US" dirty="0"/>
              <a:t>[4] P. </a:t>
            </a:r>
            <a:r>
              <a:rPr lang="en-US" dirty="0" err="1"/>
              <a:t>Bacher</a:t>
            </a:r>
            <a:r>
              <a:rPr lang="en-US" dirty="0"/>
              <a:t>, H. Madsen, H.A. Nielsen, Online short-term solar power forecasting, Sol. Energy. 83 894 (2009) 1772–1783. doi:10.1016/j.solener.2009.05.016. 895 </a:t>
            </a:r>
          </a:p>
          <a:p>
            <a:pPr marL="0" indent="0">
              <a:buNone/>
            </a:pPr>
            <a:r>
              <a:rPr lang="en-US" dirty="0"/>
              <a:t>[5] M. David, F. </a:t>
            </a:r>
            <a:r>
              <a:rPr lang="en-US" dirty="0" err="1"/>
              <a:t>Ramahatana</a:t>
            </a:r>
            <a:r>
              <a:rPr lang="en-US" dirty="0"/>
              <a:t>, P.J. Trombe, P. </a:t>
            </a:r>
            <a:r>
              <a:rPr lang="en-US" dirty="0" err="1"/>
              <a:t>Lauret</a:t>
            </a:r>
            <a:r>
              <a:rPr lang="en-US" dirty="0"/>
              <a:t>, Probabilistic forecasting of the solar irradiance 896 with recursive ARMA and GARCH models, Sol. Energy. 133 (2016) 55–72. 897 doi:10.1016/j.solener.2016.03.064. 898 </a:t>
            </a:r>
          </a:p>
          <a:p>
            <a:pPr marL="0" indent="0">
              <a:buNone/>
            </a:pPr>
            <a:r>
              <a:rPr lang="en-US" dirty="0"/>
              <a:t>[6] C. Join, M. </a:t>
            </a:r>
            <a:r>
              <a:rPr lang="en-US" dirty="0" err="1"/>
              <a:t>Fliess</a:t>
            </a:r>
            <a:r>
              <a:rPr lang="en-US" dirty="0"/>
              <a:t>, C. </a:t>
            </a:r>
            <a:r>
              <a:rPr lang="en-US" dirty="0" err="1"/>
              <a:t>Voyant</a:t>
            </a:r>
            <a:r>
              <a:rPr lang="en-US" dirty="0"/>
              <a:t>, F. </a:t>
            </a:r>
            <a:r>
              <a:rPr lang="en-US" dirty="0" err="1"/>
              <a:t>Chaxel</a:t>
            </a:r>
            <a:r>
              <a:rPr lang="en-US" dirty="0"/>
              <a:t>, Solar energy production: Short-term forecasting and risk 899 management, ArXiv160206295 Cs Q-Fin. (2016). http://arxiv.org/abs/1602.06295 (accessed 900 October 4, 2016). 901 </a:t>
            </a:r>
          </a:p>
          <a:p>
            <a:pPr marL="0" indent="0">
              <a:buNone/>
            </a:pPr>
            <a:r>
              <a:rPr lang="en-US" dirty="0"/>
              <a:t>[7] A. Mellit, S.A. </a:t>
            </a:r>
            <a:r>
              <a:rPr lang="en-US" dirty="0" err="1"/>
              <a:t>Kalogirou</a:t>
            </a:r>
            <a:r>
              <a:rPr lang="en-US" dirty="0"/>
              <a:t>, L. </a:t>
            </a:r>
            <a:r>
              <a:rPr lang="en-US" dirty="0" err="1"/>
              <a:t>Hontoria</a:t>
            </a:r>
            <a:r>
              <a:rPr lang="en-US" dirty="0"/>
              <a:t>, S. </a:t>
            </a:r>
            <a:r>
              <a:rPr lang="en-US" dirty="0" err="1"/>
              <a:t>Shaari</a:t>
            </a:r>
            <a:r>
              <a:rPr lang="en-US" dirty="0"/>
              <a:t>, Artificial intelligence techniques for sizing 902 photovoltaic systems: A review, Renew. Sustain. Energy Rev. 13 (2009) 406–419. 903 doi:10.1016/j.rser.2008.01.006. </a:t>
            </a:r>
          </a:p>
        </p:txBody>
      </p:sp>
      <p:sp>
        <p:nvSpPr>
          <p:cNvPr id="5" name="Slide Number Placeholder 4">
            <a:extLst>
              <a:ext uri="{FF2B5EF4-FFF2-40B4-BE49-F238E27FC236}">
                <a16:creationId xmlns:a16="http://schemas.microsoft.com/office/drawing/2014/main" id="{874C02A2-1511-4830-BCDC-A3EB4DFA8818}"/>
              </a:ext>
            </a:extLst>
          </p:cNvPr>
          <p:cNvSpPr>
            <a:spLocks noGrp="1"/>
          </p:cNvSpPr>
          <p:nvPr>
            <p:ph type="sldNum" sz="quarter" idx="12"/>
          </p:nvPr>
        </p:nvSpPr>
        <p:spPr/>
        <p:txBody>
          <a:bodyPr/>
          <a:lstStyle/>
          <a:p>
            <a:fld id="{3986EAE3-97DF-4FD3-B0AE-AA3930F281C3}" type="slidenum">
              <a:rPr lang="en-US" smtClean="0"/>
              <a:t>31</a:t>
            </a:fld>
            <a:endParaRPr lang="en-US"/>
          </a:p>
        </p:txBody>
      </p:sp>
    </p:spTree>
    <p:extLst>
      <p:ext uri="{BB962C8B-B14F-4D97-AF65-F5344CB8AC3E}">
        <p14:creationId xmlns:p14="http://schemas.microsoft.com/office/powerpoint/2010/main" val="279647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8E6039-4AC6-4EDD-A038-15D772CB851C}"/>
              </a:ext>
            </a:extLst>
          </p:cNvPr>
          <p:cNvSpPr>
            <a:spLocks noGrp="1"/>
          </p:cNvSpPr>
          <p:nvPr>
            <p:ph type="title"/>
          </p:nvPr>
        </p:nvSpPr>
        <p:spPr>
          <a:xfrm>
            <a:off x="775982" y="176213"/>
            <a:ext cx="10515600" cy="1016000"/>
          </a:xfrm>
        </p:spPr>
        <p:txBody>
          <a:bodyPr>
            <a:normAutofit fontScale="90000"/>
          </a:bodyPr>
          <a:lstStyle/>
          <a:p>
            <a:r>
              <a:rPr lang="en-US" b="1" dirty="0">
                <a:latin typeface="Times New Roman" panose="02020603050405020304" pitchFamily="18" charset="0"/>
                <a:cs typeface="Times New Roman" panose="02020603050405020304" pitchFamily="18" charset="0"/>
              </a:rPr>
              <a:t>Exploratory Data Analysis : Date VS Attribute</a:t>
            </a:r>
          </a:p>
        </p:txBody>
      </p:sp>
      <p:pic>
        <p:nvPicPr>
          <p:cNvPr id="5" name="Content Placeholder 4">
            <a:extLst>
              <a:ext uri="{FF2B5EF4-FFF2-40B4-BE49-F238E27FC236}">
                <a16:creationId xmlns:a16="http://schemas.microsoft.com/office/drawing/2014/main" id="{E1FC076B-DF2D-45ED-AFB2-F1F5D8A15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295" y="1123950"/>
            <a:ext cx="5215706" cy="5049837"/>
          </a:xfrm>
        </p:spPr>
      </p:pic>
      <p:sp>
        <p:nvSpPr>
          <p:cNvPr id="3" name="Slide Number Placeholder 2">
            <a:extLst>
              <a:ext uri="{FF2B5EF4-FFF2-40B4-BE49-F238E27FC236}">
                <a16:creationId xmlns:a16="http://schemas.microsoft.com/office/drawing/2014/main" id="{C7E5B301-00B1-4E0F-B54C-1AF506037902}"/>
              </a:ext>
            </a:extLst>
          </p:cNvPr>
          <p:cNvSpPr>
            <a:spLocks noGrp="1"/>
          </p:cNvSpPr>
          <p:nvPr>
            <p:ph type="sldNum" sz="quarter" idx="12"/>
          </p:nvPr>
        </p:nvSpPr>
        <p:spPr/>
        <p:txBody>
          <a:bodyPr/>
          <a:lstStyle/>
          <a:p>
            <a:fld id="{3986EAE3-97DF-4FD3-B0AE-AA3930F281C3}" type="slidenum">
              <a:rPr lang="en-US" smtClean="0"/>
              <a:t>32</a:t>
            </a:fld>
            <a:endParaRPr lang="en-US"/>
          </a:p>
        </p:txBody>
      </p:sp>
      <p:sp>
        <p:nvSpPr>
          <p:cNvPr id="6" name="Rectangle 5">
            <a:extLst>
              <a:ext uri="{FF2B5EF4-FFF2-40B4-BE49-F238E27FC236}">
                <a16:creationId xmlns:a16="http://schemas.microsoft.com/office/drawing/2014/main" id="{9C1549D7-8397-4A21-9DB1-041C17F15AFB}"/>
              </a:ext>
            </a:extLst>
          </p:cNvPr>
          <p:cNvSpPr/>
          <p:nvPr/>
        </p:nvSpPr>
        <p:spPr>
          <a:xfrm>
            <a:off x="6308521" y="1192214"/>
            <a:ext cx="4983061" cy="500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GB" b="0" i="0" dirty="0">
                <a:effectLst/>
                <a:latin typeface="Inter"/>
              </a:rPr>
              <a:t>From the above graphs, the following can be seen:</a:t>
            </a:r>
          </a:p>
          <a:p>
            <a:pPr algn="l">
              <a:buFont typeface="Arial" panose="020B0604020202020204" pitchFamily="34" charset="0"/>
              <a:buChar char="•"/>
            </a:pPr>
            <a:r>
              <a:rPr lang="en-GB" b="0" i="0" dirty="0">
                <a:effectLst/>
                <a:latin typeface="Inter"/>
              </a:rPr>
              <a:t>Temperature and Radiation have a very close connection. Oscillations appear to be quite in step.</a:t>
            </a:r>
          </a:p>
          <a:p>
            <a:pPr algn="l">
              <a:buFont typeface="Arial" panose="020B0604020202020204" pitchFamily="34" charset="0"/>
              <a:buChar char="•"/>
            </a:pPr>
            <a:r>
              <a:rPr lang="en-GB" b="0" i="0" dirty="0">
                <a:effectLst/>
                <a:latin typeface="Inter"/>
              </a:rPr>
              <a:t>The volatility of wind direction could have something to do with the spikes in radiation .</a:t>
            </a:r>
          </a:p>
          <a:p>
            <a:pPr algn="l">
              <a:buFont typeface="Arial" panose="020B0604020202020204" pitchFamily="34" charset="0"/>
              <a:buChar char="•"/>
            </a:pPr>
            <a:r>
              <a:rPr lang="en-GB" b="0" i="0" dirty="0">
                <a:effectLst/>
                <a:latin typeface="Inter"/>
              </a:rPr>
              <a:t>Pressure is also cyclic but has a different period than radiation.</a:t>
            </a:r>
          </a:p>
          <a:p>
            <a:pPr algn="l">
              <a:buFont typeface="Arial" panose="020B0604020202020204" pitchFamily="34" charset="0"/>
              <a:buChar char="•"/>
            </a:pPr>
            <a:r>
              <a:rPr lang="en-GB" b="0" i="0" dirty="0">
                <a:effectLst/>
                <a:latin typeface="Inter"/>
              </a:rPr>
              <a:t>Speed and Humidity appear to be noisy but there could be something lurking there!</a:t>
            </a:r>
          </a:p>
          <a:p>
            <a:pPr algn="ctr"/>
            <a:endParaRPr lang="en-US" dirty="0"/>
          </a:p>
        </p:txBody>
      </p:sp>
    </p:spTree>
    <p:extLst>
      <p:ext uri="{BB962C8B-B14F-4D97-AF65-F5344CB8AC3E}">
        <p14:creationId xmlns:p14="http://schemas.microsoft.com/office/powerpoint/2010/main" val="2322455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77CE-A213-4270-B233-44A18C8730BD}"/>
              </a:ext>
            </a:extLst>
          </p:cNvPr>
          <p:cNvSpPr>
            <a:spLocks noGrp="1"/>
          </p:cNvSpPr>
          <p:nvPr>
            <p:ph type="title"/>
          </p:nvPr>
        </p:nvSpPr>
        <p:spPr>
          <a:xfrm>
            <a:off x="838200" y="365125"/>
            <a:ext cx="10515600" cy="800945"/>
          </a:xfrm>
        </p:spPr>
        <p:txBody>
          <a:bodyPr>
            <a:normAutofit/>
          </a:bodyPr>
          <a:lstStyle/>
          <a:p>
            <a:r>
              <a:rPr lang="en-GB" sz="3200" b="1" i="0" dirty="0">
                <a:effectLst/>
                <a:latin typeface="Times New Roman" panose="02020603050405020304" pitchFamily="18" charset="0"/>
                <a:cs typeface="Times New Roman" panose="02020603050405020304" pitchFamily="18" charset="0"/>
              </a:rPr>
              <a:t>Which date ambient temperature mean is maximum?</a:t>
            </a: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8E3D02D-1EA5-4BEF-BF5A-C1BCC1BB0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66070"/>
            <a:ext cx="9335803" cy="4029637"/>
          </a:xfrm>
        </p:spPr>
      </p:pic>
      <p:sp>
        <p:nvSpPr>
          <p:cNvPr id="4" name="Slide Number Placeholder 3">
            <a:extLst>
              <a:ext uri="{FF2B5EF4-FFF2-40B4-BE49-F238E27FC236}">
                <a16:creationId xmlns:a16="http://schemas.microsoft.com/office/drawing/2014/main" id="{1A26436E-5B46-40E9-A1D7-52330F1907E5}"/>
              </a:ext>
            </a:extLst>
          </p:cNvPr>
          <p:cNvSpPr>
            <a:spLocks noGrp="1"/>
          </p:cNvSpPr>
          <p:nvPr>
            <p:ph type="sldNum" sz="quarter" idx="12"/>
          </p:nvPr>
        </p:nvSpPr>
        <p:spPr/>
        <p:txBody>
          <a:bodyPr/>
          <a:lstStyle/>
          <a:p>
            <a:fld id="{3986EAE3-97DF-4FD3-B0AE-AA3930F281C3}" type="slidenum">
              <a:rPr lang="en-US" smtClean="0"/>
              <a:t>33</a:t>
            </a:fld>
            <a:endParaRPr lang="en-US"/>
          </a:p>
        </p:txBody>
      </p:sp>
      <p:sp>
        <p:nvSpPr>
          <p:cNvPr id="6" name="Rectangle 5">
            <a:extLst>
              <a:ext uri="{FF2B5EF4-FFF2-40B4-BE49-F238E27FC236}">
                <a16:creationId xmlns:a16="http://schemas.microsoft.com/office/drawing/2014/main" id="{35E9379C-05E0-41A1-94D2-828F05E6BB55}"/>
              </a:ext>
            </a:extLst>
          </p:cNvPr>
          <p:cNvSpPr/>
          <p:nvPr/>
        </p:nvSpPr>
        <p:spPr>
          <a:xfrm>
            <a:off x="414354" y="5245012"/>
            <a:ext cx="10372288" cy="14764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GB" sz="1200" dirty="0"/>
              <a:t>Sunday 17 May 2020 to Monday 18 May 2020, the ambient Temperature decreases to 10%.</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Monday 18 May 2020 to Tuesday 19 May 2020, the ambient Temperature increases to 15% and tomorrow decreases to 5%.</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Wednesday 20 May 2020 to Thursday 21 May 2020, the ambient Temperature increases to 10% and tomorrow decreases to 15%.</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June month's, the </a:t>
            </a:r>
            <a:r>
              <a:rPr lang="en-GB" sz="1200" dirty="0" err="1"/>
              <a:t>ambiant</a:t>
            </a:r>
            <a:r>
              <a:rPr lang="en-GB" sz="1200" dirty="0"/>
              <a:t> Temperature %change stabilize between -2.5 and 2.5%.</a:t>
            </a:r>
            <a:endParaRPr lang="en-US" sz="1200" dirty="0"/>
          </a:p>
        </p:txBody>
      </p:sp>
    </p:spTree>
    <p:extLst>
      <p:ext uri="{BB962C8B-B14F-4D97-AF65-F5344CB8AC3E}">
        <p14:creationId xmlns:p14="http://schemas.microsoft.com/office/powerpoint/2010/main" val="2932946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12-253A-4518-80C7-F4CA074EFEBA}"/>
              </a:ext>
            </a:extLst>
          </p:cNvPr>
          <p:cNvSpPr>
            <a:spLocks noGrp="1"/>
          </p:cNvSpPr>
          <p:nvPr>
            <p:ph type="title"/>
          </p:nvPr>
        </p:nvSpPr>
        <p:spPr>
          <a:xfrm>
            <a:off x="838200" y="494949"/>
            <a:ext cx="10515600" cy="679509"/>
          </a:xfrm>
        </p:spPr>
        <p:txBody>
          <a:bodyPr>
            <a:normAutofit fontScale="90000"/>
          </a:bodyPr>
          <a:lstStyle/>
          <a:p>
            <a:r>
              <a:rPr lang="en-GB" sz="3600" b="0" i="0" dirty="0">
                <a:solidFill>
                  <a:srgbClr val="000000"/>
                </a:solidFill>
                <a:effectLst/>
                <a:latin typeface="Times New Roman" panose="02020603050405020304" pitchFamily="18" charset="0"/>
                <a:cs typeface="Times New Roman" panose="02020603050405020304" pitchFamily="18" charset="0"/>
              </a:rPr>
              <a:t>Ambient Temperature: seasonal, trend and residual.</a:t>
            </a:r>
            <a:br>
              <a:rPr lang="en-GB" b="0" i="0" dirty="0">
                <a:solidFill>
                  <a:srgbClr val="000000"/>
                </a:solidFill>
                <a:effectLst/>
                <a:latin typeface="Inter"/>
              </a:rPr>
            </a:br>
            <a:endParaRPr lang="en-US" dirty="0"/>
          </a:p>
        </p:txBody>
      </p:sp>
      <p:pic>
        <p:nvPicPr>
          <p:cNvPr id="5" name="Content Placeholder 4">
            <a:extLst>
              <a:ext uri="{FF2B5EF4-FFF2-40B4-BE49-F238E27FC236}">
                <a16:creationId xmlns:a16="http://schemas.microsoft.com/office/drawing/2014/main" id="{E9D32CFD-7B63-468A-A499-D0DD2174C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243" y="1253331"/>
            <a:ext cx="6239288" cy="4351338"/>
          </a:xfrm>
        </p:spPr>
      </p:pic>
      <p:sp>
        <p:nvSpPr>
          <p:cNvPr id="4" name="Slide Number Placeholder 3">
            <a:extLst>
              <a:ext uri="{FF2B5EF4-FFF2-40B4-BE49-F238E27FC236}">
                <a16:creationId xmlns:a16="http://schemas.microsoft.com/office/drawing/2014/main" id="{7BF81EC0-E083-463E-8765-D72459C711E1}"/>
              </a:ext>
            </a:extLst>
          </p:cNvPr>
          <p:cNvSpPr>
            <a:spLocks noGrp="1"/>
          </p:cNvSpPr>
          <p:nvPr>
            <p:ph type="sldNum" sz="quarter" idx="12"/>
          </p:nvPr>
        </p:nvSpPr>
        <p:spPr/>
        <p:txBody>
          <a:bodyPr/>
          <a:lstStyle/>
          <a:p>
            <a:fld id="{3986EAE3-97DF-4FD3-B0AE-AA3930F281C3}" type="slidenum">
              <a:rPr lang="en-US" smtClean="0"/>
              <a:t>34</a:t>
            </a:fld>
            <a:endParaRPr lang="en-US"/>
          </a:p>
        </p:txBody>
      </p:sp>
    </p:spTree>
    <p:extLst>
      <p:ext uri="{BB962C8B-B14F-4D97-AF65-F5344CB8AC3E}">
        <p14:creationId xmlns:p14="http://schemas.microsoft.com/office/powerpoint/2010/main" val="671072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2EE7-F3E7-4481-B351-AE58EB2EEEAB}"/>
              </a:ext>
            </a:extLst>
          </p:cNvPr>
          <p:cNvSpPr>
            <a:spLocks noGrp="1"/>
          </p:cNvSpPr>
          <p:nvPr>
            <p:ph type="title"/>
          </p:nvPr>
        </p:nvSpPr>
        <p:spPr>
          <a:xfrm>
            <a:off x="838200" y="365125"/>
            <a:ext cx="10515600" cy="800945"/>
          </a:xfrm>
        </p:spPr>
        <p:txBody>
          <a:bodyPr/>
          <a:lstStyle/>
          <a:p>
            <a:r>
              <a:rPr lang="en-GB" b="1" dirty="0">
                <a:latin typeface="Times New Roman" panose="02020603050405020304" pitchFamily="18" charset="0"/>
                <a:cs typeface="Times New Roman" panose="02020603050405020304" pitchFamily="18" charset="0"/>
              </a:rPr>
              <a:t>Feature Selection Technique :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9380F7C-DAF6-4F6B-8590-797F746D0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347" y="1367318"/>
            <a:ext cx="5996025" cy="4700588"/>
          </a:xfrm>
        </p:spPr>
      </p:pic>
      <p:sp>
        <p:nvSpPr>
          <p:cNvPr id="6" name="Slide Number Placeholder 5">
            <a:extLst>
              <a:ext uri="{FF2B5EF4-FFF2-40B4-BE49-F238E27FC236}">
                <a16:creationId xmlns:a16="http://schemas.microsoft.com/office/drawing/2014/main" id="{151928F5-2113-48C3-8287-85EA8CBBCFD3}"/>
              </a:ext>
            </a:extLst>
          </p:cNvPr>
          <p:cNvSpPr>
            <a:spLocks noGrp="1"/>
          </p:cNvSpPr>
          <p:nvPr>
            <p:ph type="sldNum" sz="quarter" idx="12"/>
          </p:nvPr>
        </p:nvSpPr>
        <p:spPr/>
        <p:txBody>
          <a:bodyPr/>
          <a:lstStyle/>
          <a:p>
            <a:fld id="{3986EAE3-97DF-4FD3-B0AE-AA3930F281C3}" type="slidenum">
              <a:rPr lang="en-US" smtClean="0"/>
              <a:t>35</a:t>
            </a:fld>
            <a:endParaRPr lang="en-US"/>
          </a:p>
        </p:txBody>
      </p:sp>
      <p:sp>
        <p:nvSpPr>
          <p:cNvPr id="3" name="Rectangle 2">
            <a:extLst>
              <a:ext uri="{FF2B5EF4-FFF2-40B4-BE49-F238E27FC236}">
                <a16:creationId xmlns:a16="http://schemas.microsoft.com/office/drawing/2014/main" id="{0B6F00D4-8B8D-4D0A-89D3-BE0B2A4E903C}"/>
              </a:ext>
            </a:extLst>
          </p:cNvPr>
          <p:cNvSpPr/>
          <p:nvPr/>
        </p:nvSpPr>
        <p:spPr>
          <a:xfrm>
            <a:off x="6943725" y="1352550"/>
            <a:ext cx="4410075" cy="469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The performance and effectiveness of machine learning model may be affected by useless information present in the dataset. The model results after doing feature selection becomes more accurate, easily understandable and improves model performance. Recent research have also shown that useless variables affect the performance of some algorithms for e.g. in simple nearest neighbour algorithm, the sample complexity increases exponentially with the number of useless attributes.</a:t>
            </a:r>
            <a:endParaRPr lang="en-US" dirty="0"/>
          </a:p>
        </p:txBody>
      </p:sp>
    </p:spTree>
    <p:extLst>
      <p:ext uri="{BB962C8B-B14F-4D97-AF65-F5344CB8AC3E}">
        <p14:creationId xmlns:p14="http://schemas.microsoft.com/office/powerpoint/2010/main" val="3828863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8F87-AEA9-4EAA-BCFA-27406D4A6035}"/>
              </a:ext>
            </a:extLst>
          </p:cNvPr>
          <p:cNvSpPr>
            <a:spLocks noGrp="1"/>
          </p:cNvSpPr>
          <p:nvPr>
            <p:ph type="title"/>
          </p:nvPr>
        </p:nvSpPr>
        <p:spPr>
          <a:xfrm>
            <a:off x="838200" y="365126"/>
            <a:ext cx="10515600" cy="806450"/>
          </a:xfrm>
        </p:spPr>
        <p:txBody>
          <a:bodyPr/>
          <a:lstStyle/>
          <a:p>
            <a:r>
              <a:rPr lang="en-GB" b="1" dirty="0">
                <a:latin typeface="Times New Roman" panose="02020603050405020304" pitchFamily="18" charset="0"/>
                <a:cs typeface="Times New Roman" panose="02020603050405020304" pitchFamily="18" charset="0"/>
              </a:rPr>
              <a:t>Features Important For Prediction :</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78F654B-0903-4DE0-9955-F7D4191B7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0779"/>
            <a:ext cx="5553850" cy="3429479"/>
          </a:xfrm>
        </p:spPr>
      </p:pic>
      <p:sp>
        <p:nvSpPr>
          <p:cNvPr id="8" name="Slide Number Placeholder 7">
            <a:extLst>
              <a:ext uri="{FF2B5EF4-FFF2-40B4-BE49-F238E27FC236}">
                <a16:creationId xmlns:a16="http://schemas.microsoft.com/office/drawing/2014/main" id="{85E0F536-D1AE-4FAD-9C1F-CBEFF2BD020D}"/>
              </a:ext>
            </a:extLst>
          </p:cNvPr>
          <p:cNvSpPr>
            <a:spLocks noGrp="1"/>
          </p:cNvSpPr>
          <p:nvPr>
            <p:ph type="sldNum" sz="quarter" idx="12"/>
          </p:nvPr>
        </p:nvSpPr>
        <p:spPr/>
        <p:txBody>
          <a:bodyPr/>
          <a:lstStyle/>
          <a:p>
            <a:fld id="{3986EAE3-97DF-4FD3-B0AE-AA3930F281C3}" type="slidenum">
              <a:rPr lang="en-US" smtClean="0"/>
              <a:t>36</a:t>
            </a:fld>
            <a:endParaRPr lang="en-US"/>
          </a:p>
        </p:txBody>
      </p:sp>
      <p:sp>
        <p:nvSpPr>
          <p:cNvPr id="6" name="Rectangle 5">
            <a:extLst>
              <a:ext uri="{FF2B5EF4-FFF2-40B4-BE49-F238E27FC236}">
                <a16:creationId xmlns:a16="http://schemas.microsoft.com/office/drawing/2014/main" id="{E7FD600A-D801-4E4E-876C-8E61EA45FF49}"/>
              </a:ext>
            </a:extLst>
          </p:cNvPr>
          <p:cNvSpPr/>
          <p:nvPr/>
        </p:nvSpPr>
        <p:spPr>
          <a:xfrm>
            <a:off x="6619875" y="1800779"/>
            <a:ext cx="4733925" cy="3590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We are going to measure the performance using three error metrics namely, mean absolute error (MAE), mean bias 22 error (MBE) and root mean square error (RMSE).We also did Cross-validation techniques in order to choose best parameters for number of decision trees to use in Random forest ,max depth of tree, tree split factors etc. </a:t>
            </a:r>
            <a:endParaRPr lang="en-US" dirty="0"/>
          </a:p>
        </p:txBody>
      </p:sp>
    </p:spTree>
    <p:extLst>
      <p:ext uri="{BB962C8B-B14F-4D97-AF65-F5344CB8AC3E}">
        <p14:creationId xmlns:p14="http://schemas.microsoft.com/office/powerpoint/2010/main" val="3880909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F088-6F6B-483A-AF19-97F9EAC5ADAE}"/>
              </a:ext>
            </a:extLst>
          </p:cNvPr>
          <p:cNvSpPr>
            <a:spLocks noGrp="1"/>
          </p:cNvSpPr>
          <p:nvPr>
            <p:ph type="title"/>
          </p:nvPr>
        </p:nvSpPr>
        <p:spPr>
          <a:xfrm>
            <a:off x="838200" y="365125"/>
            <a:ext cx="10515600" cy="901699"/>
          </a:xfrm>
        </p:spPr>
        <p:txBody>
          <a:bodyPr>
            <a:normAutofit fontScale="90000"/>
          </a:bodyPr>
          <a:lstStyle/>
          <a:p>
            <a:r>
              <a:rPr lang="en-GB" b="1" dirty="0">
                <a:latin typeface="Times New Roman" panose="02020603050405020304" pitchFamily="18" charset="0"/>
                <a:cs typeface="Times New Roman" panose="02020603050405020304" pitchFamily="18" charset="0"/>
              </a:rPr>
              <a:t>Mean Square Error (MSE)</a:t>
            </a:r>
            <a:br>
              <a:rPr lang="en-GB" dirty="0"/>
            </a:br>
            <a:endParaRPr lang="en-US" dirty="0"/>
          </a:p>
        </p:txBody>
      </p:sp>
      <p:sp>
        <p:nvSpPr>
          <p:cNvPr id="3" name="Content Placeholder 2">
            <a:extLst>
              <a:ext uri="{FF2B5EF4-FFF2-40B4-BE49-F238E27FC236}">
                <a16:creationId xmlns:a16="http://schemas.microsoft.com/office/drawing/2014/main" id="{8AB8E353-C4B9-484A-8F14-EFE306B00662}"/>
              </a:ext>
            </a:extLst>
          </p:cNvPr>
          <p:cNvSpPr>
            <a:spLocks noGrp="1"/>
          </p:cNvSpPr>
          <p:nvPr>
            <p:ph idx="1"/>
          </p:nvPr>
        </p:nvSpPr>
        <p:spPr>
          <a:xfrm>
            <a:off x="838200" y="1409700"/>
            <a:ext cx="10515600" cy="4767263"/>
          </a:xfrm>
        </p:spPr>
        <p:txBody>
          <a:bodyPr>
            <a:normAutofit fontScale="92500" lnSpcReduction="20000"/>
          </a:bodyPr>
          <a:lstStyle/>
          <a:p>
            <a:pPr marL="0" indent="0">
              <a:buNone/>
            </a:pPr>
            <a:r>
              <a:rPr lang="en-GB" dirty="0"/>
              <a:t>Mean square error of an estimator is measure of squared average of the errors i.e. average</a:t>
            </a:r>
          </a:p>
          <a:p>
            <a:pPr marL="0" indent="0">
              <a:buNone/>
            </a:pPr>
            <a:r>
              <a:rPr lang="en-GB" dirty="0"/>
              <a:t>squared difference of squared values of true and measured </a:t>
            </a:r>
            <a:r>
              <a:rPr lang="en-GB" dirty="0" err="1"/>
              <a:t>values.It</a:t>
            </a:r>
            <a:r>
              <a:rPr lang="en-GB" dirty="0"/>
              <a:t> is exploring of how</a:t>
            </a:r>
          </a:p>
          <a:p>
            <a:pPr marL="0" indent="0">
              <a:buNone/>
            </a:pPr>
            <a:r>
              <a:rPr lang="en-GB" dirty="0"/>
              <a:t>close is the fitted line to the data points. MSE is always positive is due to randomness. The lower is MSE value of the model is better.</a:t>
            </a:r>
          </a:p>
          <a:p>
            <a:pPr marL="0" indent="0">
              <a:buNone/>
            </a:pPr>
            <a:r>
              <a:rPr lang="en-GB" dirty="0"/>
              <a:t>Calculation of MSE:</a:t>
            </a:r>
          </a:p>
          <a:p>
            <a:pPr marL="0" indent="0">
              <a:buNone/>
            </a:pPr>
            <a:r>
              <a:rPr lang="en-GB" dirty="0"/>
              <a:t>MSE = ∑(D1 - D2 )^2</a:t>
            </a:r>
          </a:p>
          <a:p>
            <a:pPr marL="0" indent="0">
              <a:buNone/>
            </a:pPr>
            <a:r>
              <a:rPr lang="en-GB" dirty="0"/>
              <a:t>where,</a:t>
            </a:r>
          </a:p>
          <a:p>
            <a:pPr marL="0" indent="0">
              <a:buNone/>
            </a:pPr>
            <a:r>
              <a:rPr lang="en-GB" dirty="0"/>
              <a:t>D1 − Estimated value</a:t>
            </a:r>
          </a:p>
          <a:p>
            <a:pPr marL="0" indent="0">
              <a:buNone/>
            </a:pPr>
            <a:r>
              <a:rPr lang="en-GB" dirty="0"/>
              <a:t>D2 − Measured value</a:t>
            </a:r>
          </a:p>
          <a:p>
            <a:pPr marL="0" indent="0">
              <a:buNone/>
            </a:pPr>
            <a:r>
              <a:rPr lang="en-GB" dirty="0"/>
              <a:t>N − Number of observations</a:t>
            </a:r>
            <a:endParaRPr lang="en-US" dirty="0"/>
          </a:p>
        </p:txBody>
      </p:sp>
      <p:sp>
        <p:nvSpPr>
          <p:cNvPr id="5" name="Slide Number Placeholder 4">
            <a:extLst>
              <a:ext uri="{FF2B5EF4-FFF2-40B4-BE49-F238E27FC236}">
                <a16:creationId xmlns:a16="http://schemas.microsoft.com/office/drawing/2014/main" id="{975DE3DD-59E5-4E78-98AB-E0EAB39A2342}"/>
              </a:ext>
            </a:extLst>
          </p:cNvPr>
          <p:cNvSpPr>
            <a:spLocks noGrp="1"/>
          </p:cNvSpPr>
          <p:nvPr>
            <p:ph type="sldNum" sz="quarter" idx="12"/>
          </p:nvPr>
        </p:nvSpPr>
        <p:spPr/>
        <p:txBody>
          <a:bodyPr/>
          <a:lstStyle/>
          <a:p>
            <a:fld id="{3986EAE3-97DF-4FD3-B0AE-AA3930F281C3}" type="slidenum">
              <a:rPr lang="en-US" smtClean="0"/>
              <a:t>37</a:t>
            </a:fld>
            <a:endParaRPr lang="en-US"/>
          </a:p>
        </p:txBody>
      </p:sp>
    </p:spTree>
    <p:extLst>
      <p:ext uri="{BB962C8B-B14F-4D97-AF65-F5344CB8AC3E}">
        <p14:creationId xmlns:p14="http://schemas.microsoft.com/office/powerpoint/2010/main" val="1727379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A70A-3027-48FB-AD12-8C0A691D593B}"/>
              </a:ext>
            </a:extLst>
          </p:cNvPr>
          <p:cNvSpPr>
            <a:spLocks noGrp="1"/>
          </p:cNvSpPr>
          <p:nvPr>
            <p:ph type="title"/>
          </p:nvPr>
        </p:nvSpPr>
        <p:spPr>
          <a:xfrm>
            <a:off x="838200" y="365125"/>
            <a:ext cx="10515600" cy="835025"/>
          </a:xfrm>
        </p:spPr>
        <p:txBody>
          <a:bodyPr/>
          <a:lstStyle/>
          <a:p>
            <a:r>
              <a:rPr lang="en-GB" b="1" dirty="0">
                <a:latin typeface="Times New Roman" panose="02020603050405020304" pitchFamily="18" charset="0"/>
                <a:cs typeface="Times New Roman" panose="02020603050405020304" pitchFamily="18" charset="0"/>
              </a:rPr>
              <a:t>Model Analysis : XGBOOST Regressor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909B44-6291-4322-941D-19D98DF1CA99}"/>
              </a:ext>
            </a:extLst>
          </p:cNvPr>
          <p:cNvSpPr>
            <a:spLocks noGrp="1"/>
          </p:cNvSpPr>
          <p:nvPr>
            <p:ph idx="1"/>
          </p:nvPr>
        </p:nvSpPr>
        <p:spPr>
          <a:xfrm>
            <a:off x="838200" y="1200150"/>
            <a:ext cx="10515600" cy="4976813"/>
          </a:xfrm>
        </p:spPr>
        <p:txBody>
          <a:bodyPr>
            <a:normAutofit/>
          </a:bodyPr>
          <a:lstStyle/>
          <a:p>
            <a:pPr marL="0" indent="0">
              <a:buNone/>
            </a:pPr>
            <a:r>
              <a:rPr lang="en-US" sz="2000" dirty="0" err="1"/>
              <a:t>XGBRegressor</a:t>
            </a:r>
            <a:r>
              <a:rPr lang="en-US" sz="2000" dirty="0"/>
              <a:t>(</a:t>
            </a:r>
            <a:r>
              <a:rPr lang="en-US" sz="2000" dirty="0" err="1"/>
              <a:t>base_score</a:t>
            </a:r>
            <a:r>
              <a:rPr lang="en-US" sz="2000" dirty="0"/>
              <a:t>=0.5, booster='</a:t>
            </a:r>
            <a:r>
              <a:rPr lang="en-US" sz="2000" dirty="0" err="1"/>
              <a:t>gbtree</a:t>
            </a:r>
            <a:r>
              <a:rPr lang="en-US" sz="2000" dirty="0"/>
              <a:t>', </a:t>
            </a:r>
            <a:r>
              <a:rPr lang="en-US" sz="2000" dirty="0" err="1"/>
              <a:t>colsample_bylevel</a:t>
            </a:r>
            <a:r>
              <a:rPr lang="en-US" sz="2000" dirty="0"/>
              <a:t>=1,</a:t>
            </a:r>
          </a:p>
          <a:p>
            <a:pPr marL="0" indent="0">
              <a:buNone/>
            </a:pPr>
            <a:r>
              <a:rPr lang="en-US" sz="2000" dirty="0"/>
              <a:t>       </a:t>
            </a:r>
            <a:r>
              <a:rPr lang="en-US" sz="2000" dirty="0" err="1"/>
              <a:t>colsample_bynode</a:t>
            </a:r>
            <a:r>
              <a:rPr lang="en-US" sz="2000" dirty="0"/>
              <a:t>=1, </a:t>
            </a:r>
            <a:r>
              <a:rPr lang="en-US" sz="2000" dirty="0" err="1"/>
              <a:t>colsample_bytree</a:t>
            </a:r>
            <a:r>
              <a:rPr lang="en-US" sz="2000" dirty="0"/>
              <a:t>=1, gamma=0, </a:t>
            </a:r>
            <a:r>
              <a:rPr lang="en-US" sz="2000" dirty="0" err="1"/>
              <a:t>gpu_id</a:t>
            </a:r>
            <a:r>
              <a:rPr lang="en-US" sz="2000" dirty="0"/>
              <a:t>=-1,</a:t>
            </a:r>
          </a:p>
          <a:p>
            <a:pPr marL="0" indent="0">
              <a:buNone/>
            </a:pPr>
            <a:r>
              <a:rPr lang="en-US" sz="2000" dirty="0"/>
              <a:t>       </a:t>
            </a:r>
            <a:r>
              <a:rPr lang="en-US" sz="2000" dirty="0" err="1"/>
              <a:t>importance_type</a:t>
            </a:r>
            <a:r>
              <a:rPr lang="en-US" sz="2000" dirty="0"/>
              <a:t>='gain', </a:t>
            </a:r>
            <a:r>
              <a:rPr lang="en-US" sz="2000" dirty="0" err="1"/>
              <a:t>interaction_constraints</a:t>
            </a:r>
            <a:r>
              <a:rPr lang="en-US" sz="2000" dirty="0"/>
              <a:t>='',</a:t>
            </a:r>
          </a:p>
          <a:p>
            <a:pPr marL="0" indent="0">
              <a:buNone/>
            </a:pPr>
            <a:r>
              <a:rPr lang="en-US" sz="2000" dirty="0"/>
              <a:t>       </a:t>
            </a:r>
            <a:r>
              <a:rPr lang="en-US" sz="2000" dirty="0" err="1"/>
              <a:t>learning_rate</a:t>
            </a:r>
            <a:r>
              <a:rPr lang="en-US" sz="2000" dirty="0"/>
              <a:t>=0.300000012, </a:t>
            </a:r>
            <a:r>
              <a:rPr lang="en-US" sz="2000" dirty="0" err="1"/>
              <a:t>max_delta_step</a:t>
            </a:r>
            <a:r>
              <a:rPr lang="en-US" sz="2000" dirty="0"/>
              <a:t>=0, </a:t>
            </a:r>
            <a:r>
              <a:rPr lang="en-US" sz="2000" dirty="0" err="1"/>
              <a:t>max_depth</a:t>
            </a:r>
            <a:r>
              <a:rPr lang="en-US" sz="2000" dirty="0"/>
              <a:t>=6,</a:t>
            </a:r>
          </a:p>
          <a:p>
            <a:pPr marL="0" indent="0">
              <a:buNone/>
            </a:pPr>
            <a:r>
              <a:rPr lang="en-US" sz="2000" dirty="0"/>
              <a:t>       </a:t>
            </a:r>
            <a:r>
              <a:rPr lang="en-US" sz="2000" dirty="0" err="1"/>
              <a:t>min_child_weight</a:t>
            </a:r>
            <a:r>
              <a:rPr lang="en-US" sz="2000" dirty="0"/>
              <a:t>=1, missing=nan, </a:t>
            </a:r>
            <a:r>
              <a:rPr lang="en-US" sz="2000" dirty="0" err="1"/>
              <a:t>monotone_constraints</a:t>
            </a:r>
            <a:r>
              <a:rPr lang="en-US" sz="2000" dirty="0"/>
              <a:t>='()',</a:t>
            </a:r>
          </a:p>
          <a:p>
            <a:pPr marL="0" indent="0">
              <a:buNone/>
            </a:pPr>
            <a:r>
              <a:rPr lang="en-US" sz="2000" dirty="0"/>
              <a:t>       </a:t>
            </a:r>
            <a:r>
              <a:rPr lang="en-US" sz="2000" dirty="0" err="1"/>
              <a:t>n_estimators</a:t>
            </a:r>
            <a:r>
              <a:rPr lang="en-US" sz="2000" dirty="0"/>
              <a:t>=100, </a:t>
            </a:r>
            <a:r>
              <a:rPr lang="en-US" sz="2000" dirty="0" err="1"/>
              <a:t>n_jobs</a:t>
            </a:r>
            <a:r>
              <a:rPr lang="en-US" sz="2000" dirty="0"/>
              <a:t>=0, </a:t>
            </a:r>
            <a:r>
              <a:rPr lang="en-US" sz="2000" dirty="0" err="1"/>
              <a:t>num_parallel_tree</a:t>
            </a:r>
            <a:r>
              <a:rPr lang="en-US" sz="2000" dirty="0"/>
              <a:t>=1,</a:t>
            </a:r>
          </a:p>
          <a:p>
            <a:pPr marL="0" indent="0">
              <a:buNone/>
            </a:pPr>
            <a:r>
              <a:rPr lang="en-US" sz="2000" dirty="0"/>
              <a:t>       objective='</a:t>
            </a:r>
            <a:r>
              <a:rPr lang="en-US" sz="2000" dirty="0" err="1"/>
              <a:t>reg:squarederror</a:t>
            </a:r>
            <a:r>
              <a:rPr lang="en-US" sz="2000" dirty="0"/>
              <a:t>', </a:t>
            </a:r>
            <a:r>
              <a:rPr lang="en-US" sz="2000" dirty="0" err="1"/>
              <a:t>random_state</a:t>
            </a:r>
            <a:r>
              <a:rPr lang="en-US" sz="2000" dirty="0"/>
              <a:t>=0, </a:t>
            </a:r>
            <a:r>
              <a:rPr lang="en-US" sz="2000" dirty="0" err="1"/>
              <a:t>reg_alpha</a:t>
            </a:r>
            <a:r>
              <a:rPr lang="en-US" sz="2000" dirty="0"/>
              <a:t>=0,</a:t>
            </a:r>
          </a:p>
          <a:p>
            <a:pPr marL="0" indent="0">
              <a:buNone/>
            </a:pPr>
            <a:r>
              <a:rPr lang="en-US" sz="2000" dirty="0"/>
              <a:t>       </a:t>
            </a:r>
            <a:r>
              <a:rPr lang="en-US" sz="2000" dirty="0" err="1"/>
              <a:t>reg_lambda</a:t>
            </a:r>
            <a:r>
              <a:rPr lang="en-US" sz="2000" dirty="0"/>
              <a:t>=1, </a:t>
            </a:r>
            <a:r>
              <a:rPr lang="en-US" sz="2000" dirty="0" err="1"/>
              <a:t>scale_pos_weight</a:t>
            </a:r>
            <a:r>
              <a:rPr lang="en-US" sz="2000" dirty="0"/>
              <a:t>=1, subsample=1, </a:t>
            </a:r>
            <a:r>
              <a:rPr lang="en-US" sz="2000" dirty="0" err="1"/>
              <a:t>tree_method</a:t>
            </a:r>
            <a:r>
              <a:rPr lang="en-US" sz="2000" dirty="0"/>
              <a:t>='exact',</a:t>
            </a:r>
          </a:p>
          <a:p>
            <a:pPr marL="0" indent="0">
              <a:buNone/>
            </a:pPr>
            <a:r>
              <a:rPr lang="en-US" sz="2000" dirty="0"/>
              <a:t>       </a:t>
            </a:r>
            <a:r>
              <a:rPr lang="en-US" sz="2000" dirty="0" err="1"/>
              <a:t>validate_parameters</a:t>
            </a:r>
            <a:r>
              <a:rPr lang="en-US" sz="2000" dirty="0"/>
              <a:t>=1, verbosity=None)</a:t>
            </a:r>
          </a:p>
          <a:p>
            <a:pPr marL="0" indent="0">
              <a:buNone/>
            </a:pPr>
            <a:endParaRPr lang="en-US" sz="2000" dirty="0"/>
          </a:p>
          <a:p>
            <a:pPr marL="0" indent="0">
              <a:buNone/>
            </a:pPr>
            <a:r>
              <a:rPr lang="en-US" sz="2000" dirty="0"/>
              <a:t>Train Accuracy : 89.76%</a:t>
            </a:r>
          </a:p>
          <a:p>
            <a:pPr marL="0" indent="0">
              <a:buNone/>
            </a:pPr>
            <a:r>
              <a:rPr lang="en-US" sz="2000" dirty="0"/>
              <a:t>Test Accuracy  : 86.74 %</a:t>
            </a:r>
          </a:p>
        </p:txBody>
      </p:sp>
      <p:sp>
        <p:nvSpPr>
          <p:cNvPr id="6" name="Slide Number Placeholder 5">
            <a:extLst>
              <a:ext uri="{FF2B5EF4-FFF2-40B4-BE49-F238E27FC236}">
                <a16:creationId xmlns:a16="http://schemas.microsoft.com/office/drawing/2014/main" id="{45CD6DFC-F0AB-497A-AC0D-1C2C27E8E648}"/>
              </a:ext>
            </a:extLst>
          </p:cNvPr>
          <p:cNvSpPr>
            <a:spLocks noGrp="1"/>
          </p:cNvSpPr>
          <p:nvPr>
            <p:ph type="sldNum" sz="quarter" idx="12"/>
          </p:nvPr>
        </p:nvSpPr>
        <p:spPr/>
        <p:txBody>
          <a:bodyPr/>
          <a:lstStyle/>
          <a:p>
            <a:fld id="{3986EAE3-97DF-4FD3-B0AE-AA3930F281C3}" type="slidenum">
              <a:rPr lang="en-US" smtClean="0"/>
              <a:t>38</a:t>
            </a:fld>
            <a:endParaRPr lang="en-US"/>
          </a:p>
        </p:txBody>
      </p:sp>
    </p:spTree>
    <p:extLst>
      <p:ext uri="{BB962C8B-B14F-4D97-AF65-F5344CB8AC3E}">
        <p14:creationId xmlns:p14="http://schemas.microsoft.com/office/powerpoint/2010/main" val="3013456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1D95-2183-4A87-98BB-9EC0A0AD065C}"/>
              </a:ext>
            </a:extLst>
          </p:cNvPr>
          <p:cNvSpPr>
            <a:spLocks noGrp="1"/>
          </p:cNvSpPr>
          <p:nvPr>
            <p:ph type="title"/>
          </p:nvPr>
        </p:nvSpPr>
        <p:spPr>
          <a:xfrm>
            <a:off x="838200" y="365125"/>
            <a:ext cx="10515600" cy="817723"/>
          </a:xfrm>
        </p:spPr>
        <p:txBody>
          <a:bodyPr>
            <a:normAutofit/>
          </a:bodyPr>
          <a:lstStyle/>
          <a:p>
            <a:r>
              <a:rPr lang="en-GB" b="1" dirty="0">
                <a:latin typeface="Times New Roman" panose="02020603050405020304" pitchFamily="18" charset="0"/>
                <a:cs typeface="Times New Roman" panose="02020603050405020304" pitchFamily="18" charset="0"/>
              </a:rPr>
              <a:t>Analytics Term :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1BFB52-36D3-44F2-9885-8312FCFE6207}"/>
              </a:ext>
            </a:extLst>
          </p:cNvPr>
          <p:cNvSpPr>
            <a:spLocks noGrp="1"/>
          </p:cNvSpPr>
          <p:nvPr>
            <p:ph idx="1"/>
          </p:nvPr>
        </p:nvSpPr>
        <p:spPr>
          <a:xfrm>
            <a:off x="838200" y="1417739"/>
            <a:ext cx="10515600" cy="4759224"/>
          </a:xfrm>
        </p:spPr>
        <p:txBody>
          <a:bodyPr/>
          <a:lstStyle/>
          <a:p>
            <a:pPr marL="0" indent="0">
              <a:buNone/>
            </a:pPr>
            <a:r>
              <a:rPr lang="en-GB" dirty="0"/>
              <a:t>X is latitude and Y is solar declination. </a:t>
            </a:r>
          </a:p>
          <a:p>
            <a:pPr marL="0" indent="0">
              <a:buNone/>
            </a:pPr>
            <a:r>
              <a:rPr lang="en-GB" i="1" dirty="0">
                <a:solidFill>
                  <a:schemeClr val="accent2">
                    <a:lumMod val="75000"/>
                  </a:schemeClr>
                </a:solidFill>
              </a:rPr>
              <a:t>H(Hour angle) = 15 * (time − 12) − (iii)</a:t>
            </a:r>
            <a:endParaRPr lang="en-US" i="1" dirty="0">
              <a:solidFill>
                <a:schemeClr val="accent2">
                  <a:lumMod val="75000"/>
                </a:schemeClr>
              </a:solidFill>
            </a:endParaRPr>
          </a:p>
          <a:p>
            <a:pPr marL="0" indent="0">
              <a:buNone/>
            </a:pPr>
            <a:endParaRPr lang="en-GB" dirty="0"/>
          </a:p>
          <a:p>
            <a:pPr marL="0" indent="0">
              <a:buNone/>
            </a:pPr>
            <a:r>
              <a:rPr lang="en-GB" dirty="0"/>
              <a:t>Time equals the hour of day from midnight. </a:t>
            </a:r>
          </a:p>
          <a:p>
            <a:pPr marL="0" indent="0">
              <a:buNone/>
            </a:pPr>
            <a:endParaRPr lang="en-GB" dirty="0"/>
          </a:p>
          <a:p>
            <a:pPr marL="0" indent="0">
              <a:buNone/>
            </a:pPr>
            <a:r>
              <a:rPr lang="en-GB" dirty="0"/>
              <a:t>For example, noon equals 12 and 4 p.m. equals 16. </a:t>
            </a:r>
          </a:p>
          <a:p>
            <a:pPr marL="0" indent="0">
              <a:buNone/>
            </a:pPr>
            <a:endParaRPr lang="en-GB" dirty="0"/>
          </a:p>
          <a:p>
            <a:pPr marL="0" indent="0">
              <a:buNone/>
            </a:pPr>
            <a:r>
              <a:rPr lang="en-GB" dirty="0"/>
              <a:t>The maximum power output from PV cell can be calculated as follows:</a:t>
            </a:r>
          </a:p>
          <a:p>
            <a:pPr marL="0" indent="0">
              <a:buNone/>
            </a:pPr>
            <a:r>
              <a:rPr lang="en-GB" i="1" dirty="0">
                <a:solidFill>
                  <a:schemeClr val="accent2">
                    <a:lumMod val="75000"/>
                  </a:schemeClr>
                </a:solidFill>
              </a:rPr>
              <a:t> </a:t>
            </a:r>
            <a:r>
              <a:rPr lang="en-GB" i="1" dirty="0" err="1">
                <a:solidFill>
                  <a:schemeClr val="accent2">
                    <a:lumMod val="75000"/>
                  </a:schemeClr>
                </a:solidFill>
              </a:rPr>
              <a:t>Pr</a:t>
            </a:r>
            <a:r>
              <a:rPr lang="en-GB" i="1" dirty="0">
                <a:solidFill>
                  <a:schemeClr val="accent2">
                    <a:lumMod val="75000"/>
                  </a:schemeClr>
                </a:solidFill>
              </a:rPr>
              <a:t> = </a:t>
            </a:r>
            <a:r>
              <a:rPr lang="en-GB" i="1" dirty="0" err="1">
                <a:solidFill>
                  <a:schemeClr val="accent2">
                    <a:lumMod val="75000"/>
                  </a:schemeClr>
                </a:solidFill>
              </a:rPr>
              <a:t>ηSI</a:t>
            </a:r>
            <a:r>
              <a:rPr lang="en-GB" i="1" dirty="0">
                <a:solidFill>
                  <a:schemeClr val="accent2">
                    <a:lumMod val="75000"/>
                  </a:schemeClr>
                </a:solidFill>
              </a:rPr>
              <a:t>[1 − 0.05(to − 25)] − (iv)</a:t>
            </a:r>
            <a:endParaRPr lang="en-US" i="1" dirty="0">
              <a:solidFill>
                <a:schemeClr val="accent2">
                  <a:lumMod val="75000"/>
                </a:schemeClr>
              </a:solidFill>
            </a:endParaRPr>
          </a:p>
        </p:txBody>
      </p:sp>
      <p:sp>
        <p:nvSpPr>
          <p:cNvPr id="5" name="Slide Number Placeholder 4">
            <a:extLst>
              <a:ext uri="{FF2B5EF4-FFF2-40B4-BE49-F238E27FC236}">
                <a16:creationId xmlns:a16="http://schemas.microsoft.com/office/drawing/2014/main" id="{D9473E6D-2DB0-4296-8723-5A3C242018B4}"/>
              </a:ext>
            </a:extLst>
          </p:cNvPr>
          <p:cNvSpPr>
            <a:spLocks noGrp="1"/>
          </p:cNvSpPr>
          <p:nvPr>
            <p:ph type="sldNum" sz="quarter" idx="12"/>
          </p:nvPr>
        </p:nvSpPr>
        <p:spPr/>
        <p:txBody>
          <a:bodyPr/>
          <a:lstStyle/>
          <a:p>
            <a:fld id="{3986EAE3-97DF-4FD3-B0AE-AA3930F281C3}" type="slidenum">
              <a:rPr lang="en-US" smtClean="0"/>
              <a:t>39</a:t>
            </a:fld>
            <a:endParaRPr lang="en-US"/>
          </a:p>
        </p:txBody>
      </p:sp>
    </p:spTree>
    <p:extLst>
      <p:ext uri="{BB962C8B-B14F-4D97-AF65-F5344CB8AC3E}">
        <p14:creationId xmlns:p14="http://schemas.microsoft.com/office/powerpoint/2010/main" val="81547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63F3-49A0-4ECC-BF6E-7A49D18B4B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08144857-E1C7-42EF-85EB-C4EEA03E971B}"/>
              </a:ext>
            </a:extLst>
          </p:cNvPr>
          <p:cNvSpPr>
            <a:spLocks noGrp="1"/>
          </p:cNvSpPr>
          <p:nvPr>
            <p:ph idx="1"/>
          </p:nvPr>
        </p:nvSpPr>
        <p:spPr>
          <a:xfrm>
            <a:off x="838200" y="1417739"/>
            <a:ext cx="10515600" cy="4759224"/>
          </a:xfrm>
        </p:spPr>
        <p:txBody>
          <a:bodyPr>
            <a:normAutofit fontScale="92500" lnSpcReduction="10000"/>
          </a:bodyPr>
          <a:lstStyle/>
          <a:p>
            <a:pPr marL="0" indent="0">
              <a:buNone/>
            </a:pPr>
            <a:r>
              <a:rPr lang="en-GB" dirty="0"/>
              <a:t>Forecasting the output power of solar systems is required for the good operation of the power grid or for the optimal management of the energy fluxes occurring into the solar system. Before forecasting the solar systems output, it is essential to focus the prediction on the solar irradiance. </a:t>
            </a:r>
          </a:p>
          <a:p>
            <a:pPr marL="0" indent="0">
              <a:buNone/>
            </a:pPr>
            <a:r>
              <a:rPr lang="en-GB" dirty="0"/>
              <a:t>The global solar  radiation forecasting can be performed by several methods; the two big categories are the cloud imagery combined with physical models, and the machine learning models. </a:t>
            </a:r>
          </a:p>
          <a:p>
            <a:pPr marL="0" indent="0">
              <a:buNone/>
            </a:pPr>
            <a:r>
              <a:rPr lang="en-GB" dirty="0"/>
              <a:t>In this context, the objective of this paper is to give an overview of forecasting methods of solar irradiation using machine learning approaches. Although, a lot of papers describes methodologies like neural networks or support vector regression, it will be shown that other methods (regression tree, random forest, gradient boosting and many others) begin to be used in this context of prediction. </a:t>
            </a:r>
          </a:p>
        </p:txBody>
      </p:sp>
      <p:sp>
        <p:nvSpPr>
          <p:cNvPr id="5" name="Slide Number Placeholder 4">
            <a:extLst>
              <a:ext uri="{FF2B5EF4-FFF2-40B4-BE49-F238E27FC236}">
                <a16:creationId xmlns:a16="http://schemas.microsoft.com/office/drawing/2014/main" id="{1E5C9042-590C-4245-82FB-9994ADDB8979}"/>
              </a:ext>
            </a:extLst>
          </p:cNvPr>
          <p:cNvSpPr>
            <a:spLocks noGrp="1"/>
          </p:cNvSpPr>
          <p:nvPr>
            <p:ph type="sldNum" sz="quarter" idx="12"/>
          </p:nvPr>
        </p:nvSpPr>
        <p:spPr/>
        <p:txBody>
          <a:bodyPr/>
          <a:lstStyle/>
          <a:p>
            <a:fld id="{3986EAE3-97DF-4FD3-B0AE-AA3930F281C3}" type="slidenum">
              <a:rPr lang="en-US" smtClean="0"/>
              <a:t>4</a:t>
            </a:fld>
            <a:endParaRPr lang="en-US"/>
          </a:p>
        </p:txBody>
      </p:sp>
    </p:spTree>
    <p:extLst>
      <p:ext uri="{BB962C8B-B14F-4D97-AF65-F5344CB8AC3E}">
        <p14:creationId xmlns:p14="http://schemas.microsoft.com/office/powerpoint/2010/main" val="34843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B5E8-F7DC-40E7-93A2-6A491E0248CC}"/>
              </a:ext>
            </a:extLst>
          </p:cNvPr>
          <p:cNvSpPr>
            <a:spLocks noGrp="1"/>
          </p:cNvSpPr>
          <p:nvPr>
            <p:ph type="title"/>
          </p:nvPr>
        </p:nvSpPr>
        <p:spPr>
          <a:xfrm>
            <a:off x="838200" y="365125"/>
            <a:ext cx="10515600" cy="815975"/>
          </a:xfrm>
        </p:spPr>
        <p:txBody>
          <a:bodyPr/>
          <a:lstStyle/>
          <a:p>
            <a:r>
              <a:rPr lang="en-GB" b="1" dirty="0">
                <a:latin typeface="Times New Roman" panose="02020603050405020304" pitchFamily="18" charset="0"/>
                <a:cs typeface="Times New Roman" panose="02020603050405020304" pitchFamily="18" charset="0"/>
              </a:rPr>
              <a:t>Introduction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A7668-91D7-4C48-AA9C-A58A87AD9971}"/>
              </a:ext>
            </a:extLst>
          </p:cNvPr>
          <p:cNvSpPr>
            <a:spLocks noGrp="1"/>
          </p:cNvSpPr>
          <p:nvPr>
            <p:ph idx="1"/>
          </p:nvPr>
        </p:nvSpPr>
        <p:spPr>
          <a:xfrm>
            <a:off x="838200" y="1409700"/>
            <a:ext cx="10515600" cy="4767263"/>
          </a:xfrm>
        </p:spPr>
        <p:txBody>
          <a:bodyPr>
            <a:normAutofit fontScale="92500" lnSpcReduction="10000"/>
          </a:bodyPr>
          <a:lstStyle/>
          <a:p>
            <a:pPr marL="0" indent="0">
              <a:buNone/>
            </a:pPr>
            <a:r>
              <a:rPr lang="en-GB" dirty="0"/>
              <a:t>The performance ranking of such methods is complicated due to the diversity of the data set, time step, forecasting horizon, set up  and performance indicators. Overall, the error of prediction is quite equivalent. To improve the prediction performance some authors proposed the use of hybrid models or to use an ensemble forecast approach.</a:t>
            </a:r>
            <a:endParaRPr lang="en-US" dirty="0"/>
          </a:p>
          <a:p>
            <a:pPr marL="0" indent="0">
              <a:buNone/>
            </a:pPr>
            <a:endParaRPr lang="en-GB" dirty="0"/>
          </a:p>
          <a:p>
            <a:pPr marL="0" indent="0">
              <a:buNone/>
            </a:pPr>
            <a:r>
              <a:rPr lang="en-GB" dirty="0"/>
              <a:t>Numerically solar insolation can be calculated as follows:</a:t>
            </a:r>
          </a:p>
          <a:p>
            <a:pPr marL="0" indent="0">
              <a:buNone/>
            </a:pPr>
            <a:r>
              <a:rPr lang="en-GB" i="1" dirty="0">
                <a:solidFill>
                  <a:schemeClr val="accent2">
                    <a:lumMod val="75000"/>
                  </a:schemeClr>
                </a:solidFill>
              </a:rPr>
              <a:t>I(Solar irradiation) = S * </a:t>
            </a:r>
            <a:r>
              <a:rPr lang="en-GB" i="1" dirty="0" err="1">
                <a:solidFill>
                  <a:schemeClr val="accent2">
                    <a:lumMod val="75000"/>
                  </a:schemeClr>
                </a:solidFill>
              </a:rPr>
              <a:t>cosZ</a:t>
            </a:r>
            <a:r>
              <a:rPr lang="en-GB" i="1" dirty="0">
                <a:solidFill>
                  <a:schemeClr val="accent2">
                    <a:lumMod val="75000"/>
                  </a:schemeClr>
                </a:solidFill>
              </a:rPr>
              <a:t> − (</a:t>
            </a:r>
            <a:r>
              <a:rPr lang="en-GB" i="1" dirty="0" err="1">
                <a:solidFill>
                  <a:schemeClr val="accent2">
                    <a:lumMod val="75000"/>
                  </a:schemeClr>
                </a:solidFill>
              </a:rPr>
              <a:t>i</a:t>
            </a:r>
            <a:r>
              <a:rPr lang="en-GB" i="1" dirty="0">
                <a:solidFill>
                  <a:schemeClr val="accent2">
                    <a:lumMod val="75000"/>
                  </a:schemeClr>
                </a:solidFill>
              </a:rPr>
              <a:t>) </a:t>
            </a:r>
          </a:p>
          <a:p>
            <a:pPr marL="0" indent="0">
              <a:buNone/>
            </a:pPr>
            <a:endParaRPr lang="en-GB" dirty="0"/>
          </a:p>
          <a:p>
            <a:pPr marL="0" indent="0">
              <a:buNone/>
            </a:pPr>
            <a:r>
              <a:rPr lang="en-GB" dirty="0"/>
              <a:t>Here, S is the solar constant and it’s roughly equal to 1000 W/m^2 . </a:t>
            </a:r>
          </a:p>
          <a:p>
            <a:pPr marL="0" indent="0">
              <a:buNone/>
            </a:pPr>
            <a:r>
              <a:rPr lang="en-GB" i="1" dirty="0">
                <a:solidFill>
                  <a:schemeClr val="accent2">
                    <a:lumMod val="75000"/>
                  </a:schemeClr>
                </a:solidFill>
              </a:rPr>
              <a:t> Z(Zenith angle) = cos (</a:t>
            </a:r>
            <a:r>
              <a:rPr lang="en-GB" i="1" dirty="0" err="1">
                <a:solidFill>
                  <a:schemeClr val="accent2">
                    <a:lumMod val="75000"/>
                  </a:schemeClr>
                </a:solidFill>
              </a:rPr>
              <a:t>sinX</a:t>
            </a:r>
            <a:r>
              <a:rPr lang="en-GB" i="1" dirty="0">
                <a:solidFill>
                  <a:schemeClr val="accent2">
                    <a:lumMod val="75000"/>
                  </a:schemeClr>
                </a:solidFill>
              </a:rPr>
              <a:t> * </a:t>
            </a:r>
            <a:r>
              <a:rPr lang="en-GB" i="1" dirty="0" err="1">
                <a:solidFill>
                  <a:schemeClr val="accent2">
                    <a:lumMod val="75000"/>
                  </a:schemeClr>
                </a:solidFill>
              </a:rPr>
              <a:t>sinY</a:t>
            </a:r>
            <a:r>
              <a:rPr lang="en-GB" i="1" dirty="0">
                <a:solidFill>
                  <a:schemeClr val="accent2">
                    <a:lumMod val="75000"/>
                  </a:schemeClr>
                </a:solidFill>
              </a:rPr>
              <a:t> + </a:t>
            </a:r>
            <a:r>
              <a:rPr lang="en-GB" i="1" dirty="0" err="1">
                <a:solidFill>
                  <a:schemeClr val="accent2">
                    <a:lumMod val="75000"/>
                  </a:schemeClr>
                </a:solidFill>
              </a:rPr>
              <a:t>cosX</a:t>
            </a:r>
            <a:r>
              <a:rPr lang="en-GB" i="1" dirty="0">
                <a:solidFill>
                  <a:schemeClr val="accent2">
                    <a:lumMod val="75000"/>
                  </a:schemeClr>
                </a:solidFill>
              </a:rPr>
              <a:t> * </a:t>
            </a:r>
            <a:r>
              <a:rPr lang="en-GB" i="1" dirty="0" err="1">
                <a:solidFill>
                  <a:schemeClr val="accent2">
                    <a:lumMod val="75000"/>
                  </a:schemeClr>
                </a:solidFill>
              </a:rPr>
              <a:t>cosY</a:t>
            </a:r>
            <a:r>
              <a:rPr lang="en-GB" i="1" dirty="0">
                <a:solidFill>
                  <a:schemeClr val="accent2">
                    <a:lumMod val="75000"/>
                  </a:schemeClr>
                </a:solidFill>
              </a:rPr>
              <a:t> * </a:t>
            </a:r>
            <a:r>
              <a:rPr lang="en-GB" i="1" dirty="0" err="1">
                <a:solidFill>
                  <a:schemeClr val="accent2">
                    <a:lumMod val="75000"/>
                  </a:schemeClr>
                </a:solidFill>
              </a:rPr>
              <a:t>cosH</a:t>
            </a:r>
            <a:r>
              <a:rPr lang="en-GB" i="1" dirty="0">
                <a:solidFill>
                  <a:schemeClr val="accent2">
                    <a:lumMod val="75000"/>
                  </a:schemeClr>
                </a:solidFill>
              </a:rPr>
              <a:t>) − (ii) </a:t>
            </a:r>
          </a:p>
        </p:txBody>
      </p:sp>
      <p:sp>
        <p:nvSpPr>
          <p:cNvPr id="5" name="Slide Number Placeholder 4">
            <a:extLst>
              <a:ext uri="{FF2B5EF4-FFF2-40B4-BE49-F238E27FC236}">
                <a16:creationId xmlns:a16="http://schemas.microsoft.com/office/drawing/2014/main" id="{2401FD3D-F5F2-423D-BC11-F0C3FC223B8B}"/>
              </a:ext>
            </a:extLst>
          </p:cNvPr>
          <p:cNvSpPr>
            <a:spLocks noGrp="1"/>
          </p:cNvSpPr>
          <p:nvPr>
            <p:ph type="sldNum" sz="quarter" idx="12"/>
          </p:nvPr>
        </p:nvSpPr>
        <p:spPr/>
        <p:txBody>
          <a:bodyPr/>
          <a:lstStyle/>
          <a:p>
            <a:fld id="{3986EAE3-97DF-4FD3-B0AE-AA3930F281C3}" type="slidenum">
              <a:rPr lang="en-US" smtClean="0"/>
              <a:t>5</a:t>
            </a:fld>
            <a:endParaRPr lang="en-US"/>
          </a:p>
        </p:txBody>
      </p:sp>
    </p:spTree>
    <p:extLst>
      <p:ext uri="{BB962C8B-B14F-4D97-AF65-F5344CB8AC3E}">
        <p14:creationId xmlns:p14="http://schemas.microsoft.com/office/powerpoint/2010/main" val="335313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92E11-2CF0-47D8-9CE6-47127ADD341A}"/>
              </a:ext>
            </a:extLst>
          </p:cNvPr>
          <p:cNvSpPr>
            <a:spLocks noGrp="1"/>
          </p:cNvSpPr>
          <p:nvPr>
            <p:ph idx="1"/>
          </p:nvPr>
        </p:nvSpPr>
        <p:spPr>
          <a:xfrm>
            <a:off x="838200" y="714375"/>
            <a:ext cx="10515600" cy="5462588"/>
          </a:xfrm>
        </p:spPr>
        <p:txBody>
          <a:bodyPr anchor="ctr">
            <a:normAutofit/>
          </a:bodyPr>
          <a:lstStyle/>
          <a:p>
            <a:pPr marL="0" indent="0" algn="ctr">
              <a:buNone/>
            </a:pPr>
            <a:r>
              <a:rPr lang="en-GB" sz="6600" b="1" dirty="0">
                <a:latin typeface="Times New Roman" panose="02020603050405020304" pitchFamily="18" charset="0"/>
                <a:cs typeface="Times New Roman" panose="02020603050405020304" pitchFamily="18" charset="0"/>
              </a:rPr>
              <a:t>Objectives</a:t>
            </a:r>
            <a:endParaRPr lang="en-US" sz="66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E01E5DD-9CF0-4DA3-A059-59547B6D3A40}"/>
              </a:ext>
            </a:extLst>
          </p:cNvPr>
          <p:cNvSpPr>
            <a:spLocks noGrp="1"/>
          </p:cNvSpPr>
          <p:nvPr>
            <p:ph type="sldNum" sz="quarter" idx="12"/>
          </p:nvPr>
        </p:nvSpPr>
        <p:spPr/>
        <p:txBody>
          <a:bodyPr/>
          <a:lstStyle/>
          <a:p>
            <a:fld id="{3986EAE3-97DF-4FD3-B0AE-AA3930F281C3}" type="slidenum">
              <a:rPr lang="en-US" smtClean="0"/>
              <a:t>6</a:t>
            </a:fld>
            <a:endParaRPr lang="en-US"/>
          </a:p>
        </p:txBody>
      </p:sp>
    </p:spTree>
    <p:extLst>
      <p:ext uri="{BB962C8B-B14F-4D97-AF65-F5344CB8AC3E}">
        <p14:creationId xmlns:p14="http://schemas.microsoft.com/office/powerpoint/2010/main" val="132380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E92E-03BC-4315-96F9-5C90BDF378FB}"/>
              </a:ext>
            </a:extLst>
          </p:cNvPr>
          <p:cNvSpPr>
            <a:spLocks noGrp="1"/>
          </p:cNvSpPr>
          <p:nvPr>
            <p:ph type="title"/>
          </p:nvPr>
        </p:nvSpPr>
        <p:spPr>
          <a:xfrm>
            <a:off x="838200" y="365125"/>
            <a:ext cx="10515600" cy="733833"/>
          </a:xfrm>
        </p:spPr>
        <p:txBody>
          <a:bodyPr/>
          <a:lstStyle/>
          <a:p>
            <a:pPr algn="ctr"/>
            <a:r>
              <a:rPr lang="en-US" b="1" dirty="0">
                <a:latin typeface="Times New Roman" panose="02020603050405020304" pitchFamily="18" charset="0"/>
                <a:cs typeface="Times New Roman" panose="02020603050405020304" pitchFamily="18" charset="0"/>
              </a:rPr>
              <a:t>Objectives :</a:t>
            </a:r>
          </a:p>
        </p:txBody>
      </p:sp>
      <p:sp>
        <p:nvSpPr>
          <p:cNvPr id="3" name="Content Placeholder 2">
            <a:extLst>
              <a:ext uri="{FF2B5EF4-FFF2-40B4-BE49-F238E27FC236}">
                <a16:creationId xmlns:a16="http://schemas.microsoft.com/office/drawing/2014/main" id="{BDEE68BF-5845-4855-AACF-C522577CA353}"/>
              </a:ext>
            </a:extLst>
          </p:cNvPr>
          <p:cNvSpPr>
            <a:spLocks noGrp="1"/>
          </p:cNvSpPr>
          <p:nvPr>
            <p:ph idx="1"/>
          </p:nvPr>
        </p:nvSpPr>
        <p:spPr>
          <a:xfrm>
            <a:off x="838200" y="1233182"/>
            <a:ext cx="10515600" cy="4943781"/>
          </a:xfrm>
        </p:spPr>
        <p:txBody>
          <a:bodyPr/>
          <a:lstStyle/>
          <a:p>
            <a:pPr marL="0" indent="0">
              <a:buNone/>
            </a:pPr>
            <a:r>
              <a:rPr lang="en-GB" dirty="0"/>
              <a:t>     Main goal of this project research is to benchmark different forecasting techniques to predict the solar Radiation output by using relevant statistical and machine learning techniques and algorithms .</a:t>
            </a:r>
          </a:p>
          <a:p>
            <a:pPr marL="0" indent="0">
              <a:buNone/>
            </a:pPr>
            <a:endParaRPr lang="en-GB" dirty="0"/>
          </a:p>
          <a:p>
            <a:pPr marL="0" indent="0">
              <a:buNone/>
            </a:pPr>
            <a:r>
              <a:rPr lang="en-GB" dirty="0"/>
              <a:t>     Apply Feature Engineering &amp; Exploratory Data Analysis for Identify sub-optimally performing </a:t>
            </a:r>
            <a:r>
              <a:rPr lang="en-US" b="0" i="0" dirty="0">
                <a:solidFill>
                  <a:srgbClr val="202124"/>
                </a:solidFill>
                <a:effectLst/>
                <a:latin typeface="Google Sans"/>
              </a:rPr>
              <a:t>equipment.</a:t>
            </a:r>
          </a:p>
          <a:p>
            <a:pPr marL="0" indent="0">
              <a:buNone/>
            </a:pPr>
            <a:endParaRPr lang="en-GB" dirty="0"/>
          </a:p>
          <a:p>
            <a:pPr marL="0" indent="0">
              <a:buNone/>
            </a:pPr>
            <a:r>
              <a:rPr lang="en-GB" dirty="0"/>
              <a:t>     Machine learning techniques are benchmarked from the existing data systems installations which showed Solar power generation output on required methodologies to increase the overall prediction accuracy. </a:t>
            </a:r>
            <a:endParaRPr lang="en-US" dirty="0"/>
          </a:p>
        </p:txBody>
      </p:sp>
      <p:sp>
        <p:nvSpPr>
          <p:cNvPr id="5" name="Slide Number Placeholder 4">
            <a:extLst>
              <a:ext uri="{FF2B5EF4-FFF2-40B4-BE49-F238E27FC236}">
                <a16:creationId xmlns:a16="http://schemas.microsoft.com/office/drawing/2014/main" id="{DE5BA919-F83F-44FD-8A55-958BBCDFA4B0}"/>
              </a:ext>
            </a:extLst>
          </p:cNvPr>
          <p:cNvSpPr>
            <a:spLocks noGrp="1"/>
          </p:cNvSpPr>
          <p:nvPr>
            <p:ph type="sldNum" sz="quarter" idx="12"/>
          </p:nvPr>
        </p:nvSpPr>
        <p:spPr/>
        <p:txBody>
          <a:bodyPr/>
          <a:lstStyle/>
          <a:p>
            <a:fld id="{3986EAE3-97DF-4FD3-B0AE-AA3930F281C3}" type="slidenum">
              <a:rPr lang="en-US" smtClean="0"/>
              <a:t>7</a:t>
            </a:fld>
            <a:endParaRPr lang="en-US"/>
          </a:p>
        </p:txBody>
      </p:sp>
      <p:sp>
        <p:nvSpPr>
          <p:cNvPr id="4" name="Arrow: Chevron 3">
            <a:extLst>
              <a:ext uri="{FF2B5EF4-FFF2-40B4-BE49-F238E27FC236}">
                <a16:creationId xmlns:a16="http://schemas.microsoft.com/office/drawing/2014/main" id="{53DD7272-4C1D-4D35-B16C-628395BD2895}"/>
              </a:ext>
            </a:extLst>
          </p:cNvPr>
          <p:cNvSpPr/>
          <p:nvPr/>
        </p:nvSpPr>
        <p:spPr>
          <a:xfrm>
            <a:off x="838200" y="1333849"/>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108C879-7D26-48E9-9BB0-5DDE84A27B5C}"/>
              </a:ext>
            </a:extLst>
          </p:cNvPr>
          <p:cNvSpPr/>
          <p:nvPr/>
        </p:nvSpPr>
        <p:spPr>
          <a:xfrm>
            <a:off x="838200" y="3126232"/>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4A53326A-B05A-451B-8DB9-B137D74413B1}"/>
              </a:ext>
            </a:extLst>
          </p:cNvPr>
          <p:cNvSpPr/>
          <p:nvPr/>
        </p:nvSpPr>
        <p:spPr>
          <a:xfrm>
            <a:off x="838200" y="4550929"/>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041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DF4F69-E40E-47FF-8E11-4B5DBC866D0B}"/>
              </a:ext>
            </a:extLst>
          </p:cNvPr>
          <p:cNvSpPr>
            <a:spLocks noGrp="1"/>
          </p:cNvSpPr>
          <p:nvPr>
            <p:ph idx="1"/>
          </p:nvPr>
        </p:nvSpPr>
        <p:spPr>
          <a:xfrm>
            <a:off x="838200" y="895350"/>
            <a:ext cx="10515600" cy="5281613"/>
          </a:xfrm>
        </p:spPr>
        <p:txBody>
          <a:bodyPr anchor="ctr">
            <a:normAutofit/>
          </a:bodyPr>
          <a:lstStyle/>
          <a:p>
            <a:pPr marL="0" indent="0" algn="ctr">
              <a:buNone/>
            </a:pPr>
            <a:r>
              <a:rPr lang="en-GB" sz="6600" b="1" dirty="0">
                <a:latin typeface="Times New Roman" panose="02020603050405020304" pitchFamily="18" charset="0"/>
                <a:cs typeface="Times New Roman" panose="02020603050405020304" pitchFamily="18" charset="0"/>
              </a:rPr>
              <a:t>Literature Review</a:t>
            </a:r>
            <a:endParaRPr lang="en-US" sz="66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00EB058-454E-4C10-880A-653791EE77B3}"/>
              </a:ext>
            </a:extLst>
          </p:cNvPr>
          <p:cNvSpPr>
            <a:spLocks noGrp="1"/>
          </p:cNvSpPr>
          <p:nvPr>
            <p:ph type="sldNum" sz="quarter" idx="12"/>
          </p:nvPr>
        </p:nvSpPr>
        <p:spPr/>
        <p:txBody>
          <a:bodyPr/>
          <a:lstStyle/>
          <a:p>
            <a:fld id="{3986EAE3-97DF-4FD3-B0AE-AA3930F281C3}" type="slidenum">
              <a:rPr lang="en-US" smtClean="0"/>
              <a:t>8</a:t>
            </a:fld>
            <a:endParaRPr lang="en-US"/>
          </a:p>
        </p:txBody>
      </p:sp>
    </p:spTree>
    <p:extLst>
      <p:ext uri="{BB962C8B-B14F-4D97-AF65-F5344CB8AC3E}">
        <p14:creationId xmlns:p14="http://schemas.microsoft.com/office/powerpoint/2010/main" val="85523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2EA7-DE1C-4D0B-A62F-1B11388E330E}"/>
              </a:ext>
            </a:extLst>
          </p:cNvPr>
          <p:cNvSpPr>
            <a:spLocks noGrp="1"/>
          </p:cNvSpPr>
          <p:nvPr>
            <p:ph type="title"/>
          </p:nvPr>
        </p:nvSpPr>
        <p:spPr>
          <a:xfrm>
            <a:off x="838200" y="365125"/>
            <a:ext cx="10515600" cy="815975"/>
          </a:xfrm>
        </p:spPr>
        <p:txBody>
          <a:bodyPr/>
          <a:lstStyle/>
          <a:p>
            <a:pPr algn="ctr"/>
            <a:r>
              <a:rPr lang="en-GB" b="1" dirty="0">
                <a:latin typeface="Times New Roman" panose="02020603050405020304" pitchFamily="18" charset="0"/>
                <a:cs typeface="Times New Roman" panose="02020603050405020304" pitchFamily="18" charset="0"/>
              </a:rPr>
              <a:t>Literature Review :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2F3DA-24F9-4BD3-A7DE-ABE0F55885B0}"/>
              </a:ext>
            </a:extLst>
          </p:cNvPr>
          <p:cNvSpPr>
            <a:spLocks noGrp="1"/>
          </p:cNvSpPr>
          <p:nvPr>
            <p:ph idx="1"/>
          </p:nvPr>
        </p:nvSpPr>
        <p:spPr>
          <a:xfrm>
            <a:off x="838200" y="1362075"/>
            <a:ext cx="10515600" cy="4814888"/>
          </a:xfrm>
        </p:spPr>
        <p:txBody>
          <a:bodyPr>
            <a:normAutofit lnSpcReduction="10000"/>
          </a:bodyPr>
          <a:lstStyle/>
          <a:p>
            <a:pPr marL="0" lvl="0" indent="0" algn="just" rtl="0">
              <a:buNone/>
            </a:pPr>
            <a:r>
              <a:rPr lang="en-US" sz="2800" b="0" dirty="0">
                <a:latin typeface="Times" pitchFamily="18" charset="0"/>
                <a:cs typeface="Times" panose="02020603050405020304" pitchFamily="18" charset="0"/>
              </a:rPr>
              <a:t>     Several methods have been employed for the existence data analysis like Support Vector Machine (SVM) and K-Nearest Neighbor (KNN) method.</a:t>
            </a:r>
          </a:p>
          <a:p>
            <a:pPr lvl="0" algn="just" rtl="0"/>
            <a:endParaRPr lang="en-US" sz="2800" b="0" dirty="0">
              <a:latin typeface="Times" pitchFamily="18" charset="0"/>
              <a:cs typeface="Times" panose="02020603050405020304" pitchFamily="18" charset="0"/>
            </a:endParaRPr>
          </a:p>
          <a:p>
            <a:pPr marL="0" indent="0">
              <a:buNone/>
            </a:pPr>
            <a:r>
              <a:rPr lang="en-US" sz="2800" b="0" dirty="0">
                <a:latin typeface="Times" pitchFamily="18" charset="0"/>
                <a:cs typeface="Times" panose="02020603050405020304" pitchFamily="18" charset="0"/>
              </a:rPr>
              <a:t>     The data accuracy has also been verified using Energy Pattern Factor Method, Solar Radiation Optimization Paper Method and Standard Deviation Method. </a:t>
            </a:r>
          </a:p>
          <a:p>
            <a:pPr marL="0" indent="0">
              <a:buNone/>
            </a:pPr>
            <a:endParaRPr lang="en-US" sz="2800" b="0" dirty="0">
              <a:latin typeface="Times" pitchFamily="18" charset="0"/>
              <a:cs typeface="Times" panose="02020603050405020304" pitchFamily="18" charset="0"/>
            </a:endParaRPr>
          </a:p>
          <a:p>
            <a:pPr marL="0" indent="0">
              <a:buNone/>
            </a:pPr>
            <a:r>
              <a:rPr lang="en-GB" dirty="0"/>
              <a:t>     Inman et al.  present an considerable survey of theory for RES forecasting. Theories from different fields are presented, such as on how to model irradiance, air masses, and clearness indices</a:t>
            </a:r>
            <a:endParaRPr lang="en-US" sz="2800" b="0" dirty="0">
              <a:latin typeface="Times" pitchFamily="18" charset="0"/>
              <a:cs typeface="Times"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6EC4D114-DB24-4ABD-AAD4-E57DE20828C3}"/>
              </a:ext>
            </a:extLst>
          </p:cNvPr>
          <p:cNvSpPr>
            <a:spLocks noGrp="1"/>
          </p:cNvSpPr>
          <p:nvPr>
            <p:ph type="sldNum" sz="quarter" idx="12"/>
          </p:nvPr>
        </p:nvSpPr>
        <p:spPr/>
        <p:txBody>
          <a:bodyPr/>
          <a:lstStyle/>
          <a:p>
            <a:fld id="{3986EAE3-97DF-4FD3-B0AE-AA3930F281C3}" type="slidenum">
              <a:rPr lang="en-US" smtClean="0"/>
              <a:t>9</a:t>
            </a:fld>
            <a:endParaRPr lang="en-US"/>
          </a:p>
        </p:txBody>
      </p:sp>
      <p:sp>
        <p:nvSpPr>
          <p:cNvPr id="4" name="Arrow: Chevron 3">
            <a:extLst>
              <a:ext uri="{FF2B5EF4-FFF2-40B4-BE49-F238E27FC236}">
                <a16:creationId xmlns:a16="http://schemas.microsoft.com/office/drawing/2014/main" id="{7ED78990-3EA7-4416-B8FC-0D2E638EF378}"/>
              </a:ext>
            </a:extLst>
          </p:cNvPr>
          <p:cNvSpPr/>
          <p:nvPr/>
        </p:nvSpPr>
        <p:spPr>
          <a:xfrm>
            <a:off x="838200" y="1442906"/>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8" name="Arrow: Chevron 7">
            <a:extLst>
              <a:ext uri="{FF2B5EF4-FFF2-40B4-BE49-F238E27FC236}">
                <a16:creationId xmlns:a16="http://schemas.microsoft.com/office/drawing/2014/main" id="{4453EBB7-1403-4FBF-94E1-0953CDA423C2}"/>
              </a:ext>
            </a:extLst>
          </p:cNvPr>
          <p:cNvSpPr/>
          <p:nvPr/>
        </p:nvSpPr>
        <p:spPr>
          <a:xfrm>
            <a:off x="838200" y="3078760"/>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4A95EEAC-B9A2-4189-8900-259401A7734D}"/>
              </a:ext>
            </a:extLst>
          </p:cNvPr>
          <p:cNvSpPr/>
          <p:nvPr/>
        </p:nvSpPr>
        <p:spPr>
          <a:xfrm>
            <a:off x="838200" y="4714614"/>
            <a:ext cx="484632" cy="201336"/>
          </a:xfrm>
          <a:prstGeom prst="chevron">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0705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TotalTime>
  <Words>2655</Words>
  <Application>Microsoft Office PowerPoint</Application>
  <PresentationFormat>Widescreen</PresentationFormat>
  <Paragraphs>265</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Google Sans</vt:lpstr>
      <vt:lpstr>Inter</vt:lpstr>
      <vt:lpstr>Times</vt:lpstr>
      <vt:lpstr>Times New Roman</vt:lpstr>
      <vt:lpstr>Office Theme</vt:lpstr>
      <vt:lpstr>PowerPoint Presentation</vt:lpstr>
      <vt:lpstr>Overview : </vt:lpstr>
      <vt:lpstr>PowerPoint Presentation</vt:lpstr>
      <vt:lpstr>Introduction :</vt:lpstr>
      <vt:lpstr>Introduction :</vt:lpstr>
      <vt:lpstr>PowerPoint Presentation</vt:lpstr>
      <vt:lpstr>Objectives :</vt:lpstr>
      <vt:lpstr>PowerPoint Presentation</vt:lpstr>
      <vt:lpstr>Literature Review : </vt:lpstr>
      <vt:lpstr>PowerPoint Presentation</vt:lpstr>
      <vt:lpstr>Model Architecture : </vt:lpstr>
      <vt:lpstr>System Work Flow : </vt:lpstr>
      <vt:lpstr>PowerPoint Presentation</vt:lpstr>
      <vt:lpstr>Exploratory Data Analysis :</vt:lpstr>
      <vt:lpstr>Linear Regression Algorithm :</vt:lpstr>
      <vt:lpstr>Descision Tree Algorithm :</vt:lpstr>
      <vt:lpstr>Random Forest Algorithm : </vt:lpstr>
      <vt:lpstr>Boosted Decision Tree :</vt:lpstr>
      <vt:lpstr>PowerPoint Presentation</vt:lpstr>
      <vt:lpstr>Correlation Before PCA :</vt:lpstr>
      <vt:lpstr>Attributes Correlation Analysis : </vt:lpstr>
      <vt:lpstr>Principle Component Analysis Result : </vt:lpstr>
      <vt:lpstr>PowerPoint Presentation</vt:lpstr>
      <vt:lpstr>XGBoost Algorithm Technique :</vt:lpstr>
      <vt:lpstr>Decision Tree Algorithm Technique: </vt:lpstr>
      <vt:lpstr>PowerPoint Presentation</vt:lpstr>
      <vt:lpstr>Result &amp; Discussion</vt:lpstr>
      <vt:lpstr>Model Analysis : Decision Tree VS XGBost</vt:lpstr>
      <vt:lpstr>Result Data</vt:lpstr>
      <vt:lpstr>Conclusion :</vt:lpstr>
      <vt:lpstr>References :</vt:lpstr>
      <vt:lpstr>Exploratory Data Analysis : Date VS Attribute</vt:lpstr>
      <vt:lpstr>Which date ambient temperature mean is maximum?</vt:lpstr>
      <vt:lpstr>Ambient Temperature: seasonal, trend and residual. </vt:lpstr>
      <vt:lpstr>Feature Selection Technique : </vt:lpstr>
      <vt:lpstr>Features Important For Prediction :</vt:lpstr>
      <vt:lpstr>Mean Square Error (MSE) </vt:lpstr>
      <vt:lpstr>Model Analysis : XGBOOST Regressor</vt:lpstr>
      <vt:lpstr>Analytics Term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Radiation Forecasting, identify faulty or sub-optimally performing equipment and Predictive Solar Power Generation</dc:title>
  <dc:creator>Sanjoy Biswas</dc:creator>
  <cp:lastModifiedBy>Sanjoy Biswas</cp:lastModifiedBy>
  <cp:revision>46</cp:revision>
  <dcterms:created xsi:type="dcterms:W3CDTF">2020-10-13T21:12:35Z</dcterms:created>
  <dcterms:modified xsi:type="dcterms:W3CDTF">2020-10-16T18:51:42Z</dcterms:modified>
</cp:coreProperties>
</file>