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56" r:id="rId2"/>
    <p:sldId id="299" r:id="rId3"/>
    <p:sldId id="309" r:id="rId4"/>
    <p:sldId id="298" r:id="rId5"/>
    <p:sldId id="292" r:id="rId6"/>
    <p:sldId id="293" r:id="rId7"/>
    <p:sldId id="294" r:id="rId8"/>
    <p:sldId id="295" r:id="rId9"/>
    <p:sldId id="302" r:id="rId10"/>
    <p:sldId id="296" r:id="rId11"/>
    <p:sldId id="300" r:id="rId12"/>
    <p:sldId id="297" r:id="rId13"/>
    <p:sldId id="301" r:id="rId14"/>
    <p:sldId id="303" r:id="rId15"/>
    <p:sldId id="271" r:id="rId16"/>
    <p:sldId id="304" r:id="rId17"/>
    <p:sldId id="305" r:id="rId18"/>
    <p:sldId id="274" r:id="rId19"/>
    <p:sldId id="306" r:id="rId20"/>
    <p:sldId id="307" r:id="rId21"/>
    <p:sldId id="308" r:id="rId22"/>
    <p:sldId id="311" r:id="rId23"/>
    <p:sldId id="276" r:id="rId24"/>
    <p:sldId id="310" r:id="rId25"/>
    <p:sldId id="312" r:id="rId26"/>
    <p:sldId id="275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hmidur Rahman Sakib" userId="0af3a778cf3bac1e" providerId="LiveId" clId="{E8687CED-C398-43AA-A543-989588A33698}"/>
    <pc:docChg chg="undo redo custSel addSld modSld sldOrd">
      <pc:chgData name="Md. Fahmidur Rahman Sakib" userId="0af3a778cf3bac1e" providerId="LiveId" clId="{E8687CED-C398-43AA-A543-989588A33698}" dt="2024-01-20T15:25:09.330" v="288"/>
      <pc:docMkLst>
        <pc:docMk/>
      </pc:docMkLst>
      <pc:sldChg chg="modSp add mod">
        <pc:chgData name="Md. Fahmidur Rahman Sakib" userId="0af3a778cf3bac1e" providerId="LiveId" clId="{E8687CED-C398-43AA-A543-989588A33698}" dt="2024-01-20T14:14:56.190" v="86"/>
        <pc:sldMkLst>
          <pc:docMk/>
          <pc:sldMk cId="0" sldId="271"/>
        </pc:sldMkLst>
        <pc:spChg chg="mod">
          <ac:chgData name="Md. Fahmidur Rahman Sakib" userId="0af3a778cf3bac1e" providerId="LiveId" clId="{E8687CED-C398-43AA-A543-989588A33698}" dt="2024-01-20T14:14:56.190" v="86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add mod ord">
        <pc:chgData name="Md. Fahmidur Rahman Sakib" userId="0af3a778cf3bac1e" providerId="LiveId" clId="{E8687CED-C398-43AA-A543-989588A33698}" dt="2024-01-20T14:41:26.165" v="100"/>
        <pc:sldMkLst>
          <pc:docMk/>
          <pc:sldMk cId="0" sldId="274"/>
        </pc:sldMkLst>
        <pc:spChg chg="add del mod">
          <ac:chgData name="Md. Fahmidur Rahman Sakib" userId="0af3a778cf3bac1e" providerId="LiveId" clId="{E8687CED-C398-43AA-A543-989588A33698}" dt="2024-01-20T14:41:11.553" v="96"/>
          <ac:spMkLst>
            <pc:docMk/>
            <pc:sldMk cId="0" sldId="274"/>
            <ac:spMk id="7" creationId="{53BA54DA-036D-4905-B452-22553E6D13C6}"/>
          </ac:spMkLst>
        </pc:spChg>
        <pc:spChg chg="add mod">
          <ac:chgData name="Md. Fahmidur Rahman Sakib" userId="0af3a778cf3bac1e" providerId="LiveId" clId="{E8687CED-C398-43AA-A543-989588A33698}" dt="2024-01-20T14:41:26.165" v="100"/>
          <ac:spMkLst>
            <pc:docMk/>
            <pc:sldMk cId="0" sldId="274"/>
            <ac:spMk id="8" creationId="{D57C129D-29D9-44F5-8AA6-4C25D3BDF269}"/>
          </ac:spMkLst>
        </pc:spChg>
        <pc:spChg chg="del mod">
          <ac:chgData name="Md. Fahmidur Rahman Sakib" userId="0af3a778cf3bac1e" providerId="LiveId" clId="{E8687CED-C398-43AA-A543-989588A33698}" dt="2024-01-20T14:41:19.195" v="99" actId="21"/>
          <ac:spMkLst>
            <pc:docMk/>
            <pc:sldMk cId="0" sldId="274"/>
            <ac:spMk id="322" creationId="{00000000-0000-0000-0000-000000000000}"/>
          </ac:spMkLst>
        </pc:spChg>
        <pc:picChg chg="del">
          <ac:chgData name="Md. Fahmidur Rahman Sakib" userId="0af3a778cf3bac1e" providerId="LiveId" clId="{E8687CED-C398-43AA-A543-989588A33698}" dt="2024-01-20T14:40:09.852" v="94" actId="478"/>
          <ac:picMkLst>
            <pc:docMk/>
            <pc:sldMk cId="0" sldId="274"/>
            <ac:picMk id="323" creationId="{00000000-0000-0000-0000-000000000000}"/>
          </ac:picMkLst>
        </pc:picChg>
      </pc:sldChg>
      <pc:sldChg chg="modSp mod">
        <pc:chgData name="Md. Fahmidur Rahman Sakib" userId="0af3a778cf3bac1e" providerId="LiveId" clId="{E8687CED-C398-43AA-A543-989588A33698}" dt="2024-01-20T15:01:15.614" v="283" actId="20577"/>
        <pc:sldMkLst>
          <pc:docMk/>
          <pc:sldMk cId="0" sldId="275"/>
        </pc:sldMkLst>
        <pc:spChg chg="mod">
          <ac:chgData name="Md. Fahmidur Rahman Sakib" userId="0af3a778cf3bac1e" providerId="LiveId" clId="{E8687CED-C398-43AA-A543-989588A33698}" dt="2024-01-20T15:00:25.174" v="249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Md. Fahmidur Rahman Sakib" userId="0af3a778cf3bac1e" providerId="LiveId" clId="{E8687CED-C398-43AA-A543-989588A33698}" dt="2024-01-20T15:01:15.614" v="283" actId="20577"/>
          <ac:spMkLst>
            <pc:docMk/>
            <pc:sldMk cId="0" sldId="275"/>
            <ac:spMk id="4" creationId="{00000000-0000-0000-0000-000000000000}"/>
          </ac:spMkLst>
        </pc:spChg>
      </pc:sldChg>
      <pc:sldChg chg="addSp delSp modSp add mod">
        <pc:chgData name="Md. Fahmidur Rahman Sakib" userId="0af3a778cf3bac1e" providerId="LiveId" clId="{E8687CED-C398-43AA-A543-989588A33698}" dt="2024-01-20T15:25:09.330" v="288"/>
        <pc:sldMkLst>
          <pc:docMk/>
          <pc:sldMk cId="0" sldId="276"/>
        </pc:sldMkLst>
        <pc:spChg chg="add mod">
          <ac:chgData name="Md. Fahmidur Rahman Sakib" userId="0af3a778cf3bac1e" providerId="LiveId" clId="{E8687CED-C398-43AA-A543-989588A33698}" dt="2024-01-20T15:25:09.330" v="288"/>
          <ac:spMkLst>
            <pc:docMk/>
            <pc:sldMk cId="0" sldId="276"/>
            <ac:spMk id="7" creationId="{F0DE3256-565A-4FD2-86E0-B776AA8D1E33}"/>
          </ac:spMkLst>
        </pc:spChg>
        <pc:spChg chg="mod">
          <ac:chgData name="Md. Fahmidur Rahman Sakib" userId="0af3a778cf3bac1e" providerId="LiveId" clId="{E8687CED-C398-43AA-A543-989588A33698}" dt="2024-01-20T14:50:55.632" v="145"/>
          <ac:spMkLst>
            <pc:docMk/>
            <pc:sldMk cId="0" sldId="276"/>
            <ac:spMk id="339" creationId="{00000000-0000-0000-0000-000000000000}"/>
          </ac:spMkLst>
        </pc:spChg>
        <pc:spChg chg="del">
          <ac:chgData name="Md. Fahmidur Rahman Sakib" userId="0af3a778cf3bac1e" providerId="LiveId" clId="{E8687CED-C398-43AA-A543-989588A33698}" dt="2024-01-20T15:25:00.979" v="287" actId="478"/>
          <ac:spMkLst>
            <pc:docMk/>
            <pc:sldMk cId="0" sldId="276"/>
            <ac:spMk id="340" creationId="{00000000-0000-0000-0000-000000000000}"/>
          </ac:spMkLst>
        </pc:spChg>
        <pc:picChg chg="del">
          <ac:chgData name="Md. Fahmidur Rahman Sakib" userId="0af3a778cf3bac1e" providerId="LiveId" clId="{E8687CED-C398-43AA-A543-989588A33698}" dt="2024-01-20T14:50:02.355" v="139" actId="478"/>
          <ac:picMkLst>
            <pc:docMk/>
            <pc:sldMk cId="0" sldId="276"/>
            <ac:picMk id="341" creationId="{00000000-0000-0000-0000-000000000000}"/>
          </ac:picMkLst>
        </pc:picChg>
      </pc:sldChg>
      <pc:sldChg chg="modSp mod">
        <pc:chgData name="Md. Fahmidur Rahman Sakib" userId="0af3a778cf3bac1e" providerId="LiveId" clId="{E8687CED-C398-43AA-A543-989588A33698}" dt="2024-01-20T13:53:12.969" v="21" actId="20577"/>
        <pc:sldMkLst>
          <pc:docMk/>
          <pc:sldMk cId="0" sldId="299"/>
        </pc:sldMkLst>
        <pc:spChg chg="mod">
          <ac:chgData name="Md. Fahmidur Rahman Sakib" userId="0af3a778cf3bac1e" providerId="LiveId" clId="{E8687CED-C398-43AA-A543-989588A33698}" dt="2024-01-20T13:53:12.969" v="21" actId="20577"/>
          <ac:spMkLst>
            <pc:docMk/>
            <pc:sldMk cId="0" sldId="299"/>
            <ac:spMk id="4" creationId="{00000000-0000-0000-0000-000000000000}"/>
          </ac:spMkLst>
        </pc:spChg>
      </pc:sldChg>
      <pc:sldChg chg="addSp delSp modSp mod">
        <pc:chgData name="Md. Fahmidur Rahman Sakib" userId="0af3a778cf3bac1e" providerId="LiveId" clId="{E8687CED-C398-43AA-A543-989588A33698}" dt="2024-01-20T15:24:29.534" v="286"/>
        <pc:sldMkLst>
          <pc:docMk/>
          <pc:sldMk cId="0" sldId="303"/>
        </pc:sldMkLst>
        <pc:spChg chg="mod">
          <ac:chgData name="Md. Fahmidur Rahman Sakib" userId="0af3a778cf3bac1e" providerId="LiveId" clId="{E8687CED-C398-43AA-A543-989588A33698}" dt="2024-01-20T14:18:14.714" v="87" actId="1076"/>
          <ac:spMkLst>
            <pc:docMk/>
            <pc:sldMk cId="0" sldId="303"/>
            <ac:spMk id="2" creationId="{00000000-0000-0000-0000-000000000000}"/>
          </ac:spMkLst>
        </pc:spChg>
        <pc:spChg chg="add del mod">
          <ac:chgData name="Md. Fahmidur Rahman Sakib" userId="0af3a778cf3bac1e" providerId="LiveId" clId="{E8687CED-C398-43AA-A543-989588A33698}" dt="2024-01-20T14:05:27.190" v="55"/>
          <ac:spMkLst>
            <pc:docMk/>
            <pc:sldMk cId="0" sldId="303"/>
            <ac:spMk id="4" creationId="{00000000-0000-0000-0000-000000000000}"/>
          </ac:spMkLst>
        </pc:spChg>
        <pc:spChg chg="del">
          <ac:chgData name="Md. Fahmidur Rahman Sakib" userId="0af3a778cf3bac1e" providerId="LiveId" clId="{E8687CED-C398-43AA-A543-989588A33698}" dt="2024-01-20T14:09:11.730" v="84" actId="21"/>
          <ac:spMkLst>
            <pc:docMk/>
            <pc:sldMk cId="0" sldId="303"/>
            <ac:spMk id="8" creationId="{00000000-0000-0000-0000-000000000000}"/>
          </ac:spMkLst>
        </pc:spChg>
        <pc:spChg chg="add del mod">
          <ac:chgData name="Md. Fahmidur Rahman Sakib" userId="0af3a778cf3bac1e" providerId="LiveId" clId="{E8687CED-C398-43AA-A543-989588A33698}" dt="2024-01-20T15:24:16.237" v="285" actId="478"/>
          <ac:spMkLst>
            <pc:docMk/>
            <pc:sldMk cId="0" sldId="303"/>
            <ac:spMk id="12" creationId="{54968AB2-C4B0-4D3F-A8B2-2CDCCE7F1DFC}"/>
          </ac:spMkLst>
        </pc:spChg>
        <pc:spChg chg="add mod">
          <ac:chgData name="Md. Fahmidur Rahman Sakib" userId="0af3a778cf3bac1e" providerId="LiveId" clId="{E8687CED-C398-43AA-A543-989588A33698}" dt="2024-01-20T15:24:29.534" v="286"/>
          <ac:spMkLst>
            <pc:docMk/>
            <pc:sldMk cId="0" sldId="303"/>
            <ac:spMk id="13" creationId="{2706B78E-7763-4FC3-AB5A-3D6C3C972CB6}"/>
          </ac:spMkLst>
        </pc:spChg>
        <pc:graphicFrameChg chg="add del mod">
          <ac:chgData name="Md. Fahmidur Rahman Sakib" userId="0af3a778cf3bac1e" providerId="LiveId" clId="{E8687CED-C398-43AA-A543-989588A33698}" dt="2024-01-20T14:04:55.486" v="29"/>
          <ac:graphicFrameMkLst>
            <pc:docMk/>
            <pc:sldMk cId="0" sldId="303"/>
            <ac:graphicFrameMk id="5" creationId="{8E59C13D-5003-46CC-AFEE-F5F765BF2B37}"/>
          </ac:graphicFrameMkLst>
        </pc:graphicFrameChg>
        <pc:graphicFrameChg chg="add del mod modGraphic">
          <ac:chgData name="Md. Fahmidur Rahman Sakib" userId="0af3a778cf3bac1e" providerId="LiveId" clId="{E8687CED-C398-43AA-A543-989588A33698}" dt="2024-01-20T14:18:20.277" v="88" actId="1076"/>
          <ac:graphicFrameMkLst>
            <pc:docMk/>
            <pc:sldMk cId="0" sldId="303"/>
            <ac:graphicFrameMk id="6" creationId="{BE1BE82F-4148-41CC-9BAB-78D4E8906478}"/>
          </ac:graphicFrameMkLst>
        </pc:graphicFrameChg>
        <pc:graphicFrameChg chg="add del mod">
          <ac:chgData name="Md. Fahmidur Rahman Sakib" userId="0af3a778cf3bac1e" providerId="LiveId" clId="{E8687CED-C398-43AA-A543-989588A33698}" dt="2024-01-20T14:03:17.558" v="25" actId="478"/>
          <ac:graphicFrameMkLst>
            <pc:docMk/>
            <pc:sldMk cId="0" sldId="303"/>
            <ac:graphicFrameMk id="7" creationId="{EFA93C24-2C03-4BDE-8E22-D9B0EE82A736}"/>
          </ac:graphicFrameMkLst>
        </pc:graphicFrameChg>
        <pc:graphicFrameChg chg="add del mod modGraphic">
          <ac:chgData name="Md. Fahmidur Rahman Sakib" userId="0af3a778cf3bac1e" providerId="LiveId" clId="{E8687CED-C398-43AA-A543-989588A33698}" dt="2024-01-20T14:04:56.346" v="31"/>
          <ac:graphicFrameMkLst>
            <pc:docMk/>
            <pc:sldMk cId="0" sldId="303"/>
            <ac:graphicFrameMk id="9" creationId="{6776E95E-622F-45BE-B004-D1B8F02CB19E}"/>
          </ac:graphicFrameMkLst>
        </pc:graphicFrameChg>
        <pc:graphicFrameChg chg="del mod">
          <ac:chgData name="Md. Fahmidur Rahman Sakib" userId="0af3a778cf3bac1e" providerId="LiveId" clId="{E8687CED-C398-43AA-A543-989588A33698}" dt="2024-01-20T14:02:49.084" v="23" actId="478"/>
          <ac:graphicFrameMkLst>
            <pc:docMk/>
            <pc:sldMk cId="0" sldId="303"/>
            <ac:graphicFrameMk id="1026" creationId="{00000000-0000-0000-0000-000000000000}"/>
          </ac:graphicFrameMkLst>
        </pc:graphicFrameChg>
      </pc:sldChg>
      <pc:sldChg chg="modSp mod">
        <pc:chgData name="Md. Fahmidur Rahman Sakib" userId="0af3a778cf3bac1e" providerId="LiveId" clId="{E8687CED-C398-43AA-A543-989588A33698}" dt="2024-01-20T14:48:57" v="132" actId="20577"/>
        <pc:sldMkLst>
          <pc:docMk/>
          <pc:sldMk cId="0" sldId="305"/>
        </pc:sldMkLst>
        <pc:spChg chg="mod">
          <ac:chgData name="Md. Fahmidur Rahman Sakib" userId="0af3a778cf3bac1e" providerId="LiveId" clId="{E8687CED-C398-43AA-A543-989588A33698}" dt="2024-01-20T14:48:57" v="132" actId="20577"/>
          <ac:spMkLst>
            <pc:docMk/>
            <pc:sldMk cId="0" sldId="305"/>
            <ac:spMk id="4" creationId="{00000000-0000-0000-0000-000000000000}"/>
          </ac:spMkLst>
        </pc:spChg>
      </pc:sldChg>
      <pc:sldChg chg="addSp delSp modSp add mod ord">
        <pc:chgData name="Md. Fahmidur Rahman Sakib" userId="0af3a778cf3bac1e" providerId="LiveId" clId="{E8687CED-C398-43AA-A543-989588A33698}" dt="2024-01-20T14:49:23.119" v="137" actId="20577"/>
        <pc:sldMkLst>
          <pc:docMk/>
          <pc:sldMk cId="0" sldId="311"/>
        </pc:sldMkLst>
        <pc:spChg chg="add mod">
          <ac:chgData name="Md. Fahmidur Rahman Sakib" userId="0af3a778cf3bac1e" providerId="LiveId" clId="{E8687CED-C398-43AA-A543-989588A33698}" dt="2024-01-20T14:46:26.278" v="111"/>
          <ac:spMkLst>
            <pc:docMk/>
            <pc:sldMk cId="0" sldId="311"/>
            <ac:spMk id="9" creationId="{2B22AEF2-A437-48F6-B7F4-A82F537CFC77}"/>
          </ac:spMkLst>
        </pc:spChg>
        <pc:spChg chg="mod">
          <ac:chgData name="Md. Fahmidur Rahman Sakib" userId="0af3a778cf3bac1e" providerId="LiveId" clId="{E8687CED-C398-43AA-A543-989588A33698}" dt="2024-01-20T14:49:23.119" v="137" actId="20577"/>
          <ac:spMkLst>
            <pc:docMk/>
            <pc:sldMk cId="0" sldId="311"/>
            <ac:spMk id="328" creationId="{00000000-0000-0000-0000-000000000000}"/>
          </ac:spMkLst>
        </pc:spChg>
        <pc:spChg chg="del mod">
          <ac:chgData name="Md. Fahmidur Rahman Sakib" userId="0af3a778cf3bac1e" providerId="LiveId" clId="{E8687CED-C398-43AA-A543-989588A33698}" dt="2024-01-20T14:45:53.328" v="106" actId="478"/>
          <ac:spMkLst>
            <pc:docMk/>
            <pc:sldMk cId="0" sldId="311"/>
            <ac:spMk id="331" creationId="{00000000-0000-0000-0000-000000000000}"/>
          </ac:spMkLst>
        </pc:spChg>
        <pc:picChg chg="add del mod">
          <ac:chgData name="Md. Fahmidur Rahman Sakib" userId="0af3a778cf3bac1e" providerId="LiveId" clId="{E8687CED-C398-43AA-A543-989588A33698}" dt="2024-01-20T14:46:14.368" v="110" actId="22"/>
          <ac:picMkLst>
            <pc:docMk/>
            <pc:sldMk cId="0" sldId="311"/>
            <ac:picMk id="3" creationId="{3A233185-7826-4090-A791-2174399C5272}"/>
          </ac:picMkLst>
        </pc:picChg>
        <pc:picChg chg="del">
          <ac:chgData name="Md. Fahmidur Rahman Sakib" userId="0af3a778cf3bac1e" providerId="LiveId" clId="{E8687CED-C398-43AA-A543-989588A33698}" dt="2024-01-20T14:45:34.599" v="104" actId="478"/>
          <ac:picMkLst>
            <pc:docMk/>
            <pc:sldMk cId="0" sldId="311"/>
            <ac:picMk id="332" creationId="{00000000-0000-0000-0000-000000000000}"/>
          </ac:picMkLst>
        </pc:picChg>
      </pc:sldChg>
      <pc:sldChg chg="delSp modSp add mod">
        <pc:chgData name="Md. Fahmidur Rahman Sakib" userId="0af3a778cf3bac1e" providerId="LiveId" clId="{E8687CED-C398-43AA-A543-989588A33698}" dt="2024-01-20T15:00:12.094" v="248" actId="20577"/>
        <pc:sldMkLst>
          <pc:docMk/>
          <pc:sldMk cId="1743340100" sldId="312"/>
        </pc:sldMkLst>
        <pc:spChg chg="mod">
          <ac:chgData name="Md. Fahmidur Rahman Sakib" userId="0af3a778cf3bac1e" providerId="LiveId" clId="{E8687CED-C398-43AA-A543-989588A33698}" dt="2024-01-20T14:59:21.411" v="182" actId="20577"/>
          <ac:spMkLst>
            <pc:docMk/>
            <pc:sldMk cId="1743340100" sldId="312"/>
            <ac:spMk id="2" creationId="{00000000-0000-0000-0000-000000000000}"/>
          </ac:spMkLst>
        </pc:spChg>
        <pc:spChg chg="mod">
          <ac:chgData name="Md. Fahmidur Rahman Sakib" userId="0af3a778cf3bac1e" providerId="LiveId" clId="{E8687CED-C398-43AA-A543-989588A33698}" dt="2024-01-20T15:00:12.094" v="248" actId="20577"/>
          <ac:spMkLst>
            <pc:docMk/>
            <pc:sldMk cId="1743340100" sldId="312"/>
            <ac:spMk id="4" creationId="{00000000-0000-0000-0000-000000000000}"/>
          </ac:spMkLst>
        </pc:spChg>
        <pc:picChg chg="del">
          <ac:chgData name="Md. Fahmidur Rahman Sakib" userId="0af3a778cf3bac1e" providerId="LiveId" clId="{E8687CED-C398-43AA-A543-989588A33698}" dt="2024-01-20T14:59:25.442" v="183" actId="478"/>
          <ac:picMkLst>
            <pc:docMk/>
            <pc:sldMk cId="1743340100" sldId="312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4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BDF151-2B44-4D7C-AB75-2846D668CC25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8F2-C44E-4F8D-96FE-78E61365A30A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5DD79-9224-4BCF-8012-6F757CAE7ECB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638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Introduction</a:t>
            </a:r>
          </a:p>
          <a:p>
            <a:pPr algn="ctr"/>
            <a:r>
              <a:rPr lang="en-US" sz="3200" b="1" dirty="0"/>
              <a:t>to</a:t>
            </a:r>
          </a:p>
          <a:p>
            <a:pPr algn="ctr"/>
            <a:r>
              <a:rPr lang="en-US" sz="3200" dirty="0"/>
              <a:t>Microprocessors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51054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Course ID:</a:t>
            </a:r>
            <a:r>
              <a:rPr lang="en-US" sz="1600" dirty="0">
                <a:solidFill>
                  <a:schemeClr val="tx1"/>
                </a:solidFill>
              </a:rPr>
              <a:t> CSE 237</a:t>
            </a:r>
          </a:p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</a:rPr>
              <a:t>Course Title: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Microprocessor and Interfacing</a:t>
            </a:r>
          </a:p>
          <a:p>
            <a:pPr algn="ctr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3657600"/>
            <a:ext cx="6858000" cy="12192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b="1" i="1" u="sng" dirty="0"/>
              <a:t>Course Teacher:</a:t>
            </a:r>
            <a:br>
              <a:rPr lang="en-US" sz="1600" dirty="0"/>
            </a:br>
            <a:br>
              <a:rPr lang="en-US" sz="800" dirty="0"/>
            </a:br>
            <a:r>
              <a:rPr lang="en-US" sz="1800" b="1" dirty="0"/>
              <a:t>Md. Fahmidur Rahman Sakib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Lecturer</a:t>
            </a:r>
            <a:r>
              <a:rPr lang="en-US" sz="1600" b="1" dirty="0"/>
              <a:t>, </a:t>
            </a:r>
            <a:r>
              <a:rPr lang="en-US" sz="1600" dirty="0"/>
              <a:t>Department of Computer Science &amp; Engineering</a:t>
            </a:r>
            <a:br>
              <a:rPr lang="en-US" sz="1600" dirty="0"/>
            </a:br>
            <a:r>
              <a:rPr lang="en-US" sz="1600" dirty="0"/>
              <a:t>Metropolitan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 .. What is Microprocessor?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A microprocessor (abbreviated as µP or </a:t>
            </a:r>
            <a:r>
              <a:rPr lang="en-GB" dirty="0" err="1"/>
              <a:t>uP</a:t>
            </a:r>
            <a:r>
              <a:rPr lang="en-GB" dirty="0"/>
              <a:t>) is a Silicon Chip that contains an electronic central processing unit (CPU). In the world </a:t>
            </a:r>
            <a:r>
              <a:rPr lang="en-GB" dirty="0" err="1"/>
              <a:t>uP</a:t>
            </a:r>
            <a:r>
              <a:rPr lang="en-GB" dirty="0"/>
              <a:t> or CPU used interchangeably, which is made from miniaturized transistors and other circuit elements on a single semiconductor integrated circuit (IC).</a:t>
            </a:r>
          </a:p>
          <a:p>
            <a:r>
              <a:rPr lang="en-US" dirty="0"/>
              <a:t>The integration of the whole CPU onto a single </a:t>
            </a:r>
            <a:r>
              <a:rPr lang="en-US" b="1" dirty="0"/>
              <a:t>VLSI Chip</a:t>
            </a:r>
            <a:r>
              <a:rPr lang="en-US" dirty="0"/>
              <a:t> therefore greatly reduced the cost of processing capacity.</a:t>
            </a:r>
          </a:p>
          <a:p>
            <a:r>
              <a:rPr lang="en-US" b="1" dirty="0"/>
              <a:t>Architectures of Microprocessors: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8-bit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16-bit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32-bit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64-bit designs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Multi-core designs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4114800"/>
            <a:ext cx="5943600" cy="1744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200" dirty="0"/>
              <a:t>RISC (Reduced Instruction Set Computer)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200" dirty="0"/>
              <a:t>CISC (Complex Instruction Set Computer)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2200" dirty="0"/>
              <a:t>Special-purpose designs: Microcontrollers,  Digital Signal Processors (DSP) and Graphics Processing Units (GPU).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 of Microprocessors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98513" y="1355725"/>
            <a:ext cx="7527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1971</a:t>
            </a:r>
            <a:r>
              <a:rPr lang="en-US" sz="2000" dirty="0"/>
              <a:t> - Intel 4004, 1st single chip CPU, 4-bit processor, 45 instructions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2638" y="1751013"/>
            <a:ext cx="7527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1972</a:t>
            </a:r>
            <a:r>
              <a:rPr lang="en-US" sz="2000" dirty="0"/>
              <a:t> - Intel 4040, enhanced 4004, 60 instructions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90575" y="2139950"/>
            <a:ext cx="2920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1972</a:t>
            </a:r>
            <a:r>
              <a:rPr lang="en-US" sz="2000"/>
              <a:t> - Intel 8008, 8-bit </a:t>
            </a:r>
            <a:r>
              <a:rPr lang="en-US" sz="2000">
                <a:sym typeface="Symbol" pitchFamily="18" charset="2"/>
              </a:rPr>
              <a:t>P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87400" y="2555875"/>
            <a:ext cx="5931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1972</a:t>
            </a:r>
            <a:r>
              <a:rPr lang="en-US" sz="2000" dirty="0"/>
              <a:t> - Texas Instrument TMS 1000, 1st single </a:t>
            </a:r>
            <a:r>
              <a:rPr lang="en-US" sz="2000" dirty="0">
                <a:sym typeface="Symbol" pitchFamily="18" charset="2"/>
              </a:rPr>
              <a:t></a:t>
            </a:r>
            <a:r>
              <a:rPr lang="en-US" sz="2000" dirty="0"/>
              <a:t>C, 4-bit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8988" y="2957513"/>
            <a:ext cx="6463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1974</a:t>
            </a:r>
            <a:r>
              <a:rPr lang="en-US" sz="2000"/>
              <a:t> - Intel 8080, successor to the 8008, used in Altair 8800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84225" y="3368675"/>
            <a:ext cx="49202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1975 </a:t>
            </a:r>
            <a:r>
              <a:rPr lang="en-US" sz="2000" dirty="0"/>
              <a:t>- Motorola 6800, used MOS technology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90575" y="3770313"/>
            <a:ext cx="55068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1976</a:t>
            </a:r>
            <a:r>
              <a:rPr lang="en-US" sz="2000"/>
              <a:t> - Intel 8085, updated 8080, +5V power supply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4225" y="4192588"/>
            <a:ext cx="3629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1976</a:t>
            </a:r>
            <a:r>
              <a:rPr lang="en-US" sz="2000"/>
              <a:t> - Zilog Z80, improved 8080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84225" y="4584700"/>
            <a:ext cx="3822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1976</a:t>
            </a:r>
            <a:r>
              <a:rPr lang="en-US" sz="2000"/>
              <a:t> - TI TMS 9900, 1st 16-bit </a:t>
            </a:r>
            <a:r>
              <a:rPr lang="en-US" sz="2000">
                <a:sym typeface="Symbol" pitchFamily="18" charset="2"/>
              </a:rPr>
              <a:t>P</a:t>
            </a:r>
            <a:r>
              <a:rPr lang="en-US" sz="2000"/>
              <a:t> 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71525" y="4964113"/>
            <a:ext cx="51332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1978</a:t>
            </a:r>
            <a:r>
              <a:rPr lang="en-US" sz="2000"/>
              <a:t> - </a:t>
            </a:r>
            <a:r>
              <a:rPr lang="en-US" sz="2000">
                <a:sym typeface="Symbol" pitchFamily="18" charset="2"/>
              </a:rPr>
              <a:t>Zilog Z8000, Motorola 68000, </a:t>
            </a:r>
            <a:r>
              <a:rPr lang="en-US" sz="2000"/>
              <a:t>16-bit </a:t>
            </a:r>
            <a:r>
              <a:rPr lang="en-US" sz="2000">
                <a:sym typeface="Symbol" pitchFamily="18" charset="2"/>
              </a:rPr>
              <a:t>P</a:t>
            </a:r>
            <a:r>
              <a:rPr lang="en-US" sz="2000"/>
              <a:t> 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769938" y="5368925"/>
            <a:ext cx="4466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1978</a:t>
            </a:r>
            <a:r>
              <a:rPr lang="en-US" sz="2000"/>
              <a:t> - Intel 8086, 16-bit, IBM’s choice...</a:t>
            </a:r>
            <a:r>
              <a:rPr lang="en-US" sz="2000">
                <a:sym typeface="Symbol" pitchFamily="18" charset="2"/>
              </a:rPr>
              <a:t> 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Similar but Different !! </a:t>
            </a:r>
            <a:r>
              <a:rPr lang="en-US" b="1" dirty="0">
                <a:solidFill>
                  <a:schemeClr val="tx1"/>
                </a:solidFill>
              </a:rPr>
              <a:t>Microcontroller (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C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67200" cy="4937760"/>
          </a:xfrm>
        </p:spPr>
        <p:txBody>
          <a:bodyPr>
            <a:noAutofit/>
          </a:bodyPr>
          <a:lstStyle/>
          <a:p>
            <a:r>
              <a:rPr lang="en-GB" sz="2400" b="1" dirty="0"/>
              <a:t>Microcontroller</a:t>
            </a:r>
            <a:r>
              <a:rPr lang="en-GB" sz="2400" dirty="0"/>
              <a:t> is an IC d</a:t>
            </a:r>
            <a:r>
              <a:rPr lang="en-GB" sz="2400" dirty="0">
                <a:solidFill>
                  <a:schemeClr val="tx1"/>
                </a:solidFill>
              </a:rPr>
              <a:t>edicated to perform one task. 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Integrates the memory and other features of a microprocessor.</a:t>
            </a:r>
          </a:p>
          <a:p>
            <a:pPr lvl="1"/>
            <a:r>
              <a:rPr lang="en-GB" sz="2200" dirty="0">
                <a:solidFill>
                  <a:schemeClr val="tx1"/>
                </a:solidFill>
              </a:rPr>
              <a:t>A microcontroller is the integration of </a:t>
            </a:r>
          </a:p>
          <a:p>
            <a:pPr lvl="2"/>
            <a:r>
              <a:rPr lang="en-GB" dirty="0"/>
              <a:t>Microprocessor</a:t>
            </a:r>
          </a:p>
          <a:p>
            <a:pPr lvl="2"/>
            <a:r>
              <a:rPr lang="en-GB" dirty="0"/>
              <a:t>Memory </a:t>
            </a:r>
          </a:p>
          <a:p>
            <a:pPr lvl="3"/>
            <a:r>
              <a:rPr lang="en-GB" sz="2000" dirty="0"/>
              <a:t>ROM types – commonly flash PROM</a:t>
            </a:r>
          </a:p>
          <a:p>
            <a:pPr lvl="3"/>
            <a:r>
              <a:rPr lang="en-GB" sz="2000" dirty="0"/>
              <a:t>RAM – Static ram 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343400" y="1858963"/>
            <a:ext cx="4648200" cy="3551237"/>
            <a:chOff x="787" y="230"/>
            <a:chExt cx="4109" cy="2957"/>
          </a:xfrm>
        </p:grpSpPr>
        <p:pic>
          <p:nvPicPr>
            <p:cNvPr id="7" name="Picture 8" descr="D:\Ecp2042\homepage\images\I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4" y="2679"/>
              <a:ext cx="682" cy="508"/>
            </a:xfrm>
            <a:prstGeom prst="rect">
              <a:avLst/>
            </a:prstGeom>
            <a:noFill/>
          </p:spPr>
        </p:pic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629" y="819"/>
              <a:ext cx="1266" cy="1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238" y="3084"/>
              <a:ext cx="1977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884" y="812"/>
              <a:ext cx="2788" cy="2046"/>
              <a:chOff x="288" y="754"/>
              <a:chExt cx="3527" cy="2536"/>
            </a:xfrm>
          </p:grpSpPr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1443" y="2142"/>
                <a:ext cx="1345" cy="1148"/>
                <a:chOff x="2368" y="2508"/>
                <a:chExt cx="1345" cy="1148"/>
              </a:xfrm>
            </p:grpSpPr>
            <p:sp>
              <p:nvSpPr>
                <p:cNvPr id="22" name="Oval 24"/>
                <p:cNvSpPr>
                  <a:spLocks noChangeArrowheads="1"/>
                </p:cNvSpPr>
                <p:nvPr/>
              </p:nvSpPr>
              <p:spPr bwMode="auto">
                <a:xfrm>
                  <a:off x="2368" y="2508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78" y="2942"/>
                  <a:ext cx="902" cy="3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>
                      <a:latin typeface="Times New Roman" pitchFamily="18" charset="0"/>
                    </a:rPr>
                    <a:t>CPU</a:t>
                  </a:r>
                </a:p>
              </p:txBody>
            </p:sp>
          </p:grpSp>
          <p:grpSp>
            <p:nvGrpSpPr>
              <p:cNvPr id="13" name="Group 26"/>
              <p:cNvGrpSpPr>
                <a:grpSpLocks/>
              </p:cNvGrpSpPr>
              <p:nvPr/>
            </p:nvGrpSpPr>
            <p:grpSpPr bwMode="auto">
              <a:xfrm>
                <a:off x="2470" y="754"/>
                <a:ext cx="1345" cy="1148"/>
                <a:chOff x="3432" y="1244"/>
                <a:chExt cx="1345" cy="1148"/>
              </a:xfrm>
            </p:grpSpPr>
            <p:sp>
              <p:nvSpPr>
                <p:cNvPr id="20" name="Oval 27"/>
                <p:cNvSpPr>
                  <a:spLocks noChangeArrowheads="1"/>
                </p:cNvSpPr>
                <p:nvPr/>
              </p:nvSpPr>
              <p:spPr bwMode="auto">
                <a:xfrm>
                  <a:off x="3432" y="1244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606" y="1654"/>
                  <a:ext cx="1032" cy="3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 dirty="0">
                      <a:latin typeface="Times New Roman" pitchFamily="18" charset="0"/>
                    </a:rPr>
                    <a:t>MEMORY</a:t>
                  </a:r>
                </a:p>
              </p:txBody>
            </p:sp>
          </p:grpSp>
          <p:grpSp>
            <p:nvGrpSpPr>
              <p:cNvPr id="14" name="Group 29"/>
              <p:cNvGrpSpPr>
                <a:grpSpLocks/>
              </p:cNvGrpSpPr>
              <p:nvPr/>
            </p:nvGrpSpPr>
            <p:grpSpPr bwMode="auto">
              <a:xfrm>
                <a:off x="288" y="1031"/>
                <a:ext cx="1345" cy="1148"/>
                <a:chOff x="2368" y="2508"/>
                <a:chExt cx="1345" cy="1148"/>
              </a:xfrm>
            </p:grpSpPr>
            <p:sp>
              <p:nvSpPr>
                <p:cNvPr id="18" name="Oval 30"/>
                <p:cNvSpPr>
                  <a:spLocks noChangeArrowheads="1"/>
                </p:cNvSpPr>
                <p:nvPr/>
              </p:nvSpPr>
              <p:spPr bwMode="auto">
                <a:xfrm>
                  <a:off x="2368" y="2508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78" y="2940"/>
                  <a:ext cx="902" cy="3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 dirty="0">
                      <a:latin typeface="Times New Roman" pitchFamily="18" charset="0"/>
                    </a:rPr>
                    <a:t>I/O</a:t>
                  </a:r>
                </a:p>
              </p:txBody>
            </p:sp>
          </p:grpSp>
          <p:grpSp>
            <p:nvGrpSpPr>
              <p:cNvPr id="15" name="Group 32"/>
              <p:cNvGrpSpPr>
                <a:grpSpLocks/>
              </p:cNvGrpSpPr>
              <p:nvPr/>
            </p:nvGrpSpPr>
            <p:grpSpPr bwMode="auto">
              <a:xfrm>
                <a:off x="1429" y="1236"/>
                <a:ext cx="1345" cy="1148"/>
                <a:chOff x="2341" y="2014"/>
                <a:chExt cx="1345" cy="1148"/>
              </a:xfrm>
            </p:grpSpPr>
            <p:sp>
              <p:nvSpPr>
                <p:cNvPr id="16" name="Oval 33"/>
                <p:cNvSpPr>
                  <a:spLocks noChangeArrowheads="1"/>
                </p:cNvSpPr>
                <p:nvPr/>
              </p:nvSpPr>
              <p:spPr bwMode="auto">
                <a:xfrm>
                  <a:off x="2341" y="2014"/>
                  <a:ext cx="1345" cy="11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563" y="2319"/>
                  <a:ext cx="1071" cy="5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300" dirty="0">
                      <a:latin typeface="Times New Roman" pitchFamily="18" charset="0"/>
                    </a:rPr>
                    <a:t>SYSTEM BUS</a:t>
                  </a:r>
                </a:p>
              </p:txBody>
            </p:sp>
          </p:grpSp>
        </p:grpSp>
        <p:sp>
          <p:nvSpPr>
            <p:cNvPr id="11" name="Oval 36"/>
            <p:cNvSpPr>
              <a:spLocks noChangeArrowheads="1"/>
            </p:cNvSpPr>
            <p:nvPr/>
          </p:nvSpPr>
          <p:spPr bwMode="auto">
            <a:xfrm>
              <a:off x="787" y="230"/>
              <a:ext cx="3120" cy="28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 of Microcontrollers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98513" y="1355725"/>
            <a:ext cx="752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1972</a:t>
            </a:r>
            <a:r>
              <a:rPr lang="en-US" sz="2400"/>
              <a:t> - Texas Instrument TMS 1000, 1st single </a:t>
            </a:r>
            <a:r>
              <a:rPr lang="en-US" sz="2400">
                <a:sym typeface="Symbol" pitchFamily="18" charset="2"/>
              </a:rPr>
              <a:t></a:t>
            </a:r>
            <a:r>
              <a:rPr lang="en-US" sz="2400"/>
              <a:t>C, 4-bit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82638" y="1751013"/>
            <a:ext cx="7527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1976</a:t>
            </a:r>
            <a:r>
              <a:rPr lang="en-US" sz="2400" dirty="0"/>
              <a:t> - Intel 8048, 8-bit </a:t>
            </a:r>
            <a:r>
              <a:rPr lang="en-US" sz="2400" dirty="0">
                <a:sym typeface="Symbol" pitchFamily="18" charset="2"/>
              </a:rPr>
              <a:t></a:t>
            </a:r>
            <a:r>
              <a:rPr lang="en-US" sz="2400" dirty="0"/>
              <a:t>C, 1k ROM, 64b RAM, 27 I/O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90575" y="2146300"/>
            <a:ext cx="80075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1980</a:t>
            </a:r>
            <a:r>
              <a:rPr lang="en-US" sz="2400" dirty="0"/>
              <a:t> - Intel 8051, 4k ROM, 128b RAM, 32 I/O, 2 16-bits timers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7401" y="2562225"/>
            <a:ext cx="8356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/>
              <a:t>1980s</a:t>
            </a:r>
            <a:r>
              <a:rPr lang="en-US" sz="2400" dirty="0"/>
              <a:t>  </a:t>
            </a:r>
          </a:p>
          <a:p>
            <a:pPr eaLnBrk="0" hangingPunct="0"/>
            <a:r>
              <a:rPr lang="en-US" sz="2400" dirty="0"/>
              <a:t>(MCS-51 family)</a:t>
            </a:r>
          </a:p>
          <a:p>
            <a:pPr eaLnBrk="0" hangingPunct="0"/>
            <a:r>
              <a:rPr lang="en-US" sz="2400" dirty="0"/>
              <a:t>- Intel 8031, 8052, 8751, …</a:t>
            </a:r>
          </a:p>
          <a:p>
            <a:pPr eaLnBrk="0" hangingPunct="0"/>
            <a:r>
              <a:rPr lang="en-US" sz="2400" dirty="0"/>
              <a:t>- Atmel AT89C51, AT 89C1052/2051,…</a:t>
            </a:r>
          </a:p>
          <a:p>
            <a:pPr eaLnBrk="0" hangingPunct="0"/>
            <a:r>
              <a:rPr lang="en-US" sz="2400" dirty="0"/>
              <a:t>- Dallas Semiconductor DS5000 series…</a:t>
            </a:r>
          </a:p>
          <a:p>
            <a:pPr eaLnBrk="0" hangingPunct="0">
              <a:buFontTx/>
              <a:buChar char="-"/>
            </a:pPr>
            <a:r>
              <a:rPr lang="en-US" sz="2400" dirty="0"/>
              <a:t>Philips, National Semiconductor, …</a:t>
            </a:r>
          </a:p>
          <a:p>
            <a:pPr eaLnBrk="0" hangingPunct="0">
              <a:buFontTx/>
              <a:buChar char="-"/>
            </a:pPr>
            <a:r>
              <a:rPr lang="en-US" sz="2400" dirty="0"/>
              <a:t> (Other </a:t>
            </a:r>
            <a:r>
              <a:rPr lang="en-US" sz="2400" dirty="0">
                <a:sym typeface="Symbol" pitchFamily="18" charset="2"/>
              </a:rPr>
              <a:t></a:t>
            </a:r>
            <a:r>
              <a:rPr lang="en-US" sz="2400" dirty="0"/>
              <a:t>Cs) Microchip PIC16 series, Motorola 68HC11, </a:t>
            </a:r>
            <a:r>
              <a:rPr lang="en-US" sz="2400" dirty="0" err="1"/>
              <a:t>Zilog’s</a:t>
            </a:r>
            <a:r>
              <a:rPr lang="en-US" sz="2400" dirty="0"/>
              <a:t> Z86	</a:t>
            </a:r>
          </a:p>
          <a:p>
            <a:pPr eaLnBrk="0" hangingPunct="0"/>
            <a:endParaRPr lang="en-US" sz="24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-35941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Microprocessor System Vs Microcontroller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1BE82F-4148-41CC-9BAB-78D4E890647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23461984"/>
              </p:ext>
            </p:extLst>
          </p:nvPr>
        </p:nvGraphicFramePr>
        <p:xfrm>
          <a:off x="457200" y="685775"/>
          <a:ext cx="8229600" cy="548645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947675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7634175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Microprocessor </a:t>
                      </a:r>
                      <a:endParaRPr sz="24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sym typeface="Times New Roman"/>
                        </a:rPr>
                        <a:t>Microcontroller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805282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Used where intensive processing is required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Used where task is fixed and predefined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3122012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Only CPU is in the chip. Memory, I/O port are connected externally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CPU, Memory, I/O port – all are connected on the same single chip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7653551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Higher Clock speed and external RAM used is also higher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Lower Clock speed and RAM used is also lower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2180222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  <a:sym typeface="Gill Sans"/>
                        </a:rPr>
                        <a:t>The program for the microprocessor can be changed for different applications.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  <a:sym typeface="Gill Sans"/>
                        </a:rPr>
                        <a:t>The program for the microcontroller is fixed once it is designed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99572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Cost is comparatively higher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 dirty="0"/>
                        <a:t>Cost is comparatively lower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748961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Power consumption is higher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Power consumption is lower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3531329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Overall size of the system is large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Overall size of the system is smaller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966415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Applications include personal computers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Applications include washing machines, camera etc.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16238864"/>
                  </a:ext>
                </a:extLst>
              </a:tr>
            </a:tbl>
          </a:graphicData>
        </a:graphic>
      </p:graphicFrame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706B78E-7763-4FC3-AB5A-3D6C3C97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 dirty="0"/>
              <a:t>Food for thought </a:t>
            </a:r>
            <a:endParaRPr dirty="0"/>
          </a:p>
        </p:txBody>
      </p:sp>
      <p:sp>
        <p:nvSpPr>
          <p:cNvPr id="252" name="Google Shape;252;p1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48844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dirty="0"/>
              <a:t> </a:t>
            </a:r>
            <a:endParaRPr dirty="0"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 dirty="0"/>
              <a:t>We know that your computer uses a microprocessor. But what about your keyboard?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/>
          </a:p>
        </p:txBody>
      </p:sp>
      <p:sp>
        <p:nvSpPr>
          <p:cNvPr id="254" name="Google Shape;254;p16"/>
          <p:cNvSpPr txBox="1">
            <a:spLocks noGrp="1"/>
          </p:cNvSpPr>
          <p:nvPr>
            <p:ph type="ftr" idx="11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Microprocessor System Vs Microcontroller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76200" y="1855788"/>
            <a:ext cx="8915400" cy="3235325"/>
            <a:chOff x="48" y="1440"/>
            <a:chExt cx="5616" cy="2038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360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48" y="1440"/>
              <a:ext cx="5616" cy="1999"/>
              <a:chOff x="48" y="1440"/>
              <a:chExt cx="5616" cy="1999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3168" y="201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48" y="1440"/>
                <a:ext cx="5616" cy="1999"/>
                <a:chOff x="48" y="1440"/>
                <a:chExt cx="5616" cy="1999"/>
              </a:xfrm>
            </p:grpSpPr>
            <p:sp>
              <p:nvSpPr>
                <p:cNvPr id="12" name="Line 14"/>
                <p:cNvSpPr>
                  <a:spLocks noChangeShapeType="1"/>
                </p:cNvSpPr>
                <p:nvPr/>
              </p:nvSpPr>
              <p:spPr bwMode="auto">
                <a:xfrm>
                  <a:off x="3360" y="259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5"/>
                <p:cNvGrpSpPr>
                  <a:grpSpLocks/>
                </p:cNvGrpSpPr>
                <p:nvPr/>
              </p:nvGrpSpPr>
              <p:grpSpPr bwMode="auto">
                <a:xfrm>
                  <a:off x="48" y="1440"/>
                  <a:ext cx="5616" cy="1999"/>
                  <a:chOff x="48" y="1440"/>
                  <a:chExt cx="5616" cy="1999"/>
                </a:xfrm>
              </p:grpSpPr>
              <p:sp>
                <p:nvSpPr>
                  <p:cNvPr id="1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1632"/>
                    <a:ext cx="528" cy="129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2016"/>
                    <a:ext cx="480" cy="57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1728"/>
                    <a:ext cx="2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784"/>
                    <a:ext cx="27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72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2592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440"/>
                    <a:ext cx="1680" cy="15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440"/>
                    <a:ext cx="0" cy="15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1440"/>
                    <a:ext cx="0" cy="15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2208"/>
                    <a:ext cx="1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706"/>
                    <a:ext cx="643" cy="9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CPU</a:t>
                    </a:r>
                  </a:p>
                  <a:p>
                    <a:pPr algn="ctr" eaLnBrk="0" hangingPunct="0"/>
                    <a:endParaRPr lang="en-US" sz="1600" b="1">
                      <a:latin typeface="Times New Roman" pitchFamily="18" charset="0"/>
                    </a:endParaRPr>
                  </a:p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General</a:t>
                    </a:r>
                  </a:p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purpose</a:t>
                    </a:r>
                  </a:p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Micro</a:t>
                    </a:r>
                  </a:p>
                  <a:p>
                    <a:pPr algn="ctr" eaLnBrk="0" hangingPunct="0"/>
                    <a:r>
                      <a:rPr lang="en-US" sz="1600" b="1">
                        <a:latin typeface="Times New Roman" pitchFamily="18" charset="0"/>
                      </a:rPr>
                      <a:t>processor</a:t>
                    </a:r>
                  </a:p>
                </p:txBody>
              </p:sp>
              <p:sp>
                <p:nvSpPr>
                  <p:cNvPr id="34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440"/>
                    <a:ext cx="6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Data Bus</a:t>
                    </a:r>
                  </a:p>
                </p:txBody>
              </p:sp>
              <p:sp>
                <p:nvSpPr>
                  <p:cNvPr id="3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880"/>
                    <a:ext cx="88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Address Bus</a:t>
                    </a:r>
                  </a:p>
                </p:txBody>
              </p:sp>
              <p:sp>
                <p:nvSpPr>
                  <p:cNvPr id="3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6" y="2160"/>
                    <a:ext cx="4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RAM</a:t>
                    </a:r>
                  </a:p>
                </p:txBody>
              </p:sp>
              <p:sp>
                <p:nvSpPr>
                  <p:cNvPr id="3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2160"/>
                    <a:ext cx="46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ROM</a:t>
                    </a:r>
                  </a:p>
                </p:txBody>
              </p:sp>
              <p:sp>
                <p:nvSpPr>
                  <p:cNvPr id="3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6" y="2112"/>
                    <a:ext cx="396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I / O</a:t>
                    </a:r>
                  </a:p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3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2160"/>
                    <a:ext cx="50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Timer</a:t>
                    </a:r>
                  </a:p>
                </p:txBody>
              </p:sp>
              <p:sp>
                <p:nvSpPr>
                  <p:cNvPr id="4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016"/>
                    <a:ext cx="476" cy="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Serial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COM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4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52" y="1632"/>
                    <a:ext cx="41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CPU</a:t>
                    </a:r>
                  </a:p>
                </p:txBody>
              </p:sp>
              <p:sp>
                <p:nvSpPr>
                  <p:cNvPr id="42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0" y="1632"/>
                    <a:ext cx="46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RAM</a:t>
                    </a:r>
                  </a:p>
                </p:txBody>
              </p:sp>
              <p:sp>
                <p:nvSpPr>
                  <p:cNvPr id="43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1632"/>
                    <a:ext cx="46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ROM</a:t>
                    </a:r>
                  </a:p>
                </p:txBody>
              </p:sp>
              <p:sp>
                <p:nvSpPr>
                  <p:cNvPr id="4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8" y="2380"/>
                    <a:ext cx="396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I / O</a:t>
                    </a:r>
                  </a:p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4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0" y="2448"/>
                    <a:ext cx="50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>
                        <a:latin typeface="Times New Roman" pitchFamily="18" charset="0"/>
                      </a:rPr>
                      <a:t>Timer</a:t>
                    </a:r>
                  </a:p>
                </p:txBody>
              </p:sp>
              <p:sp>
                <p:nvSpPr>
                  <p:cNvPr id="4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352"/>
                    <a:ext cx="476" cy="5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Serial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COM</a:t>
                    </a:r>
                  </a:p>
                  <a:p>
                    <a:pPr algn="ctr" eaLnBrk="0" hangingPunct="0"/>
                    <a:r>
                      <a:rPr lang="en-US" sz="1800" b="1">
                        <a:latin typeface="Times New Roman" pitchFamily="18" charset="0"/>
                      </a:rPr>
                      <a:t>Port</a:t>
                    </a:r>
                  </a:p>
                </p:txBody>
              </p:sp>
              <p:sp>
                <p:nvSpPr>
                  <p:cNvPr id="4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" y="3208"/>
                    <a:ext cx="264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800" b="1" dirty="0">
                        <a:latin typeface="Times New Roman" pitchFamily="18" charset="0"/>
                      </a:rPr>
                      <a:t>General-Purpose Microprocessor System</a:t>
                    </a:r>
                  </a:p>
                </p:txBody>
              </p:sp>
            </p:grpSp>
          </p:grpSp>
        </p:grp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4368" y="3247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 dirty="0">
                  <a:latin typeface="Times New Roman" pitchFamily="18" charset="0"/>
                </a:rPr>
                <a:t>Microcontroller</a:t>
              </a:r>
            </a:p>
          </p:txBody>
        </p:sp>
      </p:grp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Assembly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Assembly language: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Assembly language is used for most programming because it is difficult to program a microprocessor in its native machine language</a:t>
            </a:r>
            <a:r>
              <a:rPr lang="en-US" sz="2400" dirty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 lvl="1" algn="just"/>
            <a:endParaRPr lang="en-US" sz="2400" dirty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2400" b="1" dirty="0"/>
              <a:t>Assembler: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An assembler is a program that converts assembly language into machine language.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Assemblers are similar to compilers in that they produce executable code. However, assemblers are more simplistic.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language vs Machine language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9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72"/>
              <a:buChar char="🞂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int a, b, c;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 = 83;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 = -2;				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// high level language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 = a + b;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--------------------------------------------------------------------------------------------------------------------------------------------------------------------------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72"/>
              <a:buChar char="🞂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0010 0001 0000 0100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72"/>
              <a:buChar char="🞂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0001 0001 0000 0101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72"/>
              <a:buChar char="🞂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0011 0001 0000 0110			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//machine language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72"/>
              <a:buChar char="🞂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0111 0000 0000 0001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72"/>
              <a:buChar char="🞂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0000 0000 0101 0011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72"/>
              <a:buChar char="🞂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1111 1111 1111 1110</a:t>
            </a:r>
            <a:endParaRPr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7C129D-29D9-44F5-8AA6-4C25D3BD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8085 Assembly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686800" cy="44116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Address 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202A		MVI	A, 21H		; Copies 21 into accumulator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202C		MVI	B, 2AH		; Copies 2A into B register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202E		ADD	B		; Adds B reg. content with Acc 					and stores the result in Acc.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202F		STA	[41 FF]		; Stores the Acc (the sum) into 					the memory location 41 FF.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2032		HLT			; Stops the program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Topics to be Covered in this Course 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 of microprocessor</a:t>
            </a:r>
          </a:p>
          <a:p>
            <a:r>
              <a:rPr lang="en-US" dirty="0"/>
              <a:t>Evolution and Internal architecture of microprocessors</a:t>
            </a:r>
          </a:p>
          <a:p>
            <a:r>
              <a:rPr lang="en-US" dirty="0"/>
              <a:t>Intel 8086 Microprocessor: internal architecture, register structure, programming model, addressing modes, instruction set</a:t>
            </a:r>
          </a:p>
          <a:p>
            <a:r>
              <a:rPr lang="en-US" dirty="0"/>
              <a:t>Coprocessors, Multiprocessor system</a:t>
            </a:r>
          </a:p>
          <a:p>
            <a:r>
              <a:rPr lang="en-US" dirty="0"/>
              <a:t>An overview of Intel 80186, 80286, 80386 &amp; Pentiums</a:t>
            </a:r>
          </a:p>
          <a:p>
            <a:r>
              <a:rPr lang="en-US" dirty="0"/>
              <a:t>Stepper Motor, Transducers, printers, motors and peripherals.</a:t>
            </a:r>
          </a:p>
          <a:p>
            <a:r>
              <a:rPr lang="en-US" dirty="0"/>
              <a:t>Assembly language programming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Memory storage of the Assembly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1219200"/>
            <a:ext cx="7162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0" dirty="0"/>
              <a:t>Address		Instruction/Data</a:t>
            </a:r>
          </a:p>
          <a:p>
            <a:pPr marL="342900" indent="-342900"/>
            <a:endParaRPr lang="en-US" sz="2400" b="0" dirty="0"/>
          </a:p>
          <a:p>
            <a:pPr marL="342900" indent="-342900"/>
            <a:r>
              <a:rPr lang="en-US" sz="2400" b="0" dirty="0"/>
              <a:t>202A			MVI	A, 	</a:t>
            </a:r>
          </a:p>
          <a:p>
            <a:pPr marL="342900" indent="-342900"/>
            <a:r>
              <a:rPr lang="en-US" sz="2400" b="0" dirty="0"/>
              <a:t>202B			21</a:t>
            </a:r>
          </a:p>
          <a:p>
            <a:pPr marL="342900" indent="-342900"/>
            <a:r>
              <a:rPr lang="en-US" sz="2400" b="0" dirty="0"/>
              <a:t>202C			MVI	B, </a:t>
            </a:r>
          </a:p>
          <a:p>
            <a:pPr marL="342900" indent="-342900"/>
            <a:r>
              <a:rPr lang="en-US" sz="2400" b="0" dirty="0"/>
              <a:t>202D			2A</a:t>
            </a:r>
          </a:p>
          <a:p>
            <a:pPr marL="342900" indent="-342900"/>
            <a:r>
              <a:rPr lang="en-US" sz="2400" b="0" dirty="0"/>
              <a:t>202E			ADD	B</a:t>
            </a:r>
          </a:p>
          <a:p>
            <a:pPr marL="342900" indent="-342900"/>
            <a:r>
              <a:rPr lang="en-US" sz="2400" b="0" dirty="0"/>
              <a:t>202F			STA	</a:t>
            </a:r>
          </a:p>
          <a:p>
            <a:pPr marL="342900" indent="-342900"/>
            <a:r>
              <a:rPr lang="en-US" sz="2400" b="0" dirty="0"/>
              <a:t>2030			FF	</a:t>
            </a:r>
          </a:p>
          <a:p>
            <a:pPr marL="342900" indent="-342900">
              <a:buFontTx/>
              <a:buAutoNum type="arabicPlain" startAt="2031"/>
            </a:pPr>
            <a:r>
              <a:rPr lang="en-US" sz="2400" b="0" dirty="0"/>
              <a:t>       		41</a:t>
            </a:r>
          </a:p>
          <a:p>
            <a:pPr marL="342900" indent="-342900"/>
            <a:r>
              <a:rPr lang="en-US" sz="2400" b="0" dirty="0"/>
              <a:t>2032			HLT</a:t>
            </a:r>
          </a:p>
          <a:p>
            <a:pPr marL="342900" indent="-342900">
              <a:buFontTx/>
              <a:buAutoNum type="arabicPlain" startAt="2031"/>
            </a:pPr>
            <a:endParaRPr lang="en-US" sz="2400" b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Another Example of 8085 Assembly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27138"/>
            <a:ext cx="8686800" cy="441166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2020		MVI	B, 24		; Copies 24 into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 register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2022		INR	B		; Increment B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content by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2023		MOV	A, B		; Copies B register into Acc.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2024		SUB	B		; Subtracts B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content from 					Acc and stores the result in 						Acc.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2025		STA	[5F FF]		; Stores the Acc content into 						the memory location 5F FF.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2028		HLT			; Stops the program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 dirty="0">
                <a:solidFill>
                  <a:schemeClr val="dk1"/>
                </a:solidFill>
              </a:rPr>
              <a:t>Example of 8086 Assembly Language</a:t>
            </a:r>
            <a:endParaRPr dirty="0"/>
          </a:p>
        </p:txBody>
      </p:sp>
      <p:sp>
        <p:nvSpPr>
          <p:cNvPr id="329" name="Google Shape;329;p2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457200" y="1219199"/>
            <a:ext cx="8686800" cy="512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marR="0" lvl="0" indent="-2357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❑"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2 with 3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 b="1" i="0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 cl,  3     : </a:t>
            </a:r>
            <a:r>
              <a:rPr lang="en-US" sz="1900" i="0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the value 3 in the internal register cl      </a:t>
            </a:r>
            <a:r>
              <a:rPr lang="en-US" sz="19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so currently cl is    		         					holding the value 3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 cl,  2     :  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value 2 with the current value of cl   </a:t>
            </a:r>
            <a:r>
              <a:rPr lang="en-US" sz="19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after adding 2, cl is now    		         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store sum in cl</a:t>
            </a:r>
            <a:r>
              <a:rPr lang="en-US" sz="19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holding the value 5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2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❑"/>
            </a:pPr>
            <a:r>
              <a:rPr lang="en-US" sz="1900" b="1" i="0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 2 from 3</a:t>
            </a:r>
            <a:endParaRPr sz="1900" b="1" i="0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 cl,  3  : 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the value 3 in the internal register cl       </a:t>
            </a:r>
            <a:r>
              <a:rPr lang="en-US" sz="19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//so currently cl is    		       					holding the value 3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  cl,  2  : 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the value 2 from the current value of cl    </a:t>
            </a:r>
            <a:r>
              <a:rPr lang="en-US" sz="19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//after subtracting 2, cl is now   	      					holding the value 1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mov, add, sub </a:t>
            </a: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</a:t>
            </a:r>
            <a:r>
              <a:rPr lang="en-US" sz="19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opcodes or instructions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cl, 3, 2 </a:t>
            </a: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 operands</a:t>
            </a: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B22AEF2-A437-48F6-B7F4-A82F537C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Food for thought</a:t>
            </a:r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128"/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Using cl register show assembly code for the following expression :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5 + 6 – 10</a:t>
            </a:r>
            <a:endParaRPr dirty="0"/>
          </a:p>
          <a:p>
            <a:pPr marL="274320" lvl="0" indent="-148844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0DE3256-565A-4FD2-86E0-B776AA8D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Language vs. Machine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386637" cy="527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Assembly Language VS Machine Language</a:t>
            </a:r>
          </a:p>
          <a:p>
            <a:r>
              <a:rPr lang="en-US" dirty="0"/>
              <a:t>Assembler VS Compiler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174334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>
              <a:sym typeface="Wingdings" pitchFamily="2" charset="2"/>
            </a:endParaRPr>
          </a:p>
          <a:p>
            <a:pPr algn="ctr"/>
            <a:endParaRPr lang="en-US" dirty="0">
              <a:sym typeface="Wingdings" pitchFamily="2" charset="2"/>
            </a:endParaRPr>
          </a:p>
          <a:p>
            <a:pPr algn="ctr"/>
            <a:endParaRPr lang="en-US" dirty="0">
              <a:sym typeface="Wingdings" pitchFamily="2" charset="2"/>
            </a:endParaRPr>
          </a:p>
          <a:p>
            <a:pPr algn="ctr"/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6000" dirty="0"/>
              <a:t>Thank You!!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Recommended Texts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Microprocessors</a:t>
            </a:r>
            <a:r>
              <a:rPr lang="en-GB" i="1" dirty="0"/>
              <a:t> and Interfacing: Programming and Hardware, </a:t>
            </a:r>
            <a:r>
              <a:rPr lang="en-GB" b="1" dirty="0"/>
              <a:t>Author: </a:t>
            </a:r>
            <a:r>
              <a:rPr lang="en-GB" dirty="0"/>
              <a:t>Douglas V. Hall</a:t>
            </a:r>
            <a:endParaRPr lang="en-US" dirty="0"/>
          </a:p>
          <a:p>
            <a:pPr lvl="0"/>
            <a:r>
              <a:rPr lang="en-US" dirty="0"/>
              <a:t>Microprocessors and Interfacing </a:t>
            </a:r>
            <a:r>
              <a:rPr lang="en-GB" i="1" dirty="0"/>
              <a:t>, </a:t>
            </a:r>
            <a:r>
              <a:rPr lang="en-GB" b="1" dirty="0"/>
              <a:t>Author:</a:t>
            </a:r>
            <a:r>
              <a:rPr lang="en-GB" dirty="0"/>
              <a:t> </a:t>
            </a:r>
            <a:r>
              <a:rPr lang="da-DK" dirty="0"/>
              <a:t>D. A. Godse, A.P. Godse</a:t>
            </a:r>
            <a:endParaRPr lang="en-US" dirty="0"/>
          </a:p>
          <a:p>
            <a:pPr lvl="0"/>
            <a:r>
              <a:rPr lang="en-US" dirty="0"/>
              <a:t>Computer Peripheral &amp; Interfacing</a:t>
            </a:r>
            <a:r>
              <a:rPr lang="en-GB" i="1" dirty="0"/>
              <a:t>, </a:t>
            </a:r>
            <a:r>
              <a:rPr lang="en-GB" b="1" dirty="0"/>
              <a:t>Author:</a:t>
            </a:r>
            <a:r>
              <a:rPr lang="en-GB" dirty="0"/>
              <a:t> </a:t>
            </a:r>
            <a:r>
              <a:rPr lang="en-US" dirty="0" err="1"/>
              <a:t>Gourav</a:t>
            </a:r>
            <a:r>
              <a:rPr lang="en-US" dirty="0"/>
              <a:t> Gupta, Eagle </a:t>
            </a:r>
            <a:r>
              <a:rPr lang="en-US" dirty="0" err="1"/>
              <a:t>Prakashan</a:t>
            </a:r>
            <a:r>
              <a:rPr lang="en-US" dirty="0"/>
              <a:t>, Jalandhar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Does Earlier Knowledge Require 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have the knowledge about –</a:t>
            </a:r>
          </a:p>
          <a:p>
            <a:pPr lvl="1"/>
            <a:r>
              <a:rPr lang="en-US" sz="2600" i="1" dirty="0">
                <a:solidFill>
                  <a:schemeClr val="tx1"/>
                </a:solidFill>
              </a:rPr>
              <a:t>Number Systems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Basics of “</a:t>
            </a:r>
            <a:r>
              <a:rPr lang="en-US" sz="2600" i="1" dirty="0">
                <a:solidFill>
                  <a:schemeClr val="tx1"/>
                </a:solidFill>
              </a:rPr>
              <a:t>Digital Logic Design</a:t>
            </a:r>
            <a:r>
              <a:rPr lang="en-US" sz="2600" dirty="0">
                <a:solidFill>
                  <a:schemeClr val="tx1"/>
                </a:solidFill>
              </a:rPr>
              <a:t>” course.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Basics of “</a:t>
            </a:r>
            <a:r>
              <a:rPr lang="en-US" sz="2600" i="1" dirty="0">
                <a:solidFill>
                  <a:schemeClr val="tx1"/>
                </a:solidFill>
              </a:rPr>
              <a:t>Computer Organization and Architecture</a:t>
            </a:r>
            <a:r>
              <a:rPr lang="en-US" sz="2600" dirty="0">
                <a:solidFill>
                  <a:schemeClr val="tx1"/>
                </a:solidFill>
              </a:rPr>
              <a:t>” course.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 “</a:t>
            </a:r>
            <a:r>
              <a:rPr lang="en-US" sz="2600" i="1" dirty="0">
                <a:solidFill>
                  <a:schemeClr val="tx1"/>
                </a:solidFill>
              </a:rPr>
              <a:t>Basic Programming</a:t>
            </a:r>
            <a:r>
              <a:rPr lang="en-US" sz="2600" dirty="0">
                <a:solidFill>
                  <a:schemeClr val="tx1"/>
                </a:solidFill>
              </a:rPr>
              <a:t>”.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 of Computer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752600" y="1905000"/>
            <a:ext cx="2362200" cy="2286000"/>
            <a:chOff x="672" y="768"/>
            <a:chExt cx="1488" cy="1440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672" y="768"/>
              <a:ext cx="14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3200" b="1">
                  <a:latin typeface="Times New Roman" pitchFamily="18" charset="0"/>
                </a:rPr>
                <a:t>Computer</a:t>
              </a:r>
            </a:p>
          </p:txBody>
        </p:sp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768" y="1248"/>
              <a:ext cx="1200" cy="960"/>
              <a:chOff x="960" y="1920"/>
              <a:chExt cx="1200" cy="960"/>
            </a:xfrm>
          </p:grpSpPr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816" cy="720"/>
              </a:xfrm>
              <a:prstGeom prst="rect">
                <a:avLst/>
              </a:prstGeom>
              <a:solidFill>
                <a:srgbClr val="33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auto">
              <a:xfrm flipV="1">
                <a:off x="960" y="2688"/>
                <a:ext cx="1200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4267200" y="1676400"/>
            <a:ext cx="3352800" cy="1143000"/>
          </a:xfrm>
          <a:prstGeom prst="wedgeEllipseCallout">
            <a:avLst>
              <a:gd name="adj1" fmla="val -57528"/>
              <a:gd name="adj2" fmla="val 5541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Data Processing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191000" y="4038600"/>
            <a:ext cx="3429000" cy="1066800"/>
          </a:xfrm>
          <a:prstGeom prst="wedgeEllipseCallout">
            <a:avLst>
              <a:gd name="adj1" fmla="val -50556"/>
              <a:gd name="adj2" fmla="val -7113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>
                <a:latin typeface="Times New Roman" pitchFamily="18" charset="0"/>
              </a:rPr>
              <a:t>Data Storage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Major Components of Computer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838200" y="1319213"/>
            <a:ext cx="7488237" cy="4518025"/>
            <a:chOff x="609" y="831"/>
            <a:chExt cx="4717" cy="2846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609" y="831"/>
              <a:ext cx="4717" cy="284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240" y="2337"/>
              <a:ext cx="1043" cy="995"/>
              <a:chOff x="672" y="768"/>
              <a:chExt cx="1488" cy="1440"/>
            </a:xfrm>
          </p:grpSpPr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672" y="768"/>
                <a:ext cx="1488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b="1" dirty="0">
                    <a:latin typeface="Times New Roman" pitchFamily="18" charset="0"/>
                  </a:rPr>
                  <a:t>Computer</a:t>
                </a:r>
              </a:p>
            </p:txBody>
          </p:sp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768" y="1248"/>
                <a:ext cx="1200" cy="960"/>
                <a:chOff x="960" y="1920"/>
                <a:chExt cx="1200" cy="960"/>
              </a:xfrm>
            </p:grpSpPr>
            <p:sp>
              <p:nvSpPr>
                <p:cNvPr id="11" name="Rectangle 8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816" cy="720"/>
                </a:xfrm>
                <a:prstGeom prst="rect">
                  <a:avLst/>
                </a:prstGeom>
                <a:solidFill>
                  <a:srgbClr val="33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AutoShape 9"/>
                <p:cNvSpPr>
                  <a:spLocks noChangeArrowheads="1"/>
                </p:cNvSpPr>
                <p:nvPr/>
              </p:nvSpPr>
              <p:spPr bwMode="auto">
                <a:xfrm flipV="1">
                  <a:off x="960" y="2688"/>
                  <a:ext cx="1200" cy="192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8" y="2016"/>
                  <a:ext cx="624" cy="52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646488" y="3889375"/>
            <a:ext cx="2135187" cy="1822450"/>
            <a:chOff x="2368" y="2508"/>
            <a:chExt cx="1345" cy="1148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368" y="2508"/>
              <a:ext cx="1345" cy="11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578" y="2942"/>
              <a:ext cx="902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CPU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337175" y="1716088"/>
            <a:ext cx="2135188" cy="1822450"/>
            <a:chOff x="3432" y="1244"/>
            <a:chExt cx="1345" cy="1148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432" y="1244"/>
              <a:ext cx="1345" cy="11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607" y="1654"/>
              <a:ext cx="1031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MEMORY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812925" y="2125663"/>
            <a:ext cx="2135188" cy="1822450"/>
            <a:chOff x="2368" y="2508"/>
            <a:chExt cx="1345" cy="1148"/>
          </a:xfrm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368" y="2508"/>
              <a:ext cx="1345" cy="11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578" y="2942"/>
              <a:ext cx="902" cy="233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I/O</a:t>
              </a: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624263" y="2451100"/>
            <a:ext cx="2135187" cy="1822450"/>
            <a:chOff x="2341" y="2014"/>
            <a:chExt cx="1345" cy="1148"/>
          </a:xfrm>
        </p:grpSpPr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2341" y="2014"/>
              <a:ext cx="1345" cy="11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563" y="2320"/>
              <a:ext cx="9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SYSTEM BUS</a:t>
              </a:r>
            </a:p>
          </p:txBody>
        </p:sp>
      </p:grp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 about Microprocessor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microprocessor</a:t>
            </a:r>
            <a:r>
              <a:rPr lang="en-US" dirty="0"/>
              <a:t> incorporates most or all of the functions of a </a:t>
            </a:r>
            <a:r>
              <a:rPr lang="en-US" u="sng" dirty="0"/>
              <a:t>central processing unit (CPU)</a:t>
            </a:r>
            <a:r>
              <a:rPr lang="en-US" dirty="0"/>
              <a:t> on a single </a:t>
            </a:r>
            <a:r>
              <a:rPr lang="en-US" b="1" dirty="0"/>
              <a:t>integrated circuit </a:t>
            </a:r>
            <a:r>
              <a:rPr lang="en-US" dirty="0"/>
              <a:t>(IC).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28600" y="2971800"/>
            <a:ext cx="4406900" cy="2514600"/>
            <a:chOff x="728" y="987"/>
            <a:chExt cx="4177" cy="220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728" y="987"/>
              <a:ext cx="4168" cy="2200"/>
              <a:chOff x="728" y="987"/>
              <a:chExt cx="4168" cy="2200"/>
            </a:xfrm>
          </p:grpSpPr>
          <p:pic>
            <p:nvPicPr>
              <p:cNvPr id="11" name="Picture 7" descr="D:\Ecp2042\homepage\images\IC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14" y="2679"/>
                <a:ext cx="682" cy="508"/>
              </a:xfrm>
              <a:prstGeom prst="rect">
                <a:avLst/>
              </a:prstGeom>
              <a:noFill/>
            </p:spPr>
          </p:pic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728" y="987"/>
                <a:ext cx="1778" cy="1535"/>
                <a:chOff x="2368" y="2508"/>
                <a:chExt cx="1345" cy="1148"/>
              </a:xfrm>
            </p:grpSpPr>
            <p:sp>
              <p:nvSpPr>
                <p:cNvPr id="13" name="Oval 9"/>
                <p:cNvSpPr>
                  <a:spLocks noChangeArrowheads="1"/>
                </p:cNvSpPr>
                <p:nvPr/>
              </p:nvSpPr>
              <p:spPr bwMode="auto">
                <a:xfrm>
                  <a:off x="2368" y="2508"/>
                  <a:ext cx="1345" cy="1148"/>
                </a:xfrm>
                <a:prstGeom prst="ellipse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78" y="2942"/>
                  <a:ext cx="902" cy="423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3600" dirty="0">
                      <a:latin typeface="Times New Roman" pitchFamily="18" charset="0"/>
                    </a:rPr>
                    <a:t>CPU</a:t>
                  </a:r>
                </a:p>
              </p:txBody>
            </p:sp>
          </p:grp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499" y="1088"/>
              <a:ext cx="3406" cy="2074"/>
              <a:chOff x="1499" y="1088"/>
              <a:chExt cx="3406" cy="2074"/>
            </a:xfrm>
          </p:grpSpPr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2095" y="1088"/>
                <a:ext cx="2810" cy="16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1499" y="2517"/>
                <a:ext cx="2716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4038600" y="2209800"/>
            <a:ext cx="5105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Die of an Intel </a:t>
            </a:r>
            <a:r>
              <a:rPr lang="en-US" sz="2200" b="1" u="sng" dirty="0"/>
              <a:t>80486DX2</a:t>
            </a:r>
            <a:r>
              <a:rPr lang="en-US" sz="2200" dirty="0"/>
              <a:t> microprocessor (actual size: 12×6.75 mm) in its packaging</a:t>
            </a:r>
          </a:p>
        </p:txBody>
      </p:sp>
      <p:pic>
        <p:nvPicPr>
          <p:cNvPr id="16" name="Picture 2" descr="http://upload.wikimedia.org/wikipedia/commons/0/02/80486dx2-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352800"/>
            <a:ext cx="2971800" cy="222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Central Processing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central processing unit</a:t>
            </a:r>
            <a:r>
              <a:rPr lang="en-US" dirty="0"/>
              <a:t> (</a:t>
            </a:r>
            <a:r>
              <a:rPr lang="en-US" b="1" dirty="0"/>
              <a:t>CPU</a:t>
            </a:r>
            <a:r>
              <a:rPr lang="en-US" dirty="0"/>
              <a:t>), or sometimes just called </a:t>
            </a:r>
            <a:r>
              <a:rPr lang="en-US" b="1" dirty="0"/>
              <a:t>Microprocessor (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P</a:t>
            </a:r>
            <a:r>
              <a:rPr lang="en-US" b="1" dirty="0"/>
              <a:t>)</a:t>
            </a:r>
            <a:r>
              <a:rPr lang="en-US" dirty="0"/>
              <a:t>, is a description of a class of logic machines that can execute </a:t>
            </a:r>
            <a:r>
              <a:rPr lang="en-US" b="1" u="sng" dirty="0"/>
              <a:t>computer programs</a:t>
            </a:r>
            <a:r>
              <a:rPr lang="en-US" dirty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broad definition can easily be applied to many early computers that existed long before the term "CPU" ever came into widespread usage. However, the term itself and its </a:t>
            </a:r>
            <a:r>
              <a:rPr lang="en-US" dirty="0" err="1"/>
              <a:t>initialism</a:t>
            </a:r>
            <a:r>
              <a:rPr lang="en-US" dirty="0"/>
              <a:t> have been in use in the computer industry at least since the early 1960s.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form, design and implementation of CPUs have changed dramatically since the earliest examples, but their fundamental operation has remained much the same.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Central Processing Unit/Microprocessor 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P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17638" y="1600200"/>
            <a:ext cx="6324600" cy="38782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51013" y="1828800"/>
            <a:ext cx="3043237" cy="831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Control Unit &amp; Instruction Decoder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970212" y="3800475"/>
            <a:ext cx="320198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Arithmetic/Logic Unit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95800" y="4800600"/>
            <a:ext cx="31146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Registers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0" y="2743200"/>
            <a:ext cx="4191000" cy="990600"/>
          </a:xfrm>
          <a:prstGeom prst="wedgeRectCallout">
            <a:avLst>
              <a:gd name="adj1" fmla="val 44239"/>
              <a:gd name="adj2" fmla="val -597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To decode instruction and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pass the necessary control signals to CU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75213" y="1190625"/>
            <a:ext cx="3582987" cy="1019175"/>
          </a:xfrm>
          <a:prstGeom prst="wedgeRectCallout">
            <a:avLst>
              <a:gd name="adj1" fmla="val -52358"/>
              <a:gd name="adj2" fmla="val 7581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To synchronize and control the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overall operation of the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2000" dirty="0">
                <a:latin typeface="Times New Roman" pitchFamily="18" charset="0"/>
              </a:rPr>
              <a:t>P system 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4419600" y="2743200"/>
            <a:ext cx="4724400" cy="838200"/>
          </a:xfrm>
          <a:prstGeom prst="wedgeRectCallout">
            <a:avLst>
              <a:gd name="adj1" fmla="val -28242"/>
              <a:gd name="adj2" fmla="val 7339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2" algn="ctr" eaLnBrk="0" hangingPunct="0">
              <a:buFont typeface="Symbol" pitchFamily="18" charset="2"/>
              <a:buNone/>
            </a:pPr>
            <a:r>
              <a:rPr lang="en-US" sz="2000" dirty="0">
                <a:latin typeface="Times New Roman" pitchFamily="18" charset="0"/>
              </a:rPr>
              <a:t>To perform the arithmetic and logical </a:t>
            </a:r>
          </a:p>
          <a:p>
            <a:pPr lvl="2" algn="ctr" eaLnBrk="0" hangingPunct="0">
              <a:buFont typeface="Symbol" pitchFamily="18" charset="2"/>
              <a:buNone/>
            </a:pPr>
            <a:r>
              <a:rPr lang="en-US" sz="2000" dirty="0">
                <a:latin typeface="Times New Roman" pitchFamily="18" charset="0"/>
              </a:rPr>
              <a:t>operations within the CPU 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0" y="4572000"/>
            <a:ext cx="3541711" cy="885825"/>
          </a:xfrm>
          <a:prstGeom prst="wedgeRectCallout">
            <a:avLst>
              <a:gd name="adj1" fmla="val 57132"/>
              <a:gd name="adj2" fmla="val -8368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To perform shift and rotate 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operations that may either be 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arithmetic or logical in nature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114800" y="5562600"/>
            <a:ext cx="3200399" cy="828675"/>
          </a:xfrm>
          <a:prstGeom prst="wedgeRectCallout">
            <a:avLst>
              <a:gd name="adj1" fmla="val -21612"/>
              <a:gd name="adj2" fmla="val -8403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Char char="•"/>
            </a:pPr>
            <a:r>
              <a:rPr lang="en-US" sz="2000">
                <a:latin typeface="Times New Roman" pitchFamily="18" charset="0"/>
              </a:rPr>
              <a:t> Control and Status Registers</a:t>
            </a:r>
          </a:p>
          <a:p>
            <a:pPr eaLnBrk="0" hangingPunct="0">
              <a:buFontTx/>
              <a:buChar char="•"/>
            </a:pPr>
            <a:r>
              <a:rPr lang="en-US" sz="2000">
                <a:latin typeface="Times New Roman" pitchFamily="18" charset="0"/>
              </a:rPr>
              <a:t> User-Variable Registers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6293837" y="3886200"/>
            <a:ext cx="2850163" cy="621506"/>
          </a:xfrm>
          <a:prstGeom prst="wedgeRectCallout">
            <a:avLst>
              <a:gd name="adj1" fmla="val -23022"/>
              <a:gd name="adj2" fmla="val 9838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A set of internal storage</a:t>
            </a:r>
          </a:p>
          <a:p>
            <a:pPr algn="ctr" eaLnBrk="0" hangingPunct="0"/>
            <a:r>
              <a:rPr lang="en-US" sz="2000" dirty="0">
                <a:latin typeface="Times New Roman" pitchFamily="18" charset="0"/>
              </a:rPr>
              <a:t>locations within the CPU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2802</TotalTime>
  <Words>1929</Words>
  <Application>Microsoft Office PowerPoint</Application>
  <PresentationFormat>On-screen Show (4:3)</PresentationFormat>
  <Paragraphs>310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Bookman Old Style</vt:lpstr>
      <vt:lpstr>Calibri</vt:lpstr>
      <vt:lpstr>Gill Sans</vt:lpstr>
      <vt:lpstr>Gill Sans MT</vt:lpstr>
      <vt:lpstr>Noto Sans Symbols</vt:lpstr>
      <vt:lpstr>Symbol</vt:lpstr>
      <vt:lpstr>Times New Roman</vt:lpstr>
      <vt:lpstr>Wingdings</vt:lpstr>
      <vt:lpstr>Wingdings 3</vt:lpstr>
      <vt:lpstr>Origin</vt:lpstr>
      <vt:lpstr>PowerPoint Presentation</vt:lpstr>
      <vt:lpstr>Topics to be Covered in this Course !!</vt:lpstr>
      <vt:lpstr>Recommended Texts</vt:lpstr>
      <vt:lpstr>Does Earlier Knowledge Require ??</vt:lpstr>
      <vt:lpstr>Concept of Computer</vt:lpstr>
      <vt:lpstr>Major Components of Computer</vt:lpstr>
      <vt:lpstr>Concept about Microprocessor</vt:lpstr>
      <vt:lpstr>Central Processing Unit</vt:lpstr>
      <vt:lpstr>Central Processing Unit/Microprocessor (P)</vt:lpstr>
      <vt:lpstr>So .. What is Microprocessor?</vt:lpstr>
      <vt:lpstr>List of Microprocessors</vt:lpstr>
      <vt:lpstr>Similar but Different !! Microcontroller (C)</vt:lpstr>
      <vt:lpstr>List of Microcontrollers</vt:lpstr>
      <vt:lpstr>Microprocessor System Vs Microcontroller System</vt:lpstr>
      <vt:lpstr>Food for thought </vt:lpstr>
      <vt:lpstr>Microprocessor System Vs Microcontroller System</vt:lpstr>
      <vt:lpstr>Assembly Language</vt:lpstr>
      <vt:lpstr>High level language vs Machine language</vt:lpstr>
      <vt:lpstr>Example of 8085 Assembly Language</vt:lpstr>
      <vt:lpstr>Memory storage of the Assembly language</vt:lpstr>
      <vt:lpstr>Another Example of 8085 Assembly Language</vt:lpstr>
      <vt:lpstr>Example of 8086 Assembly Language</vt:lpstr>
      <vt:lpstr>Food for thought</vt:lpstr>
      <vt:lpstr>Assembly Language vs. Machine Language</vt:lpstr>
      <vt:lpstr>Self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Microprocessor</dc:title>
  <dc:subject>Microprocessor &amp; Interfacing</dc:subject>
  <dc:creator>Fahmid Sakib</dc:creator>
  <cp:lastModifiedBy>Md. Fahmidur Rahman Sakib</cp:lastModifiedBy>
  <cp:revision>579</cp:revision>
  <dcterms:created xsi:type="dcterms:W3CDTF">2006-08-16T00:00:00Z</dcterms:created>
  <dcterms:modified xsi:type="dcterms:W3CDTF">2024-03-04T06:46:34Z</dcterms:modified>
</cp:coreProperties>
</file>