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Play"/>
      <p:regular r:id="rId23"/>
      <p:bold r:id="rId24"/>
    </p:embeddedFont>
    <p:embeddedFont>
      <p:font typeface="Limelight"/>
      <p:regular r:id="rId25"/>
    </p:embeddedFont>
    <p:embeddedFont>
      <p:font typeface="EB Garamond"/>
      <p:regular r:id="rId26"/>
      <p:bold r:id="rId27"/>
      <p:italic r:id="rId28"/>
      <p:boldItalic r:id="rId29"/>
    </p:embeddedFont>
    <p:embeddedFont>
      <p:font typeface="Book Antiqua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lay-bold.fntdata"/><Relationship Id="rId23" Type="http://schemas.openxmlformats.org/officeDocument/2006/relationships/font" Target="fonts/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EBGaramond-regular.fntdata"/><Relationship Id="rId25" Type="http://schemas.openxmlformats.org/officeDocument/2006/relationships/font" Target="fonts/Limelight-regular.fntdata"/><Relationship Id="rId28" Type="http://schemas.openxmlformats.org/officeDocument/2006/relationships/font" Target="fonts/EBGaramond-italic.fntdata"/><Relationship Id="rId27" Type="http://schemas.openxmlformats.org/officeDocument/2006/relationships/font" Target="fonts/EBGaramon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EBGaramon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ookAntiqua-bold.fntdata"/><Relationship Id="rId30" Type="http://schemas.openxmlformats.org/officeDocument/2006/relationships/font" Target="fonts/BookAntiqua-regular.fntdata"/><Relationship Id="rId11" Type="http://schemas.openxmlformats.org/officeDocument/2006/relationships/slide" Target="slides/slide5.xml"/><Relationship Id="rId33" Type="http://schemas.openxmlformats.org/officeDocument/2006/relationships/font" Target="fonts/BookAntiqua-boldItalic.fntdata"/><Relationship Id="rId10" Type="http://schemas.openxmlformats.org/officeDocument/2006/relationships/slide" Target="slides/slide4.xml"/><Relationship Id="rId32" Type="http://schemas.openxmlformats.org/officeDocument/2006/relationships/font" Target="fonts/BookAntiqua-italic.fntdata"/><Relationship Id="rId13" Type="http://schemas.openxmlformats.org/officeDocument/2006/relationships/slide" Target="slides/slide7.xml"/><Relationship Id="rId35" Type="http://schemas.openxmlformats.org/officeDocument/2006/relationships/font" Target="fonts/Oswald-bold.fntdata"/><Relationship Id="rId12" Type="http://schemas.openxmlformats.org/officeDocument/2006/relationships/slide" Target="slides/slide6.xml"/><Relationship Id="rId34" Type="http://schemas.openxmlformats.org/officeDocument/2006/relationships/font" Target="fonts/Oswa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78116edc6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678116edc6_4_75:notes"/>
          <p:cNvSpPr/>
          <p:nvPr>
            <p:ph idx="2" type="sldImg"/>
          </p:nvPr>
        </p:nvSpPr>
        <p:spPr>
          <a:xfrm>
            <a:off x="1714753" y="685800"/>
            <a:ext cx="342916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hyperlink" Target="http://drive.google.com/file/d/1G3CoRRX6f7uz-pQCKqbV1ZAY2Akb8SM_/view" TargetMode="External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0" y="0"/>
            <a:ext cx="9141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5"/>
          <p:cNvSpPr txBox="1"/>
          <p:nvPr>
            <p:ph type="ctrTitle"/>
          </p:nvPr>
        </p:nvSpPr>
        <p:spPr>
          <a:xfrm>
            <a:off x="300300" y="190600"/>
            <a:ext cx="85719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700">
                <a:latin typeface="Impact"/>
                <a:ea typeface="Impact"/>
                <a:cs typeface="Impact"/>
                <a:sym typeface="Impact"/>
              </a:rPr>
              <a:t>Smart Navigation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1" name="Google Shape;161;p25"/>
          <p:cNvSpPr/>
          <p:nvPr/>
        </p:nvSpPr>
        <p:spPr>
          <a:xfrm flipH="1" rot="10800000">
            <a:off x="2391525" y="861206"/>
            <a:ext cx="4447812" cy="58019"/>
          </a:xfrm>
          <a:custGeom>
            <a:rect b="b" l="l" r="r" t="t"/>
            <a:pathLst>
              <a:path extrusionOk="0" fill="none" h="18288" w="3182692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182692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5" title="images (1).jpeg"/>
          <p:cNvPicPr preferRelativeResize="0"/>
          <p:nvPr/>
        </p:nvPicPr>
        <p:blipFill rotWithShape="1">
          <a:blip r:embed="rId3">
            <a:alphaModFix/>
          </a:blip>
          <a:srcRect b="12310" l="0" r="0" t="0"/>
          <a:stretch/>
        </p:blipFill>
        <p:spPr>
          <a:xfrm>
            <a:off x="3291438" y="1256275"/>
            <a:ext cx="2558725" cy="22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2269050" y="3505200"/>
            <a:ext cx="47400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b="1" i="0" lang="en-US" sz="3102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3102" u="none" cap="none" strike="noStrike">
                <a:solidFill>
                  <a:srgbClr val="FF0000"/>
                </a:solidFill>
                <a:latin typeface="Limelight"/>
                <a:ea typeface="Limelight"/>
                <a:cs typeface="Limelight"/>
                <a:sym typeface="Limelight"/>
              </a:rPr>
              <a:t>Sabudh Foundation</a:t>
            </a:r>
            <a:endParaRPr i="0" sz="1215" u="none" cap="none" strike="noStrike">
              <a:solidFill>
                <a:srgbClr val="FF0000"/>
              </a:solidFill>
              <a:latin typeface="Limelight"/>
              <a:ea typeface="Limelight"/>
              <a:cs typeface="Limelight"/>
              <a:sym typeface="Limelight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t/>
            </a:r>
            <a:endParaRPr b="1" i="0" sz="209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87000" y="4494975"/>
            <a:ext cx="365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Team Members</a:t>
            </a:r>
            <a:r>
              <a:rPr b="1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Sayan Bhattacharjee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b="1"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Bhuwarth Sar</a:t>
            </a:r>
            <a:r>
              <a:rPr b="1" lang="en-US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wa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5046900" y="4654900"/>
            <a:ext cx="4097100" cy="17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Mentor’s Name </a:t>
            </a:r>
            <a:endParaRPr b="1" sz="25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Sukhjit Singh Sehra Sir</a:t>
            </a:r>
            <a:endParaRPr sz="2500">
              <a:solidFill>
                <a:srgbClr val="888888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</a:t>
            </a:r>
            <a:r>
              <a:rPr b="1" i="0" lang="en-US" sz="2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Ravi Mittal Sir</a:t>
            </a:r>
            <a:endParaRPr b="1" i="0" sz="25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434154" y="6376900"/>
            <a:ext cx="2273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b="1" i="0" lang="en-US" sz="2000" u="none" cap="none" strike="noStrike">
                <a:solidFill>
                  <a:srgbClr val="00B0F0"/>
                </a:solidFill>
                <a:latin typeface="Book Antiqua"/>
                <a:ea typeface="Book Antiqua"/>
                <a:cs typeface="Book Antiqua"/>
                <a:sym typeface="Book Antiqua"/>
              </a:rPr>
              <a:t>Date:- 19-06-2025</a:t>
            </a:r>
            <a:endParaRPr b="1" i="0" sz="1600" u="none" cap="none" strike="noStrike">
              <a:solidFill>
                <a:srgbClr val="00B0F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317090" y="0"/>
            <a:ext cx="8509819" cy="731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2800" u="sng">
                <a:latin typeface="Federo"/>
                <a:ea typeface="Federo"/>
                <a:cs typeface="Federo"/>
                <a:sym typeface="Federo"/>
              </a:rPr>
              <a:t>BLIP vs CLIP. Why Use BLIP for Smart Navigation?</a:t>
            </a:r>
            <a:endParaRPr b="1" sz="2800" u="sng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249" name="Google Shape;249;p34"/>
          <p:cNvSpPr txBox="1"/>
          <p:nvPr>
            <p:ph idx="1" type="body"/>
          </p:nvPr>
        </p:nvSpPr>
        <p:spPr>
          <a:xfrm>
            <a:off x="457200" y="825910"/>
            <a:ext cx="8509819" cy="3765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5882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 are building a system that helps visually impaired users by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describing outdoor scenes in natural language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 For this, we need a model that can: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5882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Generate full sentences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(e.g., “A man is walking down a street with cars parked beside him”)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5882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Understand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contextual relationships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between objects (e.g., who is doing what, where)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5882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Offer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rich, descriptive captions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instead of just identifying categories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5882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BLIP is ideal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because it’s trained specifically for tasks like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image captioning and visual storytelling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5882"/>
              <a:buNone/>
            </a:pP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CLIP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on the other hand, is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CLIP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is trained to align images with text using contrastive learning. It’s powerful for identifying or retrieving images based on a label like “stairs” or “person.” However, it doesn’t generate descriptive sentences—it only tells how well an image matches a caption. This limits its usefulness for applications needing detailed scene understanding.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199" y="3021575"/>
            <a:ext cx="59436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 u="sng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Dataset Used</a:t>
            </a:r>
            <a:endParaRPr b="1" u="sng">
              <a:latin typeface="Federo"/>
              <a:ea typeface="Federo"/>
              <a:cs typeface="Federo"/>
              <a:sym typeface="Federo"/>
            </a:endParaRPr>
          </a:p>
        </p:txBody>
      </p:sp>
      <p:grpSp>
        <p:nvGrpSpPr>
          <p:cNvPr id="256" name="Google Shape;256;p35"/>
          <p:cNvGrpSpPr/>
          <p:nvPr/>
        </p:nvGrpSpPr>
        <p:grpSpPr>
          <a:xfrm>
            <a:off x="457200" y="886525"/>
            <a:ext cx="8229703" cy="5384928"/>
            <a:chOff x="0" y="-66231"/>
            <a:chExt cx="8229703" cy="4719482"/>
          </a:xfrm>
        </p:grpSpPr>
        <p:sp>
          <p:nvSpPr>
            <p:cNvPr id="257" name="Google Shape;257;p35"/>
            <p:cNvSpPr/>
            <p:nvPr/>
          </p:nvSpPr>
          <p:spPr>
            <a:xfrm>
              <a:off x="0" y="683"/>
              <a:ext cx="8229600" cy="1055700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391077" y="91085"/>
              <a:ext cx="711000" cy="711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1493203" y="552"/>
              <a:ext cx="6736396" cy="1292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5"/>
            <p:cNvSpPr txBox="1"/>
            <p:nvPr/>
          </p:nvSpPr>
          <p:spPr>
            <a:xfrm>
              <a:off x="1493200" y="-66231"/>
              <a:ext cx="6736500" cy="105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800" lIns="136800" spcFirstLastPara="1" rIns="136800" wrap="square" tIns="13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Visual Navigation 21k Dataset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0" y="2308222"/>
              <a:ext cx="8229600" cy="1001700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391077" y="2508508"/>
              <a:ext cx="711000" cy="711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1493203" y="1616573"/>
              <a:ext cx="6736396" cy="1292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5"/>
            <p:cNvSpPr txBox="1"/>
            <p:nvPr/>
          </p:nvSpPr>
          <p:spPr>
            <a:xfrm>
              <a:off x="1493203" y="2150841"/>
              <a:ext cx="6736500" cy="12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800" lIns="136800" spcFirstLastPara="1" rIns="136800" wrap="square" tIns="13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Both contains images with detailed descriptions of traffic and road elements.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0" y="3469638"/>
              <a:ext cx="8229600" cy="1055700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391102" y="3718240"/>
              <a:ext cx="711000" cy="711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1493203" y="3232593"/>
              <a:ext cx="6736396" cy="1292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5"/>
            <p:cNvSpPr txBox="1"/>
            <p:nvPr/>
          </p:nvSpPr>
          <p:spPr>
            <a:xfrm>
              <a:off x="1493203" y="3360551"/>
              <a:ext cx="6736500" cy="12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6800" lIns="136800" spcFirstLastPara="1" rIns="136800" wrap="square" tIns="136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Useful for training models to describe road environments accurately.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35"/>
          <p:cNvSpPr/>
          <p:nvPr/>
        </p:nvSpPr>
        <p:spPr>
          <a:xfrm>
            <a:off x="457200" y="2258273"/>
            <a:ext cx="8229600" cy="1204500"/>
          </a:xfrm>
          <a:prstGeom prst="roundRect">
            <a:avLst>
              <a:gd fmla="val 10000" name="adj"/>
            </a:avLst>
          </a:prstGeom>
          <a:solidFill>
            <a:srgbClr val="CFD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884702" y="2454922"/>
            <a:ext cx="711000" cy="81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1968600" y="2191450"/>
            <a:ext cx="67365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6800" lIns="136800" spcFirstLastPara="1" rIns="136800" wrap="square" tIns="13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Indian Road Street Dataset From Kaggle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/>
          <p:nvPr/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2153265" y="42361"/>
            <a:ext cx="4168877" cy="802186"/>
          </a:xfrm>
          <a:prstGeom prst="rect">
            <a:avLst/>
          </a:prstGeom>
          <a:solidFill>
            <a:srgbClr val="DAE5F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6"/>
          <p:cNvSpPr txBox="1"/>
          <p:nvPr>
            <p:ph type="title"/>
          </p:nvPr>
        </p:nvSpPr>
        <p:spPr>
          <a:xfrm>
            <a:off x="628650" y="42360"/>
            <a:ext cx="7457037" cy="67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b="1" lang="en-US" sz="4200" u="sng">
                <a:latin typeface="Federo"/>
                <a:ea typeface="Federo"/>
                <a:cs typeface="Federo"/>
                <a:sym typeface="Federo"/>
              </a:rPr>
              <a:t>Fine-Tuning BLIP</a:t>
            </a:r>
            <a:endParaRPr b="1" u="sng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146959" y="670604"/>
            <a:ext cx="8518686" cy="26527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Fine-tuning Process: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Used Hugging Face Transformers library.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Dataset converted to image-caption pairs.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Trained using PyTorch on Google Colab with GPU support.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Used HuggingFace's Trainer API and custom data collator to preprocess batches.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Handled image loading errors and ensured robust training over batches.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Trained for 3 epochs with FP16 optimization for faster GPU processing in Colab.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0" name="Google Shape;28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6958" y="2421193"/>
            <a:ext cx="9144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D8F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108236" y="21951"/>
            <a:ext cx="6927525" cy="65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b="1" lang="en-US" sz="4700" u="sng">
                <a:latin typeface="Federo"/>
                <a:ea typeface="Federo"/>
                <a:cs typeface="Federo"/>
                <a:sym typeface="Federo"/>
              </a:rPr>
              <a:t>Gradio API Interface</a:t>
            </a:r>
            <a:endParaRPr b="1" u="sng">
              <a:latin typeface="Federo"/>
              <a:ea typeface="Federo"/>
              <a:cs typeface="Federo"/>
              <a:sym typeface="Federo"/>
            </a:endParaRPr>
          </a:p>
        </p:txBody>
      </p:sp>
      <p:grpSp>
        <p:nvGrpSpPr>
          <p:cNvPr id="286" name="Google Shape;286;p37"/>
          <p:cNvGrpSpPr/>
          <p:nvPr/>
        </p:nvGrpSpPr>
        <p:grpSpPr>
          <a:xfrm>
            <a:off x="66077" y="656638"/>
            <a:ext cx="8590909" cy="948022"/>
            <a:chOff x="88103" y="656638"/>
            <a:chExt cx="11454595" cy="948022"/>
          </a:xfrm>
        </p:grpSpPr>
        <p:sp>
          <p:nvSpPr>
            <p:cNvPr id="287" name="Google Shape;287;p37"/>
            <p:cNvSpPr/>
            <p:nvPr/>
          </p:nvSpPr>
          <p:spPr>
            <a:xfrm rot="5400000">
              <a:off x="11068751" y="1137619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 rot="10800000">
              <a:off x="88103" y="656638"/>
              <a:ext cx="11454595" cy="1663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157316" y="693979"/>
            <a:ext cx="8590909" cy="27178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Developed a Gradio app with three modes: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Image upload, Video upload &amp;  Live webcam input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Three modes: Upload image, Upload video, or Live webcam feed.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Each mode processes input, generates caption via BLIP, then converts to audio via gTTS.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Gradio Blocks used to organize UI across three tabs with responsive buttons.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568" y="2703872"/>
            <a:ext cx="7020233" cy="4352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8"/>
          <p:cNvSpPr/>
          <p:nvPr/>
        </p:nvSpPr>
        <p:spPr>
          <a:xfrm flipH="1" rot="10800000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rgbClr val="156082">
                  <a:alpha val="40784"/>
                </a:srgbClr>
              </a:gs>
              <a:gs pos="74000">
                <a:srgbClr val="43AFE2">
                  <a:alpha val="0"/>
                </a:srgbClr>
              </a:gs>
              <a:gs pos="100000">
                <a:srgbClr val="43AFE2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8"/>
          <p:cNvSpPr/>
          <p:nvPr/>
        </p:nvSpPr>
        <p:spPr>
          <a:xfrm flipH="1">
            <a:off x="-2" y="-1"/>
            <a:ext cx="9144002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156082">
                  <a:alpha val="14901"/>
                </a:srgbClr>
              </a:gs>
              <a:gs pos="100000">
                <a:srgbClr val="156082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524785" y="-4883"/>
            <a:ext cx="529779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Gradio interface demo</a:t>
            </a:r>
            <a:endParaRPr b="0" i="0" sz="40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A bus on the street&#10;&#10;AI-generated content may be incorrect." id="300" name="Google Shape;300;p38"/>
          <p:cNvPicPr preferRelativeResize="0"/>
          <p:nvPr/>
        </p:nvPicPr>
        <p:blipFill rotWithShape="1">
          <a:blip r:embed="rId3">
            <a:alphaModFix/>
          </a:blip>
          <a:srcRect b="0" l="0" r="0" t="5184"/>
          <a:stretch/>
        </p:blipFill>
        <p:spPr>
          <a:xfrm>
            <a:off x="-3" y="1021404"/>
            <a:ext cx="9143999" cy="5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8" title="tmpxv6syxfe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400" y="6416450"/>
            <a:ext cx="259325" cy="2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9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9"/>
          <p:cNvSpPr txBox="1"/>
          <p:nvPr>
            <p:ph type="title"/>
          </p:nvPr>
        </p:nvSpPr>
        <p:spPr>
          <a:xfrm>
            <a:off x="3091154" y="81044"/>
            <a:ext cx="2959141" cy="5422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6363"/>
              <a:buFont typeface="Calibri"/>
              <a:buNone/>
            </a:pPr>
            <a:r>
              <a:rPr b="1" lang="en-US">
                <a:latin typeface="Federo"/>
                <a:ea typeface="Federo"/>
                <a:cs typeface="Federo"/>
                <a:sym typeface="Federo"/>
              </a:rPr>
              <a:t>Conclusion</a:t>
            </a:r>
            <a:endParaRPr b="1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309" name="Google Shape;309;p39"/>
          <p:cNvSpPr txBox="1"/>
          <p:nvPr>
            <p:ph idx="1" type="body"/>
          </p:nvPr>
        </p:nvSpPr>
        <p:spPr>
          <a:xfrm>
            <a:off x="510826" y="1251168"/>
            <a:ext cx="8004000" cy="3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 effective smart navigation system must provide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real-time, context-aware guidance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that goes beyond traditional GPS. By integrating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AI-based object detection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audio feedback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such a system can help visually impaired users navigate outdoor environments safely and independently.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Addressing the current limitations—like lack of obstacle awareness and poor accessibility—will lead to a more inclusive and intelligent navigation solution designed for real-world use.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1229400" y="44074"/>
            <a:ext cx="6056111" cy="57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b="1" lang="en-US" sz="5400" u="sng">
                <a:latin typeface="Federo"/>
                <a:ea typeface="Federo"/>
                <a:cs typeface="Federo"/>
                <a:sym typeface="Federo"/>
              </a:rPr>
              <a:t>Future Work</a:t>
            </a:r>
            <a:endParaRPr b="1" u="sng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205875" y="775675"/>
            <a:ext cx="8742900" cy="6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7139"/>
              <a:buNone/>
            </a:pPr>
            <a: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  <a:t>In the future, the smart navigation system can evolve beyond navigation to become a general-purpose visual assistant for the visually impaired. Potential expansions include:</a:t>
            </a:r>
            <a:endParaRPr sz="377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7139"/>
              <a:buNone/>
            </a:pPr>
            <a:r>
              <a:t/>
            </a:r>
            <a:endParaRPr sz="377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9145"/>
              <a:buNone/>
            </a:pPr>
            <a: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  <a:t>•	Integration with wearable devices (e.g., smart glasses, haptic belts) for </a:t>
            </a:r>
            <a:endParaRPr sz="377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9145"/>
              <a:buNone/>
            </a:pPr>
            <a: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  <a:t>hands-free operation.</a:t>
            </a:r>
            <a:endParaRPr sz="377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9145"/>
              <a:buNone/>
            </a:pPr>
            <a:b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  <a:t>•	Multilingual and personalized voice guidance to suit diverse user needs.</a:t>
            </a:r>
            <a:endParaRPr sz="377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9145"/>
              <a:buNone/>
            </a:pPr>
            <a:b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  <a:t>•	Text Recognition : Read and summarize text from newspapers, </a:t>
            </a:r>
            <a:endParaRPr sz="377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9145"/>
              <a:buNone/>
            </a:pPr>
            <a: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  <a:t>magazines, signboards, and product labels.</a:t>
            </a:r>
            <a:endParaRPr sz="377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9145"/>
              <a:buNone/>
            </a:pPr>
            <a:b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  <a:t>•	Financial Assistance: Help interpret cheque books, bills, currency notes, </a:t>
            </a:r>
            <a:endParaRPr sz="377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9145"/>
              <a:buNone/>
            </a:pPr>
            <a: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  <a:t>and price tags.</a:t>
            </a:r>
            <a:endParaRPr sz="377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9145"/>
              <a:buNone/>
            </a:pPr>
            <a:b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  <a:t>•	Scene and Object Description: Provide detailed narration of </a:t>
            </a:r>
            <a:endParaRPr sz="377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9145"/>
              <a:buNone/>
            </a:pPr>
            <a: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  <a:t>surroundings including people, vehicles, road signs, and hazards.</a:t>
            </a:r>
            <a:endParaRPr sz="377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9145"/>
              <a:buNone/>
            </a:pPr>
            <a:b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  <a:t>•	Voice Query Support: Allow users to ask questions like “What’s around </a:t>
            </a:r>
            <a:endParaRPr sz="377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9145"/>
              <a:buNone/>
            </a:pPr>
            <a: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  <a:t>me?” or “What does this sign say?”</a:t>
            </a:r>
            <a:endParaRPr sz="377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9145"/>
              <a:buNone/>
            </a:pPr>
            <a:b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  <a:t>•	Document Reading Mode: Assist in reading letters, menus, bus </a:t>
            </a:r>
            <a:endParaRPr sz="377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9145"/>
              <a:buNone/>
            </a:pPr>
            <a:r>
              <a:rPr lang="en-US" sz="3774">
                <a:latin typeface="Times New Roman"/>
                <a:ea typeface="Times New Roman"/>
                <a:cs typeface="Times New Roman"/>
                <a:sym typeface="Times New Roman"/>
              </a:rPr>
              <a:t>schedules, etc., aloud in natural language.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457200" y="0"/>
            <a:ext cx="8229600" cy="766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u="sng">
                <a:latin typeface="Federo"/>
                <a:ea typeface="Federo"/>
                <a:cs typeface="Federo"/>
                <a:sym typeface="Federo"/>
              </a:rPr>
              <a:t>Problem Statement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496525" y="766916"/>
            <a:ext cx="7969045" cy="5786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2580"/>
              <a:buNone/>
            </a:pPr>
            <a:r>
              <a:rPr lang="en-US"/>
              <a:t>🔹 </a:t>
            </a:r>
            <a:r>
              <a:rPr b="1" lang="en-US"/>
              <a:t>Research Problem: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2580"/>
              <a:buNone/>
            </a:pPr>
            <a:r>
              <a:rPr lang="en-US"/>
              <a:t>Visually impaired individuals face difficulties navigating unfamiliar environments due to a lack of real-time, contextual awareness in current navigation tools.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2580"/>
              <a:buNone/>
            </a:pPr>
            <a:r>
              <a:rPr lang="en-US"/>
              <a:t>🔹 </a:t>
            </a:r>
            <a:r>
              <a:rPr b="1" lang="en-US"/>
              <a:t>Limitations of Current Approaches: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949"/>
              <a:buChar char="–"/>
            </a:pPr>
            <a:r>
              <a:rPr lang="en-US"/>
              <a:t>No obstacle or object detection (e.g., stairs, people)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949"/>
              <a:buChar char="–"/>
            </a:pPr>
            <a:r>
              <a:rPr lang="en-US"/>
              <a:t>Lack of audio-based environmental description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2580"/>
              <a:buNone/>
            </a:pPr>
            <a:r>
              <a:rPr lang="en-US"/>
              <a:t>🔹 </a:t>
            </a:r>
            <a:r>
              <a:rPr b="1" lang="en-US"/>
              <a:t>Why It Is Challenging: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949"/>
              <a:buChar char="–"/>
            </a:pPr>
            <a:r>
              <a:rPr lang="en-US"/>
              <a:t>Requires real-time image/video processing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949"/>
              <a:buChar char="–"/>
            </a:pPr>
            <a:r>
              <a:rPr lang="en-US"/>
              <a:t>Needs accurate localization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949"/>
              <a:buChar char="–"/>
            </a:pPr>
            <a:r>
              <a:rPr lang="en-US"/>
              <a:t>Must deliver clear, non-visual feedback (e.g., audio/tactile)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949"/>
              <a:buChar char="–"/>
            </a:pPr>
            <a:r>
              <a:rPr lang="en-US"/>
              <a:t>Integration of AI and user-friendly interfaces is complex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2580"/>
              <a:buNone/>
            </a:pPr>
            <a:r>
              <a:rPr lang="en-US"/>
              <a:t>🔹 </a:t>
            </a:r>
            <a:r>
              <a:rPr b="1" lang="en-US"/>
              <a:t>What Needs Improvement: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949"/>
              <a:buChar char="–"/>
            </a:pPr>
            <a:r>
              <a:rPr lang="en-US"/>
              <a:t>Add object detection and scene narration using AI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949"/>
              <a:buChar char="–"/>
            </a:pPr>
            <a:r>
              <a:rPr lang="en-US"/>
              <a:t>Provide adaptive audio guidance for better accessibility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82949"/>
              <a:buChar char="–"/>
            </a:pPr>
            <a:r>
              <a:rPr lang="en-US"/>
              <a:t>Ensure low-latency, real-time performance in varied environments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25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/>
          <p:nvPr/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rgbClr val="DAE5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7"/>
          <p:cNvSpPr txBox="1"/>
          <p:nvPr>
            <p:ph type="title"/>
          </p:nvPr>
        </p:nvSpPr>
        <p:spPr>
          <a:xfrm>
            <a:off x="2263" y="152400"/>
            <a:ext cx="41688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u="sng">
                <a:latin typeface="Impact"/>
                <a:ea typeface="Impact"/>
                <a:cs typeface="Impact"/>
                <a:sym typeface="Impact"/>
              </a:rPr>
              <a:t>Objective</a:t>
            </a:r>
            <a:endParaRPr u="sng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0" y="1122600"/>
            <a:ext cx="3380100" cy="6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EB Garamond"/>
              <a:buChar char="•"/>
            </a:pPr>
            <a:r>
              <a:rPr lang="en-US" sz="2800">
                <a:latin typeface="EB Garamond"/>
                <a:ea typeface="EB Garamond"/>
                <a:cs typeface="EB Garamond"/>
                <a:sym typeface="EB Garamond"/>
              </a:rPr>
              <a:t>To develop a real-time assistive tool that generates textual descriptions and audio feedback </a:t>
            </a:r>
            <a:endParaRPr/>
          </a:p>
          <a:p>
            <a:pPr indent="0" lvl="0" marL="6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</a:pPr>
            <a:r>
              <a:rPr lang="en-US" sz="2800">
                <a:latin typeface="EB Garamond"/>
                <a:ea typeface="EB Garamond"/>
                <a:cs typeface="EB Garamond"/>
                <a:sym typeface="EB Garamond"/>
              </a:rPr>
              <a:t>     from images </a:t>
            </a:r>
            <a:endParaRPr sz="28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>
                <a:latin typeface="EB Garamond"/>
                <a:ea typeface="EB Garamond"/>
                <a:cs typeface="EB Garamond"/>
                <a:sym typeface="EB Garamond"/>
              </a:rPr>
              <a:t>and videos for visually impaired individuals</a:t>
            </a:r>
            <a:r>
              <a:rPr lang="en-US" sz="3100"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31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725" y="0"/>
            <a:ext cx="6391275" cy="69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/>
          <p:nvPr/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8"/>
          <p:cNvSpPr txBox="1"/>
          <p:nvPr>
            <p:ph type="title"/>
          </p:nvPr>
        </p:nvSpPr>
        <p:spPr>
          <a:xfrm>
            <a:off x="3008130" y="55325"/>
            <a:ext cx="3125453" cy="5652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1111"/>
              <a:buFont typeface="Calibri"/>
              <a:buNone/>
            </a:pPr>
            <a:r>
              <a:rPr lang="en-US" sz="3400" u="sng">
                <a:solidFill>
                  <a:schemeClr val="dk1"/>
                </a:solidFill>
                <a:latin typeface="Limelight"/>
                <a:ea typeface="Limelight"/>
                <a:cs typeface="Limelight"/>
                <a:sym typeface="Limelight"/>
              </a:rPr>
              <a:t>Introduction</a:t>
            </a:r>
            <a:endParaRPr u="sng">
              <a:solidFill>
                <a:schemeClr val="dk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0" y="675944"/>
            <a:ext cx="9141714" cy="2145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30993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500"/>
              <a:t>A smart navigation powered by a Vision Language Model (VLM) to aid visually impaired individuals in navigating environments with visual feedback.</a:t>
            </a:r>
            <a:endParaRPr/>
          </a:p>
          <a:p>
            <a:pPr indent="-330993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500"/>
              <a:t>Combines image captioning and audio output.</a:t>
            </a:r>
            <a:endParaRPr/>
          </a:p>
          <a:p>
            <a:pPr indent="-330993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500"/>
              <a:t>Uses BLIP (Bootstrapped Language-Image Pretraining) architecture.</a:t>
            </a:r>
            <a:endParaRPr/>
          </a:p>
          <a:p>
            <a:pPr indent="-330993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500"/>
              <a:t>Utilize BLIP model fine-tuned on Visual Navigation 21k for domain-specific captioning.</a:t>
            </a:r>
            <a:endParaRPr/>
          </a:p>
          <a:p>
            <a:pPr indent="-330993" lvl="0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500"/>
              <a:t>Provide hands-free auditory assistance to improve user safety and confidence.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52" y="2399072"/>
            <a:ext cx="9141714" cy="471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9"/>
          <p:cNvSpPr/>
          <p:nvPr/>
        </p:nvSpPr>
        <p:spPr>
          <a:xfrm flipH="1" rot="5400000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9"/>
          <p:cNvSpPr/>
          <p:nvPr/>
        </p:nvSpPr>
        <p:spPr>
          <a:xfrm rot="-54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rgbClr val="4F81BD">
                  <a:alpha val="49411"/>
                </a:srgbClr>
              </a:gs>
              <a:gs pos="100000">
                <a:srgbClr val="244061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9"/>
          <p:cNvSpPr/>
          <p:nvPr/>
        </p:nvSpPr>
        <p:spPr>
          <a:xfrm flipH="1" rot="-5400000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8431"/>
                </a:srgbClr>
              </a:gs>
              <a:gs pos="69000">
                <a:srgbClr val="4F81BD">
                  <a:alpha val="0"/>
                </a:srgbClr>
              </a:gs>
              <a:gs pos="100000">
                <a:srgbClr val="4F81BD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9"/>
          <p:cNvSpPr/>
          <p:nvPr/>
        </p:nvSpPr>
        <p:spPr>
          <a:xfrm rot="6097846">
            <a:off x="-1161554" y="1712395"/>
            <a:ext cx="4808302" cy="3066500"/>
          </a:xfrm>
          <a:custGeom>
            <a:rect b="b" l="l" r="r" t="t"/>
            <a:pathLst>
              <a:path extrusionOk="0" h="4088666" w="4808302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93B3D7">
                  <a:alpha val="0"/>
                </a:srgbClr>
              </a:gs>
              <a:gs pos="39000">
                <a:srgbClr val="93B3D7">
                  <a:alpha val="0"/>
                </a:srgbClr>
              </a:gs>
              <a:gs pos="100000">
                <a:srgbClr val="366092">
                  <a:alpha val="25490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495030" y="2767106"/>
            <a:ext cx="2160621" cy="3071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Workflow Diagram</a:t>
            </a:r>
            <a:endParaRPr/>
          </a:p>
        </p:txBody>
      </p:sp>
      <p:pic>
        <p:nvPicPr>
          <p:cNvPr descr="PlantUML diagram"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7703" y="0"/>
            <a:ext cx="3559278" cy="672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/>
          <p:nvPr/>
        </p:nvSpPr>
        <p:spPr>
          <a:xfrm>
            <a:off x="252663" y="311449"/>
            <a:ext cx="3249230" cy="6179552"/>
          </a:xfrm>
          <a:prstGeom prst="rect">
            <a:avLst/>
          </a:prstGeom>
          <a:solidFill>
            <a:srgbClr val="404040"/>
          </a:solidFill>
          <a:ln cap="sq" cmpd="thinThick" w="1270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0"/>
          <p:cNvSpPr txBox="1"/>
          <p:nvPr>
            <p:ph type="title"/>
          </p:nvPr>
        </p:nvSpPr>
        <p:spPr>
          <a:xfrm>
            <a:off x="557212" y="742951"/>
            <a:ext cx="2607469" cy="4962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lang="en-US" sz="4200">
                <a:solidFill>
                  <a:srgbClr val="FFFFFF"/>
                </a:solidFill>
              </a:rPr>
              <a:t>User Flow Diagram</a:t>
            </a:r>
            <a:endParaRPr/>
          </a:p>
        </p:txBody>
      </p:sp>
      <p:pic>
        <p:nvPicPr>
          <p:cNvPr descr="PlantUML diagram" id="206" name="Google Shape;20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3174" y="0"/>
            <a:ext cx="3500284" cy="6373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/>
          <p:nvPr/>
        </p:nvSpPr>
        <p:spPr>
          <a:xfrm>
            <a:off x="124759" y="2708381"/>
            <a:ext cx="3916842" cy="14195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-US" sz="4700" u="none" cap="none" strike="noStrike">
                <a:solidFill>
                  <a:schemeClr val="dk1"/>
                </a:solidFill>
                <a:latin typeface="Federo"/>
                <a:ea typeface="Federo"/>
                <a:cs typeface="Federo"/>
                <a:sym typeface="Federo"/>
              </a:rPr>
              <a:t>How VLM works</a:t>
            </a:r>
            <a:endParaRPr b="1" i="0" sz="4700" u="none" cap="none" strike="noStrike">
              <a:solidFill>
                <a:schemeClr val="dk1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212" name="Google Shape;212;p31"/>
          <p:cNvSpPr/>
          <p:nvPr/>
        </p:nvSpPr>
        <p:spPr>
          <a:xfrm rot="5400000">
            <a:off x="86894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3591" y="301545"/>
            <a:ext cx="5614978" cy="242847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1"/>
          <p:cNvSpPr/>
          <p:nvPr/>
        </p:nvSpPr>
        <p:spPr>
          <a:xfrm>
            <a:off x="640422" y="4177748"/>
            <a:ext cx="361830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2970" y="3142319"/>
            <a:ext cx="4953497" cy="3318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u="sng">
                <a:latin typeface="Federo"/>
                <a:ea typeface="Federo"/>
                <a:cs typeface="Federo"/>
                <a:sym typeface="Federo"/>
              </a:rPr>
              <a:t>BLIP Model Architecture</a:t>
            </a:r>
            <a:endParaRPr b="1" u="sng">
              <a:latin typeface="Federo"/>
              <a:ea typeface="Federo"/>
              <a:cs typeface="Federo"/>
              <a:sym typeface="Federo"/>
            </a:endParaRPr>
          </a:p>
        </p:txBody>
      </p:sp>
      <p:grpSp>
        <p:nvGrpSpPr>
          <p:cNvPr id="221" name="Google Shape;221;p32"/>
          <p:cNvGrpSpPr/>
          <p:nvPr/>
        </p:nvGrpSpPr>
        <p:grpSpPr>
          <a:xfrm>
            <a:off x="457200" y="1600752"/>
            <a:ext cx="8229600" cy="4524857"/>
            <a:chOff x="0" y="552"/>
            <a:chExt cx="8229600" cy="4524857"/>
          </a:xfrm>
        </p:grpSpPr>
        <p:cxnSp>
          <p:nvCxnSpPr>
            <p:cNvPr id="222" name="Google Shape;222;p32"/>
            <p:cNvCxnSpPr/>
            <p:nvPr/>
          </p:nvCxnSpPr>
          <p:spPr>
            <a:xfrm>
              <a:off x="0" y="552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3" name="Google Shape;223;p32"/>
            <p:cNvSpPr/>
            <p:nvPr/>
          </p:nvSpPr>
          <p:spPr>
            <a:xfrm>
              <a:off x="0" y="552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2"/>
            <p:cNvSpPr txBox="1"/>
            <p:nvPr/>
          </p:nvSpPr>
          <p:spPr>
            <a:xfrm>
              <a:off x="0" y="552"/>
              <a:ext cx="8229600" cy="90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BLIP uses a vision encoder (ViT) and text decoder (Transformer) to generate descriptive captions from images.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5" name="Google Shape;225;p32"/>
            <p:cNvCxnSpPr/>
            <p:nvPr/>
          </p:nvCxnSpPr>
          <p:spPr>
            <a:xfrm>
              <a:off x="0" y="905524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6" name="Google Shape;226;p32"/>
            <p:cNvSpPr/>
            <p:nvPr/>
          </p:nvSpPr>
          <p:spPr>
            <a:xfrm>
              <a:off x="0" y="905524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2"/>
            <p:cNvSpPr txBox="1"/>
            <p:nvPr/>
          </p:nvSpPr>
          <p:spPr>
            <a:xfrm>
              <a:off x="0" y="905524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Pretrained on large datasets.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8" name="Google Shape;228;p32"/>
            <p:cNvCxnSpPr/>
            <p:nvPr/>
          </p:nvCxnSpPr>
          <p:spPr>
            <a:xfrm>
              <a:off x="0" y="1810495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p32"/>
            <p:cNvSpPr/>
            <p:nvPr/>
          </p:nvSpPr>
          <p:spPr>
            <a:xfrm>
              <a:off x="0" y="1810495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2"/>
            <p:cNvSpPr txBox="1"/>
            <p:nvPr/>
          </p:nvSpPr>
          <p:spPr>
            <a:xfrm>
              <a:off x="0" y="1810495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Fine-tuned on Visual Navigation 21k for domain-specific accuracy.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1" name="Google Shape;231;p32"/>
            <p:cNvCxnSpPr/>
            <p:nvPr/>
          </p:nvCxnSpPr>
          <p:spPr>
            <a:xfrm>
              <a:off x="0" y="2715467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2" name="Google Shape;232;p32"/>
            <p:cNvSpPr/>
            <p:nvPr/>
          </p:nvSpPr>
          <p:spPr>
            <a:xfrm>
              <a:off x="0" y="2715467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2"/>
            <p:cNvSpPr txBox="1"/>
            <p:nvPr/>
          </p:nvSpPr>
          <p:spPr>
            <a:xfrm>
              <a:off x="0" y="2715467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BLIP integrates a vision encoder (ViT) and language decoder (Transformer)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4" name="Google Shape;234;p32"/>
            <p:cNvCxnSpPr/>
            <p:nvPr/>
          </p:nvCxnSpPr>
          <p:spPr>
            <a:xfrm>
              <a:off x="0" y="3620438"/>
              <a:ext cx="8229600" cy="0"/>
            </a:xfrm>
            <a:prstGeom prst="straightConnector1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5" name="Google Shape;235;p32"/>
            <p:cNvSpPr/>
            <p:nvPr/>
          </p:nvSpPr>
          <p:spPr>
            <a:xfrm>
              <a:off x="0" y="3620438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2"/>
            <p:cNvSpPr txBox="1"/>
            <p:nvPr/>
          </p:nvSpPr>
          <p:spPr>
            <a:xfrm>
              <a:off x="0" y="3620438"/>
              <a:ext cx="8229600" cy="9049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Generates semantically rich captions using cross-modal understanding</a:t>
              </a: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457200" y="0"/>
            <a:ext cx="8229600" cy="7570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b="1" lang="en-US" u="sng">
                <a:latin typeface="Federo"/>
                <a:ea typeface="Federo"/>
                <a:cs typeface="Federo"/>
                <a:sym typeface="Federo"/>
              </a:rPr>
              <a:t>BLIP MODEL ARCHITECTURE</a:t>
            </a:r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3008671"/>
            <a:ext cx="8000078" cy="374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3"/>
          <p:cNvSpPr txBox="1"/>
          <p:nvPr/>
        </p:nvSpPr>
        <p:spPr>
          <a:xfrm>
            <a:off x="571961" y="757084"/>
            <a:ext cx="80001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architecture of the BLIP model involves a multi-modal mixture of encoder-decoder (MED) components, tailored for both understanding and generation tasks.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includes: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Unimodal Encoder: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Independently encodes images and text.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Image-grounded Text Encoder: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Incorporates visual data into the text encoding process using cross-attention layers.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Image-grounded Text Decoder: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Focuses on generating text from images, employing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casual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self-attention layers.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pre-trained using three objectives that aim to activate different components of the architecture for efficient learning and performance across various vision-language tasks​.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