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53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8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3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7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49616-EF6C-4A01-996D-AC758E22180E}" type="datetimeFigureOut">
              <a:rPr lang="ko-KR" altLang="en-US" smtClean="0"/>
              <a:t>2017-03-07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16AF-9624-478E-9952-9BB5330A9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250825" y="765175"/>
            <a:ext cx="8353425" cy="2447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6000" b="1"/>
              <a:t>Formal Language &amp; Automata</a:t>
            </a:r>
            <a:r>
              <a:rPr lang="ko-KR" altLang="en-US" sz="6000"/>
              <a:t>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4400">
              <a:latin typeface="Century Gothic" pitchFamily="34" charset="0"/>
              <a:ea typeface="서울도시" pitchFamily="18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4400">
              <a:latin typeface="Century Gothic" pitchFamily="34" charset="0"/>
              <a:ea typeface="서울도시" pitchFamily="18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4400">
              <a:latin typeface="Century Gothic" pitchFamily="34" charset="0"/>
              <a:ea typeface="서울도시" pitchFamily="18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ko-KR" sz="4400">
                <a:latin typeface="Century Gothic" pitchFamily="34" charset="0"/>
                <a:ea typeface="서울도시" pitchFamily="18" charset="-127"/>
              </a:rPr>
              <a:t>Kim, Han Woo</a:t>
            </a:r>
            <a:endParaRPr lang="ko-KR" altLang="en-US" sz="4400">
              <a:latin typeface="Century Gothic" pitchFamily="34" charset="0"/>
              <a:ea typeface="서울도시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5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6"/>
          <p:cNvSpPr>
            <a:spLocks/>
          </p:cNvSpPr>
          <p:nvPr/>
        </p:nvSpPr>
        <p:spPr bwMode="auto">
          <a:xfrm>
            <a:off x="468313" y="404813"/>
            <a:ext cx="8229600" cy="577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Definition 2.1&gt; A Deterministic(↔Non-Deterministic) Finite Acceptor (Automata)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         = A Deterministic Finite Automata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M = (Q, ∑,    , q0, F)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Q : Set of States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∑ : input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    : state transition Function(cf: meaning of function)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q0 : initial state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F : final state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What is SM? (Sequential Machine)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SM = (Q, ∑,   , ∆, w)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2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				</a:t>
            </a:r>
            <a:endParaRPr lang="en-US" altLang="ko-KR" sz="11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</p:txBody>
      </p:sp>
      <p:grpSp>
        <p:nvGrpSpPr>
          <p:cNvPr id="10243" name="그룹 49"/>
          <p:cNvGrpSpPr>
            <a:grpSpLocks/>
          </p:cNvGrpSpPr>
          <p:nvPr/>
        </p:nvGrpSpPr>
        <p:grpSpPr bwMode="auto">
          <a:xfrm>
            <a:off x="3708400" y="4149725"/>
            <a:ext cx="2357438" cy="2106613"/>
            <a:chOff x="1071538" y="4606033"/>
            <a:chExt cx="2357454" cy="2105941"/>
          </a:xfrm>
        </p:grpSpPr>
        <p:sp>
          <p:nvSpPr>
            <p:cNvPr id="10247" name="타원 8"/>
            <p:cNvSpPr>
              <a:spLocks noChangeArrowheads="1"/>
            </p:cNvSpPr>
            <p:nvPr/>
          </p:nvSpPr>
          <p:spPr bwMode="auto">
            <a:xfrm>
              <a:off x="1714480" y="5034661"/>
              <a:ext cx="357190" cy="357190"/>
            </a:xfrm>
            <a:prstGeom prst="ellipse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FFFFFF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cxnSp>
          <p:nvCxnSpPr>
            <p:cNvPr id="13" name="직선 화살표 연결선 12"/>
            <p:cNvCxnSpPr>
              <a:endCxn id="10247" idx="3"/>
            </p:cNvCxnSpPr>
            <p:nvPr/>
          </p:nvCxnSpPr>
          <p:spPr>
            <a:xfrm rot="5400000" flipH="1" flipV="1">
              <a:off x="1197867" y="5517697"/>
              <a:ext cx="747474" cy="3905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10247" idx="5"/>
            </p:cNvCxnSpPr>
            <p:nvPr/>
          </p:nvCxnSpPr>
          <p:spPr>
            <a:xfrm rot="16200000" flipH="1">
              <a:off x="1930495" y="5428011"/>
              <a:ext cx="695103" cy="5175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rot="10800000">
              <a:off x="1428728" y="6170809"/>
              <a:ext cx="92869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rot="16200000" flipH="1">
              <a:off x="1893076" y="5823882"/>
              <a:ext cx="1587" cy="10318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꺾인 연결선 24"/>
            <p:cNvCxnSpPr>
              <a:endCxn id="10247" idx="2"/>
            </p:cNvCxnSpPr>
            <p:nvPr/>
          </p:nvCxnSpPr>
          <p:spPr>
            <a:xfrm>
              <a:off x="1428728" y="4963107"/>
              <a:ext cx="285752" cy="25074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10247" idx="0"/>
              <a:endCxn id="10247" idx="6"/>
            </p:cNvCxnSpPr>
            <p:nvPr/>
          </p:nvCxnSpPr>
          <p:spPr>
            <a:xfrm rot="16200000" flipH="1">
              <a:off x="1892311" y="5034492"/>
              <a:ext cx="179331" cy="179388"/>
            </a:xfrm>
            <a:prstGeom prst="curvedConnector4">
              <a:avLst>
                <a:gd name="adj1" fmla="val -127999"/>
                <a:gd name="adj2" fmla="val 227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hape 27"/>
            <p:cNvCxnSpPr/>
            <p:nvPr/>
          </p:nvCxnSpPr>
          <p:spPr>
            <a:xfrm rot="16200000" flipH="1">
              <a:off x="2500327" y="6105713"/>
              <a:ext cx="179330" cy="179389"/>
            </a:xfrm>
            <a:prstGeom prst="curvedConnector4">
              <a:avLst>
                <a:gd name="adj1" fmla="val -127999"/>
                <a:gd name="adj2" fmla="val 227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5" name="TextBox 28"/>
            <p:cNvSpPr txBox="1">
              <a:spLocks noChangeArrowheads="1"/>
            </p:cNvSpPr>
            <p:nvPr/>
          </p:nvSpPr>
          <p:spPr bwMode="auto">
            <a:xfrm>
              <a:off x="1643042" y="5925942"/>
              <a:ext cx="500066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0/0</a:t>
              </a:r>
            </a:p>
          </p:txBody>
        </p:sp>
        <p:sp>
          <p:nvSpPr>
            <p:cNvPr id="10256" name="TextBox 33"/>
            <p:cNvSpPr txBox="1">
              <a:spLocks noChangeArrowheads="1"/>
            </p:cNvSpPr>
            <p:nvPr/>
          </p:nvSpPr>
          <p:spPr bwMode="auto">
            <a:xfrm>
              <a:off x="1643042" y="6391401"/>
              <a:ext cx="500066" cy="3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0/0</a:t>
              </a:r>
            </a:p>
          </p:txBody>
        </p:sp>
        <p:sp>
          <p:nvSpPr>
            <p:cNvPr id="10257" name="TextBox 34"/>
            <p:cNvSpPr txBox="1">
              <a:spLocks noChangeArrowheads="1"/>
            </p:cNvSpPr>
            <p:nvPr/>
          </p:nvSpPr>
          <p:spPr bwMode="auto">
            <a:xfrm>
              <a:off x="2214546" y="5391595"/>
              <a:ext cx="500066" cy="3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0/1</a:t>
              </a:r>
            </a:p>
          </p:txBody>
        </p:sp>
        <p:sp>
          <p:nvSpPr>
            <p:cNvPr id="10258" name="TextBox 35"/>
            <p:cNvSpPr txBox="1">
              <a:spLocks noChangeArrowheads="1"/>
            </p:cNvSpPr>
            <p:nvPr/>
          </p:nvSpPr>
          <p:spPr bwMode="auto">
            <a:xfrm>
              <a:off x="1142976" y="5391595"/>
              <a:ext cx="500066" cy="3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1/0</a:t>
              </a:r>
            </a:p>
          </p:txBody>
        </p:sp>
        <p:sp>
          <p:nvSpPr>
            <p:cNvPr id="10259" name="TextBox 36"/>
            <p:cNvSpPr txBox="1">
              <a:spLocks noChangeArrowheads="1"/>
            </p:cNvSpPr>
            <p:nvPr/>
          </p:nvSpPr>
          <p:spPr bwMode="auto">
            <a:xfrm>
              <a:off x="2143108" y="4606033"/>
              <a:ext cx="500066" cy="3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1/1</a:t>
              </a:r>
            </a:p>
          </p:txBody>
        </p:sp>
        <p:sp>
          <p:nvSpPr>
            <p:cNvPr id="10260" name="TextBox 37"/>
            <p:cNvSpPr txBox="1">
              <a:spLocks noChangeArrowheads="1"/>
            </p:cNvSpPr>
            <p:nvPr/>
          </p:nvSpPr>
          <p:spPr bwMode="auto">
            <a:xfrm>
              <a:off x="2928926" y="5891498"/>
              <a:ext cx="500066" cy="320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kumimoji="0" lang="en-US" altLang="ko-KR" sz="150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1/1</a:t>
              </a:r>
            </a:p>
          </p:txBody>
        </p:sp>
        <p:sp>
          <p:nvSpPr>
            <p:cNvPr id="10261" name="타원 47"/>
            <p:cNvSpPr>
              <a:spLocks noChangeArrowheads="1"/>
            </p:cNvSpPr>
            <p:nvPr/>
          </p:nvSpPr>
          <p:spPr bwMode="auto">
            <a:xfrm>
              <a:off x="1071538" y="6034793"/>
              <a:ext cx="357190" cy="357190"/>
            </a:xfrm>
            <a:prstGeom prst="ellipse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FFFFFF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0262" name="타원 48"/>
            <p:cNvSpPr>
              <a:spLocks noChangeArrowheads="1"/>
            </p:cNvSpPr>
            <p:nvPr/>
          </p:nvSpPr>
          <p:spPr bwMode="auto">
            <a:xfrm>
              <a:off x="2357422" y="6034793"/>
              <a:ext cx="357190" cy="357190"/>
            </a:xfrm>
            <a:prstGeom prst="ellipse">
              <a:avLst/>
            </a:prstGeom>
            <a:solidFill>
              <a:srgbClr val="4F81BD"/>
            </a:solidFill>
            <a:ln w="25400" algn="ctr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en-US" altLang="ko-KR" sz="1500">
                  <a:solidFill>
                    <a:srgbClr val="FFFFFF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10244" name="개체 1"/>
          <p:cNvGraphicFramePr>
            <a:graphicFrameLocks noChangeAspect="1"/>
          </p:cNvGraphicFramePr>
          <p:nvPr/>
        </p:nvGraphicFramePr>
        <p:xfrm>
          <a:off x="1771650" y="1116013"/>
          <a:ext cx="2063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3" imgW="139579" imgH="177646" progId="Equation.3">
                  <p:embed/>
                </p:oleObj>
              </mc:Choice>
              <mc:Fallback>
                <p:oleObj name="수식" r:id="rId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116013"/>
                        <a:ext cx="2063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개체 2"/>
          <p:cNvGraphicFramePr>
            <a:graphicFrameLocks noChangeAspect="1"/>
          </p:cNvGraphicFramePr>
          <p:nvPr/>
        </p:nvGraphicFramePr>
        <p:xfrm>
          <a:off x="882650" y="2051050"/>
          <a:ext cx="2063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수식" r:id="rId5" imgW="139579" imgH="177646" progId="Equation.3">
                  <p:embed/>
                </p:oleObj>
              </mc:Choice>
              <mc:Fallback>
                <p:oleObj name="수식" r:id="rId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051050"/>
                        <a:ext cx="2063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개체 3"/>
          <p:cNvGraphicFramePr>
            <a:graphicFrameLocks noChangeAspect="1"/>
          </p:cNvGraphicFramePr>
          <p:nvPr/>
        </p:nvGraphicFramePr>
        <p:xfrm>
          <a:off x="2427288" y="3678238"/>
          <a:ext cx="2063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수식" r:id="rId6" imgW="139579" imgH="177646" progId="Equation.3">
                  <p:embed/>
                </p:oleObj>
              </mc:Choice>
              <mc:Fallback>
                <p:oleObj name="수식" r:id="rId6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678238"/>
                        <a:ext cx="2063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7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/>
          </p:cNvSpPr>
          <p:nvPr/>
        </p:nvSpPr>
        <p:spPr bwMode="auto">
          <a:xfrm>
            <a:off x="457200" y="476250"/>
            <a:ext cx="8229600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Q : {A, B, C}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∑ : {0, 1}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   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ea typeface="서울도시" pitchFamily="18" charset="-127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∆ : output {0, 1}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ea typeface="서울도시" pitchFamily="18" charset="-127"/>
                <a:cs typeface="Times New Roman" pitchFamily="18" charset="0"/>
              </a:rPr>
              <a:t>	w : output function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87450" y="1268413"/>
          <a:ext cx="2428875" cy="1357313"/>
        </p:xfrm>
        <a:graphic>
          <a:graphicData uri="http://schemas.openxmlformats.org/drawingml/2006/table">
            <a:tbl>
              <a:tblPr/>
              <a:tblGrid>
                <a:gridCol w="809625"/>
                <a:gridCol w="809625"/>
                <a:gridCol w="8096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187450" y="3860800"/>
          <a:ext cx="2428875" cy="1357313"/>
        </p:xfrm>
        <a:graphic>
          <a:graphicData uri="http://schemas.openxmlformats.org/drawingml/2006/table">
            <a:tbl>
              <a:tblPr/>
              <a:tblGrid>
                <a:gridCol w="809625"/>
                <a:gridCol w="809625"/>
                <a:gridCol w="809625"/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서울도시" pitchFamily="18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11" name="개체 1"/>
          <p:cNvGraphicFramePr>
            <a:graphicFrameLocks noChangeAspect="1"/>
          </p:cNvGraphicFramePr>
          <p:nvPr/>
        </p:nvGraphicFramePr>
        <p:xfrm>
          <a:off x="879475" y="1187450"/>
          <a:ext cx="2063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수식" r:id="rId3" imgW="139579" imgH="177646" progId="Equation.3">
                  <p:embed/>
                </p:oleObj>
              </mc:Choice>
              <mc:Fallback>
                <p:oleObj name="수식" r:id="rId3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187450"/>
                        <a:ext cx="2063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889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51"/>
          <p:cNvSpPr>
            <a:spLocks noChangeArrowheads="1"/>
          </p:cNvSpPr>
          <p:nvPr/>
        </p:nvSpPr>
        <p:spPr bwMode="auto">
          <a:xfrm>
            <a:off x="2322513" y="1073150"/>
            <a:ext cx="576262" cy="504825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291" name="Oval 52"/>
          <p:cNvSpPr>
            <a:spLocks noChangeAspect="1" noChangeArrowheads="1"/>
          </p:cNvSpPr>
          <p:nvPr/>
        </p:nvSpPr>
        <p:spPr bwMode="auto">
          <a:xfrm>
            <a:off x="2251075" y="1001713"/>
            <a:ext cx="720725" cy="6477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2" name="Line 53"/>
          <p:cNvSpPr>
            <a:spLocks noChangeShapeType="1"/>
          </p:cNvSpPr>
          <p:nvPr/>
        </p:nvSpPr>
        <p:spPr bwMode="auto">
          <a:xfrm>
            <a:off x="1835150" y="692150"/>
            <a:ext cx="431800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3" name="Text Box 54"/>
          <p:cNvSpPr txBox="1">
            <a:spLocks noChangeArrowheads="1"/>
          </p:cNvSpPr>
          <p:nvPr/>
        </p:nvSpPr>
        <p:spPr bwMode="auto">
          <a:xfrm>
            <a:off x="2987675" y="3333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294" name="Freeform 55"/>
          <p:cNvSpPr>
            <a:spLocks/>
          </p:cNvSpPr>
          <p:nvPr/>
        </p:nvSpPr>
        <p:spPr bwMode="auto">
          <a:xfrm>
            <a:off x="2484438" y="549275"/>
            <a:ext cx="574675" cy="442913"/>
          </a:xfrm>
          <a:custGeom>
            <a:avLst/>
            <a:gdLst>
              <a:gd name="T0" fmla="*/ 2147483647 w 362"/>
              <a:gd name="T1" fmla="*/ 2147483647 h 279"/>
              <a:gd name="T2" fmla="*/ 2147483647 w 362"/>
              <a:gd name="T3" fmla="*/ 2147483647 h 279"/>
              <a:gd name="T4" fmla="*/ 2147483647 w 362"/>
              <a:gd name="T5" fmla="*/ 2147483647 h 279"/>
              <a:gd name="T6" fmla="*/ 2147483647 w 362"/>
              <a:gd name="T7" fmla="*/ 2147483647 h 279"/>
              <a:gd name="T8" fmla="*/ 2147483647 w 362"/>
              <a:gd name="T9" fmla="*/ 2147483647 h 279"/>
              <a:gd name="T10" fmla="*/ 2147483647 w 362"/>
              <a:gd name="T11" fmla="*/ 2147483647 h 2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" h="279">
                <a:moveTo>
                  <a:pt x="60" y="233"/>
                </a:moveTo>
                <a:cubicBezTo>
                  <a:pt x="30" y="184"/>
                  <a:pt x="0" y="135"/>
                  <a:pt x="15" y="97"/>
                </a:cubicBezTo>
                <a:cubicBezTo>
                  <a:pt x="30" y="59"/>
                  <a:pt x="98" y="14"/>
                  <a:pt x="151" y="7"/>
                </a:cubicBezTo>
                <a:cubicBezTo>
                  <a:pt x="204" y="0"/>
                  <a:pt x="302" y="22"/>
                  <a:pt x="332" y="52"/>
                </a:cubicBezTo>
                <a:cubicBezTo>
                  <a:pt x="362" y="82"/>
                  <a:pt x="355" y="150"/>
                  <a:pt x="332" y="188"/>
                </a:cubicBezTo>
                <a:cubicBezTo>
                  <a:pt x="309" y="226"/>
                  <a:pt x="252" y="252"/>
                  <a:pt x="196" y="27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5" name="Oval 56"/>
          <p:cNvSpPr>
            <a:spLocks noChangeArrowheads="1"/>
          </p:cNvSpPr>
          <p:nvPr/>
        </p:nvSpPr>
        <p:spPr bwMode="auto">
          <a:xfrm>
            <a:off x="1243013" y="2370138"/>
            <a:ext cx="576262" cy="504825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296" name="Oval 57"/>
          <p:cNvSpPr>
            <a:spLocks noChangeAspect="1" noChangeArrowheads="1"/>
          </p:cNvSpPr>
          <p:nvPr/>
        </p:nvSpPr>
        <p:spPr bwMode="auto">
          <a:xfrm>
            <a:off x="1171575" y="2297113"/>
            <a:ext cx="720725" cy="6477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297" name="Oval 58"/>
          <p:cNvSpPr>
            <a:spLocks noChangeArrowheads="1"/>
          </p:cNvSpPr>
          <p:nvPr/>
        </p:nvSpPr>
        <p:spPr bwMode="auto">
          <a:xfrm>
            <a:off x="3403600" y="2370138"/>
            <a:ext cx="576263" cy="504825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298" name="Line 59"/>
          <p:cNvSpPr>
            <a:spLocks noChangeShapeType="1"/>
          </p:cNvSpPr>
          <p:nvPr/>
        </p:nvSpPr>
        <p:spPr bwMode="auto">
          <a:xfrm flipV="1">
            <a:off x="1746250" y="1649413"/>
            <a:ext cx="504825" cy="576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299" name="Text Box 60"/>
          <p:cNvSpPr txBox="1">
            <a:spLocks noChangeArrowheads="1"/>
          </p:cNvSpPr>
          <p:nvPr/>
        </p:nvSpPr>
        <p:spPr bwMode="auto">
          <a:xfrm>
            <a:off x="1763713" y="16287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00" name="Text Box 61"/>
          <p:cNvSpPr txBox="1">
            <a:spLocks noChangeArrowheads="1"/>
          </p:cNvSpPr>
          <p:nvPr/>
        </p:nvSpPr>
        <p:spPr bwMode="auto">
          <a:xfrm>
            <a:off x="2484438" y="2133600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01" name="Text Box 62"/>
          <p:cNvSpPr txBox="1">
            <a:spLocks noChangeArrowheads="1"/>
          </p:cNvSpPr>
          <p:nvPr/>
        </p:nvSpPr>
        <p:spPr bwMode="auto">
          <a:xfrm>
            <a:off x="2484438" y="299878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02" name="Text Box 63"/>
          <p:cNvSpPr txBox="1">
            <a:spLocks noChangeArrowheads="1"/>
          </p:cNvSpPr>
          <p:nvPr/>
        </p:nvSpPr>
        <p:spPr bwMode="auto">
          <a:xfrm>
            <a:off x="3276600" y="1628775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2303" name="Text Box 64"/>
          <p:cNvSpPr txBox="1">
            <a:spLocks noChangeArrowheads="1"/>
          </p:cNvSpPr>
          <p:nvPr/>
        </p:nvSpPr>
        <p:spPr bwMode="auto">
          <a:xfrm>
            <a:off x="4140200" y="3214688"/>
            <a:ext cx="279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2304" name="Freeform 65"/>
          <p:cNvSpPr>
            <a:spLocks/>
          </p:cNvSpPr>
          <p:nvPr/>
        </p:nvSpPr>
        <p:spPr bwMode="auto">
          <a:xfrm flipV="1">
            <a:off x="3546475" y="2873375"/>
            <a:ext cx="574675" cy="431800"/>
          </a:xfrm>
          <a:custGeom>
            <a:avLst/>
            <a:gdLst>
              <a:gd name="T0" fmla="*/ 2147483647 w 362"/>
              <a:gd name="T1" fmla="*/ 2147483647 h 279"/>
              <a:gd name="T2" fmla="*/ 2147483647 w 362"/>
              <a:gd name="T3" fmla="*/ 2147483647 h 279"/>
              <a:gd name="T4" fmla="*/ 2147483647 w 362"/>
              <a:gd name="T5" fmla="*/ 2147483647 h 279"/>
              <a:gd name="T6" fmla="*/ 2147483647 w 362"/>
              <a:gd name="T7" fmla="*/ 2147483647 h 279"/>
              <a:gd name="T8" fmla="*/ 2147483647 w 362"/>
              <a:gd name="T9" fmla="*/ 2147483647 h 279"/>
              <a:gd name="T10" fmla="*/ 2147483647 w 362"/>
              <a:gd name="T11" fmla="*/ 2147483647 h 2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2" h="279">
                <a:moveTo>
                  <a:pt x="60" y="233"/>
                </a:moveTo>
                <a:cubicBezTo>
                  <a:pt x="30" y="184"/>
                  <a:pt x="0" y="135"/>
                  <a:pt x="15" y="97"/>
                </a:cubicBezTo>
                <a:cubicBezTo>
                  <a:pt x="30" y="59"/>
                  <a:pt x="98" y="14"/>
                  <a:pt x="151" y="7"/>
                </a:cubicBezTo>
                <a:cubicBezTo>
                  <a:pt x="204" y="0"/>
                  <a:pt x="302" y="22"/>
                  <a:pt x="332" y="52"/>
                </a:cubicBezTo>
                <a:cubicBezTo>
                  <a:pt x="362" y="82"/>
                  <a:pt x="355" y="150"/>
                  <a:pt x="332" y="188"/>
                </a:cubicBezTo>
                <a:cubicBezTo>
                  <a:pt x="309" y="226"/>
                  <a:pt x="252" y="252"/>
                  <a:pt x="196" y="27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5" name="Line 66"/>
          <p:cNvSpPr>
            <a:spLocks noChangeShapeType="1"/>
          </p:cNvSpPr>
          <p:nvPr/>
        </p:nvSpPr>
        <p:spPr bwMode="auto">
          <a:xfrm>
            <a:off x="1963738" y="25146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6" name="Line 67"/>
          <p:cNvSpPr>
            <a:spLocks noChangeShapeType="1"/>
          </p:cNvSpPr>
          <p:nvPr/>
        </p:nvSpPr>
        <p:spPr bwMode="auto">
          <a:xfrm flipH="1">
            <a:off x="1963738" y="2730500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7" name="Line 68"/>
          <p:cNvSpPr>
            <a:spLocks noChangeShapeType="1"/>
          </p:cNvSpPr>
          <p:nvPr/>
        </p:nvSpPr>
        <p:spPr bwMode="auto">
          <a:xfrm>
            <a:off x="3043238" y="1577975"/>
            <a:ext cx="576262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8" name="Line 69"/>
          <p:cNvSpPr>
            <a:spLocks noChangeShapeType="1"/>
          </p:cNvSpPr>
          <p:nvPr/>
        </p:nvSpPr>
        <p:spPr bwMode="auto">
          <a:xfrm flipV="1">
            <a:off x="3835400" y="2370138"/>
            <a:ext cx="503238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09" name="Text Box 70"/>
          <p:cNvSpPr txBox="1">
            <a:spLocks noChangeArrowheads="1"/>
          </p:cNvSpPr>
          <p:nvPr/>
        </p:nvSpPr>
        <p:spPr bwMode="auto">
          <a:xfrm>
            <a:off x="4338638" y="2154238"/>
            <a:ext cx="14398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Z = 0 (△ = 0)</a:t>
            </a:r>
          </a:p>
        </p:txBody>
      </p:sp>
      <p:sp>
        <p:nvSpPr>
          <p:cNvPr id="12310" name="Line 71"/>
          <p:cNvSpPr>
            <a:spLocks noChangeShapeType="1"/>
          </p:cNvSpPr>
          <p:nvPr/>
        </p:nvSpPr>
        <p:spPr bwMode="auto">
          <a:xfrm flipH="1">
            <a:off x="1243013" y="2730500"/>
            <a:ext cx="144462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1" name="Text Box 72"/>
          <p:cNvSpPr txBox="1">
            <a:spLocks noChangeArrowheads="1"/>
          </p:cNvSpPr>
          <p:nvPr/>
        </p:nvSpPr>
        <p:spPr bwMode="auto">
          <a:xfrm>
            <a:off x="811213" y="3162300"/>
            <a:ext cx="14398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Z = 1 (△ = 1)</a:t>
            </a:r>
          </a:p>
        </p:txBody>
      </p:sp>
      <p:sp>
        <p:nvSpPr>
          <p:cNvPr id="12312" name="Text Box 73"/>
          <p:cNvSpPr txBox="1">
            <a:spLocks noChangeArrowheads="1"/>
          </p:cNvSpPr>
          <p:nvPr/>
        </p:nvSpPr>
        <p:spPr bwMode="auto">
          <a:xfrm>
            <a:off x="3259138" y="930275"/>
            <a:ext cx="14398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Z = 1 (△ = 1)</a:t>
            </a:r>
          </a:p>
        </p:txBody>
      </p:sp>
      <p:sp>
        <p:nvSpPr>
          <p:cNvPr id="12313" name="Line 74"/>
          <p:cNvSpPr>
            <a:spLocks noChangeShapeType="1"/>
          </p:cNvSpPr>
          <p:nvPr/>
        </p:nvSpPr>
        <p:spPr bwMode="auto">
          <a:xfrm flipV="1">
            <a:off x="2755900" y="1146175"/>
            <a:ext cx="503238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14" name="AutoShape 75"/>
          <p:cNvSpPr>
            <a:spLocks noChangeArrowheads="1"/>
          </p:cNvSpPr>
          <p:nvPr/>
        </p:nvSpPr>
        <p:spPr bwMode="auto">
          <a:xfrm>
            <a:off x="4356100" y="1506538"/>
            <a:ext cx="487363" cy="122237"/>
          </a:xfrm>
          <a:prstGeom prst="rightArrow">
            <a:avLst>
              <a:gd name="adj1" fmla="val 50000"/>
              <a:gd name="adj2" fmla="val 99676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5" name="Text Box 76"/>
          <p:cNvSpPr txBox="1">
            <a:spLocks noChangeArrowheads="1"/>
          </p:cNvSpPr>
          <p:nvPr/>
        </p:nvSpPr>
        <p:spPr bwMode="auto">
          <a:xfrm>
            <a:off x="4716463" y="1412875"/>
            <a:ext cx="18002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Stick to output</a:t>
            </a:r>
          </a:p>
        </p:txBody>
      </p:sp>
      <p:sp>
        <p:nvSpPr>
          <p:cNvPr id="12316" name="Text Box 77"/>
          <p:cNvSpPr txBox="1">
            <a:spLocks noChangeArrowheads="1"/>
          </p:cNvSpPr>
          <p:nvPr/>
        </p:nvSpPr>
        <p:spPr bwMode="auto">
          <a:xfrm>
            <a:off x="882650" y="3738563"/>
            <a:ext cx="7073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If we arrive in A,B by input,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only output 1 is obtained, denoted as 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12317" name="Oval 78"/>
          <p:cNvSpPr>
            <a:spLocks noChangeArrowheads="1"/>
          </p:cNvSpPr>
          <p:nvPr/>
        </p:nvSpPr>
        <p:spPr bwMode="auto">
          <a:xfrm>
            <a:off x="6388100" y="3840163"/>
            <a:ext cx="215900" cy="144462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8" name="Oval 79"/>
          <p:cNvSpPr>
            <a:spLocks noChangeArrowheads="1"/>
          </p:cNvSpPr>
          <p:nvPr/>
        </p:nvSpPr>
        <p:spPr bwMode="auto">
          <a:xfrm>
            <a:off x="6316663" y="3763963"/>
            <a:ext cx="360362" cy="2873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19" name="Line 81"/>
          <p:cNvSpPr>
            <a:spLocks noChangeShapeType="1"/>
          </p:cNvSpPr>
          <p:nvPr/>
        </p:nvSpPr>
        <p:spPr bwMode="auto">
          <a:xfrm flipH="1">
            <a:off x="827088" y="3883025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20" name="Line 82"/>
          <p:cNvSpPr>
            <a:spLocks noChangeShapeType="1"/>
          </p:cNvSpPr>
          <p:nvPr/>
        </p:nvSpPr>
        <p:spPr bwMode="auto">
          <a:xfrm>
            <a:off x="827088" y="4098925"/>
            <a:ext cx="21590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21" name="Text Box 83"/>
          <p:cNvSpPr txBox="1">
            <a:spLocks noChangeArrowheads="1"/>
          </p:cNvSpPr>
          <p:nvPr/>
        </p:nvSpPr>
        <p:spPr bwMode="auto">
          <a:xfrm>
            <a:off x="1063625" y="4098925"/>
            <a:ext cx="52022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If we arrive in C by input, only output 0 is obtained</a:t>
            </a:r>
            <a:endParaRPr lang="ko-KR" altLang="en-US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22" name="Text Box 84"/>
          <p:cNvSpPr txBox="1">
            <a:spLocks noChangeArrowheads="1"/>
          </p:cNvSpPr>
          <p:nvPr/>
        </p:nvSpPr>
        <p:spPr bwMode="auto">
          <a:xfrm>
            <a:off x="828675" y="4725988"/>
            <a:ext cx="20161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 : { A , B ,C }    </a:t>
            </a:r>
          </a:p>
        </p:txBody>
      </p:sp>
      <p:sp>
        <p:nvSpPr>
          <p:cNvPr id="12323" name="Text Box 85"/>
          <p:cNvSpPr txBox="1">
            <a:spLocks noChangeArrowheads="1"/>
          </p:cNvSpPr>
          <p:nvPr/>
        </p:nvSpPr>
        <p:spPr bwMode="auto">
          <a:xfrm>
            <a:off x="612775" y="5086350"/>
            <a:ext cx="20875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∑ : { 0 , 1 }</a:t>
            </a:r>
          </a:p>
        </p:txBody>
      </p:sp>
      <p:sp>
        <p:nvSpPr>
          <p:cNvPr id="12324" name="Text Box 86"/>
          <p:cNvSpPr txBox="1">
            <a:spLocks noChangeArrowheads="1"/>
          </p:cNvSpPr>
          <p:nvPr/>
        </p:nvSpPr>
        <p:spPr bwMode="auto">
          <a:xfrm>
            <a:off x="-350838" y="5429250"/>
            <a:ext cx="49323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:Q    Χ    ∑            Q’ </a:t>
            </a:r>
          </a:p>
        </p:txBody>
      </p:sp>
      <p:sp>
        <p:nvSpPr>
          <p:cNvPr id="12325" name="Line 87"/>
          <p:cNvSpPr>
            <a:spLocks noChangeShapeType="1"/>
          </p:cNvSpPr>
          <p:nvPr/>
        </p:nvSpPr>
        <p:spPr bwMode="auto">
          <a:xfrm>
            <a:off x="2413000" y="5589588"/>
            <a:ext cx="287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26" name="Text Box 88"/>
          <p:cNvSpPr txBox="1">
            <a:spLocks noChangeArrowheads="1"/>
          </p:cNvSpPr>
          <p:nvPr/>
        </p:nvSpPr>
        <p:spPr bwMode="auto">
          <a:xfrm>
            <a:off x="1835150" y="5734050"/>
            <a:ext cx="9366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</p:txBody>
      </p:sp>
      <p:sp>
        <p:nvSpPr>
          <p:cNvPr id="12327" name="Text Box 89"/>
          <p:cNvSpPr txBox="1">
            <a:spLocks noChangeArrowheads="1"/>
          </p:cNvSpPr>
          <p:nvPr/>
        </p:nvSpPr>
        <p:spPr bwMode="auto">
          <a:xfrm>
            <a:off x="973138" y="5734050"/>
            <a:ext cx="9366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Current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2328" name="Text Box 90"/>
          <p:cNvSpPr txBox="1">
            <a:spLocks noChangeArrowheads="1"/>
          </p:cNvSpPr>
          <p:nvPr/>
        </p:nvSpPr>
        <p:spPr bwMode="auto">
          <a:xfrm>
            <a:off x="2557463" y="5734050"/>
            <a:ext cx="936625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Final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2329" name="Text Box 91"/>
          <p:cNvSpPr txBox="1">
            <a:spLocks noChangeArrowheads="1"/>
          </p:cNvSpPr>
          <p:nvPr/>
        </p:nvSpPr>
        <p:spPr bwMode="auto">
          <a:xfrm>
            <a:off x="3421063" y="4725988"/>
            <a:ext cx="20161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 0  : { A}    </a:t>
            </a:r>
          </a:p>
        </p:txBody>
      </p:sp>
      <p:sp>
        <p:nvSpPr>
          <p:cNvPr id="12330" name="Text Box 92"/>
          <p:cNvSpPr txBox="1">
            <a:spLocks noChangeArrowheads="1"/>
          </p:cNvSpPr>
          <p:nvPr/>
        </p:nvSpPr>
        <p:spPr bwMode="auto">
          <a:xfrm>
            <a:off x="3708400" y="5086350"/>
            <a:ext cx="18732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  : { A , B }    </a:t>
            </a:r>
          </a:p>
        </p:txBody>
      </p:sp>
      <p:sp>
        <p:nvSpPr>
          <p:cNvPr id="12331" name="Text Box 93"/>
          <p:cNvSpPr txBox="1">
            <a:spLocks noChangeArrowheads="1"/>
          </p:cNvSpPr>
          <p:nvPr/>
        </p:nvSpPr>
        <p:spPr bwMode="auto">
          <a:xfrm>
            <a:off x="6011863" y="5373688"/>
            <a:ext cx="25923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∴  This is a Automata.</a:t>
            </a:r>
          </a:p>
        </p:txBody>
      </p:sp>
      <p:sp>
        <p:nvSpPr>
          <p:cNvPr id="12332" name="Freeform 94"/>
          <p:cNvSpPr>
            <a:spLocks/>
          </p:cNvSpPr>
          <p:nvPr/>
        </p:nvSpPr>
        <p:spPr bwMode="auto">
          <a:xfrm>
            <a:off x="5508625" y="4724400"/>
            <a:ext cx="287338" cy="1728788"/>
          </a:xfrm>
          <a:custGeom>
            <a:avLst/>
            <a:gdLst>
              <a:gd name="T0" fmla="*/ 0 w 181"/>
              <a:gd name="T1" fmla="*/ 0 h 1089"/>
              <a:gd name="T2" fmla="*/ 2147483647 w 181"/>
              <a:gd name="T3" fmla="*/ 2147483647 h 1089"/>
              <a:gd name="T4" fmla="*/ 2147483647 w 181"/>
              <a:gd name="T5" fmla="*/ 2147483647 h 1089"/>
              <a:gd name="T6" fmla="*/ 2147483647 w 181"/>
              <a:gd name="T7" fmla="*/ 2147483647 h 1089"/>
              <a:gd name="T8" fmla="*/ 2147483647 w 181"/>
              <a:gd name="T9" fmla="*/ 2147483647 h 10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1" h="1089">
                <a:moveTo>
                  <a:pt x="0" y="0"/>
                </a:moveTo>
                <a:cubicBezTo>
                  <a:pt x="53" y="23"/>
                  <a:pt x="106" y="46"/>
                  <a:pt x="136" y="137"/>
                </a:cubicBezTo>
                <a:cubicBezTo>
                  <a:pt x="166" y="228"/>
                  <a:pt x="181" y="409"/>
                  <a:pt x="181" y="545"/>
                </a:cubicBezTo>
                <a:cubicBezTo>
                  <a:pt x="181" y="681"/>
                  <a:pt x="159" y="862"/>
                  <a:pt x="136" y="953"/>
                </a:cubicBezTo>
                <a:cubicBezTo>
                  <a:pt x="113" y="1044"/>
                  <a:pt x="79" y="1066"/>
                  <a:pt x="45" y="10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33" name="Line 95"/>
          <p:cNvSpPr>
            <a:spLocks noChangeShapeType="1"/>
          </p:cNvSpPr>
          <p:nvPr/>
        </p:nvSpPr>
        <p:spPr bwMode="auto">
          <a:xfrm flipH="1">
            <a:off x="6550025" y="3525838"/>
            <a:ext cx="142875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334" name="Text Box 96"/>
          <p:cNvSpPr txBox="1">
            <a:spLocks noChangeArrowheads="1"/>
          </p:cNvSpPr>
          <p:nvPr/>
        </p:nvSpPr>
        <p:spPr bwMode="auto">
          <a:xfrm>
            <a:off x="5773738" y="3205163"/>
            <a:ext cx="25923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F: (a set of final state )</a:t>
            </a:r>
          </a:p>
        </p:txBody>
      </p:sp>
      <p:sp>
        <p:nvSpPr>
          <p:cNvPr id="12335" name="Freeform 97"/>
          <p:cNvSpPr>
            <a:spLocks/>
          </p:cNvSpPr>
          <p:nvPr/>
        </p:nvSpPr>
        <p:spPr bwMode="auto">
          <a:xfrm>
            <a:off x="468313" y="2133600"/>
            <a:ext cx="420687" cy="3382963"/>
          </a:xfrm>
          <a:custGeom>
            <a:avLst/>
            <a:gdLst>
              <a:gd name="T0" fmla="*/ 2147483647 w 265"/>
              <a:gd name="T1" fmla="*/ 2147483647 h 2131"/>
              <a:gd name="T2" fmla="*/ 2147483647 w 265"/>
              <a:gd name="T3" fmla="*/ 2147483647 h 2131"/>
              <a:gd name="T4" fmla="*/ 2147483647 w 265"/>
              <a:gd name="T5" fmla="*/ 2147483647 h 2131"/>
              <a:gd name="T6" fmla="*/ 2147483647 w 265"/>
              <a:gd name="T7" fmla="*/ 2147483647 h 2131"/>
              <a:gd name="T8" fmla="*/ 2147483647 w 265"/>
              <a:gd name="T9" fmla="*/ 2147483647 h 2131"/>
              <a:gd name="T10" fmla="*/ 2147483647 w 265"/>
              <a:gd name="T11" fmla="*/ 0 h 21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5" h="2131">
                <a:moveTo>
                  <a:pt x="265" y="2131"/>
                </a:moveTo>
                <a:cubicBezTo>
                  <a:pt x="193" y="2089"/>
                  <a:pt x="122" y="2048"/>
                  <a:pt x="84" y="1950"/>
                </a:cubicBezTo>
                <a:cubicBezTo>
                  <a:pt x="46" y="1852"/>
                  <a:pt x="46" y="1738"/>
                  <a:pt x="38" y="1542"/>
                </a:cubicBezTo>
                <a:cubicBezTo>
                  <a:pt x="30" y="1346"/>
                  <a:pt x="38" y="998"/>
                  <a:pt x="38" y="771"/>
                </a:cubicBezTo>
                <a:cubicBezTo>
                  <a:pt x="38" y="544"/>
                  <a:pt x="0" y="309"/>
                  <a:pt x="38" y="181"/>
                </a:cubicBezTo>
                <a:cubicBezTo>
                  <a:pt x="76" y="53"/>
                  <a:pt x="197" y="15"/>
                  <a:pt x="265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8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79"/>
          <p:cNvSpPr>
            <a:spLocks noChangeArrowheads="1"/>
          </p:cNvSpPr>
          <p:nvPr/>
        </p:nvSpPr>
        <p:spPr bwMode="auto">
          <a:xfrm>
            <a:off x="1185863" y="1052513"/>
            <a:ext cx="576262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5" name="Oval 80"/>
          <p:cNvSpPr>
            <a:spLocks noChangeArrowheads="1"/>
          </p:cNvSpPr>
          <p:nvPr/>
        </p:nvSpPr>
        <p:spPr bwMode="auto">
          <a:xfrm>
            <a:off x="2193925" y="1052513"/>
            <a:ext cx="576263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6" name="Oval 81"/>
          <p:cNvSpPr>
            <a:spLocks noChangeArrowheads="1"/>
          </p:cNvSpPr>
          <p:nvPr/>
        </p:nvSpPr>
        <p:spPr bwMode="auto">
          <a:xfrm>
            <a:off x="3201988" y="1052513"/>
            <a:ext cx="576262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7" name="Oval 82"/>
          <p:cNvSpPr>
            <a:spLocks noChangeArrowheads="1"/>
          </p:cNvSpPr>
          <p:nvPr/>
        </p:nvSpPr>
        <p:spPr bwMode="auto">
          <a:xfrm>
            <a:off x="4210050" y="1052513"/>
            <a:ext cx="576263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8" name="Oval 83"/>
          <p:cNvSpPr>
            <a:spLocks noChangeArrowheads="1"/>
          </p:cNvSpPr>
          <p:nvPr/>
        </p:nvSpPr>
        <p:spPr bwMode="auto">
          <a:xfrm>
            <a:off x="5218113" y="1052513"/>
            <a:ext cx="576262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19" name="Oval 84"/>
          <p:cNvSpPr>
            <a:spLocks noChangeArrowheads="1"/>
          </p:cNvSpPr>
          <p:nvPr/>
        </p:nvSpPr>
        <p:spPr bwMode="auto">
          <a:xfrm>
            <a:off x="6299200" y="1052513"/>
            <a:ext cx="576263" cy="5032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0" name="Line 85"/>
          <p:cNvSpPr>
            <a:spLocks noChangeShapeType="1"/>
          </p:cNvSpPr>
          <p:nvPr/>
        </p:nvSpPr>
        <p:spPr bwMode="auto">
          <a:xfrm>
            <a:off x="1762125" y="1268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1" name="Line 86"/>
          <p:cNvSpPr>
            <a:spLocks noChangeShapeType="1"/>
          </p:cNvSpPr>
          <p:nvPr/>
        </p:nvSpPr>
        <p:spPr bwMode="auto">
          <a:xfrm>
            <a:off x="2770188" y="1268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2" name="Line 87"/>
          <p:cNvSpPr>
            <a:spLocks noChangeShapeType="1"/>
          </p:cNvSpPr>
          <p:nvPr/>
        </p:nvSpPr>
        <p:spPr bwMode="auto">
          <a:xfrm>
            <a:off x="3778250" y="1268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3" name="Line 88"/>
          <p:cNvSpPr>
            <a:spLocks noChangeShapeType="1"/>
          </p:cNvSpPr>
          <p:nvPr/>
        </p:nvSpPr>
        <p:spPr bwMode="auto">
          <a:xfrm>
            <a:off x="4786313" y="1268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4" name="Line 89"/>
          <p:cNvSpPr>
            <a:spLocks noChangeShapeType="1"/>
          </p:cNvSpPr>
          <p:nvPr/>
        </p:nvSpPr>
        <p:spPr bwMode="auto">
          <a:xfrm>
            <a:off x="5794375" y="1268413"/>
            <a:ext cx="43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5" name="Oval 90"/>
          <p:cNvSpPr>
            <a:spLocks noChangeArrowheads="1"/>
          </p:cNvSpPr>
          <p:nvPr/>
        </p:nvSpPr>
        <p:spPr bwMode="auto">
          <a:xfrm>
            <a:off x="6226175" y="979488"/>
            <a:ext cx="720725" cy="64928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26" name="Text Box 91"/>
          <p:cNvSpPr txBox="1">
            <a:spLocks noChangeArrowheads="1"/>
          </p:cNvSpPr>
          <p:nvPr/>
        </p:nvSpPr>
        <p:spPr bwMode="auto">
          <a:xfrm>
            <a:off x="1330325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7" name="Text Box 92"/>
          <p:cNvSpPr txBox="1">
            <a:spLocks noChangeArrowheads="1"/>
          </p:cNvSpPr>
          <p:nvPr/>
        </p:nvSpPr>
        <p:spPr bwMode="auto">
          <a:xfrm>
            <a:off x="4354513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28" name="Text Box 93"/>
          <p:cNvSpPr txBox="1">
            <a:spLocks noChangeArrowheads="1"/>
          </p:cNvSpPr>
          <p:nvPr/>
        </p:nvSpPr>
        <p:spPr bwMode="auto">
          <a:xfrm>
            <a:off x="3346450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29" name="Text Box 94"/>
          <p:cNvSpPr txBox="1">
            <a:spLocks noChangeArrowheads="1"/>
          </p:cNvSpPr>
          <p:nvPr/>
        </p:nvSpPr>
        <p:spPr bwMode="auto">
          <a:xfrm>
            <a:off x="2338388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30" name="Text Box 95"/>
          <p:cNvSpPr txBox="1">
            <a:spLocks noChangeArrowheads="1"/>
          </p:cNvSpPr>
          <p:nvPr/>
        </p:nvSpPr>
        <p:spPr bwMode="auto">
          <a:xfrm>
            <a:off x="5362575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31" name="Text Box 96"/>
          <p:cNvSpPr txBox="1">
            <a:spLocks noChangeArrowheads="1"/>
          </p:cNvSpPr>
          <p:nvPr/>
        </p:nvSpPr>
        <p:spPr bwMode="auto">
          <a:xfrm>
            <a:off x="6443663" y="1123950"/>
            <a:ext cx="2159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2" name="Line 97"/>
          <p:cNvSpPr>
            <a:spLocks noChangeShapeType="1"/>
          </p:cNvSpPr>
          <p:nvPr/>
        </p:nvSpPr>
        <p:spPr bwMode="auto">
          <a:xfrm>
            <a:off x="827088" y="836613"/>
            <a:ext cx="358775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3" name="Oval 98"/>
          <p:cNvSpPr>
            <a:spLocks noChangeArrowheads="1"/>
          </p:cNvSpPr>
          <p:nvPr/>
        </p:nvSpPr>
        <p:spPr bwMode="auto">
          <a:xfrm>
            <a:off x="2122488" y="1987550"/>
            <a:ext cx="576262" cy="5032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/>
              <a:t>G</a:t>
            </a:r>
            <a:endParaRPr lang="ko-KR" altLang="en-US" sz="1600"/>
          </a:p>
        </p:txBody>
      </p:sp>
      <p:sp>
        <p:nvSpPr>
          <p:cNvPr id="13334" name="Line 99"/>
          <p:cNvSpPr>
            <a:spLocks noChangeShapeType="1"/>
          </p:cNvSpPr>
          <p:nvPr/>
        </p:nvSpPr>
        <p:spPr bwMode="auto">
          <a:xfrm>
            <a:off x="1617663" y="1555750"/>
            <a:ext cx="504825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5" name="Line 100"/>
          <p:cNvSpPr>
            <a:spLocks noChangeShapeType="1"/>
          </p:cNvSpPr>
          <p:nvPr/>
        </p:nvSpPr>
        <p:spPr bwMode="auto">
          <a:xfrm>
            <a:off x="2482850" y="1555750"/>
            <a:ext cx="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6" name="Line 101"/>
          <p:cNvSpPr>
            <a:spLocks noChangeShapeType="1"/>
          </p:cNvSpPr>
          <p:nvPr/>
        </p:nvSpPr>
        <p:spPr bwMode="auto">
          <a:xfrm flipH="1">
            <a:off x="2698750" y="1555750"/>
            <a:ext cx="64770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7" name="Line 102"/>
          <p:cNvSpPr>
            <a:spLocks noChangeShapeType="1"/>
          </p:cNvSpPr>
          <p:nvPr/>
        </p:nvSpPr>
        <p:spPr bwMode="auto">
          <a:xfrm flipH="1">
            <a:off x="2770188" y="1555750"/>
            <a:ext cx="1512887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8" name="Line 103"/>
          <p:cNvSpPr>
            <a:spLocks noChangeShapeType="1"/>
          </p:cNvSpPr>
          <p:nvPr/>
        </p:nvSpPr>
        <p:spPr bwMode="auto">
          <a:xfrm flipH="1">
            <a:off x="2770188" y="1555750"/>
            <a:ext cx="2665412" cy="720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39" name="Text Box 106"/>
          <p:cNvSpPr txBox="1">
            <a:spLocks noChangeArrowheads="1"/>
          </p:cNvSpPr>
          <p:nvPr/>
        </p:nvSpPr>
        <p:spPr bwMode="auto">
          <a:xfrm>
            <a:off x="1617663" y="17716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0" name="Text Box 107"/>
          <p:cNvSpPr txBox="1">
            <a:spLocks noChangeArrowheads="1"/>
          </p:cNvSpPr>
          <p:nvPr/>
        </p:nvSpPr>
        <p:spPr bwMode="auto">
          <a:xfrm>
            <a:off x="2122488" y="1628775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1" name="Text Box 108"/>
          <p:cNvSpPr txBox="1">
            <a:spLocks noChangeArrowheads="1"/>
          </p:cNvSpPr>
          <p:nvPr/>
        </p:nvSpPr>
        <p:spPr bwMode="auto">
          <a:xfrm>
            <a:off x="3851275" y="9080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2" name="Text Box 109"/>
          <p:cNvSpPr txBox="1">
            <a:spLocks noChangeArrowheads="1"/>
          </p:cNvSpPr>
          <p:nvPr/>
        </p:nvSpPr>
        <p:spPr bwMode="auto">
          <a:xfrm>
            <a:off x="5867400" y="9080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3" name="Text Box 110"/>
          <p:cNvSpPr txBox="1">
            <a:spLocks noChangeArrowheads="1"/>
          </p:cNvSpPr>
          <p:nvPr/>
        </p:nvSpPr>
        <p:spPr bwMode="auto">
          <a:xfrm>
            <a:off x="3706813" y="1412875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44" name="Text Box 111"/>
          <p:cNvSpPr txBox="1">
            <a:spLocks noChangeArrowheads="1"/>
          </p:cNvSpPr>
          <p:nvPr/>
        </p:nvSpPr>
        <p:spPr bwMode="auto">
          <a:xfrm>
            <a:off x="1835150" y="9080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45" name="Text Box 112"/>
          <p:cNvSpPr txBox="1">
            <a:spLocks noChangeArrowheads="1"/>
          </p:cNvSpPr>
          <p:nvPr/>
        </p:nvSpPr>
        <p:spPr bwMode="auto">
          <a:xfrm>
            <a:off x="2843213" y="9080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46" name="Text Box 113"/>
          <p:cNvSpPr txBox="1">
            <a:spLocks noChangeArrowheads="1"/>
          </p:cNvSpPr>
          <p:nvPr/>
        </p:nvSpPr>
        <p:spPr bwMode="auto">
          <a:xfrm>
            <a:off x="4859338" y="908050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47" name="Text Box 114"/>
          <p:cNvSpPr txBox="1">
            <a:spLocks noChangeArrowheads="1"/>
          </p:cNvSpPr>
          <p:nvPr/>
        </p:nvSpPr>
        <p:spPr bwMode="auto">
          <a:xfrm>
            <a:off x="4354513" y="1844675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48" name="Text Box 115"/>
          <p:cNvSpPr txBox="1">
            <a:spLocks noChangeArrowheads="1"/>
          </p:cNvSpPr>
          <p:nvPr/>
        </p:nvSpPr>
        <p:spPr bwMode="auto">
          <a:xfrm>
            <a:off x="2843213" y="1484313"/>
            <a:ext cx="2889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49" name="Text Box 116"/>
          <p:cNvSpPr txBox="1">
            <a:spLocks noChangeArrowheads="1"/>
          </p:cNvSpPr>
          <p:nvPr/>
        </p:nvSpPr>
        <p:spPr bwMode="auto">
          <a:xfrm>
            <a:off x="179388" y="2708275"/>
            <a:ext cx="16922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Fig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2.1</a:t>
            </a:r>
          </a:p>
        </p:txBody>
      </p:sp>
      <p:sp>
        <p:nvSpPr>
          <p:cNvPr id="13350" name="Text Box 117"/>
          <p:cNvSpPr txBox="1">
            <a:spLocks noChangeArrowheads="1"/>
          </p:cNvSpPr>
          <p:nvPr/>
        </p:nvSpPr>
        <p:spPr bwMode="auto">
          <a:xfrm>
            <a:off x="250825" y="260350"/>
            <a:ext cx="3492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□ automata 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that accept  11010</a:t>
            </a:r>
          </a:p>
        </p:txBody>
      </p:sp>
      <p:sp>
        <p:nvSpPr>
          <p:cNvPr id="13351" name="Oval 118"/>
          <p:cNvSpPr>
            <a:spLocks noChangeArrowheads="1"/>
          </p:cNvSpPr>
          <p:nvPr/>
        </p:nvSpPr>
        <p:spPr bwMode="auto">
          <a:xfrm>
            <a:off x="1185863" y="3717925"/>
            <a:ext cx="576262" cy="5032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2" name="Oval 119"/>
          <p:cNvSpPr>
            <a:spLocks noChangeArrowheads="1"/>
          </p:cNvSpPr>
          <p:nvPr/>
        </p:nvSpPr>
        <p:spPr bwMode="auto">
          <a:xfrm>
            <a:off x="3059113" y="3717925"/>
            <a:ext cx="576262" cy="5032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3" name="Oval 120"/>
          <p:cNvSpPr>
            <a:spLocks noChangeArrowheads="1"/>
          </p:cNvSpPr>
          <p:nvPr/>
        </p:nvSpPr>
        <p:spPr bwMode="auto">
          <a:xfrm>
            <a:off x="4930775" y="3717925"/>
            <a:ext cx="576263" cy="50323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54" name="Line 121"/>
          <p:cNvSpPr>
            <a:spLocks noChangeShapeType="1"/>
          </p:cNvSpPr>
          <p:nvPr/>
        </p:nvSpPr>
        <p:spPr bwMode="auto">
          <a:xfrm>
            <a:off x="611188" y="3429000"/>
            <a:ext cx="574675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5" name="Line 122"/>
          <p:cNvSpPr>
            <a:spLocks noChangeShapeType="1"/>
          </p:cNvSpPr>
          <p:nvPr/>
        </p:nvSpPr>
        <p:spPr bwMode="auto">
          <a:xfrm flipH="1">
            <a:off x="1835150" y="3789363"/>
            <a:ext cx="122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6" name="Line 123"/>
          <p:cNvSpPr>
            <a:spLocks noChangeShapeType="1"/>
          </p:cNvSpPr>
          <p:nvPr/>
        </p:nvSpPr>
        <p:spPr bwMode="auto">
          <a:xfrm>
            <a:off x="1835150" y="4149725"/>
            <a:ext cx="1223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7" name="Line 124"/>
          <p:cNvSpPr>
            <a:spLocks noChangeShapeType="1"/>
          </p:cNvSpPr>
          <p:nvPr/>
        </p:nvSpPr>
        <p:spPr bwMode="auto">
          <a:xfrm flipH="1">
            <a:off x="3706813" y="3789363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8" name="Line 125"/>
          <p:cNvSpPr>
            <a:spLocks noChangeShapeType="1"/>
          </p:cNvSpPr>
          <p:nvPr/>
        </p:nvSpPr>
        <p:spPr bwMode="auto">
          <a:xfrm>
            <a:off x="3706813" y="4149725"/>
            <a:ext cx="1223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59" name="Freeform 126"/>
          <p:cNvSpPr>
            <a:spLocks/>
          </p:cNvSpPr>
          <p:nvPr/>
        </p:nvSpPr>
        <p:spPr bwMode="auto">
          <a:xfrm>
            <a:off x="1330325" y="3321050"/>
            <a:ext cx="442913" cy="396875"/>
          </a:xfrm>
          <a:custGeom>
            <a:avLst/>
            <a:gdLst>
              <a:gd name="T0" fmla="*/ 2147483647 w 279"/>
              <a:gd name="T1" fmla="*/ 2147483647 h 250"/>
              <a:gd name="T2" fmla="*/ 2147483647 w 279"/>
              <a:gd name="T3" fmla="*/ 2147483647 h 250"/>
              <a:gd name="T4" fmla="*/ 2147483647 w 279"/>
              <a:gd name="T5" fmla="*/ 2147483647 h 250"/>
              <a:gd name="T6" fmla="*/ 2147483647 w 279"/>
              <a:gd name="T7" fmla="*/ 2147483647 h 250"/>
              <a:gd name="T8" fmla="*/ 0 w 279"/>
              <a:gd name="T9" fmla="*/ 2147483647 h 250"/>
              <a:gd name="T10" fmla="*/ 2147483647 w 279"/>
              <a:gd name="T11" fmla="*/ 2147483647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9" h="250">
                <a:moveTo>
                  <a:pt x="182" y="250"/>
                </a:moveTo>
                <a:cubicBezTo>
                  <a:pt x="223" y="223"/>
                  <a:pt x="265" y="197"/>
                  <a:pt x="272" y="159"/>
                </a:cubicBezTo>
                <a:cubicBezTo>
                  <a:pt x="279" y="121"/>
                  <a:pt x="265" y="46"/>
                  <a:pt x="227" y="23"/>
                </a:cubicBezTo>
                <a:cubicBezTo>
                  <a:pt x="189" y="0"/>
                  <a:pt x="83" y="0"/>
                  <a:pt x="45" y="23"/>
                </a:cubicBezTo>
                <a:cubicBezTo>
                  <a:pt x="7" y="46"/>
                  <a:pt x="0" y="129"/>
                  <a:pt x="0" y="159"/>
                </a:cubicBezTo>
                <a:cubicBezTo>
                  <a:pt x="0" y="189"/>
                  <a:pt x="0" y="166"/>
                  <a:pt x="45" y="20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60" name="Freeform 127"/>
          <p:cNvSpPr>
            <a:spLocks/>
          </p:cNvSpPr>
          <p:nvPr/>
        </p:nvSpPr>
        <p:spPr bwMode="auto">
          <a:xfrm>
            <a:off x="5148263" y="3357563"/>
            <a:ext cx="442912" cy="396875"/>
          </a:xfrm>
          <a:custGeom>
            <a:avLst/>
            <a:gdLst>
              <a:gd name="T0" fmla="*/ 2147483647 w 279"/>
              <a:gd name="T1" fmla="*/ 2147483647 h 250"/>
              <a:gd name="T2" fmla="*/ 2147483647 w 279"/>
              <a:gd name="T3" fmla="*/ 2147483647 h 250"/>
              <a:gd name="T4" fmla="*/ 2147483647 w 279"/>
              <a:gd name="T5" fmla="*/ 2147483647 h 250"/>
              <a:gd name="T6" fmla="*/ 2147483647 w 279"/>
              <a:gd name="T7" fmla="*/ 2147483647 h 250"/>
              <a:gd name="T8" fmla="*/ 0 w 279"/>
              <a:gd name="T9" fmla="*/ 2147483647 h 250"/>
              <a:gd name="T10" fmla="*/ 2147483647 w 279"/>
              <a:gd name="T11" fmla="*/ 2147483647 h 2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9" h="250">
                <a:moveTo>
                  <a:pt x="182" y="250"/>
                </a:moveTo>
                <a:cubicBezTo>
                  <a:pt x="223" y="223"/>
                  <a:pt x="265" y="197"/>
                  <a:pt x="272" y="159"/>
                </a:cubicBezTo>
                <a:cubicBezTo>
                  <a:pt x="279" y="121"/>
                  <a:pt x="265" y="46"/>
                  <a:pt x="227" y="23"/>
                </a:cubicBezTo>
                <a:cubicBezTo>
                  <a:pt x="189" y="0"/>
                  <a:pt x="83" y="0"/>
                  <a:pt x="45" y="23"/>
                </a:cubicBezTo>
                <a:cubicBezTo>
                  <a:pt x="7" y="46"/>
                  <a:pt x="0" y="129"/>
                  <a:pt x="0" y="159"/>
                </a:cubicBezTo>
                <a:cubicBezTo>
                  <a:pt x="0" y="189"/>
                  <a:pt x="0" y="166"/>
                  <a:pt x="45" y="20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61" name="Text Box 128"/>
          <p:cNvSpPr txBox="1">
            <a:spLocks noChangeArrowheads="1"/>
          </p:cNvSpPr>
          <p:nvPr/>
        </p:nvSpPr>
        <p:spPr bwMode="auto">
          <a:xfrm>
            <a:off x="1619250" y="3068638"/>
            <a:ext cx="2936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62" name="Text Box 129"/>
          <p:cNvSpPr txBox="1">
            <a:spLocks noChangeArrowheads="1"/>
          </p:cNvSpPr>
          <p:nvPr/>
        </p:nvSpPr>
        <p:spPr bwMode="auto">
          <a:xfrm>
            <a:off x="2339975" y="3429000"/>
            <a:ext cx="2936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63" name="Text Box 130"/>
          <p:cNvSpPr txBox="1">
            <a:spLocks noChangeArrowheads="1"/>
          </p:cNvSpPr>
          <p:nvPr/>
        </p:nvSpPr>
        <p:spPr bwMode="auto">
          <a:xfrm>
            <a:off x="5435600" y="3068638"/>
            <a:ext cx="2936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64" name="Text Box 131"/>
          <p:cNvSpPr txBox="1">
            <a:spLocks noChangeArrowheads="1"/>
          </p:cNvSpPr>
          <p:nvPr/>
        </p:nvSpPr>
        <p:spPr bwMode="auto">
          <a:xfrm>
            <a:off x="4206875" y="3429000"/>
            <a:ext cx="2936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65" name="Text Box 132"/>
          <p:cNvSpPr txBox="1">
            <a:spLocks noChangeArrowheads="1"/>
          </p:cNvSpPr>
          <p:nvPr/>
        </p:nvSpPr>
        <p:spPr bwMode="auto">
          <a:xfrm>
            <a:off x="2339975" y="4221163"/>
            <a:ext cx="2936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66" name="Text Box 133"/>
          <p:cNvSpPr txBox="1">
            <a:spLocks noChangeArrowheads="1"/>
          </p:cNvSpPr>
          <p:nvPr/>
        </p:nvSpPr>
        <p:spPr bwMode="auto">
          <a:xfrm>
            <a:off x="4211638" y="4221163"/>
            <a:ext cx="2936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5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67" name="Oval 134"/>
          <p:cNvSpPr>
            <a:spLocks noChangeArrowheads="1"/>
          </p:cNvSpPr>
          <p:nvPr/>
        </p:nvSpPr>
        <p:spPr bwMode="auto">
          <a:xfrm>
            <a:off x="3132138" y="3789363"/>
            <a:ext cx="431800" cy="360362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368" name="Text Box 135"/>
          <p:cNvSpPr txBox="1">
            <a:spLocks noChangeArrowheads="1"/>
          </p:cNvSpPr>
          <p:nvPr/>
        </p:nvSpPr>
        <p:spPr bwMode="auto">
          <a:xfrm>
            <a:off x="5003800" y="378936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69" name="Text Box 136"/>
          <p:cNvSpPr txBox="1">
            <a:spLocks noChangeArrowheads="1"/>
          </p:cNvSpPr>
          <p:nvPr/>
        </p:nvSpPr>
        <p:spPr bwMode="auto">
          <a:xfrm>
            <a:off x="1258888" y="378936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70" name="Text Box 137"/>
          <p:cNvSpPr txBox="1">
            <a:spLocks noChangeArrowheads="1"/>
          </p:cNvSpPr>
          <p:nvPr/>
        </p:nvSpPr>
        <p:spPr bwMode="auto">
          <a:xfrm>
            <a:off x="3132138" y="3789363"/>
            <a:ext cx="43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</a:rPr>
              <a:t>q</a:t>
            </a:r>
            <a:r>
              <a:rPr lang="en-US" altLang="ko-KR" sz="15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71" name="Text Box 138"/>
          <p:cNvSpPr txBox="1">
            <a:spLocks noChangeArrowheads="1"/>
          </p:cNvSpPr>
          <p:nvPr/>
        </p:nvSpPr>
        <p:spPr bwMode="auto">
          <a:xfrm>
            <a:off x="611188" y="4652963"/>
            <a:ext cx="46799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M = (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 , { 0, 1 } , δ ,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 ,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 )</a:t>
            </a:r>
          </a:p>
        </p:txBody>
      </p:sp>
      <p:sp>
        <p:nvSpPr>
          <p:cNvPr id="13372" name="Text Box 139"/>
          <p:cNvSpPr txBox="1">
            <a:spLocks noChangeArrowheads="1"/>
          </p:cNvSpPr>
          <p:nvPr/>
        </p:nvSpPr>
        <p:spPr bwMode="auto">
          <a:xfrm>
            <a:off x="1619250" y="4941888"/>
            <a:ext cx="5048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13373" name="Text Box 140"/>
          <p:cNvSpPr txBox="1">
            <a:spLocks noChangeArrowheads="1"/>
          </p:cNvSpPr>
          <p:nvPr/>
        </p:nvSpPr>
        <p:spPr bwMode="auto">
          <a:xfrm>
            <a:off x="2771775" y="4941888"/>
            <a:ext cx="5048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∑</a:t>
            </a:r>
          </a:p>
        </p:txBody>
      </p:sp>
      <p:sp>
        <p:nvSpPr>
          <p:cNvPr id="13374" name="Text Box 141"/>
          <p:cNvSpPr txBox="1">
            <a:spLocks noChangeArrowheads="1"/>
          </p:cNvSpPr>
          <p:nvPr/>
        </p:nvSpPr>
        <p:spPr bwMode="auto">
          <a:xfrm>
            <a:off x="3348038" y="4941888"/>
            <a:ext cx="5048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</a:t>
            </a:r>
          </a:p>
        </p:txBody>
      </p:sp>
      <p:sp>
        <p:nvSpPr>
          <p:cNvPr id="13375" name="Text Box 142"/>
          <p:cNvSpPr txBox="1">
            <a:spLocks noChangeArrowheads="1"/>
          </p:cNvSpPr>
          <p:nvPr/>
        </p:nvSpPr>
        <p:spPr bwMode="auto">
          <a:xfrm>
            <a:off x="3924300" y="4941888"/>
            <a:ext cx="5048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q0</a:t>
            </a:r>
          </a:p>
        </p:txBody>
      </p:sp>
      <p:sp>
        <p:nvSpPr>
          <p:cNvPr id="13376" name="Text Box 143"/>
          <p:cNvSpPr txBox="1">
            <a:spLocks noChangeArrowheads="1"/>
          </p:cNvSpPr>
          <p:nvPr/>
        </p:nvSpPr>
        <p:spPr bwMode="auto">
          <a:xfrm>
            <a:off x="4572000" y="4941888"/>
            <a:ext cx="5048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F</a:t>
            </a:r>
          </a:p>
        </p:txBody>
      </p:sp>
      <p:sp>
        <p:nvSpPr>
          <p:cNvPr id="13377" name="Text Box 144"/>
          <p:cNvSpPr txBox="1">
            <a:spLocks noChangeArrowheads="1"/>
          </p:cNvSpPr>
          <p:nvPr/>
        </p:nvSpPr>
        <p:spPr bwMode="auto">
          <a:xfrm>
            <a:off x="539750" y="5373688"/>
            <a:ext cx="16557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78" name="Text Box 145"/>
          <p:cNvSpPr txBox="1">
            <a:spLocks noChangeArrowheads="1"/>
          </p:cNvSpPr>
          <p:nvPr/>
        </p:nvSpPr>
        <p:spPr bwMode="auto">
          <a:xfrm>
            <a:off x="539750" y="5734050"/>
            <a:ext cx="16557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379" name="Text Box 146"/>
          <p:cNvSpPr txBox="1">
            <a:spLocks noChangeArrowheads="1"/>
          </p:cNvSpPr>
          <p:nvPr/>
        </p:nvSpPr>
        <p:spPr bwMode="auto">
          <a:xfrm>
            <a:off x="539750" y="6092825"/>
            <a:ext cx="165576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0)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380" name="Text Box 147"/>
          <p:cNvSpPr txBox="1">
            <a:spLocks noChangeArrowheads="1"/>
          </p:cNvSpPr>
          <p:nvPr/>
        </p:nvSpPr>
        <p:spPr bwMode="auto">
          <a:xfrm>
            <a:off x="2627313" y="5373688"/>
            <a:ext cx="1655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81" name="Text Box 148"/>
          <p:cNvSpPr txBox="1">
            <a:spLocks noChangeArrowheads="1"/>
          </p:cNvSpPr>
          <p:nvPr/>
        </p:nvSpPr>
        <p:spPr bwMode="auto">
          <a:xfrm>
            <a:off x="2627313" y="5734050"/>
            <a:ext cx="1655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382" name="Text Box 149"/>
          <p:cNvSpPr txBox="1">
            <a:spLocks noChangeArrowheads="1"/>
          </p:cNvSpPr>
          <p:nvPr/>
        </p:nvSpPr>
        <p:spPr bwMode="auto">
          <a:xfrm>
            <a:off x="2627313" y="6092825"/>
            <a:ext cx="16557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83" name="Text Box 150"/>
          <p:cNvSpPr txBox="1">
            <a:spLocks noChangeArrowheads="1"/>
          </p:cNvSpPr>
          <p:nvPr/>
        </p:nvSpPr>
        <p:spPr bwMode="auto">
          <a:xfrm>
            <a:off x="5148263" y="5373688"/>
            <a:ext cx="23034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δ (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, 1) = {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,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}</a:t>
            </a:r>
          </a:p>
        </p:txBody>
      </p:sp>
      <p:sp>
        <p:nvSpPr>
          <p:cNvPr id="13384" name="Line 151"/>
          <p:cNvSpPr>
            <a:spLocks noChangeShapeType="1"/>
          </p:cNvSpPr>
          <p:nvPr/>
        </p:nvSpPr>
        <p:spPr bwMode="auto">
          <a:xfrm>
            <a:off x="5219700" y="5734050"/>
            <a:ext cx="2160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85" name="Text Box 152"/>
          <p:cNvSpPr txBox="1">
            <a:spLocks noChangeArrowheads="1"/>
          </p:cNvSpPr>
          <p:nvPr/>
        </p:nvSpPr>
        <p:spPr bwMode="auto">
          <a:xfrm>
            <a:off x="5148263" y="5949950"/>
            <a:ext cx="23034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Non – Deterministic Finite Automata</a:t>
            </a:r>
          </a:p>
        </p:txBody>
      </p:sp>
      <p:sp>
        <p:nvSpPr>
          <p:cNvPr id="13386" name="Line 153"/>
          <p:cNvSpPr>
            <a:spLocks noChangeShapeType="1"/>
          </p:cNvSpPr>
          <p:nvPr/>
        </p:nvSpPr>
        <p:spPr bwMode="auto">
          <a:xfrm flipV="1">
            <a:off x="6300788" y="573405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4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4"/>
          <p:cNvSpPr>
            <a:spLocks/>
          </p:cNvSpPr>
          <p:nvPr/>
        </p:nvSpPr>
        <p:spPr bwMode="auto">
          <a:xfrm>
            <a:off x="457200" y="357188"/>
            <a:ext cx="8229600" cy="592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(10)*            =&gt; 10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pattern appears several times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ex)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10, 1010, 101010,…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0*(10)*         =&gt; ex) 010, 0, 10, 0010, 001010 ,…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(10)*1(11)*  =&gt; ex) 1, 101, 111, 10111, 1010111, 10101111,…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ab) = δ(δ(q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a),b) = δ(q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=&gt; 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ab)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ex) 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1011) = 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DFA(Deterministic Finite Automata) &amp; Language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L(M) = {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∈ ∑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| δ*(q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(Final state)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L = {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: n ≥ 0}  =&gt; b, ab, aab, aaab, …             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L(M</a:t>
            </a:r>
            <a:r>
              <a:rPr lang="en-US" altLang="ko-KR" sz="1500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{ a</a:t>
            </a:r>
            <a:r>
              <a:rPr lang="en-US" altLang="ko-KR" sz="1500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: n ≥ 0}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000125" y="4286250"/>
            <a:ext cx="7286625" cy="13573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sz="1500" b="1">
              <a:solidFill>
                <a:srgbClr val="F4F1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타원 8"/>
          <p:cNvSpPr>
            <a:spLocks noChangeArrowheads="1"/>
          </p:cNvSpPr>
          <p:nvPr/>
        </p:nvSpPr>
        <p:spPr bwMode="auto">
          <a:xfrm>
            <a:off x="1571625" y="4857750"/>
            <a:ext cx="571500" cy="571500"/>
          </a:xfrm>
          <a:prstGeom prst="ellipse">
            <a:avLst/>
          </a:prstGeom>
          <a:solidFill>
            <a:srgbClr val="DCE6F2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1500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5214938" y="4857750"/>
            <a:ext cx="500062" cy="500063"/>
          </a:xfrm>
          <a:prstGeom prst="ellipse">
            <a:avLst/>
          </a:prstGeom>
          <a:solidFill>
            <a:srgbClr val="DCE6F2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</a:p>
        </p:txBody>
      </p:sp>
      <p:sp>
        <p:nvSpPr>
          <p:cNvPr id="11" name="타원 10"/>
          <p:cNvSpPr>
            <a:spLocks noChangeArrowheads="1"/>
          </p:cNvSpPr>
          <p:nvPr/>
        </p:nvSpPr>
        <p:spPr bwMode="auto">
          <a:xfrm>
            <a:off x="3429000" y="4929188"/>
            <a:ext cx="500063" cy="500062"/>
          </a:xfrm>
          <a:prstGeom prst="ellipse">
            <a:avLst/>
          </a:prstGeom>
          <a:solidFill>
            <a:srgbClr val="DCE6F2"/>
          </a:solidFill>
          <a:ln w="38100" cmpd="dbl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cxnSp>
        <p:nvCxnSpPr>
          <p:cNvPr id="14343" name="직선 화살표 연결선 12"/>
          <p:cNvCxnSpPr>
            <a:cxnSpLocks noChangeShapeType="1"/>
          </p:cNvCxnSpPr>
          <p:nvPr/>
        </p:nvCxnSpPr>
        <p:spPr bwMode="auto">
          <a:xfrm>
            <a:off x="2214563" y="5141913"/>
            <a:ext cx="114300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직선 화살표 연결선 14"/>
          <p:cNvCxnSpPr>
            <a:cxnSpLocks noChangeShapeType="1"/>
          </p:cNvCxnSpPr>
          <p:nvPr/>
        </p:nvCxnSpPr>
        <p:spPr bwMode="auto">
          <a:xfrm>
            <a:off x="4000500" y="5143500"/>
            <a:ext cx="11430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자유형 36"/>
          <p:cNvSpPr>
            <a:spLocks noChangeArrowheads="1"/>
          </p:cNvSpPr>
          <p:nvPr/>
        </p:nvSpPr>
        <p:spPr bwMode="auto">
          <a:xfrm>
            <a:off x="5262563" y="4500563"/>
            <a:ext cx="381000" cy="350837"/>
          </a:xfrm>
          <a:custGeom>
            <a:avLst/>
            <a:gdLst>
              <a:gd name="T0" fmla="*/ 92635 w 380999"/>
              <a:gd name="T1" fmla="*/ 343334 h 351118"/>
              <a:gd name="T2" fmla="*/ 2988 w 380999"/>
              <a:gd name="T3" fmla="*/ 176780 h 351118"/>
              <a:gd name="T4" fmla="*/ 74706 w 380999"/>
              <a:gd name="T5" fmla="*/ 45290 h 351118"/>
              <a:gd name="T6" fmla="*/ 218169 w 380999"/>
              <a:gd name="T7" fmla="*/ 10235 h 351118"/>
              <a:gd name="T8" fmla="*/ 361604 w 380999"/>
              <a:gd name="T9" fmla="*/ 106653 h 351118"/>
              <a:gd name="T10" fmla="*/ 334710 w 380999"/>
              <a:gd name="T11" fmla="*/ 238141 h 351118"/>
              <a:gd name="T12" fmla="*/ 280922 w 380999"/>
              <a:gd name="T13" fmla="*/ 308272 h 351118"/>
              <a:gd name="T14" fmla="*/ 245063 w 380999"/>
              <a:gd name="T15" fmla="*/ 325802 h 3511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0999"/>
              <a:gd name="T25" fmla="*/ 0 h 351118"/>
              <a:gd name="T26" fmla="*/ 380999 w 380999"/>
              <a:gd name="T27" fmla="*/ 351118 h 3511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0999" h="351118">
                <a:moveTo>
                  <a:pt x="92635" y="351118"/>
                </a:moveTo>
                <a:cubicBezTo>
                  <a:pt x="49305" y="291353"/>
                  <a:pt x="5976" y="231588"/>
                  <a:pt x="2988" y="180788"/>
                </a:cubicBezTo>
                <a:cubicBezTo>
                  <a:pt x="0" y="129988"/>
                  <a:pt x="38847" y="74706"/>
                  <a:pt x="74706" y="46318"/>
                </a:cubicBezTo>
                <a:cubicBezTo>
                  <a:pt x="110565" y="17930"/>
                  <a:pt x="170329" y="0"/>
                  <a:pt x="218141" y="10459"/>
                </a:cubicBezTo>
                <a:cubicBezTo>
                  <a:pt x="265953" y="20918"/>
                  <a:pt x="342153" y="70224"/>
                  <a:pt x="361576" y="109071"/>
                </a:cubicBezTo>
                <a:cubicBezTo>
                  <a:pt x="380999" y="147918"/>
                  <a:pt x="348129" y="209176"/>
                  <a:pt x="334682" y="243541"/>
                </a:cubicBezTo>
                <a:cubicBezTo>
                  <a:pt x="321235" y="277906"/>
                  <a:pt x="295835" y="300318"/>
                  <a:pt x="280894" y="315259"/>
                </a:cubicBezTo>
                <a:cubicBezTo>
                  <a:pt x="265953" y="330200"/>
                  <a:pt x="245035" y="328706"/>
                  <a:pt x="245035" y="333188"/>
                </a:cubicBezTo>
              </a:path>
            </a:pathLst>
          </a:cu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14346" name="자유형 37"/>
          <p:cNvSpPr>
            <a:spLocks noChangeArrowheads="1"/>
          </p:cNvSpPr>
          <p:nvPr/>
        </p:nvSpPr>
        <p:spPr bwMode="auto">
          <a:xfrm>
            <a:off x="1690688" y="4497388"/>
            <a:ext cx="381000" cy="350837"/>
          </a:xfrm>
          <a:custGeom>
            <a:avLst/>
            <a:gdLst>
              <a:gd name="T0" fmla="*/ 92635 w 380999"/>
              <a:gd name="T1" fmla="*/ 343334 h 351118"/>
              <a:gd name="T2" fmla="*/ 2988 w 380999"/>
              <a:gd name="T3" fmla="*/ 176780 h 351118"/>
              <a:gd name="T4" fmla="*/ 74706 w 380999"/>
              <a:gd name="T5" fmla="*/ 45290 h 351118"/>
              <a:gd name="T6" fmla="*/ 218169 w 380999"/>
              <a:gd name="T7" fmla="*/ 10235 h 351118"/>
              <a:gd name="T8" fmla="*/ 361604 w 380999"/>
              <a:gd name="T9" fmla="*/ 106653 h 351118"/>
              <a:gd name="T10" fmla="*/ 334710 w 380999"/>
              <a:gd name="T11" fmla="*/ 238141 h 351118"/>
              <a:gd name="T12" fmla="*/ 280922 w 380999"/>
              <a:gd name="T13" fmla="*/ 308272 h 351118"/>
              <a:gd name="T14" fmla="*/ 245063 w 380999"/>
              <a:gd name="T15" fmla="*/ 325802 h 3511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0999"/>
              <a:gd name="T25" fmla="*/ 0 h 351118"/>
              <a:gd name="T26" fmla="*/ 380999 w 380999"/>
              <a:gd name="T27" fmla="*/ 351118 h 3511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0999" h="351118">
                <a:moveTo>
                  <a:pt x="92635" y="351118"/>
                </a:moveTo>
                <a:cubicBezTo>
                  <a:pt x="49305" y="291353"/>
                  <a:pt x="5976" y="231588"/>
                  <a:pt x="2988" y="180788"/>
                </a:cubicBezTo>
                <a:cubicBezTo>
                  <a:pt x="0" y="129988"/>
                  <a:pt x="38847" y="74706"/>
                  <a:pt x="74706" y="46318"/>
                </a:cubicBezTo>
                <a:cubicBezTo>
                  <a:pt x="110565" y="17930"/>
                  <a:pt x="170329" y="0"/>
                  <a:pt x="218141" y="10459"/>
                </a:cubicBezTo>
                <a:cubicBezTo>
                  <a:pt x="265953" y="20918"/>
                  <a:pt x="342153" y="70224"/>
                  <a:pt x="361576" y="109071"/>
                </a:cubicBezTo>
                <a:cubicBezTo>
                  <a:pt x="380999" y="147918"/>
                  <a:pt x="348129" y="209176"/>
                  <a:pt x="334682" y="243541"/>
                </a:cubicBezTo>
                <a:cubicBezTo>
                  <a:pt x="321235" y="277906"/>
                  <a:pt x="295835" y="300318"/>
                  <a:pt x="280894" y="315259"/>
                </a:cubicBezTo>
                <a:cubicBezTo>
                  <a:pt x="265953" y="330200"/>
                  <a:pt x="245035" y="328706"/>
                  <a:pt x="245035" y="333188"/>
                </a:cubicBezTo>
              </a:path>
            </a:pathLst>
          </a:cu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357688" y="4786313"/>
            <a:ext cx="500062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a, b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571750" y="4786313"/>
            <a:ext cx="500063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43063" y="4313238"/>
            <a:ext cx="500062" cy="161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500688" y="4338638"/>
            <a:ext cx="500062" cy="1508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5072074"/>
            <a:ext cx="419104" cy="419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-15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ko-KR" sz="1400" spc="-150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400" spc="-150" baseline="-25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857875" y="4652963"/>
            <a:ext cx="2286000" cy="919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After reaching 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 Automata remains state q</a:t>
            </a:r>
            <a:r>
              <a:rPr kumimoji="0" lang="en-US" altLang="ko-KR" sz="1500" baseline="-250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unchanged for any input</a:t>
            </a:r>
          </a:p>
          <a:p>
            <a:pPr algn="ctr">
              <a:defRPr/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= Trap state.   </a:t>
            </a:r>
          </a:p>
        </p:txBody>
      </p:sp>
      <p:cxnSp>
        <p:nvCxnSpPr>
          <p:cNvPr id="14353" name="직선 화살표 연결선 47"/>
          <p:cNvCxnSpPr>
            <a:cxnSpLocks noChangeShapeType="1"/>
          </p:cNvCxnSpPr>
          <p:nvPr/>
        </p:nvCxnSpPr>
        <p:spPr bwMode="auto">
          <a:xfrm rot="5400000" flipH="1" flipV="1">
            <a:off x="4678363" y="4537075"/>
            <a:ext cx="357188" cy="1587"/>
          </a:xfrm>
          <a:prstGeom prst="straightConnector1">
            <a:avLst/>
          </a:prstGeom>
          <a:noFill/>
          <a:ln w="69850" cmpd="dbl" algn="ctr">
            <a:solidFill>
              <a:srgbClr val="000000"/>
            </a:solidFill>
            <a:round/>
            <a:headEnd/>
            <a:tailEnd type="stealth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직선 화살표 연결선 49"/>
          <p:cNvCxnSpPr>
            <a:cxnSpLocks noChangeShapeType="1"/>
          </p:cNvCxnSpPr>
          <p:nvPr/>
        </p:nvCxnSpPr>
        <p:spPr bwMode="auto">
          <a:xfrm>
            <a:off x="1214438" y="5143500"/>
            <a:ext cx="28575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모서리가 둥근 직사각형 20"/>
          <p:cNvSpPr/>
          <p:nvPr/>
        </p:nvSpPr>
        <p:spPr>
          <a:xfrm>
            <a:off x="4356100" y="3141663"/>
            <a:ext cx="2286000" cy="919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For input </a:t>
            </a:r>
            <a:r>
              <a:rPr kumimoji="0" lang="en-US" altLang="ko-KR" sz="1500" dirty="0" err="1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a,b</a:t>
            </a:r>
            <a:r>
              <a:rPr kumimoji="0" lang="en-US" altLang="ko-KR" sz="1500" dirty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,state goes to q2 and rejected</a:t>
            </a:r>
          </a:p>
        </p:txBody>
      </p:sp>
    </p:spTree>
    <p:extLst>
      <p:ext uri="{BB962C8B-B14F-4D97-AF65-F5344CB8AC3E}">
        <p14:creationId xmlns:p14="http://schemas.microsoft.com/office/powerpoint/2010/main" val="28638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6"/>
          <p:cNvSpPr>
            <a:spLocks/>
          </p:cNvSpPr>
          <p:nvPr/>
        </p:nvSpPr>
        <p:spPr bwMode="auto">
          <a:xfrm>
            <a:off x="395288" y="404813"/>
            <a:ext cx="8229600" cy="569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L(M2) = { </a:t>
            </a:r>
            <a:r>
              <a:rPr lang="en-US" altLang="ko-KR" sz="1500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∈ ∑* }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(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should appear in front of.= prefix)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11213" y="1641475"/>
            <a:ext cx="5357812" cy="3500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ko-KR" sz="1500" b="1">
              <a:solidFill>
                <a:srgbClr val="F4F1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78560" y="2293927"/>
            <a:ext cx="419104" cy="419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spc="-15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ko-KR" sz="1400" spc="-150" baseline="-25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400" spc="-150" baseline="-25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타원 9"/>
          <p:cNvSpPr>
            <a:spLocks noChangeArrowheads="1"/>
          </p:cNvSpPr>
          <p:nvPr/>
        </p:nvSpPr>
        <p:spPr bwMode="auto">
          <a:xfrm>
            <a:off x="1454150" y="2284413"/>
            <a:ext cx="571500" cy="571500"/>
          </a:xfrm>
          <a:prstGeom prst="ellipse">
            <a:avLst/>
          </a:prstGeom>
          <a:solidFill>
            <a:srgbClr val="DCE6F2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1500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cxnSp>
        <p:nvCxnSpPr>
          <p:cNvPr id="15366" name="직선 화살표 연결선 10"/>
          <p:cNvCxnSpPr>
            <a:cxnSpLocks noChangeShapeType="1"/>
          </p:cNvCxnSpPr>
          <p:nvPr/>
        </p:nvCxnSpPr>
        <p:spPr bwMode="auto">
          <a:xfrm>
            <a:off x="2097088" y="2552700"/>
            <a:ext cx="785812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모서리가 둥근 직사각형 11"/>
          <p:cNvSpPr/>
          <p:nvPr/>
        </p:nvSpPr>
        <p:spPr>
          <a:xfrm>
            <a:off x="2239963" y="2070100"/>
            <a:ext cx="500062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</a:p>
        </p:txBody>
      </p:sp>
      <p:cxnSp>
        <p:nvCxnSpPr>
          <p:cNvPr id="15368" name="직선 화살표 연결선 25"/>
          <p:cNvCxnSpPr>
            <a:cxnSpLocks noChangeShapeType="1"/>
          </p:cNvCxnSpPr>
          <p:nvPr/>
        </p:nvCxnSpPr>
        <p:spPr bwMode="auto">
          <a:xfrm>
            <a:off x="1096963" y="2570163"/>
            <a:ext cx="285750" cy="1587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타원 26"/>
          <p:cNvSpPr>
            <a:spLocks noChangeArrowheads="1"/>
          </p:cNvSpPr>
          <p:nvPr/>
        </p:nvSpPr>
        <p:spPr bwMode="auto">
          <a:xfrm>
            <a:off x="4883150" y="2284413"/>
            <a:ext cx="500063" cy="500062"/>
          </a:xfrm>
          <a:prstGeom prst="ellipse">
            <a:avLst/>
          </a:prstGeom>
          <a:solidFill>
            <a:srgbClr val="DCE6F2"/>
          </a:solidFill>
          <a:ln w="38100" cmpd="dbl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</a:p>
        </p:txBody>
      </p:sp>
      <p:sp>
        <p:nvSpPr>
          <p:cNvPr id="29" name="타원 28"/>
          <p:cNvSpPr>
            <a:spLocks noChangeArrowheads="1"/>
          </p:cNvSpPr>
          <p:nvPr/>
        </p:nvSpPr>
        <p:spPr bwMode="auto">
          <a:xfrm>
            <a:off x="2954338" y="2212975"/>
            <a:ext cx="571500" cy="571500"/>
          </a:xfrm>
          <a:prstGeom prst="ellipse">
            <a:avLst/>
          </a:prstGeom>
          <a:solidFill>
            <a:srgbClr val="DCE6F2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1500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" name="타원 29"/>
          <p:cNvSpPr>
            <a:spLocks noChangeArrowheads="1"/>
          </p:cNvSpPr>
          <p:nvPr/>
        </p:nvSpPr>
        <p:spPr bwMode="auto">
          <a:xfrm>
            <a:off x="2954338" y="3856038"/>
            <a:ext cx="571500" cy="571500"/>
          </a:xfrm>
          <a:prstGeom prst="ellipse">
            <a:avLst/>
          </a:prstGeom>
          <a:solidFill>
            <a:srgbClr val="DCE6F2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altLang="ko-KR" sz="1500" baseline="-25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endParaRPr kumimoji="0" lang="en-US" altLang="ko-KR" sz="1500" baseline="-25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83025" y="2141538"/>
            <a:ext cx="500063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132138" y="3141663"/>
            <a:ext cx="500062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84413" y="3124200"/>
            <a:ext cx="500062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b</a:t>
            </a:r>
          </a:p>
        </p:txBody>
      </p:sp>
      <p:cxnSp>
        <p:nvCxnSpPr>
          <p:cNvPr id="15375" name="직선 화살표 연결선 34"/>
          <p:cNvCxnSpPr>
            <a:cxnSpLocks noChangeShapeType="1"/>
          </p:cNvCxnSpPr>
          <p:nvPr/>
        </p:nvCxnSpPr>
        <p:spPr bwMode="auto">
          <a:xfrm rot="16200000" flipH="1">
            <a:off x="1913731" y="2886869"/>
            <a:ext cx="1044575" cy="103663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직선 화살표 연결선 37"/>
          <p:cNvCxnSpPr>
            <a:cxnSpLocks noChangeShapeType="1"/>
          </p:cNvCxnSpPr>
          <p:nvPr/>
        </p:nvCxnSpPr>
        <p:spPr bwMode="auto">
          <a:xfrm rot="5400000">
            <a:off x="2797970" y="3332956"/>
            <a:ext cx="893762" cy="9525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직선 화살표 연결선 38"/>
          <p:cNvCxnSpPr>
            <a:cxnSpLocks noChangeShapeType="1"/>
          </p:cNvCxnSpPr>
          <p:nvPr/>
        </p:nvCxnSpPr>
        <p:spPr bwMode="auto">
          <a:xfrm>
            <a:off x="3597275" y="2498725"/>
            <a:ext cx="1143000" cy="1588"/>
          </a:xfrm>
          <a:prstGeom prst="straightConnector1">
            <a:avLst/>
          </a:prstGeom>
          <a:noFill/>
          <a:ln w="127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8" name="자유형 41"/>
          <p:cNvSpPr>
            <a:spLocks noChangeArrowheads="1"/>
          </p:cNvSpPr>
          <p:nvPr/>
        </p:nvSpPr>
        <p:spPr bwMode="auto">
          <a:xfrm>
            <a:off x="4948238" y="1916113"/>
            <a:ext cx="381000" cy="350837"/>
          </a:xfrm>
          <a:custGeom>
            <a:avLst/>
            <a:gdLst>
              <a:gd name="T0" fmla="*/ 92635 w 380999"/>
              <a:gd name="T1" fmla="*/ 343334 h 351118"/>
              <a:gd name="T2" fmla="*/ 2988 w 380999"/>
              <a:gd name="T3" fmla="*/ 176780 h 351118"/>
              <a:gd name="T4" fmla="*/ 74706 w 380999"/>
              <a:gd name="T5" fmla="*/ 45290 h 351118"/>
              <a:gd name="T6" fmla="*/ 218169 w 380999"/>
              <a:gd name="T7" fmla="*/ 10235 h 351118"/>
              <a:gd name="T8" fmla="*/ 361604 w 380999"/>
              <a:gd name="T9" fmla="*/ 106653 h 351118"/>
              <a:gd name="T10" fmla="*/ 334710 w 380999"/>
              <a:gd name="T11" fmla="*/ 238141 h 351118"/>
              <a:gd name="T12" fmla="*/ 280922 w 380999"/>
              <a:gd name="T13" fmla="*/ 308272 h 351118"/>
              <a:gd name="T14" fmla="*/ 245063 w 380999"/>
              <a:gd name="T15" fmla="*/ 325802 h 3511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0999"/>
              <a:gd name="T25" fmla="*/ 0 h 351118"/>
              <a:gd name="T26" fmla="*/ 380999 w 380999"/>
              <a:gd name="T27" fmla="*/ 351118 h 3511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0999" h="351118">
                <a:moveTo>
                  <a:pt x="92635" y="351118"/>
                </a:moveTo>
                <a:cubicBezTo>
                  <a:pt x="49305" y="291353"/>
                  <a:pt x="5976" y="231588"/>
                  <a:pt x="2988" y="180788"/>
                </a:cubicBezTo>
                <a:cubicBezTo>
                  <a:pt x="0" y="129988"/>
                  <a:pt x="38847" y="74706"/>
                  <a:pt x="74706" y="46318"/>
                </a:cubicBezTo>
                <a:cubicBezTo>
                  <a:pt x="110565" y="17930"/>
                  <a:pt x="170329" y="0"/>
                  <a:pt x="218141" y="10459"/>
                </a:cubicBezTo>
                <a:cubicBezTo>
                  <a:pt x="265953" y="20918"/>
                  <a:pt x="342153" y="70224"/>
                  <a:pt x="361576" y="109071"/>
                </a:cubicBezTo>
                <a:cubicBezTo>
                  <a:pt x="380999" y="147918"/>
                  <a:pt x="348129" y="209176"/>
                  <a:pt x="334682" y="243541"/>
                </a:cubicBezTo>
                <a:cubicBezTo>
                  <a:pt x="321235" y="277906"/>
                  <a:pt x="295835" y="300318"/>
                  <a:pt x="280894" y="315259"/>
                </a:cubicBezTo>
                <a:cubicBezTo>
                  <a:pt x="265953" y="330200"/>
                  <a:pt x="245035" y="328706"/>
                  <a:pt x="245035" y="333188"/>
                </a:cubicBezTo>
              </a:path>
            </a:pathLst>
          </a:custGeom>
          <a:noFill/>
          <a:ln w="12700" algn="ctr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27600" y="1695450"/>
            <a:ext cx="500063" cy="2143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a, b</a:t>
            </a:r>
          </a:p>
        </p:txBody>
      </p:sp>
      <p:sp>
        <p:nvSpPr>
          <p:cNvPr id="15380" name="자유형 57"/>
          <p:cNvSpPr>
            <a:spLocks noChangeArrowheads="1"/>
          </p:cNvSpPr>
          <p:nvPr/>
        </p:nvSpPr>
        <p:spPr bwMode="auto">
          <a:xfrm rot="10800000">
            <a:off x="3028950" y="4437063"/>
            <a:ext cx="381000" cy="350837"/>
          </a:xfrm>
          <a:custGeom>
            <a:avLst/>
            <a:gdLst>
              <a:gd name="T0" fmla="*/ 92635 w 380999"/>
              <a:gd name="T1" fmla="*/ 343334 h 351118"/>
              <a:gd name="T2" fmla="*/ 2988 w 380999"/>
              <a:gd name="T3" fmla="*/ 176780 h 351118"/>
              <a:gd name="T4" fmla="*/ 74706 w 380999"/>
              <a:gd name="T5" fmla="*/ 45290 h 351118"/>
              <a:gd name="T6" fmla="*/ 218169 w 380999"/>
              <a:gd name="T7" fmla="*/ 10235 h 351118"/>
              <a:gd name="T8" fmla="*/ 361604 w 380999"/>
              <a:gd name="T9" fmla="*/ 106653 h 351118"/>
              <a:gd name="T10" fmla="*/ 334710 w 380999"/>
              <a:gd name="T11" fmla="*/ 238141 h 351118"/>
              <a:gd name="T12" fmla="*/ 280922 w 380999"/>
              <a:gd name="T13" fmla="*/ 308272 h 351118"/>
              <a:gd name="T14" fmla="*/ 245063 w 380999"/>
              <a:gd name="T15" fmla="*/ 325802 h 35111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0999"/>
              <a:gd name="T25" fmla="*/ 0 h 351118"/>
              <a:gd name="T26" fmla="*/ 380999 w 380999"/>
              <a:gd name="T27" fmla="*/ 351118 h 35111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0999" h="351118">
                <a:moveTo>
                  <a:pt x="92635" y="351118"/>
                </a:moveTo>
                <a:cubicBezTo>
                  <a:pt x="49305" y="291353"/>
                  <a:pt x="5976" y="231588"/>
                  <a:pt x="2988" y="180788"/>
                </a:cubicBezTo>
                <a:cubicBezTo>
                  <a:pt x="0" y="129988"/>
                  <a:pt x="38847" y="74706"/>
                  <a:pt x="74706" y="46318"/>
                </a:cubicBezTo>
                <a:cubicBezTo>
                  <a:pt x="110565" y="17930"/>
                  <a:pt x="170329" y="0"/>
                  <a:pt x="218141" y="10459"/>
                </a:cubicBezTo>
                <a:cubicBezTo>
                  <a:pt x="265953" y="20918"/>
                  <a:pt x="342153" y="70224"/>
                  <a:pt x="361576" y="109071"/>
                </a:cubicBezTo>
                <a:cubicBezTo>
                  <a:pt x="380999" y="147918"/>
                  <a:pt x="348129" y="209176"/>
                  <a:pt x="334682" y="243541"/>
                </a:cubicBezTo>
                <a:cubicBezTo>
                  <a:pt x="321235" y="277906"/>
                  <a:pt x="295835" y="300318"/>
                  <a:pt x="280894" y="315259"/>
                </a:cubicBezTo>
                <a:cubicBezTo>
                  <a:pt x="265953" y="330200"/>
                  <a:pt x="245035" y="328706"/>
                  <a:pt x="245035" y="333188"/>
                </a:cubicBezTo>
              </a:path>
            </a:pathLst>
          </a:custGeom>
          <a:noFill/>
          <a:ln w="12700" algn="ctr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/>
          <a:p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54338" y="4856163"/>
            <a:ext cx="500062" cy="2143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a, b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54463" y="3997325"/>
            <a:ext cx="1071562" cy="285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Trap state</a:t>
            </a:r>
          </a:p>
        </p:txBody>
      </p:sp>
      <p:cxnSp>
        <p:nvCxnSpPr>
          <p:cNvPr id="15383" name="직선 화살표 연결선 62"/>
          <p:cNvCxnSpPr>
            <a:cxnSpLocks noChangeShapeType="1"/>
          </p:cNvCxnSpPr>
          <p:nvPr/>
        </p:nvCxnSpPr>
        <p:spPr bwMode="auto">
          <a:xfrm rot="10800000">
            <a:off x="3597275" y="4141788"/>
            <a:ext cx="285750" cy="1587"/>
          </a:xfrm>
          <a:prstGeom prst="straightConnector1">
            <a:avLst/>
          </a:prstGeom>
          <a:noFill/>
          <a:ln w="50800" cmpd="dbl" algn="ctr">
            <a:solidFill>
              <a:srgbClr val="0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407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517" y="260648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 smtClean="0"/>
              <a:t>1. Discovering  </a:t>
            </a:r>
            <a:r>
              <a:rPr lang="en-US" altLang="ko-KR" sz="3600" dirty="0"/>
              <a:t>the Turing Machine  - Formalization of </a:t>
            </a:r>
            <a:r>
              <a:rPr lang="en-US" altLang="ko-KR" sz="3600" dirty="0" err="1"/>
              <a:t>Algoritm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 smtClean="0"/>
              <a:t>2. Theory </a:t>
            </a:r>
            <a:r>
              <a:rPr lang="en-US" altLang="ko-KR" sz="3600" dirty="0"/>
              <a:t>of Sequential Machine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3. </a:t>
            </a:r>
            <a:r>
              <a:rPr lang="en-US" altLang="ko-KR" sz="3600" dirty="0" err="1" smtClean="0"/>
              <a:t>Kleen’s</a:t>
            </a:r>
            <a:r>
              <a:rPr lang="en-US" altLang="ko-KR" sz="3600" dirty="0" smtClean="0"/>
              <a:t> </a:t>
            </a:r>
            <a:r>
              <a:rPr lang="en-US" altLang="ko-KR" sz="3600" dirty="0"/>
              <a:t>Regular Set ( Relation between Finite Automata &amp; Regular set)</a:t>
            </a:r>
          </a:p>
          <a:p>
            <a:endParaRPr lang="en-US" altLang="ko-KR" sz="3600" dirty="0"/>
          </a:p>
          <a:p>
            <a:r>
              <a:rPr lang="en-US" altLang="ko-KR" sz="3600" dirty="0" smtClean="0"/>
              <a:t>4. Mathematical </a:t>
            </a:r>
            <a:r>
              <a:rPr lang="en-US" altLang="ko-KR" sz="3600" dirty="0"/>
              <a:t>Model of Formal Language – by Noam </a:t>
            </a:r>
            <a:r>
              <a:rPr lang="en-US" altLang="ko-KR" sz="3600" dirty="0" err="1"/>
              <a:t>Chosky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1744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825" y="620713"/>
            <a:ext cx="8497888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 dirty="0"/>
              <a:t>Chap. 1 Introduction</a:t>
            </a:r>
            <a:r>
              <a:rPr lang="ko-KR" altLang="en-US" sz="3200" dirty="0"/>
              <a:t>   </a:t>
            </a:r>
            <a:endParaRPr lang="en-US" altLang="ko-KR" sz="3200" dirty="0"/>
          </a:p>
          <a:p>
            <a:pPr eaLnBrk="1" hangingPunct="1"/>
            <a:endParaRPr lang="en-US" altLang="ko-KR" sz="3200" dirty="0"/>
          </a:p>
          <a:p>
            <a:pPr eaLnBrk="1" hangingPunct="1"/>
            <a:r>
              <a:rPr lang="en-US" altLang="ko-KR" sz="3200" dirty="0"/>
              <a:t> * Basic concept of </a:t>
            </a:r>
            <a:r>
              <a:rPr lang="en-US" altLang="ko-KR" sz="3200" dirty="0" err="1"/>
              <a:t>lanuage</a:t>
            </a:r>
            <a:endParaRPr lang="en-US" altLang="ko-KR" sz="3200" dirty="0"/>
          </a:p>
          <a:p>
            <a:pPr eaLnBrk="1" hangingPunct="1"/>
            <a:r>
              <a:rPr lang="en-US" altLang="ko-KR" sz="3200" dirty="0"/>
              <a:t>      </a:t>
            </a:r>
          </a:p>
          <a:p>
            <a:pPr eaLnBrk="1" hangingPunct="1"/>
            <a:r>
              <a:rPr lang="en-US" altLang="ko-KR" sz="3200" dirty="0"/>
              <a:t>    What is the origin of language?</a:t>
            </a:r>
          </a:p>
          <a:p>
            <a:pPr eaLnBrk="1" hangingPunct="1"/>
            <a:r>
              <a:rPr lang="en-US" altLang="ko-KR" sz="3200" dirty="0"/>
              <a:t>       Tower of Babel?</a:t>
            </a:r>
          </a:p>
          <a:p>
            <a:pPr eaLnBrk="1" hangingPunct="1"/>
            <a:r>
              <a:rPr lang="en-US" altLang="ko-KR" sz="3200" dirty="0"/>
              <a:t> </a:t>
            </a:r>
            <a:r>
              <a:rPr lang="en-US" altLang="ko-KR" sz="3200" dirty="0" smtClean="0"/>
              <a:t>No </a:t>
            </a:r>
            <a:r>
              <a:rPr lang="en-US" altLang="ko-KR" sz="3200" dirty="0" err="1"/>
              <a:t>fossile</a:t>
            </a:r>
            <a:r>
              <a:rPr lang="en-US" altLang="ko-KR" sz="3200" dirty="0"/>
              <a:t> remains</a:t>
            </a:r>
            <a:r>
              <a:rPr lang="en-US" altLang="ko-KR" sz="3200" dirty="0" smtClean="0"/>
              <a:t>.(</a:t>
            </a:r>
            <a:r>
              <a:rPr lang="en-US" altLang="ko-KR" sz="3200" dirty="0" err="1" smtClean="0"/>
              <a:t>cf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Smithonian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Musium</a:t>
            </a:r>
            <a:endParaRPr lang="en-US" altLang="ko-KR" sz="3200" dirty="0"/>
          </a:p>
          <a:p>
            <a:pPr eaLnBrk="1" hangingPunct="1"/>
            <a:endParaRPr lang="en-US" altLang="ko-KR" sz="3200" dirty="0"/>
          </a:p>
          <a:p>
            <a:pPr eaLnBrk="1" hangingPunct="1"/>
            <a:r>
              <a:rPr lang="en-US" altLang="ko-KR" sz="3200" dirty="0"/>
              <a:t> * Mathematical background</a:t>
            </a:r>
          </a:p>
          <a:p>
            <a:pPr eaLnBrk="1" hangingPunct="1"/>
            <a:endParaRPr lang="ko-KR" altLang="en-US" sz="3200" dirty="0"/>
          </a:p>
          <a:p>
            <a:pPr eaLnBrk="1" hangingPunct="1"/>
            <a:endParaRPr lang="ko-KR" altLang="en-US" sz="2400" dirty="0"/>
          </a:p>
          <a:p>
            <a:pPr eaLnBrk="1" hangingPunct="1"/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6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0825" y="636588"/>
            <a:ext cx="8497888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200" dirty="0" smtClean="0"/>
              <a:t>1.1 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What is the language? </a:t>
            </a:r>
          </a:p>
          <a:p>
            <a:pPr eaLnBrk="1" hangingPunct="1">
              <a:defRPr/>
            </a:pPr>
            <a:endParaRPr lang="en-US" altLang="ko-KR" sz="3200" b="1" dirty="0" smtClean="0"/>
          </a:p>
          <a:p>
            <a:pPr eaLnBrk="1" hangingPunct="1">
              <a:defRPr/>
            </a:pPr>
            <a:r>
              <a:rPr lang="en-US" altLang="ko-KR" sz="2400" b="1" dirty="0" smtClean="0"/>
              <a:t>* Definition of Language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altLang="ko-KR" sz="2400" b="1" dirty="0" smtClean="0"/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endParaRPr lang="en-US" altLang="ko-KR" sz="2400" b="1" dirty="0" smtClean="0"/>
          </a:p>
          <a:p>
            <a:pPr eaLnBrk="1" hangingPunct="1">
              <a:defRPr/>
            </a:pPr>
            <a:r>
              <a:rPr lang="en-US" altLang="ko-KR" sz="2400" b="1" smtClean="0"/>
              <a:t>* Mathematical </a:t>
            </a:r>
            <a:r>
              <a:rPr lang="en-US" altLang="ko-KR" sz="2400" b="1" dirty="0" smtClean="0"/>
              <a:t>Modeling of Language</a:t>
            </a:r>
          </a:p>
          <a:p>
            <a:pPr eaLnBrk="1" hangingPunct="1">
              <a:defRPr/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08753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50825" y="620713"/>
            <a:ext cx="8497888" cy="5170646"/>
          </a:xfrm>
          <a:prstGeom prst="rect">
            <a:avLst/>
          </a:prstGeom>
          <a:blipFill rotWithShape="1">
            <a:blip r:embed="rId2"/>
            <a:stretch>
              <a:fillRect l="-215" t="-236" b="-354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ko-KR" altLang="en-US">
                <a:noFill/>
              </a:rPr>
              <a:t> </a:t>
            </a:r>
          </a:p>
        </p:txBody>
      </p:sp>
      <p:sp>
        <p:nvSpPr>
          <p:cNvPr id="5123" name="Freeform 4"/>
          <p:cNvSpPr>
            <a:spLocks/>
          </p:cNvSpPr>
          <p:nvPr/>
        </p:nvSpPr>
        <p:spPr bwMode="auto">
          <a:xfrm>
            <a:off x="935038" y="5192713"/>
            <a:ext cx="252412" cy="252412"/>
          </a:xfrm>
          <a:custGeom>
            <a:avLst/>
            <a:gdLst>
              <a:gd name="T0" fmla="*/ 2147483647 w 159"/>
              <a:gd name="T1" fmla="*/ 2147483647 h 159"/>
              <a:gd name="T2" fmla="*/ 2147483647 w 159"/>
              <a:gd name="T3" fmla="*/ 2147483647 h 159"/>
              <a:gd name="T4" fmla="*/ 2147483647 w 159"/>
              <a:gd name="T5" fmla="*/ 2147483647 h 1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9" h="159">
                <a:moveTo>
                  <a:pt x="159" y="23"/>
                </a:moveTo>
                <a:cubicBezTo>
                  <a:pt x="102" y="11"/>
                  <a:pt x="46" y="0"/>
                  <a:pt x="23" y="23"/>
                </a:cubicBezTo>
                <a:cubicBezTo>
                  <a:pt x="0" y="46"/>
                  <a:pt x="15" y="99"/>
                  <a:pt x="23" y="15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6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6613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ko-KR" sz="2800" b="1" u="sng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1.2   </a:t>
            </a:r>
            <a:r>
              <a:rPr lang="ko-KR" altLang="en-US" sz="2800" b="1" u="sng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2800" b="1" u="sng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Description of Language</a:t>
            </a:r>
          </a:p>
          <a:p>
            <a:pPr eaLnBrk="1" hangingPunct="1">
              <a:buFontTx/>
              <a:buNone/>
            </a:pPr>
            <a:endParaRPr lang="en-US" altLang="ko-KR" sz="1800" b="1" u="sng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1. Fully enumerate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2. L = {a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,b</a:t>
            </a:r>
            <a:r>
              <a:rPr lang="en-US" altLang="ko-KR" sz="1500" baseline="300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i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; i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≥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1}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3. Mechanical Procedure whether a word on Alphabet  ∑ belong to the language or not    (=Algolithm)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	</a:t>
            </a:r>
            <a:r>
              <a:rPr lang="en-US" altLang="ko-KR" sz="1500" smtClean="0">
                <a:solidFill>
                  <a:schemeClr val="accent2"/>
                </a:solidFill>
                <a:latin typeface="Times New Roman" pitchFamily="18" charset="0"/>
                <a:ea typeface="굴림" pitchFamily="50" charset="-127"/>
              </a:rPr>
              <a:t>reject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	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∑</a:t>
            </a:r>
            <a:r>
              <a:rPr lang="en-US" altLang="ko-KR" sz="1500" baseline="30000" smtClean="0">
                <a:latin typeface="Times New Roman" pitchFamily="18" charset="0"/>
                <a:ea typeface="굴림" pitchFamily="50" charset="-127"/>
              </a:rPr>
              <a:t>+</a:t>
            </a: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 = {a, b, aa, ab, ba, bb, aaa, aab, aac, ...}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latin typeface="Times New Roman" pitchFamily="18" charset="0"/>
                <a:ea typeface="굴림" pitchFamily="50" charset="-127"/>
              </a:rPr>
              <a:t>	L = {a, aa, aab, aabb, abbbba, ...}</a:t>
            </a:r>
          </a:p>
          <a:p>
            <a:pPr eaLnBrk="1" hangingPunct="1">
              <a:buFontTx/>
              <a:buNone/>
            </a:pPr>
            <a:endParaRPr lang="en-US" altLang="ko-KR" sz="1500" smtClean="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	When Algolithm exists, 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we will say  Algolithm</a:t>
            </a:r>
            <a:r>
              <a:rPr lang="ko-KR" altLang="en-US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</a:t>
            </a: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accept  word</a:t>
            </a:r>
          </a:p>
          <a:p>
            <a:pPr eaLnBrk="1" hangingPunct="1">
              <a:buFontTx/>
              <a:buNone/>
            </a:pPr>
            <a:r>
              <a:rPr lang="en-US" altLang="ko-KR" sz="1500" smtClean="0">
                <a:solidFill>
                  <a:srgbClr val="000000"/>
                </a:solidFill>
                <a:latin typeface="Times New Roman" pitchFamily="18" charset="0"/>
                <a:ea typeface="굴림" pitchFamily="50" charset="-127"/>
              </a:rPr>
              <a:t>                                                                                          reject  word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1195388" y="3792538"/>
            <a:ext cx="217487" cy="2159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616075" y="3792538"/>
            <a:ext cx="217488" cy="2159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49" name="Oval 8"/>
          <p:cNvSpPr>
            <a:spLocks noChangeArrowheads="1"/>
          </p:cNvSpPr>
          <p:nvPr/>
        </p:nvSpPr>
        <p:spPr bwMode="auto">
          <a:xfrm>
            <a:off x="3033713" y="3792538"/>
            <a:ext cx="360362" cy="2159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 flipH="1">
            <a:off x="1377950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1" name="Line 10"/>
          <p:cNvSpPr>
            <a:spLocks noChangeShapeType="1"/>
          </p:cNvSpPr>
          <p:nvPr/>
        </p:nvSpPr>
        <p:spPr bwMode="auto">
          <a:xfrm flipH="1">
            <a:off x="1882775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170113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 flipH="1">
            <a:off x="2459038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 flipH="1">
            <a:off x="2746375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flipH="1">
            <a:off x="3467100" y="3792538"/>
            <a:ext cx="215900" cy="2159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156" name="AutoShape 16"/>
          <p:cNvSpPr>
            <a:spLocks noChangeArrowheads="1"/>
          </p:cNvSpPr>
          <p:nvPr/>
        </p:nvSpPr>
        <p:spPr bwMode="auto">
          <a:xfrm>
            <a:off x="4500563" y="4652963"/>
            <a:ext cx="1223962" cy="7207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6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497887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2800" dirty="0" smtClean="0"/>
              <a:t>Chap.2 Finite Automata &amp; Regular Language</a:t>
            </a:r>
          </a:p>
          <a:p>
            <a:pPr eaLnBrk="1" hangingPunct="1">
              <a:defRPr/>
            </a:pPr>
            <a:endParaRPr lang="en-US" altLang="ko-KR" sz="2800" dirty="0" smtClean="0"/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ko-KR" sz="2800" dirty="0" smtClean="0"/>
              <a:t>What is Automata?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ko-KR" sz="2800" dirty="0" smtClean="0"/>
              <a:t>Concepts</a:t>
            </a:r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8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8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endParaRPr lang="en-US" altLang="ko-KR" sz="2800" dirty="0" smtClean="0"/>
          </a:p>
          <a:p>
            <a:pPr eaLnBrk="1" hangingPunct="1">
              <a:defRPr/>
            </a:pPr>
            <a:endParaRPr lang="en-US" altLang="ko-KR" sz="2400" dirty="0" smtClean="0"/>
          </a:p>
          <a:p>
            <a:pPr eaLnBrk="1" hangingPunct="1">
              <a:defRPr/>
            </a:pPr>
            <a:r>
              <a:rPr lang="en-US" altLang="ko-KR" sz="2800" dirty="0" smtClean="0"/>
              <a:t>2.1 Finite Automata</a:t>
            </a:r>
          </a:p>
          <a:p>
            <a:pPr eaLnBrk="1" hangingPunct="1">
              <a:defRPr/>
            </a:pPr>
            <a:endParaRPr lang="en-US" altLang="ko-KR" sz="2800" dirty="0" smtClean="0"/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ko-KR" sz="2800" dirty="0" err="1" smtClean="0"/>
              <a:t>Definitin</a:t>
            </a:r>
            <a:endParaRPr lang="en-US" altLang="ko-KR" sz="2800" dirty="0" smtClean="0"/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ko-KR" sz="2800" dirty="0" smtClean="0"/>
              <a:t>It’s relation to Regular Language</a:t>
            </a:r>
            <a:endParaRPr lang="ko-KR" altLang="en-US" sz="2400" dirty="0" smtClean="0"/>
          </a:p>
          <a:p>
            <a:pPr eaLnBrk="1" hangingPunct="1">
              <a:defRPr/>
            </a:pPr>
            <a:r>
              <a:rPr lang="en-US" altLang="ko-KR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8682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2"/>
          <p:cNvSpPr>
            <a:spLocks/>
          </p:cNvSpPr>
          <p:nvPr/>
        </p:nvSpPr>
        <p:spPr bwMode="auto">
          <a:xfrm>
            <a:off x="395288" y="333375"/>
            <a:ext cx="82296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 b="1" u="sng">
                <a:solidFill>
                  <a:srgbClr val="000000"/>
                </a:solidFill>
                <a:latin typeface="Times New Roman" pitchFamily="18" charset="0"/>
              </a:rPr>
              <a:t>Recursive set(Recursive Language)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the Lanuage that has algorithm accepting it.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Sequential Machine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X(t)                                                           z(t)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q(t)       q(t+1)                                  Next state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Present state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 g(t+1)  =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g(t) ,   x(t)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q(t)                 q(t+1)                                   z(t)     =    </a:t>
            </a:r>
            <a:r>
              <a:rPr lang="el-GR" altLang="ko-KR" sz="150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( g(t) ,   x(t) 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              output          Present state</a:t>
            </a:r>
            <a:r>
              <a:rPr lang="ko-KR" altLang="en-US" sz="15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    delay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J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               K                          Q(t+1)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solidFill>
                  <a:srgbClr val="000000"/>
                </a:solidFill>
                <a:latin typeface="Times New Roman" pitchFamily="18" charset="0"/>
              </a:rPr>
              <a:t>			      (=output)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직사각형 3"/>
          <p:cNvSpPr>
            <a:spLocks noChangeArrowheads="1"/>
          </p:cNvSpPr>
          <p:nvPr/>
        </p:nvSpPr>
        <p:spPr bwMode="auto">
          <a:xfrm>
            <a:off x="1428750" y="2071688"/>
            <a:ext cx="1357313" cy="857250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196" name="직선 연결선 5"/>
          <p:cNvCxnSpPr>
            <a:cxnSpLocks noChangeShapeType="1"/>
          </p:cNvCxnSpPr>
          <p:nvPr/>
        </p:nvCxnSpPr>
        <p:spPr bwMode="auto">
          <a:xfrm>
            <a:off x="1000125" y="2143125"/>
            <a:ext cx="42862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" name="직선 연결선 7"/>
          <p:cNvCxnSpPr>
            <a:cxnSpLocks noChangeShapeType="1"/>
          </p:cNvCxnSpPr>
          <p:nvPr/>
        </p:nvCxnSpPr>
        <p:spPr bwMode="auto">
          <a:xfrm>
            <a:off x="1000125" y="2214563"/>
            <a:ext cx="428625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직선 연결선 8"/>
          <p:cNvCxnSpPr>
            <a:cxnSpLocks noChangeShapeType="1"/>
          </p:cNvCxnSpPr>
          <p:nvPr/>
        </p:nvCxnSpPr>
        <p:spPr bwMode="auto">
          <a:xfrm>
            <a:off x="1000125" y="2286000"/>
            <a:ext cx="42862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직선 연결선 9"/>
          <p:cNvCxnSpPr>
            <a:cxnSpLocks noChangeShapeType="1"/>
          </p:cNvCxnSpPr>
          <p:nvPr/>
        </p:nvCxnSpPr>
        <p:spPr bwMode="auto">
          <a:xfrm>
            <a:off x="1000125" y="2357438"/>
            <a:ext cx="428625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0" name="직선 연결선 11"/>
          <p:cNvCxnSpPr>
            <a:cxnSpLocks noChangeShapeType="1"/>
          </p:cNvCxnSpPr>
          <p:nvPr/>
        </p:nvCxnSpPr>
        <p:spPr bwMode="auto">
          <a:xfrm>
            <a:off x="2786063" y="2428875"/>
            <a:ext cx="1357312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직선 연결선 13"/>
          <p:cNvCxnSpPr>
            <a:cxnSpLocks noChangeShapeType="1"/>
          </p:cNvCxnSpPr>
          <p:nvPr/>
        </p:nvCxnSpPr>
        <p:spPr bwMode="auto">
          <a:xfrm rot="10800000">
            <a:off x="1214438" y="2786063"/>
            <a:ext cx="214312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직선 연결선 15"/>
          <p:cNvCxnSpPr>
            <a:cxnSpLocks noChangeShapeType="1"/>
          </p:cNvCxnSpPr>
          <p:nvPr/>
        </p:nvCxnSpPr>
        <p:spPr bwMode="auto">
          <a:xfrm rot="5400000">
            <a:off x="963613" y="3035300"/>
            <a:ext cx="500062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직선 연결선 17"/>
          <p:cNvCxnSpPr>
            <a:cxnSpLocks noChangeShapeType="1"/>
          </p:cNvCxnSpPr>
          <p:nvPr/>
        </p:nvCxnSpPr>
        <p:spPr bwMode="auto">
          <a:xfrm>
            <a:off x="1214438" y="3286125"/>
            <a:ext cx="42862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643063" y="3143250"/>
            <a:ext cx="714375" cy="28575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05" name="직선 연결선 20"/>
          <p:cNvCxnSpPr>
            <a:cxnSpLocks noChangeShapeType="1"/>
          </p:cNvCxnSpPr>
          <p:nvPr/>
        </p:nvCxnSpPr>
        <p:spPr bwMode="auto">
          <a:xfrm rot="10800000">
            <a:off x="1143000" y="2643188"/>
            <a:ext cx="28575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직선 연결선 22"/>
          <p:cNvCxnSpPr>
            <a:cxnSpLocks noChangeShapeType="1"/>
          </p:cNvCxnSpPr>
          <p:nvPr/>
        </p:nvCxnSpPr>
        <p:spPr bwMode="auto">
          <a:xfrm rot="5400000">
            <a:off x="641351" y="3143250"/>
            <a:ext cx="1001712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직선 연결선 25"/>
          <p:cNvCxnSpPr>
            <a:cxnSpLocks noChangeShapeType="1"/>
          </p:cNvCxnSpPr>
          <p:nvPr/>
        </p:nvCxnSpPr>
        <p:spPr bwMode="auto">
          <a:xfrm>
            <a:off x="1143000" y="3643313"/>
            <a:ext cx="500063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직선 연결선 27"/>
          <p:cNvCxnSpPr>
            <a:cxnSpLocks noChangeShapeType="1"/>
            <a:stCxn id="19" idx="3"/>
          </p:cNvCxnSpPr>
          <p:nvPr/>
        </p:nvCxnSpPr>
        <p:spPr bwMode="auto">
          <a:xfrm>
            <a:off x="2357438" y="3286125"/>
            <a:ext cx="71437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직선 연결선 29"/>
          <p:cNvCxnSpPr>
            <a:cxnSpLocks noChangeShapeType="1"/>
          </p:cNvCxnSpPr>
          <p:nvPr/>
        </p:nvCxnSpPr>
        <p:spPr bwMode="auto">
          <a:xfrm rot="5400000">
            <a:off x="2820194" y="3036094"/>
            <a:ext cx="50165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직선 연결선 31"/>
          <p:cNvCxnSpPr>
            <a:cxnSpLocks noChangeShapeType="1"/>
          </p:cNvCxnSpPr>
          <p:nvPr/>
        </p:nvCxnSpPr>
        <p:spPr bwMode="auto">
          <a:xfrm rot="10800000">
            <a:off x="2786063" y="2786063"/>
            <a:ext cx="28575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직선 연결선 34"/>
          <p:cNvCxnSpPr>
            <a:cxnSpLocks noChangeShapeType="1"/>
            <a:stCxn id="4" idx="1"/>
          </p:cNvCxnSpPr>
          <p:nvPr/>
        </p:nvCxnSpPr>
        <p:spPr bwMode="auto">
          <a:xfrm rot="10800000">
            <a:off x="1000125" y="2500313"/>
            <a:ext cx="428625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직선 연결선 36"/>
          <p:cNvCxnSpPr>
            <a:cxnSpLocks noChangeShapeType="1"/>
          </p:cNvCxnSpPr>
          <p:nvPr/>
        </p:nvCxnSpPr>
        <p:spPr bwMode="auto">
          <a:xfrm rot="5400000">
            <a:off x="319882" y="3178969"/>
            <a:ext cx="13589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직선 연결선 38"/>
          <p:cNvCxnSpPr>
            <a:cxnSpLocks noChangeShapeType="1"/>
          </p:cNvCxnSpPr>
          <p:nvPr/>
        </p:nvCxnSpPr>
        <p:spPr bwMode="auto">
          <a:xfrm>
            <a:off x="1000125" y="3857625"/>
            <a:ext cx="642938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1643063" y="3500438"/>
            <a:ext cx="714375" cy="214312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1643063" y="3786188"/>
            <a:ext cx="714375" cy="214312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16" name="직선 연결선 43"/>
          <p:cNvCxnSpPr>
            <a:cxnSpLocks noChangeShapeType="1"/>
          </p:cNvCxnSpPr>
          <p:nvPr/>
        </p:nvCxnSpPr>
        <p:spPr bwMode="auto">
          <a:xfrm>
            <a:off x="2357438" y="3641725"/>
            <a:ext cx="857250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연결선 44"/>
          <p:cNvCxnSpPr>
            <a:cxnSpLocks noChangeShapeType="1"/>
          </p:cNvCxnSpPr>
          <p:nvPr/>
        </p:nvCxnSpPr>
        <p:spPr bwMode="auto">
          <a:xfrm>
            <a:off x="2357438" y="3857625"/>
            <a:ext cx="100012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직선 연결선 47"/>
          <p:cNvCxnSpPr>
            <a:cxnSpLocks noChangeShapeType="1"/>
          </p:cNvCxnSpPr>
          <p:nvPr/>
        </p:nvCxnSpPr>
        <p:spPr bwMode="auto">
          <a:xfrm rot="5400000">
            <a:off x="2678113" y="3178175"/>
            <a:ext cx="1357312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9" name="직선 연결선 48"/>
          <p:cNvCxnSpPr>
            <a:cxnSpLocks noChangeShapeType="1"/>
          </p:cNvCxnSpPr>
          <p:nvPr/>
        </p:nvCxnSpPr>
        <p:spPr bwMode="auto">
          <a:xfrm rot="5400000">
            <a:off x="2713831" y="3142457"/>
            <a:ext cx="1000125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직선 연결선 51"/>
          <p:cNvCxnSpPr>
            <a:cxnSpLocks noChangeShapeType="1"/>
          </p:cNvCxnSpPr>
          <p:nvPr/>
        </p:nvCxnSpPr>
        <p:spPr bwMode="auto">
          <a:xfrm rot="10800000">
            <a:off x="2786063" y="2643188"/>
            <a:ext cx="428625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직선 연결선 54"/>
          <p:cNvCxnSpPr>
            <a:cxnSpLocks noChangeShapeType="1"/>
          </p:cNvCxnSpPr>
          <p:nvPr/>
        </p:nvCxnSpPr>
        <p:spPr bwMode="auto">
          <a:xfrm rot="10800000">
            <a:off x="2786063" y="2500313"/>
            <a:ext cx="571500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직사각형 56"/>
          <p:cNvSpPr>
            <a:spLocks noChangeArrowheads="1"/>
          </p:cNvSpPr>
          <p:nvPr/>
        </p:nvSpPr>
        <p:spPr bwMode="auto">
          <a:xfrm>
            <a:off x="1143000" y="4581525"/>
            <a:ext cx="1071563" cy="857250"/>
          </a:xfrm>
          <a:prstGeom prst="rect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223" name="직선 연결선 60"/>
          <p:cNvCxnSpPr>
            <a:cxnSpLocks noChangeShapeType="1"/>
          </p:cNvCxnSpPr>
          <p:nvPr/>
        </p:nvCxnSpPr>
        <p:spPr bwMode="auto">
          <a:xfrm>
            <a:off x="785813" y="4786313"/>
            <a:ext cx="357187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직선 연결선 61"/>
          <p:cNvCxnSpPr>
            <a:cxnSpLocks noChangeShapeType="1"/>
          </p:cNvCxnSpPr>
          <p:nvPr/>
        </p:nvCxnSpPr>
        <p:spPr bwMode="auto">
          <a:xfrm>
            <a:off x="785813" y="5286375"/>
            <a:ext cx="357187" cy="158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직선 연결선 62"/>
          <p:cNvCxnSpPr>
            <a:cxnSpLocks noChangeShapeType="1"/>
          </p:cNvCxnSpPr>
          <p:nvPr/>
        </p:nvCxnSpPr>
        <p:spPr bwMode="auto">
          <a:xfrm>
            <a:off x="2214563" y="4786313"/>
            <a:ext cx="357187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직선 연결선 63"/>
          <p:cNvCxnSpPr>
            <a:cxnSpLocks noChangeShapeType="1"/>
          </p:cNvCxnSpPr>
          <p:nvPr/>
        </p:nvCxnSpPr>
        <p:spPr bwMode="auto">
          <a:xfrm>
            <a:off x="2214563" y="5284788"/>
            <a:ext cx="357187" cy="1587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0089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내용 개체 틀 2"/>
          <p:cNvSpPr>
            <a:spLocks/>
          </p:cNvSpPr>
          <p:nvPr/>
        </p:nvSpPr>
        <p:spPr bwMode="auto">
          <a:xfrm>
            <a:off x="457200" y="500063"/>
            <a:ext cx="82296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next state g(t+1)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x / y           output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</a:t>
            </a:r>
            <a:r>
              <a:rPr lang="en-US" altLang="ko-KR" sz="1500"/>
              <a:t>-&gt;</a:t>
            </a:r>
            <a:r>
              <a:rPr lang="en-US" altLang="ko-KR" sz="1500">
                <a:latin typeface="Times New Roman" pitchFamily="18" charset="0"/>
              </a:rPr>
              <a:t> state transition table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endParaRPr lang="en-US" altLang="ko-KR" sz="1500">
              <a:latin typeface="Times New Roman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                                                                                             </a:t>
            </a:r>
            <a:br>
              <a:rPr lang="en-US" altLang="ko-KR" sz="1500">
                <a:latin typeface="Times New Roman" pitchFamily="18" charset="0"/>
              </a:rPr>
            </a:br>
            <a:r>
              <a:rPr lang="en-US" altLang="ko-KR" sz="1500">
                <a:latin typeface="Times New Roman" pitchFamily="18" charset="0"/>
              </a:rPr>
              <a:t>                1/1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</a:t>
            </a:r>
            <a:r>
              <a:rPr lang="en-US" altLang="ko-KR" sz="1500"/>
              <a:t>-&gt; </a:t>
            </a:r>
            <a:r>
              <a:rPr lang="en-US" altLang="ko-KR" sz="1500">
                <a:latin typeface="Times New Roman" pitchFamily="18" charset="0"/>
              </a:rPr>
              <a:t>state transition diagram.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1 / 0                   0 / 1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       </a:t>
            </a:r>
            <a:r>
              <a:rPr lang="el-GR" altLang="ko-KR" sz="150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ko-KR" sz="1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500">
                <a:latin typeface="Times New Roman" pitchFamily="18" charset="0"/>
              </a:rPr>
              <a:t>= {0, 1}    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x/y      1 accept  </a:t>
            </a:r>
            <a:r>
              <a:rPr lang="ko-KR" altLang="en-US" sz="1500">
                <a:latin typeface="Times New Roman" pitchFamily="18" charset="0"/>
              </a:rPr>
              <a:t>                          </a:t>
            </a:r>
            <a:r>
              <a:rPr lang="en-US" altLang="ko-KR" sz="1500">
                <a:latin typeface="Times New Roman" pitchFamily="18" charset="0"/>
              </a:rPr>
              <a:t>01001:accept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                              0  reject                            11001:reject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ko-KR" sz="1500">
                <a:latin typeface="Times New Roman" pitchFamily="18" charset="0"/>
              </a:rPr>
              <a:t>                                                           1 / 1                    </a:t>
            </a:r>
            <a:br>
              <a:rPr lang="en-US" altLang="ko-KR" sz="1500">
                <a:latin typeface="Times New Roman" pitchFamily="18" charset="0"/>
              </a:rPr>
            </a:br>
            <a:endParaRPr lang="en-US" altLang="ko-KR" sz="1500">
              <a:latin typeface="Times New Roman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rot="5400000">
            <a:off x="4552157" y="141049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rot="10800000">
            <a:off x="5148263" y="1700213"/>
            <a:ext cx="2143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1785938" y="3857625"/>
            <a:ext cx="571500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A</a:t>
            </a:r>
          </a:p>
        </p:txBody>
      </p:sp>
      <p:sp>
        <p:nvSpPr>
          <p:cNvPr id="40" name="타원 39"/>
          <p:cNvSpPr/>
          <p:nvPr/>
        </p:nvSpPr>
        <p:spPr>
          <a:xfrm>
            <a:off x="857250" y="5000625"/>
            <a:ext cx="571500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B</a:t>
            </a:r>
          </a:p>
        </p:txBody>
      </p:sp>
      <p:sp>
        <p:nvSpPr>
          <p:cNvPr id="41" name="타원 40"/>
          <p:cNvSpPr/>
          <p:nvPr/>
        </p:nvSpPr>
        <p:spPr>
          <a:xfrm>
            <a:off x="2714625" y="4929188"/>
            <a:ext cx="571500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en-US" altLang="ko-KR" sz="15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rPr>
              <a:t>C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 rot="5400000" flipH="1" flipV="1">
            <a:off x="1357313" y="4357688"/>
            <a:ext cx="500062" cy="50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H="1">
            <a:off x="2286001" y="4429125"/>
            <a:ext cx="5715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0800000">
            <a:off x="1643063" y="5143500"/>
            <a:ext cx="785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643063" y="5286375"/>
            <a:ext cx="7858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742" name="Group 78"/>
          <p:cNvGraphicFramePr>
            <a:graphicFrameLocks noGrp="1"/>
          </p:cNvGraphicFramePr>
          <p:nvPr/>
        </p:nvGraphicFramePr>
        <p:xfrm>
          <a:off x="827088" y="620713"/>
          <a:ext cx="3408362" cy="1955799"/>
        </p:xfrm>
        <a:graphic>
          <a:graphicData uri="http://schemas.openxmlformats.org/drawingml/2006/table">
            <a:tbl>
              <a:tblPr/>
              <a:tblGrid>
                <a:gridCol w="1136650"/>
                <a:gridCol w="1135062"/>
                <a:gridCol w="1136650"/>
              </a:tblGrid>
              <a:tr h="701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                  input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current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  state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</a:t>
                      </a:r>
                    </a:p>
                  </a:txBody>
                  <a:tcPr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 / 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 / 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B</a:t>
                      </a:r>
                    </a:p>
                  </a:txBody>
                  <a:tcPr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 / 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A / 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</a:t>
                      </a:r>
                    </a:p>
                  </a:txBody>
                  <a:tcPr marT="45735" marB="4573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B / 0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서울도시" pitchFamily="18" charset="-127"/>
                        </a:rPr>
                        <a:t>C / 1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1" name="Text Box 79"/>
          <p:cNvSpPr txBox="1">
            <a:spLocks noChangeArrowheads="1"/>
          </p:cNvSpPr>
          <p:nvPr/>
        </p:nvSpPr>
        <p:spPr bwMode="auto">
          <a:xfrm>
            <a:off x="1835150" y="4868863"/>
            <a:ext cx="4270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0/0</a:t>
            </a:r>
          </a:p>
        </p:txBody>
      </p:sp>
      <p:sp>
        <p:nvSpPr>
          <p:cNvPr id="9252" name="Text Box 80"/>
          <p:cNvSpPr txBox="1">
            <a:spLocks noChangeArrowheads="1"/>
          </p:cNvSpPr>
          <p:nvPr/>
        </p:nvSpPr>
        <p:spPr bwMode="auto">
          <a:xfrm>
            <a:off x="1835150" y="5229225"/>
            <a:ext cx="4270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500">
                <a:latin typeface="Times New Roman" pitchFamily="18" charset="0"/>
              </a:rPr>
              <a:t>0/0</a:t>
            </a:r>
          </a:p>
        </p:txBody>
      </p:sp>
      <p:cxnSp>
        <p:nvCxnSpPr>
          <p:cNvPr id="9253" name="AutoShape 81"/>
          <p:cNvCxnSpPr>
            <a:cxnSpLocks noChangeShapeType="1"/>
            <a:stCxn id="39" idx="1"/>
            <a:endCxn id="39" idx="7"/>
          </p:cNvCxnSpPr>
          <p:nvPr/>
        </p:nvCxnSpPr>
        <p:spPr bwMode="auto">
          <a:xfrm rot="5400000" flipV="1">
            <a:off x="2070894" y="3717131"/>
            <a:ext cx="1588" cy="403225"/>
          </a:xfrm>
          <a:prstGeom prst="curvedConnector3">
            <a:avLst>
              <a:gd name="adj1" fmla="val -18200000"/>
            </a:avLst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54" name="AutoShape 82"/>
          <p:cNvCxnSpPr>
            <a:cxnSpLocks noChangeShapeType="1"/>
            <a:stCxn id="41" idx="7"/>
            <a:endCxn id="41" idx="5"/>
          </p:cNvCxnSpPr>
          <p:nvPr/>
        </p:nvCxnSpPr>
        <p:spPr bwMode="auto">
          <a:xfrm rot="5400000" flipV="1">
            <a:off x="3013076" y="5178425"/>
            <a:ext cx="379412" cy="1587"/>
          </a:xfrm>
          <a:prstGeom prst="curvedConnector5">
            <a:avLst>
              <a:gd name="adj1" fmla="val -76153"/>
              <a:gd name="adj2" fmla="val 45100000"/>
              <a:gd name="adj3" fmla="val 175731"/>
            </a:avLst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5" name="AutoShape 83"/>
          <p:cNvSpPr>
            <a:spLocks/>
          </p:cNvSpPr>
          <p:nvPr/>
        </p:nvSpPr>
        <p:spPr bwMode="auto">
          <a:xfrm>
            <a:off x="4643438" y="5013325"/>
            <a:ext cx="73025" cy="576263"/>
          </a:xfrm>
          <a:prstGeom prst="leftBracket">
            <a:avLst>
              <a:gd name="adj" fmla="val 657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56" name="AutoShape 84"/>
          <p:cNvSpPr>
            <a:spLocks/>
          </p:cNvSpPr>
          <p:nvPr/>
        </p:nvSpPr>
        <p:spPr bwMode="auto">
          <a:xfrm>
            <a:off x="6659563" y="5013325"/>
            <a:ext cx="73025" cy="576263"/>
          </a:xfrm>
          <a:prstGeom prst="leftBracket">
            <a:avLst>
              <a:gd name="adj" fmla="val 657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257" name="TextBox 2"/>
          <p:cNvSpPr txBox="1">
            <a:spLocks noChangeArrowheads="1"/>
          </p:cNvSpPr>
          <p:nvPr/>
        </p:nvSpPr>
        <p:spPr bwMode="auto">
          <a:xfrm>
            <a:off x="3757613" y="5732463"/>
            <a:ext cx="5032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9258" name="TextBox 20"/>
          <p:cNvSpPr txBox="1">
            <a:spLocks noChangeArrowheads="1"/>
          </p:cNvSpPr>
          <p:nvPr/>
        </p:nvSpPr>
        <p:spPr bwMode="auto">
          <a:xfrm>
            <a:off x="4405313" y="5732463"/>
            <a:ext cx="6477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Output</a:t>
            </a:r>
            <a:endParaRPr lang="ko-KR" altLang="en-US"/>
          </a:p>
        </p:txBody>
      </p:sp>
      <p:cxnSp>
        <p:nvCxnSpPr>
          <p:cNvPr id="9259" name="직선 화살표 연결선 4"/>
          <p:cNvCxnSpPr>
            <a:cxnSpLocks noChangeShapeType="1"/>
            <a:endCxn id="9257" idx="0"/>
          </p:cNvCxnSpPr>
          <p:nvPr/>
        </p:nvCxnSpPr>
        <p:spPr bwMode="auto">
          <a:xfrm flipH="1">
            <a:off x="4008438" y="5229225"/>
            <a:ext cx="252412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60" name="직선 화살표 연결선 7"/>
          <p:cNvCxnSpPr>
            <a:cxnSpLocks noChangeShapeType="1"/>
            <a:endCxn id="9258" idx="0"/>
          </p:cNvCxnSpPr>
          <p:nvPr/>
        </p:nvCxnSpPr>
        <p:spPr bwMode="auto">
          <a:xfrm>
            <a:off x="4405313" y="5249863"/>
            <a:ext cx="32385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846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823</Words>
  <Application>Microsoft Office PowerPoint</Application>
  <PresentationFormat>화면 슬라이드 쇼(4:3)</PresentationFormat>
  <Paragraphs>277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X200</dc:creator>
  <cp:lastModifiedBy>X200</cp:lastModifiedBy>
  <cp:revision>2</cp:revision>
  <dcterms:created xsi:type="dcterms:W3CDTF">2015-09-07T12:13:52Z</dcterms:created>
  <dcterms:modified xsi:type="dcterms:W3CDTF">2017-03-06T20:04:09Z</dcterms:modified>
</cp:coreProperties>
</file>