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523"/>
  </p:normalViewPr>
  <p:slideViewPr>
    <p:cSldViewPr>
      <p:cViewPr varScale="1">
        <p:scale>
          <a:sx n="78" d="100"/>
          <a:sy n="78" d="100"/>
        </p:scale>
        <p:origin x="2064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presProps" Target="presProps.xml"/><Relationship Id="rId54" Type="http://schemas.openxmlformats.org/officeDocument/2006/relationships/viewProps" Target="viewProps.xml"/><Relationship Id="rId55" Type="http://schemas.openxmlformats.org/officeDocument/2006/relationships/theme" Target="theme/theme1.xml"/><Relationship Id="rId56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1" Type="http://schemas.openxmlformats.org/officeDocument/2006/relationships/image" Target="../media/image15.wmf"/><Relationship Id="rId12" Type="http://schemas.openxmlformats.org/officeDocument/2006/relationships/image" Target="../media/image16.wmf"/><Relationship Id="rId13" Type="http://schemas.openxmlformats.org/officeDocument/2006/relationships/image" Target="../media/image17.wmf"/><Relationship Id="rId14" Type="http://schemas.openxmlformats.org/officeDocument/2006/relationships/image" Target="../media/image18.wmf"/><Relationship Id="rId15" Type="http://schemas.openxmlformats.org/officeDocument/2006/relationships/image" Target="../media/image19.wmf"/><Relationship Id="rId16" Type="http://schemas.openxmlformats.org/officeDocument/2006/relationships/image" Target="../media/image20.wmf"/><Relationship Id="rId17" Type="http://schemas.openxmlformats.org/officeDocument/2006/relationships/image" Target="../media/image21.wmf"/><Relationship Id="rId18" Type="http://schemas.openxmlformats.org/officeDocument/2006/relationships/image" Target="../media/image22.wmf"/><Relationship Id="rId19" Type="http://schemas.openxmlformats.org/officeDocument/2006/relationships/image" Target="../media/image23.wmf"/><Relationship Id="rId1" Type="http://schemas.openxmlformats.org/officeDocument/2006/relationships/image" Target="../media/image5.wmf"/><Relationship Id="rId2" Type="http://schemas.openxmlformats.org/officeDocument/2006/relationships/image" Target="../media/image6.wmf"/><Relationship Id="rId3" Type="http://schemas.openxmlformats.org/officeDocument/2006/relationships/image" Target="../media/image7.wmf"/><Relationship Id="rId4" Type="http://schemas.openxmlformats.org/officeDocument/2006/relationships/image" Target="../media/image8.wmf"/><Relationship Id="rId5" Type="http://schemas.openxmlformats.org/officeDocument/2006/relationships/image" Target="../media/image9.wmf"/><Relationship Id="rId6" Type="http://schemas.openxmlformats.org/officeDocument/2006/relationships/image" Target="../media/image10.wmf"/><Relationship Id="rId7" Type="http://schemas.openxmlformats.org/officeDocument/2006/relationships/image" Target="../media/image11.wmf"/><Relationship Id="rId8" Type="http://schemas.openxmlformats.org/officeDocument/2006/relationships/image" Target="../media/image12.wmf"/><Relationship Id="rId9" Type="http://schemas.openxmlformats.org/officeDocument/2006/relationships/image" Target="../media/image13.wmf"/><Relationship Id="rId10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4" Type="http://schemas.openxmlformats.org/officeDocument/2006/relationships/image" Target="../media/image10.wmf"/><Relationship Id="rId5" Type="http://schemas.openxmlformats.org/officeDocument/2006/relationships/image" Target="../media/image27.wmf"/><Relationship Id="rId6" Type="http://schemas.openxmlformats.org/officeDocument/2006/relationships/image" Target="../media/image28.wmf"/><Relationship Id="rId1" Type="http://schemas.openxmlformats.org/officeDocument/2006/relationships/image" Target="../media/image24.wmf"/><Relationship Id="rId2" Type="http://schemas.openxmlformats.org/officeDocument/2006/relationships/image" Target="../media/image2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4" Type="http://schemas.openxmlformats.org/officeDocument/2006/relationships/image" Target="../media/image33.wmf"/><Relationship Id="rId5" Type="http://schemas.openxmlformats.org/officeDocument/2006/relationships/image" Target="../media/image34.wmf"/><Relationship Id="rId6" Type="http://schemas.openxmlformats.org/officeDocument/2006/relationships/image" Target="../media/image35.wmf"/><Relationship Id="rId7" Type="http://schemas.openxmlformats.org/officeDocument/2006/relationships/image" Target="../media/image36.wmf"/><Relationship Id="rId8" Type="http://schemas.openxmlformats.org/officeDocument/2006/relationships/image" Target="../media/image37.wmf"/><Relationship Id="rId9" Type="http://schemas.openxmlformats.org/officeDocument/2006/relationships/image" Target="../media/image38.wmf"/><Relationship Id="rId1" Type="http://schemas.openxmlformats.org/officeDocument/2006/relationships/image" Target="../media/image30.wmf"/><Relationship Id="rId2" Type="http://schemas.openxmlformats.org/officeDocument/2006/relationships/image" Target="../media/image3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4" Type="http://schemas.openxmlformats.org/officeDocument/2006/relationships/image" Target="../media/image46.wmf"/><Relationship Id="rId1" Type="http://schemas.openxmlformats.org/officeDocument/2006/relationships/image" Target="../media/image43.wmf"/><Relationship Id="rId2" Type="http://schemas.openxmlformats.org/officeDocument/2006/relationships/image" Target="../media/image4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C0152-E19C-4055-8C62-8000C3728C00}" type="datetimeFigureOut">
              <a:rPr lang="ko-KR" altLang="en-US" smtClean="0"/>
              <a:t>2017. 6. 7.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C3D47-265C-4CA8-B610-4D1968295F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516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C0152-E19C-4055-8C62-8000C3728C00}" type="datetimeFigureOut">
              <a:rPr lang="ko-KR" altLang="en-US" smtClean="0"/>
              <a:t>2017. 6. 7.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C3D47-265C-4CA8-B610-4D1968295F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650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C0152-E19C-4055-8C62-8000C3728C00}" type="datetimeFigureOut">
              <a:rPr lang="ko-KR" altLang="en-US" smtClean="0"/>
              <a:t>2017. 6. 7.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C3D47-265C-4CA8-B610-4D1968295F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1476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C0152-E19C-4055-8C62-8000C3728C00}" type="datetimeFigureOut">
              <a:rPr lang="ko-KR" altLang="en-US" smtClean="0"/>
              <a:t>2017. 6. 7.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C3D47-265C-4CA8-B610-4D1968295F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4183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C0152-E19C-4055-8C62-8000C3728C00}" type="datetimeFigureOut">
              <a:rPr lang="ko-KR" altLang="en-US" smtClean="0"/>
              <a:t>2017. 6. 7.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C3D47-265C-4CA8-B610-4D1968295F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2907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C0152-E19C-4055-8C62-8000C3728C00}" type="datetimeFigureOut">
              <a:rPr lang="ko-KR" altLang="en-US" smtClean="0"/>
              <a:t>2017. 6. 7.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C3D47-265C-4CA8-B610-4D1968295F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692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C0152-E19C-4055-8C62-8000C3728C00}" type="datetimeFigureOut">
              <a:rPr lang="ko-KR" altLang="en-US" smtClean="0"/>
              <a:t>2017. 6. 7.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C3D47-265C-4CA8-B610-4D1968295F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524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C0152-E19C-4055-8C62-8000C3728C00}" type="datetimeFigureOut">
              <a:rPr lang="ko-KR" altLang="en-US" smtClean="0"/>
              <a:t>2017. 6. 7.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C3D47-265C-4CA8-B610-4D1968295F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9258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C0152-E19C-4055-8C62-8000C3728C00}" type="datetimeFigureOut">
              <a:rPr lang="ko-KR" altLang="en-US" smtClean="0"/>
              <a:t>2017. 6. 7.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C3D47-265C-4CA8-B610-4D1968295F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1893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C0152-E19C-4055-8C62-8000C3728C00}" type="datetimeFigureOut">
              <a:rPr lang="ko-KR" altLang="en-US" smtClean="0"/>
              <a:t>2017. 6. 7.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C3D47-265C-4CA8-B610-4D1968295F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688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C0152-E19C-4055-8C62-8000C3728C00}" type="datetimeFigureOut">
              <a:rPr lang="ko-KR" altLang="en-US" smtClean="0"/>
              <a:t>2017. 6. 7.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C3D47-265C-4CA8-B610-4D1968295F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364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9C0152-E19C-4055-8C62-8000C3728C00}" type="datetimeFigureOut">
              <a:rPr lang="ko-KR" altLang="en-US" smtClean="0"/>
              <a:t>2017. 6. 7.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C3D47-265C-4CA8-B610-4D1968295F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192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oleObject" Target="../embeddings/oleObject1.bin"/><Relationship Id="rId6" Type="http://schemas.openxmlformats.org/officeDocument/2006/relationships/image" Target="../media/image1.wmf"/><Relationship Id="rId7" Type="http://schemas.openxmlformats.org/officeDocument/2006/relationships/image" Target="../media/image4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46" Type="http://schemas.openxmlformats.org/officeDocument/2006/relationships/image" Target="../media/image21.wmf"/><Relationship Id="rId47" Type="http://schemas.openxmlformats.org/officeDocument/2006/relationships/oleObject" Target="../embeddings/oleObject29.bin"/><Relationship Id="rId48" Type="http://schemas.openxmlformats.org/officeDocument/2006/relationships/image" Target="../media/image22.wmf"/><Relationship Id="rId49" Type="http://schemas.openxmlformats.org/officeDocument/2006/relationships/oleObject" Target="../embeddings/oleObject30.bin"/><Relationship Id="rId20" Type="http://schemas.openxmlformats.org/officeDocument/2006/relationships/oleObject" Target="../embeddings/oleObject11.bin"/><Relationship Id="rId21" Type="http://schemas.openxmlformats.org/officeDocument/2006/relationships/image" Target="../media/image13.wmf"/><Relationship Id="rId22" Type="http://schemas.openxmlformats.org/officeDocument/2006/relationships/oleObject" Target="../embeddings/oleObject12.bin"/><Relationship Id="rId23" Type="http://schemas.openxmlformats.org/officeDocument/2006/relationships/oleObject" Target="../embeddings/oleObject13.bin"/><Relationship Id="rId24" Type="http://schemas.openxmlformats.org/officeDocument/2006/relationships/image" Target="../media/image14.wmf"/><Relationship Id="rId25" Type="http://schemas.openxmlformats.org/officeDocument/2006/relationships/oleObject" Target="../embeddings/oleObject14.bin"/><Relationship Id="rId26" Type="http://schemas.openxmlformats.org/officeDocument/2006/relationships/image" Target="../media/image15.wmf"/><Relationship Id="rId27" Type="http://schemas.openxmlformats.org/officeDocument/2006/relationships/oleObject" Target="../embeddings/oleObject15.bin"/><Relationship Id="rId28" Type="http://schemas.openxmlformats.org/officeDocument/2006/relationships/oleObject" Target="../embeddings/oleObject16.bin"/><Relationship Id="rId29" Type="http://schemas.openxmlformats.org/officeDocument/2006/relationships/oleObject" Target="../embeddings/oleObject17.bin"/><Relationship Id="rId50" Type="http://schemas.openxmlformats.org/officeDocument/2006/relationships/image" Target="../media/image23.wmf"/><Relationship Id="rId51" Type="http://schemas.openxmlformats.org/officeDocument/2006/relationships/oleObject" Target="../embeddings/oleObject31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2.bin"/><Relationship Id="rId4" Type="http://schemas.openxmlformats.org/officeDocument/2006/relationships/image" Target="../media/image5.wmf"/><Relationship Id="rId5" Type="http://schemas.openxmlformats.org/officeDocument/2006/relationships/oleObject" Target="../embeddings/oleObject3.bin"/><Relationship Id="rId30" Type="http://schemas.openxmlformats.org/officeDocument/2006/relationships/image" Target="../media/image16.wmf"/><Relationship Id="rId31" Type="http://schemas.openxmlformats.org/officeDocument/2006/relationships/oleObject" Target="../embeddings/oleObject18.bin"/><Relationship Id="rId32" Type="http://schemas.openxmlformats.org/officeDocument/2006/relationships/oleObject" Target="../embeddings/oleObject19.bin"/><Relationship Id="rId9" Type="http://schemas.openxmlformats.org/officeDocument/2006/relationships/oleObject" Target="../embeddings/oleObject5.bin"/><Relationship Id="rId6" Type="http://schemas.openxmlformats.org/officeDocument/2006/relationships/image" Target="../media/image6.wmf"/><Relationship Id="rId7" Type="http://schemas.openxmlformats.org/officeDocument/2006/relationships/oleObject" Target="../embeddings/oleObject4.bin"/><Relationship Id="rId8" Type="http://schemas.openxmlformats.org/officeDocument/2006/relationships/image" Target="../media/image7.wmf"/><Relationship Id="rId33" Type="http://schemas.openxmlformats.org/officeDocument/2006/relationships/image" Target="../media/image17.wmf"/><Relationship Id="rId34" Type="http://schemas.openxmlformats.org/officeDocument/2006/relationships/oleObject" Target="../embeddings/oleObject20.bin"/><Relationship Id="rId35" Type="http://schemas.openxmlformats.org/officeDocument/2006/relationships/oleObject" Target="../embeddings/oleObject21.bin"/><Relationship Id="rId36" Type="http://schemas.openxmlformats.org/officeDocument/2006/relationships/oleObject" Target="../embeddings/oleObject22.bin"/><Relationship Id="rId10" Type="http://schemas.openxmlformats.org/officeDocument/2006/relationships/image" Target="../media/image8.wmf"/><Relationship Id="rId11" Type="http://schemas.openxmlformats.org/officeDocument/2006/relationships/oleObject" Target="../embeddings/oleObject6.bin"/><Relationship Id="rId12" Type="http://schemas.openxmlformats.org/officeDocument/2006/relationships/image" Target="../media/image9.wmf"/><Relationship Id="rId13" Type="http://schemas.openxmlformats.org/officeDocument/2006/relationships/oleObject" Target="../embeddings/oleObject7.bin"/><Relationship Id="rId14" Type="http://schemas.openxmlformats.org/officeDocument/2006/relationships/image" Target="../media/image10.wmf"/><Relationship Id="rId15" Type="http://schemas.openxmlformats.org/officeDocument/2006/relationships/oleObject" Target="../embeddings/oleObject8.bin"/><Relationship Id="rId16" Type="http://schemas.openxmlformats.org/officeDocument/2006/relationships/image" Target="../media/image11.wmf"/><Relationship Id="rId17" Type="http://schemas.openxmlformats.org/officeDocument/2006/relationships/oleObject" Target="../embeddings/oleObject9.bin"/><Relationship Id="rId18" Type="http://schemas.openxmlformats.org/officeDocument/2006/relationships/oleObject" Target="../embeddings/oleObject10.bin"/><Relationship Id="rId19" Type="http://schemas.openxmlformats.org/officeDocument/2006/relationships/image" Target="../media/image12.wmf"/><Relationship Id="rId37" Type="http://schemas.openxmlformats.org/officeDocument/2006/relationships/image" Target="../media/image18.wmf"/><Relationship Id="rId38" Type="http://schemas.openxmlformats.org/officeDocument/2006/relationships/oleObject" Target="../embeddings/oleObject23.bin"/><Relationship Id="rId39" Type="http://schemas.openxmlformats.org/officeDocument/2006/relationships/image" Target="../media/image19.wmf"/><Relationship Id="rId40" Type="http://schemas.openxmlformats.org/officeDocument/2006/relationships/oleObject" Target="../embeddings/oleObject24.bin"/><Relationship Id="rId41" Type="http://schemas.openxmlformats.org/officeDocument/2006/relationships/oleObject" Target="../embeddings/oleObject25.bin"/><Relationship Id="rId42" Type="http://schemas.openxmlformats.org/officeDocument/2006/relationships/image" Target="../media/image20.wmf"/><Relationship Id="rId43" Type="http://schemas.openxmlformats.org/officeDocument/2006/relationships/oleObject" Target="../embeddings/oleObject26.bin"/><Relationship Id="rId44" Type="http://schemas.openxmlformats.org/officeDocument/2006/relationships/oleObject" Target="../embeddings/oleObject27.bin"/><Relationship Id="rId45" Type="http://schemas.openxmlformats.org/officeDocument/2006/relationships/oleObject" Target="../embeddings/oleObject28.bin"/></Relationships>
</file>

<file path=ppt/slides/_rels/slide2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wmf"/><Relationship Id="rId12" Type="http://schemas.openxmlformats.org/officeDocument/2006/relationships/oleObject" Target="../embeddings/oleObject36.bin"/><Relationship Id="rId13" Type="http://schemas.openxmlformats.org/officeDocument/2006/relationships/image" Target="../media/image27.wmf"/><Relationship Id="rId14" Type="http://schemas.openxmlformats.org/officeDocument/2006/relationships/oleObject" Target="../embeddings/oleObject37.bin"/><Relationship Id="rId15" Type="http://schemas.openxmlformats.org/officeDocument/2006/relationships/image" Target="../media/image28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9.wmf"/><Relationship Id="rId4" Type="http://schemas.openxmlformats.org/officeDocument/2006/relationships/oleObject" Target="../embeddings/oleObject32.bin"/><Relationship Id="rId5" Type="http://schemas.openxmlformats.org/officeDocument/2006/relationships/image" Target="../media/image24.wmf"/><Relationship Id="rId6" Type="http://schemas.openxmlformats.org/officeDocument/2006/relationships/oleObject" Target="../embeddings/oleObject33.bin"/><Relationship Id="rId7" Type="http://schemas.openxmlformats.org/officeDocument/2006/relationships/image" Target="../media/image25.wmf"/><Relationship Id="rId8" Type="http://schemas.openxmlformats.org/officeDocument/2006/relationships/oleObject" Target="../embeddings/oleObject34.bin"/><Relationship Id="rId9" Type="http://schemas.openxmlformats.org/officeDocument/2006/relationships/image" Target="../media/image26.wmf"/><Relationship Id="rId10" Type="http://schemas.openxmlformats.org/officeDocument/2006/relationships/oleObject" Target="../embeddings/oleObject35.bin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1.bin"/><Relationship Id="rId20" Type="http://schemas.openxmlformats.org/officeDocument/2006/relationships/image" Target="../media/image37.wmf"/><Relationship Id="rId21" Type="http://schemas.openxmlformats.org/officeDocument/2006/relationships/oleObject" Target="../embeddings/oleObject48.bin"/><Relationship Id="rId22" Type="http://schemas.openxmlformats.org/officeDocument/2006/relationships/image" Target="../media/image38.wmf"/><Relationship Id="rId10" Type="http://schemas.openxmlformats.org/officeDocument/2006/relationships/image" Target="../media/image33.wmf"/><Relationship Id="rId11" Type="http://schemas.openxmlformats.org/officeDocument/2006/relationships/oleObject" Target="../embeddings/oleObject42.bin"/><Relationship Id="rId12" Type="http://schemas.openxmlformats.org/officeDocument/2006/relationships/image" Target="../media/image34.wmf"/><Relationship Id="rId13" Type="http://schemas.openxmlformats.org/officeDocument/2006/relationships/oleObject" Target="../embeddings/oleObject43.bin"/><Relationship Id="rId14" Type="http://schemas.openxmlformats.org/officeDocument/2006/relationships/image" Target="../media/image35.wmf"/><Relationship Id="rId15" Type="http://schemas.openxmlformats.org/officeDocument/2006/relationships/oleObject" Target="../embeddings/oleObject44.bin"/><Relationship Id="rId16" Type="http://schemas.openxmlformats.org/officeDocument/2006/relationships/image" Target="../media/image36.wmf"/><Relationship Id="rId17" Type="http://schemas.openxmlformats.org/officeDocument/2006/relationships/oleObject" Target="../embeddings/oleObject45.bin"/><Relationship Id="rId18" Type="http://schemas.openxmlformats.org/officeDocument/2006/relationships/oleObject" Target="../embeddings/oleObject46.bin"/><Relationship Id="rId19" Type="http://schemas.openxmlformats.org/officeDocument/2006/relationships/oleObject" Target="../embeddings/oleObject47.bin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38.bin"/><Relationship Id="rId4" Type="http://schemas.openxmlformats.org/officeDocument/2006/relationships/image" Target="../media/image30.wmf"/><Relationship Id="rId5" Type="http://schemas.openxmlformats.org/officeDocument/2006/relationships/oleObject" Target="../embeddings/oleObject39.bin"/><Relationship Id="rId6" Type="http://schemas.openxmlformats.org/officeDocument/2006/relationships/image" Target="../media/image31.wmf"/><Relationship Id="rId7" Type="http://schemas.openxmlformats.org/officeDocument/2006/relationships/oleObject" Target="../embeddings/oleObject40.bin"/><Relationship Id="rId8" Type="http://schemas.openxmlformats.org/officeDocument/2006/relationships/image" Target="../media/image32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4" Type="http://schemas.openxmlformats.org/officeDocument/2006/relationships/image" Target="../media/image39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Relationship Id="rId3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34.png"/><Relationship Id="rId5" Type="http://schemas.openxmlformats.org/officeDocument/2006/relationships/image" Target="../media/image400.png"/><Relationship Id="rId6" Type="http://schemas.openxmlformats.org/officeDocument/2006/relationships/image" Target="../media/image50.png"/><Relationship Id="rId7" Type="http://schemas.openxmlformats.org/officeDocument/2006/relationships/image" Target="../media/image6.png"/><Relationship Id="rId8" Type="http://schemas.openxmlformats.org/officeDocument/2006/relationships/image" Target="../media/image70.png"/><Relationship Id="rId9" Type="http://schemas.openxmlformats.org/officeDocument/2006/relationships/image" Target="../media/image81.png"/><Relationship Id="rId10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0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54.bin"/><Relationship Id="rId12" Type="http://schemas.openxmlformats.org/officeDocument/2006/relationships/oleObject" Target="../embeddings/oleObject55.bin"/><Relationship Id="rId13" Type="http://schemas.openxmlformats.org/officeDocument/2006/relationships/oleObject" Target="../embeddings/oleObject56.bin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50.bin"/><Relationship Id="rId4" Type="http://schemas.openxmlformats.org/officeDocument/2006/relationships/image" Target="../media/image43.wmf"/><Relationship Id="rId5" Type="http://schemas.openxmlformats.org/officeDocument/2006/relationships/oleObject" Target="../embeddings/oleObject51.bin"/><Relationship Id="rId6" Type="http://schemas.openxmlformats.org/officeDocument/2006/relationships/image" Target="../media/image44.wmf"/><Relationship Id="rId7" Type="http://schemas.openxmlformats.org/officeDocument/2006/relationships/oleObject" Target="../embeddings/oleObject52.bin"/><Relationship Id="rId8" Type="http://schemas.openxmlformats.org/officeDocument/2006/relationships/image" Target="../media/image45.wmf"/><Relationship Id="rId9" Type="http://schemas.openxmlformats.org/officeDocument/2006/relationships/oleObject" Target="../embeddings/oleObject53.bin"/><Relationship Id="rId10" Type="http://schemas.openxmlformats.org/officeDocument/2006/relationships/image" Target="../media/image46.w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ext Box 2"/>
          <p:cNvSpPr txBox="1">
            <a:spLocks noChangeArrowheads="1"/>
          </p:cNvSpPr>
          <p:nvPr/>
        </p:nvSpPr>
        <p:spPr bwMode="auto">
          <a:xfrm>
            <a:off x="250825" y="620713"/>
            <a:ext cx="8497888" cy="557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2800" dirty="0" smtClean="0"/>
              <a:t>6. 3 Two Important Normal Form</a:t>
            </a:r>
            <a:endParaRPr lang="ko-KR" altLang="en-US" sz="2800" dirty="0" smtClean="0"/>
          </a:p>
          <a:p>
            <a:pPr eaLnBrk="1" hangingPunct="1">
              <a:defRPr/>
            </a:pPr>
            <a:r>
              <a:rPr lang="ko-KR" altLang="en-US" sz="2800" dirty="0" smtClean="0"/>
              <a:t/>
            </a:r>
            <a:br>
              <a:rPr lang="ko-KR" altLang="en-US" sz="2800" dirty="0" smtClean="0"/>
            </a:br>
            <a:r>
              <a:rPr lang="en-US" altLang="ko-KR" sz="2800" dirty="0" smtClean="0"/>
              <a:t> * Chomsky Normal Form</a:t>
            </a:r>
          </a:p>
          <a:p>
            <a:pPr eaLnBrk="1" hangingPunct="1">
              <a:defRPr/>
            </a:pPr>
            <a:r>
              <a:rPr lang="en-US" altLang="ko-KR" sz="2800" dirty="0" smtClean="0"/>
              <a:t> * </a:t>
            </a:r>
            <a:r>
              <a:rPr lang="en-US" altLang="ko-KR" sz="2800" dirty="0" err="1" smtClean="0"/>
              <a:t>Greibach</a:t>
            </a:r>
            <a:r>
              <a:rPr lang="en-US" altLang="ko-KR" sz="2800" dirty="0" smtClean="0"/>
              <a:t> Normal Form</a:t>
            </a:r>
          </a:p>
          <a:p>
            <a:pPr marL="457200" indent="-457200" eaLnBrk="1" hangingPunct="1">
              <a:buFont typeface="Arial" charset="0"/>
              <a:buChar char="•"/>
              <a:defRPr/>
            </a:pPr>
            <a:endParaRPr lang="ko-KR" altLang="en-US" sz="2800" dirty="0" smtClean="0"/>
          </a:p>
          <a:p>
            <a:pPr eaLnBrk="1" hangingPunct="1">
              <a:defRPr/>
            </a:pPr>
            <a:r>
              <a:rPr lang="ko-KR" altLang="en-US" sz="2400" dirty="0" smtClean="0">
                <a:latin typeface="Arial" charset="0"/>
              </a:rPr>
              <a:t> </a:t>
            </a:r>
            <a:r>
              <a:rPr lang="ko-KR" altLang="en-US" sz="2400" dirty="0" err="1" smtClean="0"/>
              <a:t>앞절에서도</a:t>
            </a:r>
            <a:r>
              <a:rPr lang="ko-KR" altLang="en-US" sz="2400" dirty="0" smtClean="0"/>
              <a:t> 설명했지만 문맥자유형문법의 정의는 단순한 것으로서</a:t>
            </a:r>
            <a:r>
              <a:rPr lang="ko-KR" altLang="en-US" sz="2400" dirty="0" smtClean="0">
                <a:latin typeface="Arial" charset="0"/>
              </a:rPr>
              <a:t> </a:t>
            </a:r>
            <a:r>
              <a:rPr lang="ko-KR" altLang="en-US" sz="2400" dirty="0" smtClean="0"/>
              <a:t> 문법의 생성규칙은 매우 자유로운 형태를 취할 수 있다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이와 같은 생성규칙의 형태가 자유롭다는 것은 생성되는 문맥자유형언어의 성질을 조사하는데 있어서는 여러 가지로 불편한 점이 많다</a:t>
            </a:r>
            <a:r>
              <a:rPr lang="en-US" altLang="ko-KR" sz="2400" dirty="0" smtClean="0"/>
              <a:t>.</a:t>
            </a:r>
            <a:r>
              <a:rPr lang="en-US" altLang="ko-KR" sz="2400" dirty="0" smtClean="0">
                <a:latin typeface="Arial" charset="0"/>
              </a:rPr>
              <a:t> 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그래서 생성규칙의 형의 상당한 제약을 가하는 것이 필요하게 된다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그러나 생성규칙의 형태에 제약을 가했다 해도 그와 같은 것이 문맥 자유형문법으로는 생성할 수 없는 문맥자유형언어가 존재해서는 안 되는 것이 제약이다</a:t>
            </a:r>
            <a:r>
              <a:rPr lang="en-US" altLang="ko-KR" sz="2400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402508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ext Box 47"/>
          <p:cNvSpPr txBox="1">
            <a:spLocks noChangeArrowheads="1"/>
          </p:cNvSpPr>
          <p:nvPr/>
        </p:nvSpPr>
        <p:spPr bwMode="auto">
          <a:xfrm>
            <a:off x="250825" y="2208213"/>
            <a:ext cx="8208963" cy="3786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ko-KR" sz="1500" u="sng" dirty="0" smtClean="0">
                <a:solidFill>
                  <a:srgbClr val="000000"/>
                </a:solidFill>
                <a:latin typeface="Times New Roman" pitchFamily="18" charset="0"/>
              </a:rPr>
              <a:t>PDA </a:t>
            </a:r>
            <a:r>
              <a:rPr lang="ko-KR" altLang="en-US" sz="1500" u="sng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ko-KR" sz="1500" u="sng" dirty="0" smtClean="0">
                <a:solidFill>
                  <a:srgbClr val="000000"/>
                </a:solidFill>
                <a:latin typeface="Times New Roman" pitchFamily="18" charset="0"/>
              </a:rPr>
              <a:t>that</a:t>
            </a:r>
            <a:r>
              <a:rPr lang="ko-KR" altLang="en-US" sz="1500" u="sng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ko-KR" sz="1500" u="sng" dirty="0" smtClean="0">
                <a:solidFill>
                  <a:srgbClr val="000000"/>
                </a:solidFill>
                <a:latin typeface="Times New Roman" pitchFamily="18" charset="0"/>
              </a:rPr>
              <a:t>accept aⁿbⁿ</a:t>
            </a:r>
            <a:r>
              <a:rPr lang="ko-KR" altLang="en-US" sz="1500" u="sng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altLang="ko-KR" sz="1500" u="sng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ko-KR" sz="1500" dirty="0" smtClean="0">
                <a:solidFill>
                  <a:srgbClr val="000000"/>
                </a:solidFill>
                <a:latin typeface="Times New Roman" pitchFamily="18" charset="0"/>
              </a:rPr>
              <a:t>Action of </a:t>
            </a:r>
            <a:r>
              <a:rPr lang="en-US" altLang="ko-KR" sz="1500" dirty="0" err="1" smtClean="0">
                <a:solidFill>
                  <a:srgbClr val="000000"/>
                </a:solidFill>
                <a:latin typeface="Times New Roman" pitchFamily="18" charset="0"/>
              </a:rPr>
              <a:t>pda</a:t>
            </a:r>
            <a:r>
              <a:rPr lang="en-US" altLang="ko-KR" sz="1500" dirty="0" smtClean="0">
                <a:solidFill>
                  <a:srgbClr val="000000"/>
                </a:solidFill>
                <a:latin typeface="Times New Roman" pitchFamily="18" charset="0"/>
              </a:rPr>
              <a:t> M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ko-KR" sz="1500" dirty="0" smtClean="0">
                <a:solidFill>
                  <a:srgbClr val="000000"/>
                </a:solidFill>
                <a:latin typeface="Times New Roman" pitchFamily="18" charset="0"/>
              </a:rPr>
              <a:t>1.  M set the</a:t>
            </a:r>
            <a:r>
              <a:rPr lang="ko-KR" altLang="en-US" sz="15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ko-KR" sz="1500" dirty="0" smtClean="0">
                <a:solidFill>
                  <a:srgbClr val="000000"/>
                </a:solidFill>
                <a:latin typeface="Times New Roman" pitchFamily="18" charset="0"/>
              </a:rPr>
              <a:t>state to q0, and push symbol z on the top of the stack. </a:t>
            </a:r>
            <a:r>
              <a:rPr lang="ko-KR" altLang="en-US" sz="15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ko-KR" sz="1500" dirty="0" smtClean="0">
                <a:solidFill>
                  <a:srgbClr val="000000"/>
                </a:solidFill>
                <a:latin typeface="Times New Roman" pitchFamily="18" charset="0"/>
              </a:rPr>
              <a:t>Set the head pointing to top of  Input file </a:t>
            </a:r>
          </a:p>
          <a:p>
            <a:pPr marL="0" indent="0" eaLnBrk="1" hangingPunct="1">
              <a:spcBef>
                <a:spcPct val="50000"/>
              </a:spcBef>
              <a:defRPr/>
            </a:pPr>
            <a:r>
              <a:rPr lang="en-US" altLang="ko-KR" sz="1500" dirty="0" smtClean="0">
                <a:solidFill>
                  <a:srgbClr val="000000"/>
                </a:solidFill>
                <a:latin typeface="Times New Roman" pitchFamily="18" charset="0"/>
              </a:rPr>
              <a:t>2.  In q0, M read symbol a from Input file,</a:t>
            </a:r>
            <a:r>
              <a:rPr lang="ko-KR" altLang="en-US" sz="15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ko-KR" sz="1500" dirty="0" smtClean="0">
                <a:solidFill>
                  <a:srgbClr val="000000"/>
                </a:solidFill>
                <a:latin typeface="Times New Roman" pitchFamily="18" charset="0"/>
              </a:rPr>
              <a:t>and stay  q0 irrelevant to stack, and push  one A</a:t>
            </a:r>
            <a:r>
              <a:rPr lang="ko-KR" altLang="en-US" sz="15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ko-KR" sz="1500" dirty="0" smtClean="0">
                <a:solidFill>
                  <a:srgbClr val="000000"/>
                </a:solidFill>
                <a:latin typeface="Times New Roman" pitchFamily="18" charset="0"/>
              </a:rPr>
              <a:t>&amp; 1-comma        right.</a:t>
            </a:r>
          </a:p>
          <a:p>
            <a:pPr eaLnBrk="1" hangingPunct="1">
              <a:spcBef>
                <a:spcPct val="50000"/>
              </a:spcBef>
              <a:buFontTx/>
              <a:buAutoNum type="arabicPeriod" startAt="3"/>
              <a:defRPr/>
            </a:pPr>
            <a:r>
              <a:rPr lang="en-US" altLang="ko-KR" sz="1500" dirty="0" smtClean="0">
                <a:solidFill>
                  <a:srgbClr val="000000"/>
                </a:solidFill>
                <a:latin typeface="Times New Roman" pitchFamily="18" charset="0"/>
              </a:rPr>
              <a:t>In q0 , when</a:t>
            </a:r>
            <a:r>
              <a:rPr lang="ko-KR" altLang="en-US" sz="15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ko-KR" sz="1500" dirty="0" smtClean="0">
                <a:solidFill>
                  <a:srgbClr val="000000"/>
                </a:solidFill>
                <a:latin typeface="Times New Roman" pitchFamily="18" charset="0"/>
              </a:rPr>
              <a:t>top of the stack is A, reading b  makes state to</a:t>
            </a:r>
            <a:r>
              <a:rPr lang="ko-KR" altLang="en-US" sz="1500" dirty="0" smtClean="0">
                <a:solidFill>
                  <a:srgbClr val="000000"/>
                </a:solidFill>
                <a:latin typeface="Times New Roman" pitchFamily="18" charset="0"/>
              </a:rPr>
              <a:t>  </a:t>
            </a:r>
            <a:r>
              <a:rPr lang="en-US" altLang="ko-KR" sz="1500" dirty="0" smtClean="0">
                <a:solidFill>
                  <a:srgbClr val="000000"/>
                </a:solidFill>
                <a:latin typeface="Times New Roman" pitchFamily="18" charset="0"/>
              </a:rPr>
              <a:t>q1 and pop A from the stack</a:t>
            </a:r>
            <a:r>
              <a:rPr lang="ko-KR" altLang="en-US" sz="15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ko-KR" sz="1500" dirty="0" smtClean="0">
                <a:solidFill>
                  <a:srgbClr val="000000"/>
                </a:solidFill>
                <a:latin typeface="Times New Roman" pitchFamily="18" charset="0"/>
              </a:rPr>
              <a:t>&amp;1 comma right</a:t>
            </a:r>
          </a:p>
          <a:p>
            <a:pPr eaLnBrk="1" hangingPunct="1">
              <a:spcBef>
                <a:spcPct val="50000"/>
              </a:spcBef>
              <a:buFontTx/>
              <a:buAutoNum type="arabicPeriod" startAt="3"/>
              <a:defRPr/>
            </a:pPr>
            <a:r>
              <a:rPr lang="en-US" altLang="ko-KR" sz="1500" dirty="0" smtClean="0">
                <a:solidFill>
                  <a:srgbClr val="000000"/>
                </a:solidFill>
                <a:latin typeface="Times New Roman" pitchFamily="18" charset="0"/>
              </a:rPr>
              <a:t>In q1, M meets</a:t>
            </a:r>
            <a:r>
              <a:rPr lang="ko-KR" altLang="en-US" sz="15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ko-KR" sz="1500" dirty="0" smtClean="0">
                <a:solidFill>
                  <a:srgbClr val="000000"/>
                </a:solidFill>
                <a:latin typeface="Times New Roman" pitchFamily="18" charset="0"/>
              </a:rPr>
              <a:t>stack alphabet z, pop z  without reading input file read .</a:t>
            </a:r>
            <a:r>
              <a:rPr lang="ko-KR" altLang="en-US" sz="15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altLang="ko-KR" sz="15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0" indent="0" eaLnBrk="1" hangingPunct="1">
              <a:spcBef>
                <a:spcPct val="50000"/>
              </a:spcBef>
              <a:defRPr/>
            </a:pPr>
            <a:r>
              <a:rPr lang="en-US" altLang="ko-KR" sz="1500" dirty="0" smtClean="0">
                <a:solidFill>
                  <a:srgbClr val="000000"/>
                </a:solidFill>
                <a:latin typeface="Times New Roman" pitchFamily="18" charset="0"/>
              </a:rPr>
              <a:t>5.  </a:t>
            </a:r>
            <a:r>
              <a:rPr lang="ko-KR" altLang="en-US" sz="15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ko-KR" sz="1500" dirty="0" smtClean="0">
                <a:solidFill>
                  <a:srgbClr val="000000"/>
                </a:solidFill>
                <a:latin typeface="Times New Roman" pitchFamily="18" charset="0"/>
              </a:rPr>
              <a:t>M stops otherwise.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ko-KR" sz="1500" dirty="0" smtClean="0">
                <a:solidFill>
                  <a:srgbClr val="000000"/>
                </a:solidFill>
                <a:latin typeface="Times New Roman" pitchFamily="18" charset="0"/>
              </a:rPr>
              <a:t>push-down Automata</a:t>
            </a:r>
            <a:r>
              <a:rPr lang="ko-KR" altLang="en-US" sz="15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ko-KR" sz="1500" dirty="0" smtClean="0">
                <a:solidFill>
                  <a:srgbClr val="000000"/>
                </a:solidFill>
                <a:latin typeface="Times New Roman" pitchFamily="18" charset="0"/>
              </a:rPr>
              <a:t>is useful when making a </a:t>
            </a:r>
            <a:r>
              <a:rPr lang="ko-KR" altLang="en-US" sz="15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ko-KR" sz="1500" dirty="0" smtClean="0">
                <a:solidFill>
                  <a:srgbClr val="000000"/>
                </a:solidFill>
                <a:latin typeface="Times New Roman" pitchFamily="18" charset="0"/>
              </a:rPr>
              <a:t>parser.</a:t>
            </a:r>
            <a:endParaRPr lang="en-US" altLang="ko-KR" sz="1500" u="sng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eaLnBrk="1" hangingPunct="1">
              <a:spcBef>
                <a:spcPct val="50000"/>
              </a:spcBef>
              <a:defRPr/>
            </a:pPr>
            <a:endParaRPr lang="en-US" altLang="ko-KR" sz="1500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graphicFrame>
        <p:nvGraphicFramePr>
          <p:cNvPr id="57427" name="Group 83"/>
          <p:cNvGraphicFramePr>
            <a:graphicFrameLocks noGrp="1"/>
          </p:cNvGraphicFramePr>
          <p:nvPr/>
        </p:nvGraphicFramePr>
        <p:xfrm>
          <a:off x="3870325" y="1349375"/>
          <a:ext cx="1277938" cy="274638"/>
        </p:xfrm>
        <a:graphic>
          <a:graphicData uri="http://schemas.openxmlformats.org/drawingml/2006/table">
            <a:tbl>
              <a:tblPr/>
              <a:tblGrid>
                <a:gridCol w="182563"/>
                <a:gridCol w="182562"/>
                <a:gridCol w="182563"/>
                <a:gridCol w="182562"/>
                <a:gridCol w="182563"/>
                <a:gridCol w="182562"/>
                <a:gridCol w="182563"/>
              </a:tblGrid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a</a:t>
                      </a:r>
                    </a:p>
                  </a:txBody>
                  <a:tcPr marL="36000" marR="36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a</a:t>
                      </a:r>
                    </a:p>
                  </a:txBody>
                  <a:tcPr marL="36000" marR="36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a</a:t>
                      </a:r>
                    </a:p>
                  </a:txBody>
                  <a:tcPr marL="36000" marR="36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b</a:t>
                      </a:r>
                    </a:p>
                  </a:txBody>
                  <a:tcPr marL="36000" marR="36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b</a:t>
                      </a:r>
                    </a:p>
                  </a:txBody>
                  <a:tcPr marL="36000" marR="36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b</a:t>
                      </a:r>
                    </a:p>
                  </a:txBody>
                  <a:tcPr marL="36000" marR="36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L="36000" marR="36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90132" name="Group 66"/>
          <p:cNvGrpSpPr>
            <a:grpSpLocks/>
          </p:cNvGrpSpPr>
          <p:nvPr/>
        </p:nvGrpSpPr>
        <p:grpSpPr bwMode="auto">
          <a:xfrm>
            <a:off x="3824288" y="1504950"/>
            <a:ext cx="1290637" cy="846138"/>
            <a:chOff x="2406" y="1353"/>
            <a:chExt cx="813" cy="533"/>
          </a:xfrm>
        </p:grpSpPr>
        <p:sp>
          <p:nvSpPr>
            <p:cNvPr id="90144" name="Text Box 67"/>
            <p:cNvSpPr txBox="1">
              <a:spLocks noChangeArrowheads="1"/>
            </p:cNvSpPr>
            <p:nvPr/>
          </p:nvSpPr>
          <p:spPr bwMode="auto">
            <a:xfrm rot="5400000">
              <a:off x="2424" y="1335"/>
              <a:ext cx="166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500">
                  <a:solidFill>
                    <a:srgbClr val="000000"/>
                  </a:solidFill>
                  <a:latin typeface="Times New Roman" pitchFamily="18" charset="0"/>
                </a:rPr>
                <a:t>⇒</a:t>
              </a:r>
            </a:p>
          </p:txBody>
        </p:sp>
        <p:sp>
          <p:nvSpPr>
            <p:cNvPr id="90145" name="Text Box 68"/>
            <p:cNvSpPr txBox="1">
              <a:spLocks noChangeArrowheads="1"/>
            </p:cNvSpPr>
            <p:nvPr/>
          </p:nvSpPr>
          <p:spPr bwMode="auto">
            <a:xfrm>
              <a:off x="2426" y="1534"/>
              <a:ext cx="681" cy="35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500">
                  <a:solidFill>
                    <a:srgbClr val="000000"/>
                  </a:solidFill>
                  <a:latin typeface="Times New Roman" pitchFamily="18" charset="0"/>
                </a:rPr>
                <a:t>Control unit</a:t>
              </a:r>
            </a:p>
          </p:txBody>
        </p:sp>
        <p:sp>
          <p:nvSpPr>
            <p:cNvPr id="90146" name="Text Box 69"/>
            <p:cNvSpPr txBox="1">
              <a:spLocks noChangeArrowheads="1"/>
            </p:cNvSpPr>
            <p:nvPr/>
          </p:nvSpPr>
          <p:spPr bwMode="auto">
            <a:xfrm>
              <a:off x="3053" y="1468"/>
              <a:ext cx="166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500">
                  <a:solidFill>
                    <a:srgbClr val="000000"/>
                  </a:solidFill>
                  <a:latin typeface="Times New Roman" pitchFamily="18" charset="0"/>
                </a:rPr>
                <a:t>⇒</a:t>
              </a:r>
            </a:p>
          </p:txBody>
        </p:sp>
      </p:grpSp>
      <p:graphicFrame>
        <p:nvGraphicFramePr>
          <p:cNvPr id="57428" name="Group 84"/>
          <p:cNvGraphicFramePr>
            <a:graphicFrameLocks noGrp="1"/>
          </p:cNvGraphicFramePr>
          <p:nvPr/>
        </p:nvGraphicFramePr>
        <p:xfrm>
          <a:off x="5219700" y="1755775"/>
          <a:ext cx="144463" cy="1097280"/>
        </p:xfrm>
        <a:graphic>
          <a:graphicData uri="http://schemas.openxmlformats.org/drawingml/2006/table">
            <a:tbl>
              <a:tblPr/>
              <a:tblGrid>
                <a:gridCol w="144463"/>
              </a:tblGrid>
              <a:tr h="2742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589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ext Box 4"/>
          <p:cNvSpPr txBox="1">
            <a:spLocks noChangeArrowheads="1"/>
          </p:cNvSpPr>
          <p:nvPr/>
        </p:nvSpPr>
        <p:spPr bwMode="auto">
          <a:xfrm>
            <a:off x="323850" y="836613"/>
            <a:ext cx="6265863" cy="4824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500">
                <a:latin typeface="Times New Roman" pitchFamily="18" charset="0"/>
              </a:rPr>
              <a:t>p.189  ex 7.2)	Q = { q</a:t>
            </a:r>
            <a:r>
              <a:rPr lang="en-US" altLang="ko-KR">
                <a:latin typeface="Times New Roman" pitchFamily="18" charset="0"/>
              </a:rPr>
              <a:t>0</a:t>
            </a:r>
            <a:r>
              <a:rPr lang="en-US" altLang="ko-KR" sz="1500">
                <a:latin typeface="Times New Roman" pitchFamily="18" charset="0"/>
              </a:rPr>
              <a:t> , q₁, q₂, q₃}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ko-KR" sz="1500">
                <a:latin typeface="Times New Roman" pitchFamily="18" charset="0"/>
              </a:rPr>
              <a:t>		∑ = {a, b}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ko-KR" sz="1500">
                <a:latin typeface="Times New Roman" pitchFamily="18" charset="0"/>
              </a:rPr>
              <a:t>                                       z = 0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ko-KR" sz="1500">
                <a:latin typeface="Times New Roman" pitchFamily="18" charset="0"/>
              </a:rPr>
              <a:t>		Γ = {0,1}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ko-KR" sz="1500">
                <a:latin typeface="Times New Roman" pitchFamily="18" charset="0"/>
              </a:rPr>
              <a:t>		F = {q₃}</a:t>
            </a:r>
          </a:p>
          <a:p>
            <a:pPr eaLnBrk="1" hangingPunct="1">
              <a:spcBef>
                <a:spcPct val="50000"/>
              </a:spcBef>
            </a:pPr>
            <a:endParaRPr lang="en-US" altLang="ko-KR" sz="1500">
              <a:latin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ko-KR" sz="1500">
                <a:latin typeface="Times New Roman" pitchFamily="18" charset="0"/>
              </a:rPr>
              <a:t>		δ(q</a:t>
            </a:r>
            <a:r>
              <a:rPr lang="en-US" altLang="ko-KR">
                <a:latin typeface="Times New Roman" pitchFamily="18" charset="0"/>
              </a:rPr>
              <a:t>0</a:t>
            </a:r>
            <a:r>
              <a:rPr lang="en-US" altLang="ko-KR" sz="1500">
                <a:latin typeface="Times New Roman" pitchFamily="18" charset="0"/>
              </a:rPr>
              <a:t> , a, 0) = {(q</a:t>
            </a:r>
            <a:r>
              <a:rPr lang="en-US" altLang="ko-KR">
                <a:latin typeface="Times New Roman" pitchFamily="18" charset="0"/>
              </a:rPr>
              <a:t>1</a:t>
            </a:r>
            <a:r>
              <a:rPr lang="en-US" altLang="ko-KR" sz="1500">
                <a:latin typeface="Times New Roman" pitchFamily="18" charset="0"/>
              </a:rPr>
              <a:t> , 10), (q₃, λ)}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ko-KR" sz="1500">
                <a:latin typeface="Times New Roman" pitchFamily="18" charset="0"/>
              </a:rPr>
              <a:t>		δ(q</a:t>
            </a:r>
            <a:r>
              <a:rPr lang="en-US" altLang="ko-KR">
                <a:latin typeface="Times New Roman" pitchFamily="18" charset="0"/>
              </a:rPr>
              <a:t>0</a:t>
            </a:r>
            <a:r>
              <a:rPr lang="en-US" altLang="ko-KR" sz="1500">
                <a:latin typeface="Times New Roman" pitchFamily="18" charset="0"/>
              </a:rPr>
              <a:t> , λ, 0) = {(q₃, λ)}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ko-KR" sz="1500">
                <a:latin typeface="Times New Roman" pitchFamily="18" charset="0"/>
              </a:rPr>
              <a:t>		δ(q₁, a, 1) = {(q₁, 11)}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ko-KR" sz="1500">
                <a:latin typeface="Times New Roman" pitchFamily="18" charset="0"/>
              </a:rPr>
              <a:t>		δ(q₁, b, 1) = {(q₂, λ)}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ko-KR" sz="1500">
                <a:latin typeface="Times New Roman" pitchFamily="18" charset="0"/>
              </a:rPr>
              <a:t>		δ(q₂, b, 1) = {(q₂, λ)}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ko-KR" sz="1500">
                <a:latin typeface="Times New Roman" pitchFamily="18" charset="0"/>
              </a:rPr>
              <a:t>		δ(q₂, λ, 0) = {(q₃, λ)}</a:t>
            </a:r>
          </a:p>
          <a:p>
            <a:pPr eaLnBrk="1" hangingPunct="1">
              <a:spcBef>
                <a:spcPct val="50000"/>
              </a:spcBef>
            </a:pPr>
            <a:endParaRPr lang="en-US" altLang="ko-KR" sz="1500">
              <a:latin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ko-KR" sz="1500">
                <a:latin typeface="Times New Roman" pitchFamily="18" charset="0"/>
              </a:rPr>
              <a:t>		L = {aⁿbⁿ : n ≥ 0} ∪ {a}</a:t>
            </a:r>
          </a:p>
        </p:txBody>
      </p:sp>
    </p:spTree>
    <p:extLst>
      <p:ext uri="{BB962C8B-B14F-4D97-AF65-F5344CB8AC3E}">
        <p14:creationId xmlns:p14="http://schemas.microsoft.com/office/powerpoint/2010/main" val="264222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57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74638"/>
            <a:ext cx="8218487" cy="61071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ko-KR" sz="1500" b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rPr>
              <a:t>aaabbb</a:t>
            </a:r>
            <a:br>
              <a:rPr lang="en-US" altLang="ko-KR" sz="1500" b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rPr>
            </a:br>
            <a:r>
              <a:rPr lang="en-US" altLang="ko-KR" sz="1500" b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rPr>
              <a:t>	             a			      a			a</a:t>
            </a:r>
            <a:br>
              <a:rPr lang="en-US" altLang="ko-KR" sz="1500" b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rPr>
            </a:br>
            <a:r>
              <a:rPr lang="en-US" altLang="ko-KR" sz="1500" b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rPr>
              <a:t/>
            </a:r>
            <a:br>
              <a:rPr lang="en-US" altLang="ko-KR" sz="1500" b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rPr>
            </a:br>
            <a:r>
              <a:rPr lang="en-US" altLang="ko-KR" sz="1500" b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rPr>
              <a:t>								</a:t>
            </a:r>
            <a:br>
              <a:rPr lang="en-US" altLang="ko-KR" sz="1500" b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rPr>
            </a:br>
            <a:r>
              <a:rPr lang="en-US" altLang="ko-KR" sz="1500" b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rPr>
              <a:t>								    b</a:t>
            </a:r>
            <a:br>
              <a:rPr lang="en-US" altLang="ko-KR" sz="1500" b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rPr>
            </a:br>
            <a:r>
              <a:rPr lang="en-US" altLang="ko-KR" sz="1500" b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rPr>
              <a:t/>
            </a:r>
            <a:br>
              <a:rPr lang="en-US" altLang="ko-KR" sz="1500" b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rPr>
            </a:br>
            <a:r>
              <a:rPr lang="en-US" altLang="ko-KR" sz="1500" b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rPr>
              <a:t>	            </a:t>
            </a:r>
            <a:r>
              <a:rPr lang="el-GR" altLang="ko-KR" sz="1500" b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rPr>
              <a:t>λ</a:t>
            </a:r>
            <a:r>
              <a:rPr lang="en-US" altLang="ko-KR" sz="1500" b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rPr>
              <a:t>			      b 			b</a:t>
            </a:r>
            <a:br>
              <a:rPr lang="en-US" altLang="ko-KR" sz="1500" b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rPr>
            </a:br>
            <a:r>
              <a:rPr lang="en-US" altLang="ko-KR" sz="1500" b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rPr>
              <a:t/>
            </a:r>
            <a:br>
              <a:rPr lang="en-US" altLang="ko-KR" sz="1500" b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rPr>
            </a:br>
            <a:r>
              <a:rPr lang="en-US" altLang="ko-KR" sz="1500" b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rPr>
              <a:t/>
            </a:r>
            <a:br>
              <a:rPr lang="en-US" altLang="ko-KR" sz="1500" b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rPr>
            </a:br>
            <a:r>
              <a:rPr lang="en-US" altLang="ko-KR" sz="1500" b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rPr>
              <a:t/>
            </a:r>
            <a:br>
              <a:rPr lang="en-US" altLang="ko-KR" sz="1500" b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rPr>
            </a:br>
            <a:r>
              <a:rPr lang="en-US" altLang="ko-KR" sz="1500" b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rPr>
              <a:t/>
            </a:r>
            <a:br>
              <a:rPr lang="en-US" altLang="ko-KR" sz="1500" b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rPr>
            </a:br>
            <a:r>
              <a:rPr lang="en-US" altLang="ko-KR" sz="1500" b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rPr>
              <a:t>FA :	       a	           b	             state transition diagram </a:t>
            </a:r>
            <a:br>
              <a:rPr lang="en-US" altLang="ko-KR" sz="1500" b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rPr>
            </a:br>
            <a:r>
              <a:rPr lang="en-US" altLang="ko-KR" sz="1500" b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rPr>
              <a:t/>
            </a:r>
            <a:br>
              <a:rPr lang="en-US" altLang="ko-KR" sz="1500" b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rPr>
            </a:br>
            <a:r>
              <a:rPr lang="en-US" altLang="ko-KR" sz="1500" b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rPr>
              <a:t/>
            </a:r>
            <a:br>
              <a:rPr lang="en-US" altLang="ko-KR" sz="1500" b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rPr>
            </a:br>
            <a:r>
              <a:rPr lang="en-US" altLang="ko-KR" sz="1500" b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rPr>
              <a:t/>
            </a:r>
            <a:br>
              <a:rPr lang="en-US" altLang="ko-KR" sz="1500" b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rPr>
            </a:br>
            <a:r>
              <a:rPr lang="en-US" altLang="ko-KR" sz="1500" b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rPr>
              <a:t/>
            </a:r>
            <a:br>
              <a:rPr lang="en-US" altLang="ko-KR" sz="1500" b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rPr>
            </a:br>
            <a:r>
              <a:rPr lang="en-US" altLang="ko-KR" sz="1500" b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rPr>
              <a:t/>
            </a:r>
            <a:br>
              <a:rPr lang="en-US" altLang="ko-KR" sz="1500" b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rPr>
            </a:br>
            <a:r>
              <a:rPr lang="en-US" altLang="ko-KR" sz="1500" b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rPr>
              <a:t>			state transition table</a:t>
            </a:r>
            <a:br>
              <a:rPr lang="en-US" altLang="ko-KR" sz="1500" b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rPr>
            </a:br>
            <a:r>
              <a:rPr lang="en-US" altLang="ko-KR" sz="1500" b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rPr>
              <a:t/>
            </a:r>
            <a:br>
              <a:rPr lang="en-US" altLang="ko-KR" sz="1500" b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rPr>
            </a:br>
            <a:r>
              <a:rPr lang="en-US" altLang="ko-KR" sz="1500" b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rPr>
              <a:t/>
            </a:r>
            <a:br>
              <a:rPr lang="en-US" altLang="ko-KR" sz="1500" b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rPr>
            </a:br>
            <a:r>
              <a:rPr lang="en-US" altLang="ko-KR" sz="1500" b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rPr>
              <a:t>Pda : (q</a:t>
            </a:r>
            <a:r>
              <a:rPr lang="en-US" altLang="ko-KR" sz="1500" b="0" baseline="-2500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rPr>
              <a:t>i</a:t>
            </a:r>
            <a:r>
              <a:rPr lang="en-US" altLang="ko-KR" sz="1500" b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rPr>
              <a:t>, r</a:t>
            </a:r>
            <a:r>
              <a:rPr lang="en-US" altLang="ko-KR" sz="1500" b="0" baseline="-2500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rPr>
              <a:t>i</a:t>
            </a:r>
            <a:r>
              <a:rPr lang="en-US" altLang="ko-KR" sz="1500" b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rPr>
              <a:t>) configuration</a:t>
            </a:r>
            <a:br>
              <a:rPr lang="en-US" altLang="ko-KR" sz="1500" b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rPr>
            </a:br>
            <a:r>
              <a:rPr lang="en-US" altLang="ko-KR" sz="1500" b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rPr>
              <a:t>	            a		   b	        moves of configuration</a:t>
            </a:r>
            <a:br>
              <a:rPr lang="en-US" altLang="ko-KR" sz="1500" b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rPr>
            </a:br>
            <a:r>
              <a:rPr lang="en-US" altLang="ko-KR" sz="1500" b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rPr>
              <a:t/>
            </a:r>
            <a:br>
              <a:rPr lang="en-US" altLang="ko-KR" sz="1500" b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rPr>
            </a:br>
            <a:r>
              <a:rPr lang="en-US" altLang="ko-KR" sz="1500" b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rPr>
              <a:t/>
            </a:r>
            <a:br>
              <a:rPr lang="en-US" altLang="ko-KR" sz="1500" b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rPr>
            </a:br>
            <a:r>
              <a:rPr lang="en-US" altLang="ko-KR" sz="1500" b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rPr>
              <a:t>TH : (q</a:t>
            </a:r>
            <a:r>
              <a:rPr lang="en-US" altLang="ko-KR" sz="1500" b="0" baseline="-2500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rPr>
              <a:t>i</a:t>
            </a:r>
            <a:r>
              <a:rPr lang="en-US" altLang="ko-KR" sz="1500" b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rPr>
              <a:t>, w, r</a:t>
            </a:r>
            <a:r>
              <a:rPr lang="en-US" altLang="ko-KR" sz="1500" b="0" baseline="-2500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rPr>
              <a:t>i</a:t>
            </a:r>
            <a:r>
              <a:rPr lang="en-US" altLang="ko-KR" sz="1500" b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rPr>
              <a:t>) Instantanuous Description</a:t>
            </a:r>
            <a:br>
              <a:rPr lang="en-US" altLang="ko-KR" sz="1500" b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rPr>
            </a:br>
            <a:r>
              <a:rPr lang="en-US" altLang="ko-KR" sz="1500" b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rPr>
              <a:t>        </a:t>
            </a:r>
          </a:p>
        </p:txBody>
      </p:sp>
      <p:sp>
        <p:nvSpPr>
          <p:cNvPr id="92163" name="Oval 58"/>
          <p:cNvSpPr>
            <a:spLocks noChangeArrowheads="1"/>
          </p:cNvSpPr>
          <p:nvPr/>
        </p:nvSpPr>
        <p:spPr bwMode="auto">
          <a:xfrm>
            <a:off x="539750" y="692150"/>
            <a:ext cx="792163" cy="360363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(q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0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, 0)</a:t>
            </a:r>
          </a:p>
        </p:txBody>
      </p:sp>
      <p:sp>
        <p:nvSpPr>
          <p:cNvPr id="92164" name="Oval 59"/>
          <p:cNvSpPr>
            <a:spLocks noChangeArrowheads="1"/>
          </p:cNvSpPr>
          <p:nvPr/>
        </p:nvSpPr>
        <p:spPr bwMode="auto">
          <a:xfrm>
            <a:off x="2987675" y="692150"/>
            <a:ext cx="792163" cy="360363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(q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0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,10)</a:t>
            </a:r>
          </a:p>
        </p:txBody>
      </p:sp>
      <p:sp>
        <p:nvSpPr>
          <p:cNvPr id="92165" name="Oval 60"/>
          <p:cNvSpPr>
            <a:spLocks noChangeArrowheads="1"/>
          </p:cNvSpPr>
          <p:nvPr/>
        </p:nvSpPr>
        <p:spPr bwMode="auto">
          <a:xfrm>
            <a:off x="539750" y="1773238"/>
            <a:ext cx="792163" cy="360362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(q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, λ)</a:t>
            </a:r>
          </a:p>
        </p:txBody>
      </p:sp>
      <p:sp>
        <p:nvSpPr>
          <p:cNvPr id="92166" name="Oval 61"/>
          <p:cNvSpPr>
            <a:spLocks noChangeArrowheads="1"/>
          </p:cNvSpPr>
          <p:nvPr/>
        </p:nvSpPr>
        <p:spPr bwMode="auto">
          <a:xfrm>
            <a:off x="5435600" y="1773238"/>
            <a:ext cx="792163" cy="360362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(q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,10)</a:t>
            </a:r>
          </a:p>
        </p:txBody>
      </p:sp>
      <p:sp>
        <p:nvSpPr>
          <p:cNvPr id="92167" name="Oval 62"/>
          <p:cNvSpPr>
            <a:spLocks noChangeArrowheads="1"/>
          </p:cNvSpPr>
          <p:nvPr/>
        </p:nvSpPr>
        <p:spPr bwMode="auto">
          <a:xfrm>
            <a:off x="7885113" y="1773238"/>
            <a:ext cx="792162" cy="360362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(q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,110)</a:t>
            </a:r>
          </a:p>
        </p:txBody>
      </p:sp>
      <p:sp>
        <p:nvSpPr>
          <p:cNvPr id="92168" name="Oval 63"/>
          <p:cNvSpPr>
            <a:spLocks noChangeArrowheads="1"/>
          </p:cNvSpPr>
          <p:nvPr/>
        </p:nvSpPr>
        <p:spPr bwMode="auto">
          <a:xfrm>
            <a:off x="7885113" y="692150"/>
            <a:ext cx="792162" cy="360363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(q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0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,1110)</a:t>
            </a:r>
          </a:p>
        </p:txBody>
      </p:sp>
      <p:sp>
        <p:nvSpPr>
          <p:cNvPr id="92169" name="Oval 64"/>
          <p:cNvSpPr>
            <a:spLocks noChangeArrowheads="1"/>
          </p:cNvSpPr>
          <p:nvPr/>
        </p:nvSpPr>
        <p:spPr bwMode="auto">
          <a:xfrm>
            <a:off x="5435600" y="692150"/>
            <a:ext cx="792163" cy="360363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(q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0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,110)</a:t>
            </a:r>
          </a:p>
        </p:txBody>
      </p:sp>
      <p:sp>
        <p:nvSpPr>
          <p:cNvPr id="92170" name="Oval 65"/>
          <p:cNvSpPr>
            <a:spLocks noChangeArrowheads="1"/>
          </p:cNvSpPr>
          <p:nvPr/>
        </p:nvSpPr>
        <p:spPr bwMode="auto">
          <a:xfrm>
            <a:off x="2987675" y="1773238"/>
            <a:ext cx="792163" cy="360362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(q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, 0)</a:t>
            </a:r>
          </a:p>
        </p:txBody>
      </p:sp>
      <p:cxnSp>
        <p:nvCxnSpPr>
          <p:cNvPr id="92171" name="AutoShape 66"/>
          <p:cNvCxnSpPr>
            <a:cxnSpLocks noChangeShapeType="1"/>
            <a:stCxn id="92163" idx="6"/>
            <a:endCxn id="92164" idx="2"/>
          </p:cNvCxnSpPr>
          <p:nvPr/>
        </p:nvCxnSpPr>
        <p:spPr bwMode="auto">
          <a:xfrm>
            <a:off x="1331913" y="873125"/>
            <a:ext cx="1655762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172" name="AutoShape 67"/>
          <p:cNvCxnSpPr>
            <a:cxnSpLocks noChangeShapeType="1"/>
            <a:stCxn id="92164" idx="6"/>
            <a:endCxn id="92169" idx="2"/>
          </p:cNvCxnSpPr>
          <p:nvPr/>
        </p:nvCxnSpPr>
        <p:spPr bwMode="auto">
          <a:xfrm>
            <a:off x="3779838" y="873125"/>
            <a:ext cx="1655762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173" name="AutoShape 68"/>
          <p:cNvCxnSpPr>
            <a:cxnSpLocks noChangeShapeType="1"/>
            <a:stCxn id="92169" idx="6"/>
            <a:endCxn id="92168" idx="2"/>
          </p:cNvCxnSpPr>
          <p:nvPr/>
        </p:nvCxnSpPr>
        <p:spPr bwMode="auto">
          <a:xfrm>
            <a:off x="6227763" y="873125"/>
            <a:ext cx="165735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174" name="AutoShape 69"/>
          <p:cNvCxnSpPr>
            <a:cxnSpLocks noChangeShapeType="1"/>
            <a:stCxn id="92168" idx="4"/>
            <a:endCxn id="92167" idx="0"/>
          </p:cNvCxnSpPr>
          <p:nvPr/>
        </p:nvCxnSpPr>
        <p:spPr bwMode="auto">
          <a:xfrm>
            <a:off x="8281988" y="1052513"/>
            <a:ext cx="0" cy="7207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175" name="AutoShape 70"/>
          <p:cNvCxnSpPr>
            <a:cxnSpLocks noChangeShapeType="1"/>
            <a:stCxn id="92167" idx="2"/>
            <a:endCxn id="92166" idx="6"/>
          </p:cNvCxnSpPr>
          <p:nvPr/>
        </p:nvCxnSpPr>
        <p:spPr bwMode="auto">
          <a:xfrm flipH="1">
            <a:off x="6227763" y="1954213"/>
            <a:ext cx="165735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176" name="AutoShape 71"/>
          <p:cNvCxnSpPr>
            <a:cxnSpLocks noChangeShapeType="1"/>
            <a:stCxn id="92166" idx="2"/>
            <a:endCxn id="92170" idx="6"/>
          </p:cNvCxnSpPr>
          <p:nvPr/>
        </p:nvCxnSpPr>
        <p:spPr bwMode="auto">
          <a:xfrm flipH="1">
            <a:off x="3779838" y="1954213"/>
            <a:ext cx="1655762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177" name="AutoShape 72"/>
          <p:cNvCxnSpPr>
            <a:cxnSpLocks noChangeShapeType="1"/>
            <a:stCxn id="92170" idx="2"/>
            <a:endCxn id="92165" idx="6"/>
          </p:cNvCxnSpPr>
          <p:nvPr/>
        </p:nvCxnSpPr>
        <p:spPr bwMode="auto">
          <a:xfrm flipH="1">
            <a:off x="1331913" y="1954213"/>
            <a:ext cx="1655762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178" name="Oval 73"/>
          <p:cNvSpPr>
            <a:spLocks noChangeArrowheads="1"/>
          </p:cNvSpPr>
          <p:nvPr/>
        </p:nvSpPr>
        <p:spPr bwMode="auto">
          <a:xfrm>
            <a:off x="1042988" y="2924175"/>
            <a:ext cx="576262" cy="360363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altLang="ko-KR" sz="15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2179" name="Oval 74"/>
          <p:cNvSpPr>
            <a:spLocks noChangeArrowheads="1"/>
          </p:cNvSpPr>
          <p:nvPr/>
        </p:nvSpPr>
        <p:spPr bwMode="auto">
          <a:xfrm>
            <a:off x="2124075" y="2924175"/>
            <a:ext cx="576263" cy="360363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1</a:t>
            </a:r>
            <a:endParaRPr lang="en-US" altLang="ko-KR" sz="15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2180" name="Oval 75"/>
          <p:cNvSpPr>
            <a:spLocks noChangeArrowheads="1"/>
          </p:cNvSpPr>
          <p:nvPr/>
        </p:nvSpPr>
        <p:spPr bwMode="auto">
          <a:xfrm>
            <a:off x="3203575" y="2924175"/>
            <a:ext cx="576263" cy="360363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2</a:t>
            </a:r>
            <a:endParaRPr lang="en-US" altLang="ko-KR" sz="1500">
              <a:solidFill>
                <a:srgbClr val="000000"/>
              </a:solidFill>
              <a:latin typeface="Times New Roman" pitchFamily="18" charset="0"/>
            </a:endParaRPr>
          </a:p>
        </p:txBody>
      </p:sp>
      <p:cxnSp>
        <p:nvCxnSpPr>
          <p:cNvPr id="92181" name="AutoShape 76"/>
          <p:cNvCxnSpPr>
            <a:cxnSpLocks noChangeShapeType="1"/>
            <a:stCxn id="92178" idx="6"/>
            <a:endCxn id="92179" idx="2"/>
          </p:cNvCxnSpPr>
          <p:nvPr/>
        </p:nvCxnSpPr>
        <p:spPr bwMode="auto">
          <a:xfrm>
            <a:off x="1619250" y="3105150"/>
            <a:ext cx="5048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182" name="AutoShape 77"/>
          <p:cNvCxnSpPr>
            <a:cxnSpLocks noChangeShapeType="1"/>
            <a:stCxn id="92179" idx="6"/>
            <a:endCxn id="92180" idx="2"/>
          </p:cNvCxnSpPr>
          <p:nvPr/>
        </p:nvCxnSpPr>
        <p:spPr bwMode="auto">
          <a:xfrm>
            <a:off x="2700338" y="3105150"/>
            <a:ext cx="503237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183" name="Oval 78"/>
          <p:cNvSpPr>
            <a:spLocks noChangeArrowheads="1"/>
          </p:cNvSpPr>
          <p:nvPr/>
        </p:nvSpPr>
        <p:spPr bwMode="auto">
          <a:xfrm>
            <a:off x="1042988" y="5229225"/>
            <a:ext cx="792162" cy="360363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i,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r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i</a:t>
            </a:r>
            <a:endParaRPr lang="en-US" altLang="ko-KR" sz="15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2184" name="Oval 79"/>
          <p:cNvSpPr>
            <a:spLocks noChangeArrowheads="1"/>
          </p:cNvSpPr>
          <p:nvPr/>
        </p:nvSpPr>
        <p:spPr bwMode="auto">
          <a:xfrm>
            <a:off x="2411413" y="5229225"/>
            <a:ext cx="792162" cy="360363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i+1,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r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i+1</a:t>
            </a:r>
            <a:endParaRPr lang="en-US" altLang="ko-KR" sz="15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2185" name="Oval 80"/>
          <p:cNvSpPr>
            <a:spLocks noChangeArrowheads="1"/>
          </p:cNvSpPr>
          <p:nvPr/>
        </p:nvSpPr>
        <p:spPr bwMode="auto">
          <a:xfrm>
            <a:off x="3779838" y="5229225"/>
            <a:ext cx="720725" cy="360363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i+2,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r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i+2</a:t>
            </a:r>
            <a:endParaRPr lang="en-US" altLang="ko-KR" sz="1500">
              <a:solidFill>
                <a:srgbClr val="000000"/>
              </a:solidFill>
              <a:latin typeface="Times New Roman" pitchFamily="18" charset="0"/>
            </a:endParaRPr>
          </a:p>
        </p:txBody>
      </p:sp>
      <p:cxnSp>
        <p:nvCxnSpPr>
          <p:cNvPr id="92186" name="AutoShape 81"/>
          <p:cNvCxnSpPr>
            <a:cxnSpLocks noChangeShapeType="1"/>
            <a:stCxn id="92183" idx="6"/>
            <a:endCxn id="92184" idx="2"/>
          </p:cNvCxnSpPr>
          <p:nvPr/>
        </p:nvCxnSpPr>
        <p:spPr bwMode="auto">
          <a:xfrm>
            <a:off x="1835150" y="5410200"/>
            <a:ext cx="576263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187" name="AutoShape 82"/>
          <p:cNvCxnSpPr>
            <a:cxnSpLocks noChangeShapeType="1"/>
            <a:stCxn id="92184" idx="6"/>
            <a:endCxn id="92185" idx="2"/>
          </p:cNvCxnSpPr>
          <p:nvPr/>
        </p:nvCxnSpPr>
        <p:spPr bwMode="auto">
          <a:xfrm>
            <a:off x="3203575" y="5410200"/>
            <a:ext cx="576263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59503" name="Group 111"/>
          <p:cNvGraphicFramePr>
            <a:graphicFrameLocks noGrp="1"/>
          </p:cNvGraphicFramePr>
          <p:nvPr/>
        </p:nvGraphicFramePr>
        <p:xfrm>
          <a:off x="1692275" y="3429000"/>
          <a:ext cx="1439863" cy="1463676"/>
        </p:xfrm>
        <a:graphic>
          <a:graphicData uri="http://schemas.openxmlformats.org/drawingml/2006/table">
            <a:tbl>
              <a:tblPr/>
              <a:tblGrid>
                <a:gridCol w="479425"/>
                <a:gridCol w="481013"/>
                <a:gridCol w="479425"/>
              </a:tblGrid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40" marB="45740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a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b</a:t>
                      </a:r>
                    </a:p>
                  </a:txBody>
                  <a:tcPr marT="45740" marB="4574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q</a:t>
                      </a:r>
                      <a:r>
                        <a:rPr kumimoji="1" lang="en-US" altLang="ko-KR" sz="15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marT="45740" marB="45740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q</a:t>
                      </a:r>
                      <a:r>
                        <a:rPr kumimoji="1" lang="en-US" altLang="ko-KR" sz="15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2/1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40" marB="45740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q</a:t>
                      </a:r>
                      <a:r>
                        <a:rPr kumimoji="1" lang="en-US" altLang="ko-KR" sz="15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</a:t>
                      </a:r>
                    </a:p>
                  </a:txBody>
                  <a:tcPr marT="45740" marB="45740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40" marB="4574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q</a:t>
                      </a:r>
                      <a:r>
                        <a:rPr kumimoji="1" lang="en-US" altLang="ko-KR" sz="15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2</a:t>
                      </a:r>
                    </a:p>
                  </a:txBody>
                  <a:tcPr marT="45740" marB="45740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40" marB="4574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424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519113" y="404813"/>
            <a:ext cx="8229600" cy="60483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ko-KR" sz="1500" b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rPr>
              <a:t/>
            </a:r>
            <a:br>
              <a:rPr lang="en-US" altLang="ko-KR" sz="1500" b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rPr>
            </a:br>
            <a:r>
              <a:rPr lang="en-US" altLang="ko-KR" sz="1500" b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rPr>
              <a:t>δ </a:t>
            </a:r>
            <a:r>
              <a:rPr lang="ko-KR" altLang="en-US" sz="1500" b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rPr>
              <a:t>를 수식화        </a:t>
            </a:r>
            <a:r>
              <a:rPr lang="en-US" altLang="ko-KR" sz="1500" b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rPr>
              <a:t>δ : Q × { ∑ ∪ λ } × Γ → Q × Γ</a:t>
            </a:r>
            <a:r>
              <a:rPr lang="en-US" altLang="ko-KR" sz="1500" b="0" baseline="3000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rPr>
              <a:t>*</a:t>
            </a:r>
            <a:br>
              <a:rPr lang="en-US" altLang="ko-KR" sz="1500" b="0" baseline="3000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rPr>
            </a:br>
            <a:r>
              <a:rPr lang="en-US" altLang="ko-KR" sz="1500" b="0" baseline="3000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rPr>
              <a:t/>
            </a:r>
            <a:br>
              <a:rPr lang="en-US" altLang="ko-KR" sz="1500" b="0" baseline="3000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rPr>
            </a:br>
            <a:r>
              <a:rPr lang="en-US" altLang="ko-KR" sz="1500" b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rPr>
              <a:t>					</a:t>
            </a:r>
            <a:r>
              <a:rPr lang="en-US" altLang="ko-KR" sz="1500" b="0" baseline="-2500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rPr>
              <a:t>↗non deterministic</a:t>
            </a:r>
            <a:r>
              <a:rPr lang="en-US" altLang="ko-KR" sz="1500" b="0" baseline="3000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rPr>
              <a:t/>
            </a:r>
            <a:br>
              <a:rPr lang="en-US" altLang="ko-KR" sz="1500" b="0" baseline="3000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rPr>
            </a:br>
            <a:r>
              <a:rPr lang="en-US" altLang="ko-KR" sz="1500" b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rPr>
              <a:t>δ </a:t>
            </a:r>
            <a:r>
              <a:rPr lang="ko-KR" altLang="en-US" sz="1500" b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rPr>
              <a:t>의 제 </a:t>
            </a:r>
            <a:r>
              <a:rPr lang="en-US" altLang="ko-KR" sz="1500" b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rPr>
              <a:t>1</a:t>
            </a:r>
            <a:r>
              <a:rPr lang="ko-KR" altLang="en-US" sz="1500" b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rPr>
              <a:t>형        </a:t>
            </a:r>
            <a:r>
              <a:rPr lang="en-US" altLang="ko-KR" sz="1500" b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rPr>
              <a:t>δ ( q</a:t>
            </a:r>
            <a:r>
              <a:rPr lang="en-US" altLang="ko-KR" sz="1500" b="0" baseline="-2500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rPr>
              <a:t>1</a:t>
            </a:r>
            <a:r>
              <a:rPr lang="en-US" altLang="ko-KR" sz="1500" b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rPr>
              <a:t>, a, z ) = { ( P</a:t>
            </a:r>
            <a:r>
              <a:rPr lang="en-US" altLang="ko-KR" sz="1500" b="0" baseline="-2500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rPr>
              <a:t>1</a:t>
            </a:r>
            <a:r>
              <a:rPr lang="en-US" altLang="ko-KR" sz="1500" b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rPr>
              <a:t>, r</a:t>
            </a:r>
            <a:r>
              <a:rPr lang="en-US" altLang="ko-KR" sz="1500" b="0" baseline="-2500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rPr>
              <a:t>1</a:t>
            </a:r>
            <a:r>
              <a:rPr lang="en-US" altLang="ko-KR" sz="1500" b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rPr>
              <a:t> ), ( P</a:t>
            </a:r>
            <a:r>
              <a:rPr lang="en-US" altLang="ko-KR" sz="1500" b="0" baseline="-2500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rPr>
              <a:t>2</a:t>
            </a:r>
            <a:r>
              <a:rPr lang="en-US" altLang="ko-KR" sz="1500" b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rPr>
              <a:t>, r</a:t>
            </a:r>
            <a:r>
              <a:rPr lang="en-US" altLang="ko-KR" sz="1500" b="0" baseline="-2500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rPr>
              <a:t>2</a:t>
            </a:r>
            <a:r>
              <a:rPr lang="en-US" altLang="ko-KR" sz="1500" b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rPr>
              <a:t> ), · · · · · ·, ( P</a:t>
            </a:r>
            <a:r>
              <a:rPr lang="en-US" altLang="ko-KR" sz="1500" b="0" baseline="-2500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rPr>
              <a:t>n</a:t>
            </a:r>
            <a:r>
              <a:rPr lang="en-US" altLang="ko-KR" sz="1500" b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rPr>
              <a:t>, r</a:t>
            </a:r>
            <a:r>
              <a:rPr lang="en-US" altLang="ko-KR" sz="1500" b="0" baseline="-2500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rPr>
              <a:t>n</a:t>
            </a:r>
            <a:r>
              <a:rPr lang="en-US" altLang="ko-KR" sz="1500" b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rPr>
              <a:t> ) }</a:t>
            </a:r>
            <a:br>
              <a:rPr lang="en-US" altLang="ko-KR" sz="1500" b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rPr>
            </a:br>
            <a:r>
              <a:rPr lang="en-US" altLang="ko-KR" sz="1500" b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rPr>
              <a:t/>
            </a:r>
            <a:br>
              <a:rPr lang="en-US" altLang="ko-KR" sz="1500" b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rPr>
            </a:br>
            <a:r>
              <a:rPr lang="en-US" altLang="ko-KR" sz="1500" b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rPr>
              <a:t>	                 q ∈ Q      a ∈ ∑      z ∈ Γ      P</a:t>
            </a:r>
            <a:r>
              <a:rPr lang="en-US" altLang="ko-KR" sz="1500" b="0" baseline="-2500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rPr>
              <a:t>i</a:t>
            </a:r>
            <a:r>
              <a:rPr lang="en-US" altLang="ko-KR" sz="1500" b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rPr>
              <a:t> ∈ Q      r</a:t>
            </a:r>
            <a:r>
              <a:rPr lang="en-US" altLang="ko-KR" sz="1500" b="0" baseline="-2500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rPr>
              <a:t>i</a:t>
            </a:r>
            <a:r>
              <a:rPr lang="en-US" altLang="ko-KR" sz="1500" b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rPr>
              <a:t> ∈ Γ*</a:t>
            </a:r>
            <a:br>
              <a:rPr lang="en-US" altLang="ko-KR" sz="1500" b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rPr>
            </a:br>
            <a:r>
              <a:rPr lang="en-US" altLang="ko-KR" sz="1500" b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rPr>
              <a:t>		    </a:t>
            </a:r>
            <a:r>
              <a:rPr lang="en-US" altLang="ko-KR" sz="1500" b="0" baseline="-2500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rPr>
              <a:t>top</a:t>
            </a:r>
            <a:r>
              <a:rPr lang="en-US" altLang="ko-KR" sz="1500" b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rPr>
              <a:t/>
            </a:r>
            <a:br>
              <a:rPr lang="en-US" altLang="ko-KR" sz="1500" b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rPr>
            </a:br>
            <a:r>
              <a:rPr lang="en-US" altLang="ko-KR" sz="1500" b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rPr>
              <a:t>δ </a:t>
            </a:r>
            <a:r>
              <a:rPr lang="ko-KR" altLang="en-US" sz="1500" b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rPr>
              <a:t>의 제 </a:t>
            </a:r>
            <a:r>
              <a:rPr lang="en-US" altLang="ko-KR" sz="1500" b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rPr>
              <a:t>2</a:t>
            </a:r>
            <a:r>
              <a:rPr lang="ko-KR" altLang="en-US" sz="1500" b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rPr>
              <a:t>형        </a:t>
            </a:r>
            <a:r>
              <a:rPr lang="en-US" altLang="ko-KR" sz="1500" b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rPr>
              <a:t>δ ( q</a:t>
            </a:r>
            <a:r>
              <a:rPr lang="en-US" altLang="ko-KR" sz="1500" b="0" baseline="-2500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rPr>
              <a:t>1</a:t>
            </a:r>
            <a:r>
              <a:rPr lang="en-US" altLang="ko-KR" sz="1500" b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rPr>
              <a:t>, λ, z ) = { ( P</a:t>
            </a:r>
            <a:r>
              <a:rPr lang="en-US" altLang="ko-KR" sz="1500" b="0" baseline="-2500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rPr>
              <a:t>1</a:t>
            </a:r>
            <a:r>
              <a:rPr lang="en-US" altLang="ko-KR" sz="1500" b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rPr>
              <a:t>, r</a:t>
            </a:r>
            <a:r>
              <a:rPr lang="en-US" altLang="ko-KR" sz="1500" b="0" baseline="-2500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rPr>
              <a:t>1</a:t>
            </a:r>
            <a:r>
              <a:rPr lang="en-US" altLang="ko-KR" sz="1500" b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rPr>
              <a:t> ), ( P</a:t>
            </a:r>
            <a:r>
              <a:rPr lang="en-US" altLang="ko-KR" sz="1500" b="0" baseline="-2500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rPr>
              <a:t>2</a:t>
            </a:r>
            <a:r>
              <a:rPr lang="en-US" altLang="ko-KR" sz="1500" b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rPr>
              <a:t>, r</a:t>
            </a:r>
            <a:r>
              <a:rPr lang="en-US" altLang="ko-KR" sz="1500" b="0" baseline="-2500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rPr>
              <a:t>2</a:t>
            </a:r>
            <a:r>
              <a:rPr lang="en-US" altLang="ko-KR" sz="1500" b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rPr>
              <a:t> ), · · · · · ·, ( P</a:t>
            </a:r>
            <a:r>
              <a:rPr lang="en-US" altLang="ko-KR" sz="1500" b="0" baseline="-2500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rPr>
              <a:t>i</a:t>
            </a:r>
            <a:r>
              <a:rPr lang="en-US" altLang="ko-KR" sz="1500" b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rPr>
              <a:t>, r</a:t>
            </a:r>
            <a:r>
              <a:rPr lang="en-US" altLang="ko-KR" sz="1500" b="0" baseline="-2500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rPr>
              <a:t>i</a:t>
            </a:r>
            <a:r>
              <a:rPr lang="en-US" altLang="ko-KR" sz="1500" b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rPr>
              <a:t> ) }</a:t>
            </a:r>
            <a:br>
              <a:rPr lang="en-US" altLang="ko-KR" sz="1500" b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rPr>
            </a:br>
            <a:r>
              <a:rPr lang="en-US" altLang="ko-KR" sz="1500" b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rPr>
              <a:t>   δ : moves of configuration </a:t>
            </a:r>
            <a:br>
              <a:rPr lang="en-US" altLang="ko-KR" sz="1500" b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rPr>
            </a:br>
            <a:r>
              <a:rPr lang="en-US" altLang="ko-KR" sz="1500" b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rPr>
              <a:t/>
            </a:r>
            <a:br>
              <a:rPr lang="en-US" altLang="ko-KR" sz="1500" b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rPr>
            </a:br>
            <a:r>
              <a:rPr lang="en-US" altLang="ko-KR" sz="1500" b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rPr>
              <a:t>	       </a:t>
            </a:r>
            <a:r>
              <a:rPr lang="en-US" altLang="ko-KR" sz="1500" b="0" baseline="-2500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rPr>
              <a:t>↗</a:t>
            </a:r>
            <a:r>
              <a:rPr lang="ko-KR" altLang="en-US" sz="1500" b="0" baseline="-2500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rPr>
              <a:t>함수</a:t>
            </a:r>
            <a:r>
              <a:rPr lang="en-US" altLang="ko-KR" sz="1500" b="0" baseline="-2500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rPr>
              <a:t>, </a:t>
            </a:r>
            <a:r>
              <a:rPr lang="ko-KR" altLang="en-US" sz="1500" b="0" baseline="-2500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rPr>
              <a:t>나머지는 </a:t>
            </a:r>
            <a:r>
              <a:rPr lang="en-US" altLang="ko-KR" sz="1500" b="0" baseline="-2500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rPr>
              <a:t>set</a:t>
            </a:r>
            <a:br>
              <a:rPr lang="en-US" altLang="ko-KR" sz="1500" b="0" baseline="-2500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rPr>
            </a:br>
            <a:r>
              <a:rPr lang="en-US" altLang="ko-KR" sz="1500" b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rPr>
              <a:t>M = &lt; Q, ∑, Γ, δ, q</a:t>
            </a:r>
            <a:r>
              <a:rPr lang="en-US" altLang="ko-KR" sz="1500" b="0" baseline="-2500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rPr>
              <a:t>0</a:t>
            </a:r>
            <a:r>
              <a:rPr lang="en-US" altLang="ko-KR" sz="1500" b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rPr>
              <a:t>, F, z &gt;</a:t>
            </a:r>
            <a:br>
              <a:rPr lang="en-US" altLang="ko-KR" sz="1500" b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rPr>
            </a:br>
            <a:r>
              <a:rPr lang="en-US" altLang="ko-KR" sz="1500" b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rPr>
              <a:t>	</a:t>
            </a:r>
            <a:r>
              <a:rPr lang="en-US" altLang="ko-KR" sz="1500" b="0" baseline="-2500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rPr>
              <a:t>↗ 0 ∈ Γ    10 ∈ Γ*   (not 10 ∈ Γ )</a:t>
            </a:r>
            <a:br>
              <a:rPr lang="en-US" altLang="ko-KR" sz="1500" b="0" baseline="-2500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rPr>
            </a:br>
            <a:r>
              <a:rPr lang="en-US" altLang="ko-KR" sz="1500" b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rPr>
              <a:t>    δ ( q</a:t>
            </a:r>
            <a:r>
              <a:rPr lang="en-US" altLang="ko-KR" sz="1500" b="0" baseline="-2500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rPr>
              <a:t>0</a:t>
            </a:r>
            <a:r>
              <a:rPr lang="en-US" altLang="ko-KR" sz="1500" b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rPr>
              <a:t>, a, 0 ) = { ( q</a:t>
            </a:r>
            <a:r>
              <a:rPr lang="en-US" altLang="ko-KR" sz="1500" b="0" baseline="-2500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rPr>
              <a:t>0</a:t>
            </a:r>
            <a:r>
              <a:rPr lang="en-US" altLang="ko-KR" sz="1500" b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rPr>
              <a:t>, 10 ) }</a:t>
            </a:r>
            <a:br>
              <a:rPr lang="en-US" altLang="ko-KR" sz="1500" b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rPr>
            </a:br>
            <a:r>
              <a:rPr lang="en-US" altLang="ko-KR" sz="1500" b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rPr>
              <a:t/>
            </a:r>
            <a:br>
              <a:rPr lang="en-US" altLang="ko-KR" sz="1500" b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rPr>
            </a:br>
            <a:r>
              <a:rPr lang="en-US" altLang="ko-KR" sz="1500" b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rPr>
              <a:t>    δ ( q</a:t>
            </a:r>
            <a:r>
              <a:rPr lang="en-US" altLang="ko-KR" sz="1500" b="0" baseline="-2500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rPr>
              <a:t>0</a:t>
            </a:r>
            <a:r>
              <a:rPr lang="en-US" altLang="ko-KR" sz="1500" b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rPr>
              <a:t>, a, 1 ) = { ( q</a:t>
            </a:r>
            <a:r>
              <a:rPr lang="en-US" altLang="ko-KR" sz="1500" b="0" baseline="-2500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rPr>
              <a:t>0</a:t>
            </a:r>
            <a:r>
              <a:rPr lang="en-US" altLang="ko-KR" sz="1500" b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rPr>
              <a:t>, 11 ) }</a:t>
            </a:r>
            <a:br>
              <a:rPr lang="en-US" altLang="ko-KR" sz="1500" b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rPr>
            </a:br>
            <a:r>
              <a:rPr lang="en-US" altLang="ko-KR" sz="1500" b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rPr>
              <a:t/>
            </a:r>
            <a:br>
              <a:rPr lang="en-US" altLang="ko-KR" sz="1500" b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rPr>
            </a:br>
            <a:r>
              <a:rPr lang="en-US" altLang="ko-KR" sz="1500" b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rPr>
              <a:t>    δ ( q</a:t>
            </a:r>
            <a:r>
              <a:rPr lang="en-US" altLang="ko-KR" sz="1500" b="0" baseline="-2500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rPr>
              <a:t>0</a:t>
            </a:r>
            <a:r>
              <a:rPr lang="en-US" altLang="ko-KR" sz="1500" b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rPr>
              <a:t>, b, 1 ) = { ( q</a:t>
            </a:r>
            <a:r>
              <a:rPr lang="en-US" altLang="ko-KR" sz="1500" b="0" baseline="-2500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rPr>
              <a:t>1</a:t>
            </a:r>
            <a:r>
              <a:rPr lang="en-US" altLang="ko-KR" sz="1500" b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rPr>
              <a:t>, λ ) }</a:t>
            </a:r>
            <a:br>
              <a:rPr lang="en-US" altLang="ko-KR" sz="1500" b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rPr>
            </a:br>
            <a:r>
              <a:rPr lang="en-US" altLang="ko-KR" sz="1500" b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rPr>
              <a:t> </a:t>
            </a:r>
            <a:br>
              <a:rPr lang="en-US" altLang="ko-KR" sz="1500" b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rPr>
            </a:br>
            <a:r>
              <a:rPr lang="en-US" altLang="ko-KR" sz="1500" b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rPr>
              <a:t>    δ ( q</a:t>
            </a:r>
            <a:r>
              <a:rPr lang="en-US" altLang="ko-KR" sz="1500" b="0" baseline="-2500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rPr>
              <a:t>1</a:t>
            </a:r>
            <a:r>
              <a:rPr lang="en-US" altLang="ko-KR" sz="1500" b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rPr>
              <a:t>, b, 1 ) = { ( q</a:t>
            </a:r>
            <a:r>
              <a:rPr lang="en-US" altLang="ko-KR" sz="1500" b="0" baseline="-2500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rPr>
              <a:t>1</a:t>
            </a:r>
            <a:r>
              <a:rPr lang="en-US" altLang="ko-KR" sz="1500" b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rPr>
              <a:t>, λ ) }</a:t>
            </a:r>
            <a:br>
              <a:rPr lang="en-US" altLang="ko-KR" sz="1500" b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rPr>
            </a:br>
            <a:r>
              <a:rPr lang="en-US" altLang="ko-KR" sz="1500" b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rPr>
              <a:t/>
            </a:r>
            <a:br>
              <a:rPr lang="en-US" altLang="ko-KR" sz="1500" b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rPr>
            </a:br>
            <a:r>
              <a:rPr lang="en-US" altLang="ko-KR" sz="1500" b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rPr>
              <a:t>    δ ( q</a:t>
            </a:r>
            <a:r>
              <a:rPr lang="en-US" altLang="ko-KR" sz="1500" b="0" baseline="-2500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rPr>
              <a:t>1</a:t>
            </a:r>
            <a:r>
              <a:rPr lang="en-US" altLang="ko-KR" sz="1500" b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rPr>
              <a:t>, λ, 0 ) = { ( q</a:t>
            </a:r>
            <a:r>
              <a:rPr lang="en-US" altLang="ko-KR" sz="1500" b="0" baseline="-2500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rPr>
              <a:t>1</a:t>
            </a:r>
            <a:r>
              <a:rPr lang="en-US" altLang="ko-KR" sz="1500" b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rPr>
              <a:t>, λ ) }</a:t>
            </a:r>
            <a:br>
              <a:rPr lang="en-US" altLang="ko-KR" sz="1500" b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rPr>
            </a:br>
            <a:r>
              <a:rPr lang="en-US" altLang="ko-KR" sz="1500" b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rPr>
              <a:t> </a:t>
            </a:r>
            <a:br>
              <a:rPr lang="en-US" altLang="ko-KR" sz="1500" b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rPr>
            </a:br>
            <a:r>
              <a:rPr lang="en-US" altLang="ko-KR" sz="1500" b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rPr>
              <a:t>    δ ( q</a:t>
            </a:r>
            <a:r>
              <a:rPr lang="en-US" altLang="ko-KR" sz="1500" b="0" baseline="-2500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rPr>
              <a:t>0</a:t>
            </a:r>
            <a:r>
              <a:rPr lang="en-US" altLang="ko-KR" sz="1500" b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rPr>
              <a:t>, λ, 0 ) = undefined      </a:t>
            </a:r>
            <a:r>
              <a:rPr lang="ko-KR" altLang="en-US" sz="1500" b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rPr>
              <a:t>이런 동작은 없다</a:t>
            </a:r>
            <a:r>
              <a:rPr lang="en-US" altLang="ko-KR" sz="1500" b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rPr>
              <a:t>! = </a:t>
            </a:r>
            <a:r>
              <a:rPr lang="ko-KR" altLang="en-US" sz="1500" b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rPr>
              <a:t>가만히 있음</a:t>
            </a:r>
          </a:p>
        </p:txBody>
      </p:sp>
      <p:sp>
        <p:nvSpPr>
          <p:cNvPr id="93187" name="Text Box 8"/>
          <p:cNvSpPr txBox="1">
            <a:spLocks noChangeArrowheads="1"/>
          </p:cNvSpPr>
          <p:nvPr/>
        </p:nvSpPr>
        <p:spPr bwMode="auto">
          <a:xfrm>
            <a:off x="7021513" y="873125"/>
            <a:ext cx="1727200" cy="169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ko-KR" altLang="en-US" sz="1500">
                <a:latin typeface="Times New Roman" pitchFamily="18" charset="0"/>
              </a:rPr>
              <a:t>상태 </a:t>
            </a:r>
            <a:r>
              <a:rPr lang="en-US" altLang="ko-KR" sz="1500">
                <a:latin typeface="Times New Roman" pitchFamily="18" charset="0"/>
              </a:rPr>
              <a:t>q</a:t>
            </a:r>
            <a:r>
              <a:rPr lang="ko-KR" altLang="en-US" sz="1500">
                <a:latin typeface="Times New Roman" pitchFamily="18" charset="0"/>
              </a:rPr>
              <a:t>에서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ko-KR" sz="1500">
                <a:latin typeface="Times New Roman" pitchFamily="18" charset="0"/>
              </a:rPr>
              <a:t>Stack top z</a:t>
            </a:r>
            <a:r>
              <a:rPr lang="ko-KR" altLang="en-US" sz="1500">
                <a:latin typeface="Times New Roman" pitchFamily="18" charset="0"/>
              </a:rPr>
              <a:t>에서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ko-KR" sz="1500">
                <a:latin typeface="Times New Roman" pitchFamily="18" charset="0"/>
              </a:rPr>
              <a:t>a</a:t>
            </a:r>
            <a:r>
              <a:rPr lang="ko-KR" altLang="en-US" sz="1500">
                <a:latin typeface="Times New Roman" pitchFamily="18" charset="0"/>
              </a:rPr>
              <a:t>가 입력되면</a:t>
            </a:r>
          </a:p>
          <a:p>
            <a:pPr eaLnBrk="1" hangingPunct="1">
              <a:spcBef>
                <a:spcPct val="50000"/>
              </a:spcBef>
            </a:pPr>
            <a:r>
              <a:rPr lang="ko-KR" altLang="en-US" sz="1500">
                <a:latin typeface="Times New Roman" pitchFamily="18" charset="0"/>
              </a:rPr>
              <a:t>상태를 </a:t>
            </a:r>
            <a:r>
              <a:rPr lang="en-US" altLang="ko-KR" sz="1500">
                <a:latin typeface="Times New Roman" pitchFamily="18" charset="0"/>
              </a:rPr>
              <a:t>P</a:t>
            </a:r>
            <a:r>
              <a:rPr lang="en-US" altLang="ko-KR" sz="1500" baseline="-25000">
                <a:latin typeface="Times New Roman" pitchFamily="18" charset="0"/>
              </a:rPr>
              <a:t>i</a:t>
            </a:r>
            <a:r>
              <a:rPr lang="ko-KR" altLang="en-US" sz="1500">
                <a:latin typeface="Times New Roman" pitchFamily="18" charset="0"/>
              </a:rPr>
              <a:t>로</a:t>
            </a:r>
            <a:r>
              <a:rPr lang="en-US" altLang="ko-KR" sz="1500">
                <a:latin typeface="Times New Roman" pitchFamily="18" charset="0"/>
              </a:rPr>
              <a:t>,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ko-KR" sz="1500">
                <a:latin typeface="Times New Roman" pitchFamily="18" charset="0"/>
              </a:rPr>
              <a:t>Stack</a:t>
            </a:r>
            <a:r>
              <a:rPr lang="ko-KR" altLang="en-US" sz="1500">
                <a:latin typeface="Times New Roman" pitchFamily="18" charset="0"/>
              </a:rPr>
              <a:t>을 </a:t>
            </a:r>
            <a:r>
              <a:rPr lang="en-US" altLang="ko-KR" sz="1500">
                <a:latin typeface="Times New Roman" pitchFamily="18" charset="0"/>
              </a:rPr>
              <a:t>r</a:t>
            </a:r>
            <a:r>
              <a:rPr lang="en-US" altLang="ko-KR" sz="1500" baseline="-25000">
                <a:latin typeface="Times New Roman" pitchFamily="18" charset="0"/>
              </a:rPr>
              <a:t>x</a:t>
            </a:r>
            <a:r>
              <a:rPr lang="ko-KR" altLang="en-US" sz="1500">
                <a:latin typeface="Times New Roman" pitchFamily="18" charset="0"/>
              </a:rPr>
              <a:t>로 변경</a:t>
            </a:r>
          </a:p>
        </p:txBody>
      </p:sp>
      <p:sp>
        <p:nvSpPr>
          <p:cNvPr id="93188" name="Freeform 9"/>
          <p:cNvSpPr>
            <a:spLocks/>
          </p:cNvSpPr>
          <p:nvPr/>
        </p:nvSpPr>
        <p:spPr bwMode="auto">
          <a:xfrm>
            <a:off x="6948488" y="981075"/>
            <a:ext cx="71437" cy="1511300"/>
          </a:xfrm>
          <a:custGeom>
            <a:avLst/>
            <a:gdLst>
              <a:gd name="T0" fmla="*/ 2147483647 w 188"/>
              <a:gd name="T1" fmla="*/ 0 h 952"/>
              <a:gd name="T2" fmla="*/ 2147483647 w 188"/>
              <a:gd name="T3" fmla="*/ 2147483647 h 952"/>
              <a:gd name="T4" fmla="*/ 2147483647 w 188"/>
              <a:gd name="T5" fmla="*/ 2147483647 h 95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88" h="952">
                <a:moveTo>
                  <a:pt x="143" y="0"/>
                </a:moveTo>
                <a:cubicBezTo>
                  <a:pt x="71" y="170"/>
                  <a:pt x="0" y="340"/>
                  <a:pt x="7" y="499"/>
                </a:cubicBezTo>
                <a:cubicBezTo>
                  <a:pt x="14" y="658"/>
                  <a:pt x="143" y="884"/>
                  <a:pt x="188" y="952"/>
                </a:cubicBez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6431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74" name="Group 102"/>
          <p:cNvGraphicFramePr>
            <a:graphicFrameLocks noGrp="1"/>
          </p:cNvGraphicFramePr>
          <p:nvPr/>
        </p:nvGraphicFramePr>
        <p:xfrm>
          <a:off x="684213" y="2420938"/>
          <a:ext cx="7667625" cy="2670176"/>
        </p:xfrm>
        <a:graphic>
          <a:graphicData uri="http://schemas.openxmlformats.org/drawingml/2006/table">
            <a:tbl>
              <a:tblPr/>
              <a:tblGrid>
                <a:gridCol w="1917700"/>
                <a:gridCol w="1916112"/>
                <a:gridCol w="1917700"/>
                <a:gridCol w="1916113"/>
              </a:tblGrid>
              <a:tr h="1055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서울도시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서울도시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서울도시" pitchFamily="18" charset="-127"/>
                        </a:rPr>
                        <a:t>a</a:t>
                      </a:r>
                      <a:endParaRPr kumimoji="1" lang="en-US" altLang="ko-KR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서울도시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서울도시" pitchFamily="18" charset="-127"/>
                        </a:rPr>
                        <a:t>b</a:t>
                      </a:r>
                      <a:endParaRPr kumimoji="1" lang="en-US" altLang="ko-KR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서울도시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08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서울도시" pitchFamily="18" charset="-127"/>
                        </a:rPr>
                        <a:t>(q</a:t>
                      </a:r>
                      <a:r>
                        <a:rPr kumimoji="1" lang="en-US" altLang="ko-KR" sz="15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서울도시" pitchFamily="18" charset="-127"/>
                        </a:rPr>
                        <a:t>0</a:t>
                      </a:r>
                      <a:r>
                        <a:rPr kumimoji="1" lang="en-US" altLang="ko-KR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서울도시" pitchFamily="18" charset="-127"/>
                        </a:rPr>
                        <a:t>,0)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서울도시" pitchFamily="18" charset="-127"/>
                        </a:rPr>
                        <a:t>(q</a:t>
                      </a:r>
                      <a:r>
                        <a:rPr kumimoji="1" lang="en-US" altLang="ko-KR" sz="15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서울도시" pitchFamily="18" charset="-127"/>
                        </a:rPr>
                        <a:t>0</a:t>
                      </a:r>
                      <a:r>
                        <a:rPr kumimoji="1" lang="en-US" altLang="ko-KR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서울도시" pitchFamily="18" charset="-127"/>
                        </a:rPr>
                        <a:t>,1)</a:t>
                      </a:r>
                      <a:endParaRPr kumimoji="1" lang="en-US" altLang="ko-KR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서울도시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서울도시" pitchFamily="18" charset="-127"/>
                        </a:rPr>
                        <a:t>ㅡ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서울도시" pitchFamily="18" charset="-127"/>
                        </a:rPr>
                        <a:t>ㅡ</a:t>
                      </a: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서울도시" pitchFamily="18" charset="-127"/>
                        </a:rPr>
                        <a:t>(q</a:t>
                      </a:r>
                      <a:r>
                        <a:rPr kumimoji="1" lang="en-US" altLang="ko-KR" sz="15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서울도시" pitchFamily="18" charset="-127"/>
                        </a:rPr>
                        <a:t>0</a:t>
                      </a:r>
                      <a:r>
                        <a:rPr kumimoji="1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서울도시" pitchFamily="18" charset="-127"/>
                        </a:rPr>
                        <a:t>,10)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서울도시" pitchFamily="18" charset="-127"/>
                        </a:rPr>
                        <a:t>(q</a:t>
                      </a:r>
                      <a:r>
                        <a:rPr kumimoji="1" lang="en-US" altLang="ko-KR" sz="15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서울도시" pitchFamily="18" charset="-127"/>
                        </a:rPr>
                        <a:t>0</a:t>
                      </a:r>
                      <a:r>
                        <a:rPr kumimoji="1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서울도시" pitchFamily="18" charset="-127"/>
                        </a:rPr>
                        <a:t>,11)</a:t>
                      </a:r>
                      <a:endParaRPr kumimoji="1" lang="en-US" altLang="ko-KR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서울도시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서울도시" pitchFamily="18" charset="-127"/>
                        </a:rPr>
                        <a:t>ㅡ</a:t>
                      </a:r>
                      <a:endParaRPr kumimoji="1" lang="ko-KR" alt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서울도시" pitchFamily="18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서울도시" pitchFamily="18" charset="-127"/>
                        </a:rPr>
                        <a:t>(q</a:t>
                      </a:r>
                      <a:r>
                        <a:rPr kumimoji="1" lang="en-US" altLang="ko-KR" sz="15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서울도시" pitchFamily="18" charset="-127"/>
                        </a:rPr>
                        <a:t>1</a:t>
                      </a:r>
                      <a:r>
                        <a:rPr kumimoji="1" lang="en-US" altLang="ko-KR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서울도시" pitchFamily="18" charset="-127"/>
                        </a:rPr>
                        <a:t> , </a:t>
                      </a:r>
                      <a:r>
                        <a:rPr kumimoji="1" lang="el-GR" altLang="ko-KR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서울도시" pitchFamily="18" charset="-127"/>
                        </a:rPr>
                        <a:t>λ</a:t>
                      </a:r>
                      <a:r>
                        <a:rPr kumimoji="1" lang="en-US" altLang="ko-KR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서울도시" pitchFamily="18" charset="-127"/>
                        </a:rPr>
                        <a:t>)</a:t>
                      </a: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06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서울도시" pitchFamily="18" charset="-127"/>
                        </a:rPr>
                        <a:t>(q</a:t>
                      </a:r>
                      <a:r>
                        <a:rPr kumimoji="1" lang="en-US" altLang="ko-KR" sz="15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서울도시" pitchFamily="18" charset="-127"/>
                        </a:rPr>
                        <a:t>1</a:t>
                      </a:r>
                      <a:r>
                        <a:rPr kumimoji="1" lang="en-US" altLang="ko-KR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서울도시" pitchFamily="18" charset="-127"/>
                        </a:rPr>
                        <a:t>,0)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서울도시" pitchFamily="18" charset="-127"/>
                        </a:rPr>
                        <a:t>(q</a:t>
                      </a:r>
                      <a:r>
                        <a:rPr kumimoji="1" lang="en-US" altLang="ko-KR" sz="15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서울도시" pitchFamily="18" charset="-127"/>
                        </a:rPr>
                        <a:t>1</a:t>
                      </a:r>
                      <a:r>
                        <a:rPr kumimoji="1" lang="en-US" altLang="ko-KR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서울도시" pitchFamily="18" charset="-127"/>
                        </a:rPr>
                        <a:t>,1)</a:t>
                      </a:r>
                      <a:endParaRPr kumimoji="1" lang="en-US" altLang="ko-KR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서울도시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서울도시" pitchFamily="18" charset="-127"/>
                        </a:rPr>
                        <a:t>(q</a:t>
                      </a:r>
                      <a:r>
                        <a:rPr kumimoji="1" lang="en-US" altLang="ko-KR" sz="15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서울도시" pitchFamily="18" charset="-127"/>
                        </a:rPr>
                        <a:t>1</a:t>
                      </a:r>
                      <a:r>
                        <a:rPr kumimoji="1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서울도시" pitchFamily="18" charset="-127"/>
                        </a:rPr>
                        <a:t> , </a:t>
                      </a:r>
                      <a:r>
                        <a:rPr kumimoji="1" lang="el-GR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서울도시" pitchFamily="18" charset="-127"/>
                        </a:rPr>
                        <a:t>λ</a:t>
                      </a:r>
                      <a:r>
                        <a:rPr kumimoji="1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서울도시" pitchFamily="18" charset="-127"/>
                        </a:rPr>
                        <a:t> )</a:t>
                      </a:r>
                      <a:endParaRPr kumimoji="1" lang="en-US" altLang="ko-KR" sz="15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서울도시" pitchFamily="18" charset="-127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서울도시" pitchFamily="18" charset="-127"/>
                        </a:rPr>
                        <a:t>ㅡ</a:t>
                      </a: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서울도시" pitchFamily="18" charset="-127"/>
                        </a:rPr>
                        <a:t>ㅡ</a:t>
                      </a:r>
                      <a:endParaRPr kumimoji="1" lang="ko-KR" alt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서울도시" pitchFamily="18" charset="-127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서울도시" pitchFamily="18" charset="-127"/>
                        </a:rPr>
                        <a:t>ㅡ</a:t>
                      </a:r>
                      <a:endParaRPr kumimoji="1" lang="ko-KR" alt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서울도시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서울도시" pitchFamily="18" charset="-127"/>
                        </a:rPr>
                        <a:t>-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서울도시" pitchFamily="18" charset="-127"/>
                        </a:rPr>
                        <a:t>(q</a:t>
                      </a:r>
                      <a:r>
                        <a:rPr kumimoji="1" lang="en-US" altLang="ko-KR" sz="15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서울도시" pitchFamily="18" charset="-127"/>
                        </a:rPr>
                        <a:t>1</a:t>
                      </a:r>
                      <a:r>
                        <a:rPr kumimoji="1" lang="en-US" altLang="ko-KR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서울도시" pitchFamily="18" charset="-127"/>
                        </a:rPr>
                        <a:t> ,</a:t>
                      </a:r>
                      <a:r>
                        <a:rPr kumimoji="1" lang="el-GR" altLang="ko-KR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서울도시" pitchFamily="18" charset="-127"/>
                        </a:rPr>
                        <a:t> λ</a:t>
                      </a:r>
                      <a:r>
                        <a:rPr kumimoji="1" lang="en-US" altLang="ko-KR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서울도시" pitchFamily="18" charset="-127"/>
                        </a:rPr>
                        <a:t>)</a:t>
                      </a: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4233" name="Rectangle 92"/>
          <p:cNvSpPr>
            <a:spLocks noChangeArrowheads="1"/>
          </p:cNvSpPr>
          <p:nvPr/>
        </p:nvSpPr>
        <p:spPr bwMode="auto">
          <a:xfrm>
            <a:off x="827088" y="1060450"/>
            <a:ext cx="5903912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table of moves(</a:t>
            </a:r>
            <a:r>
              <a:rPr lang="el-GR" altLang="ko-KR" sz="1500">
                <a:solidFill>
                  <a:srgbClr val="000000"/>
                </a:solidFill>
                <a:latin typeface="Times New Roman" pitchFamily="18" charset="0"/>
              </a:rPr>
              <a:t>δ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)</a:t>
            </a:r>
            <a:endParaRPr lang="en-US" altLang="ko-KR" sz="15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901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제목 1"/>
          <p:cNvSpPr>
            <a:spLocks/>
          </p:cNvSpPr>
          <p:nvPr/>
        </p:nvSpPr>
        <p:spPr bwMode="auto">
          <a:xfrm>
            <a:off x="111125" y="830263"/>
            <a:ext cx="12573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altLang="ko-KR" sz="1500" b="1" u="sng">
                <a:latin typeface="Times New Roman" pitchFamily="18" charset="0"/>
                <a:cs typeface="Times New Roman" pitchFamily="18" charset="0"/>
              </a:rPr>
              <a:t>notations</a:t>
            </a:r>
          </a:p>
        </p:txBody>
      </p:sp>
      <p:sp>
        <p:nvSpPr>
          <p:cNvPr id="95235" name="내용 개체 틀 2"/>
          <p:cNvSpPr>
            <a:spLocks/>
          </p:cNvSpPr>
          <p:nvPr/>
        </p:nvSpPr>
        <p:spPr bwMode="auto">
          <a:xfrm>
            <a:off x="468313" y="1484313"/>
            <a:ext cx="5043487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  m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이 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(q , Zr) 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에서 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를 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read   (p . Br) 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로 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move 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했다면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반드시 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(p , B) 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가  </a:t>
            </a:r>
            <a:r>
              <a:rPr lang="el-GR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(q , a , Z) 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에  속해야  한다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 algn="ctr">
              <a:lnSpc>
                <a:spcPct val="200000"/>
              </a:lnSpc>
              <a:spcBef>
                <a:spcPct val="20000"/>
              </a:spcBef>
            </a:pPr>
            <a:r>
              <a:rPr lang="el-GR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(q , a , Z)  =  (p , B) </a:t>
            </a:r>
          </a:p>
          <a:p>
            <a:pPr marL="342900" indent="-342900" algn="ctr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(q , Zr)        (p , Br)</a:t>
            </a:r>
          </a:p>
          <a:p>
            <a:pPr marL="342900" indent="-342900" algn="ctr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  :  (q , Zr)        (p , Br)</a:t>
            </a:r>
          </a:p>
          <a:p>
            <a:pPr marL="342900" indent="-342900" algn="ctr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ai  :  (q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r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        (q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i+1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, r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i+1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342900" indent="-342900" algn="ctr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aa ∙∙∙ a  :  (q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, r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       (q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, r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pPr marL="342900" indent="-342900" algn="ctr">
              <a:lnSpc>
                <a:spcPct val="25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  :  (q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, z)        (q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, </a:t>
            </a:r>
            <a:r>
              <a:rPr lang="el-GR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pPr marL="342900" indent="-342900" algn="ctr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aaabbb  : (q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, z)        (q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, </a:t>
            </a:r>
            <a:r>
              <a:rPr lang="el-GR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pPr marL="342900" indent="-342900" algn="ctr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L(M)  =  {w | w  :  (q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, z)        (q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, </a:t>
            </a:r>
            <a:r>
              <a:rPr lang="el-GR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</a:t>
            </a:r>
          </a:p>
        </p:txBody>
      </p:sp>
      <p:cxnSp>
        <p:nvCxnSpPr>
          <p:cNvPr id="95236" name="직선 화살표 연결선 4"/>
          <p:cNvCxnSpPr>
            <a:cxnSpLocks noChangeShapeType="1"/>
          </p:cNvCxnSpPr>
          <p:nvPr/>
        </p:nvCxnSpPr>
        <p:spPr bwMode="auto">
          <a:xfrm>
            <a:off x="2968625" y="2908300"/>
            <a:ext cx="285750" cy="1588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95237" name="그림 8" descr="피피티.bmp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488" y="3097213"/>
            <a:ext cx="2857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238" name="그림 10" descr="피피티.bmp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5763" y="3430588"/>
            <a:ext cx="2857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239" name="그림 12" descr="피피티1.bmp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450" y="373697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240" name="그림 13" descr="피피티1.bmp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0063" y="42894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241" name="그림 14" descr="피피티1.bmp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688" y="46688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242" name="그림 16" descr="피피티1.bmp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0763" y="49879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243" name="제목 1"/>
          <p:cNvSpPr>
            <a:spLocks/>
          </p:cNvSpPr>
          <p:nvPr/>
        </p:nvSpPr>
        <p:spPr bwMode="auto">
          <a:xfrm>
            <a:off x="5381625" y="2657475"/>
            <a:ext cx="2114550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altLang="ko-KR" sz="1500" b="1">
                <a:latin typeface="Times New Roman" pitchFamily="18" charset="0"/>
                <a:cs typeface="Times New Roman" pitchFamily="18" charset="0"/>
              </a:rPr>
              <a:t>Pda M2</a:t>
            </a:r>
          </a:p>
        </p:txBody>
      </p:sp>
      <p:sp>
        <p:nvSpPr>
          <p:cNvPr id="95244" name="내용 개체 틀 2"/>
          <p:cNvSpPr>
            <a:spLocks/>
          </p:cNvSpPr>
          <p:nvPr/>
        </p:nvSpPr>
        <p:spPr bwMode="auto">
          <a:xfrm>
            <a:off x="5651500" y="3500438"/>
            <a:ext cx="2962275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L(M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= { w c  w</a:t>
            </a:r>
            <a:r>
              <a:rPr lang="en-US" altLang="ko-KR" sz="1500" baseline="30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 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| w      {a,b}</a:t>
            </a:r>
            <a:r>
              <a:rPr lang="en-US" altLang="ko-KR" sz="1500" baseline="30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}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Q = {q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, 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∑ = {a , b , c}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= { z , A , B}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</a:t>
            </a:r>
          </a:p>
        </p:txBody>
      </p:sp>
      <p:graphicFrame>
        <p:nvGraphicFramePr>
          <p:cNvPr id="95245" name="Object 3"/>
          <p:cNvGraphicFramePr>
            <a:graphicFrameLocks noChangeAspect="1"/>
          </p:cNvGraphicFramePr>
          <p:nvPr/>
        </p:nvGraphicFramePr>
        <p:xfrm>
          <a:off x="7524750" y="3624263"/>
          <a:ext cx="285750" cy="214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수식" r:id="rId5" imgW="126725" imgH="126725" progId="Equation.3">
                  <p:embed/>
                </p:oleObj>
              </mc:Choice>
              <mc:Fallback>
                <p:oleObj name="수식" r:id="rId5" imgW="126725" imgH="12672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4750" y="3624263"/>
                        <a:ext cx="285750" cy="214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5246" name="그림 6" descr="피피티2.bmp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425" y="4779963"/>
            <a:ext cx="180975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05460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506" name="Group 18"/>
          <p:cNvGraphicFramePr>
            <a:graphicFrameLocks noGrp="1"/>
          </p:cNvGraphicFramePr>
          <p:nvPr/>
        </p:nvGraphicFramePr>
        <p:xfrm>
          <a:off x="2124075" y="1773238"/>
          <a:ext cx="6096000" cy="4064000"/>
        </p:xfrm>
        <a:graphic>
          <a:graphicData uri="http://schemas.openxmlformats.org/drawingml/2006/table">
            <a:tbl>
              <a:tblPr/>
              <a:tblGrid>
                <a:gridCol w="3048000"/>
                <a:gridCol w="3048000"/>
              </a:tblGrid>
              <a:tr h="406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δ (q</a:t>
                      </a:r>
                      <a:r>
                        <a:rPr kumimoji="1" lang="en-US" altLang="ko-KR" sz="15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0</a:t>
                      </a:r>
                      <a:r>
                        <a:rPr kumimoji="1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, a, z) = {(q</a:t>
                      </a:r>
                      <a:r>
                        <a:rPr kumimoji="1" lang="en-US" altLang="ko-KR" sz="15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0</a:t>
                      </a:r>
                      <a:r>
                        <a:rPr kumimoji="1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, Az)}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δ (q</a:t>
                      </a:r>
                      <a:r>
                        <a:rPr kumimoji="1" lang="en-US" altLang="ko-KR" sz="15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0</a:t>
                      </a:r>
                      <a:r>
                        <a:rPr kumimoji="1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, b, z) = {(q</a:t>
                      </a:r>
                      <a:r>
                        <a:rPr kumimoji="1" lang="en-US" altLang="ko-KR" sz="15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0</a:t>
                      </a:r>
                      <a:r>
                        <a:rPr kumimoji="1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, Bz)}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δ (q</a:t>
                      </a:r>
                      <a:r>
                        <a:rPr kumimoji="1" lang="en-US" altLang="ko-KR" sz="15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0</a:t>
                      </a:r>
                      <a:r>
                        <a:rPr kumimoji="1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, c, z) = {(q</a:t>
                      </a:r>
                      <a:r>
                        <a:rPr kumimoji="1" lang="en-US" altLang="ko-KR" sz="15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</a:t>
                      </a:r>
                      <a:r>
                        <a:rPr kumimoji="1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,  z)}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δ (q</a:t>
                      </a:r>
                      <a:r>
                        <a:rPr kumimoji="1" lang="en-US" altLang="ko-KR" sz="15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0</a:t>
                      </a:r>
                      <a:r>
                        <a:rPr kumimoji="1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, a, A) = {(q</a:t>
                      </a:r>
                      <a:r>
                        <a:rPr kumimoji="1" lang="en-US" altLang="ko-KR" sz="15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0</a:t>
                      </a:r>
                      <a:r>
                        <a:rPr kumimoji="1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, AA)}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δ (q</a:t>
                      </a:r>
                      <a:r>
                        <a:rPr kumimoji="1" lang="en-US" altLang="ko-KR" sz="15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0</a:t>
                      </a:r>
                      <a:r>
                        <a:rPr kumimoji="1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, b, A) = {(q</a:t>
                      </a:r>
                      <a:r>
                        <a:rPr kumimoji="1" lang="en-US" altLang="ko-KR" sz="15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0</a:t>
                      </a:r>
                      <a:r>
                        <a:rPr kumimoji="1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, BA)}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δ (q</a:t>
                      </a:r>
                      <a:r>
                        <a:rPr kumimoji="1" lang="en-US" altLang="ko-KR" sz="15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0</a:t>
                      </a:r>
                      <a:r>
                        <a:rPr kumimoji="1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, c, A) = {(q</a:t>
                      </a:r>
                      <a:r>
                        <a:rPr kumimoji="1" lang="en-US" altLang="ko-KR" sz="15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</a:t>
                      </a:r>
                      <a:r>
                        <a:rPr kumimoji="1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, A)}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δ (q</a:t>
                      </a:r>
                      <a:r>
                        <a:rPr kumimoji="1" lang="en-US" altLang="ko-KR" sz="15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0</a:t>
                      </a:r>
                      <a:r>
                        <a:rPr kumimoji="1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, a, B) = {(q</a:t>
                      </a:r>
                      <a:r>
                        <a:rPr kumimoji="1" lang="en-US" altLang="ko-KR" sz="15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0</a:t>
                      </a:r>
                      <a:r>
                        <a:rPr kumimoji="1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, AB)}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δ (q</a:t>
                      </a:r>
                      <a:r>
                        <a:rPr kumimoji="1" lang="en-US" altLang="ko-KR" sz="15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0</a:t>
                      </a:r>
                      <a:r>
                        <a:rPr kumimoji="1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, b, B) = {(q</a:t>
                      </a:r>
                      <a:r>
                        <a:rPr kumimoji="1" lang="en-US" altLang="ko-KR" sz="15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0</a:t>
                      </a:r>
                      <a:r>
                        <a:rPr kumimoji="1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, BB)}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δ (q</a:t>
                      </a:r>
                      <a:r>
                        <a:rPr kumimoji="1" lang="en-US" altLang="ko-KR" sz="15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0</a:t>
                      </a:r>
                      <a:r>
                        <a:rPr kumimoji="1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, c, B) = {(q</a:t>
                      </a:r>
                      <a:r>
                        <a:rPr kumimoji="1" lang="en-US" altLang="ko-KR" sz="15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</a:t>
                      </a:r>
                      <a:r>
                        <a:rPr kumimoji="1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, B)}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5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 δ(q</a:t>
                      </a:r>
                      <a:r>
                        <a:rPr kumimoji="1" lang="en-US" altLang="ko-KR" sz="15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</a:t>
                      </a:r>
                      <a:r>
                        <a:rPr kumimoji="1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, λ, z) = (q</a:t>
                      </a:r>
                      <a:r>
                        <a:rPr kumimoji="1" lang="en-US" altLang="ko-KR" sz="15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</a:t>
                      </a:r>
                      <a:r>
                        <a:rPr kumimoji="1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, λ)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 δ(q</a:t>
                      </a:r>
                      <a:r>
                        <a:rPr kumimoji="1" lang="en-US" altLang="ko-KR" sz="15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</a:t>
                      </a:r>
                      <a:r>
                        <a:rPr kumimoji="1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, a, A) = {(q</a:t>
                      </a:r>
                      <a:r>
                        <a:rPr kumimoji="1" lang="en-US" altLang="ko-KR" sz="15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</a:t>
                      </a:r>
                      <a:r>
                        <a:rPr kumimoji="1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, λ)}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 δ(q</a:t>
                      </a:r>
                      <a:r>
                        <a:rPr kumimoji="1" lang="en-US" altLang="ko-KR" sz="15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</a:t>
                      </a:r>
                      <a:r>
                        <a:rPr kumimoji="1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, b, B) = {(q</a:t>
                      </a:r>
                      <a:r>
                        <a:rPr kumimoji="1" lang="en-US" altLang="ko-KR" sz="15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</a:t>
                      </a:r>
                      <a:r>
                        <a:rPr kumimoji="1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, λ)}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 δ(q</a:t>
                      </a:r>
                      <a:r>
                        <a:rPr kumimoji="1" lang="en-US" altLang="ko-KR" sz="15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</a:t>
                      </a:r>
                      <a:r>
                        <a:rPr kumimoji="1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, a, B) = undefined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 δ(q</a:t>
                      </a:r>
                      <a:r>
                        <a:rPr kumimoji="1" lang="en-US" altLang="ko-KR" sz="15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</a:t>
                      </a:r>
                      <a:r>
                        <a:rPr kumimoji="1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, b, A) = undefined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6261" name="Freeform 27"/>
          <p:cNvSpPr>
            <a:spLocks/>
          </p:cNvSpPr>
          <p:nvPr/>
        </p:nvSpPr>
        <p:spPr bwMode="auto">
          <a:xfrm>
            <a:off x="1835150" y="1844675"/>
            <a:ext cx="215900" cy="2305050"/>
          </a:xfrm>
          <a:custGeom>
            <a:avLst/>
            <a:gdLst>
              <a:gd name="T0" fmla="*/ 2147483647 w 136"/>
              <a:gd name="T1" fmla="*/ 0 h 1452"/>
              <a:gd name="T2" fmla="*/ 0 w 136"/>
              <a:gd name="T3" fmla="*/ 2147483647 h 1452"/>
              <a:gd name="T4" fmla="*/ 2147483647 w 136"/>
              <a:gd name="T5" fmla="*/ 2147483647 h 145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36" h="1452">
                <a:moveTo>
                  <a:pt x="136" y="0"/>
                </a:moveTo>
                <a:cubicBezTo>
                  <a:pt x="68" y="242"/>
                  <a:pt x="0" y="484"/>
                  <a:pt x="0" y="726"/>
                </a:cubicBezTo>
                <a:cubicBezTo>
                  <a:pt x="0" y="968"/>
                  <a:pt x="68" y="1210"/>
                  <a:pt x="136" y="1452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6262" name="Freeform 28"/>
          <p:cNvSpPr>
            <a:spLocks/>
          </p:cNvSpPr>
          <p:nvPr/>
        </p:nvSpPr>
        <p:spPr bwMode="auto">
          <a:xfrm>
            <a:off x="5075238" y="1844675"/>
            <a:ext cx="144462" cy="1223963"/>
          </a:xfrm>
          <a:custGeom>
            <a:avLst/>
            <a:gdLst>
              <a:gd name="T0" fmla="*/ 2147483647 w 91"/>
              <a:gd name="T1" fmla="*/ 0 h 771"/>
              <a:gd name="T2" fmla="*/ 0 w 91"/>
              <a:gd name="T3" fmla="*/ 2147483647 h 771"/>
              <a:gd name="T4" fmla="*/ 2147483647 w 91"/>
              <a:gd name="T5" fmla="*/ 2147483647 h 77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1" h="771">
                <a:moveTo>
                  <a:pt x="91" y="0"/>
                </a:moveTo>
                <a:cubicBezTo>
                  <a:pt x="45" y="140"/>
                  <a:pt x="0" y="280"/>
                  <a:pt x="0" y="408"/>
                </a:cubicBezTo>
                <a:cubicBezTo>
                  <a:pt x="0" y="536"/>
                  <a:pt x="61" y="763"/>
                  <a:pt x="91" y="771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6263" name="Text Box 29"/>
          <p:cNvSpPr txBox="1">
            <a:spLocks noChangeArrowheads="1"/>
          </p:cNvSpPr>
          <p:nvPr/>
        </p:nvSpPr>
        <p:spPr bwMode="auto">
          <a:xfrm>
            <a:off x="971550" y="2420938"/>
            <a:ext cx="1079500" cy="7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Push</a:t>
            </a:r>
          </a:p>
          <a:p>
            <a:pPr eaLnBrk="1" hangingPunct="1"/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</a:rPr>
              <a:t>쌓는모드</a:t>
            </a:r>
          </a:p>
          <a:p>
            <a:pPr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96264" name="Text Box 30"/>
          <p:cNvSpPr txBox="1">
            <a:spLocks noChangeArrowheads="1"/>
          </p:cNvSpPr>
          <p:nvPr/>
        </p:nvSpPr>
        <p:spPr bwMode="auto">
          <a:xfrm>
            <a:off x="4067175" y="2060575"/>
            <a:ext cx="1079500" cy="7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Pop</a:t>
            </a:r>
          </a:p>
          <a:p>
            <a:pPr eaLnBrk="1" hangingPunct="1"/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</a:rPr>
              <a:t>푸는모드</a:t>
            </a:r>
          </a:p>
          <a:p>
            <a:pPr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96265" name="Text Box 31"/>
          <p:cNvSpPr txBox="1">
            <a:spLocks noChangeArrowheads="1"/>
          </p:cNvSpPr>
          <p:nvPr/>
        </p:nvSpPr>
        <p:spPr bwMode="auto">
          <a:xfrm>
            <a:off x="6948488" y="1700213"/>
            <a:ext cx="993775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</a:rPr>
              <a:t>모두 푼것</a:t>
            </a:r>
          </a:p>
        </p:txBody>
      </p:sp>
    </p:spTree>
    <p:extLst>
      <p:ext uri="{BB962C8B-B14F-4D97-AF65-F5344CB8AC3E}">
        <p14:creationId xmlns:p14="http://schemas.microsoft.com/office/powerpoint/2010/main" val="27656271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584" name="Group 72"/>
          <p:cNvGraphicFramePr>
            <a:graphicFrameLocks noGrp="1"/>
          </p:cNvGraphicFramePr>
          <p:nvPr/>
        </p:nvGraphicFramePr>
        <p:xfrm>
          <a:off x="1403350" y="1125538"/>
          <a:ext cx="6096000" cy="2378076"/>
        </p:xfrm>
        <a:graphic>
          <a:graphicData uri="http://schemas.openxmlformats.org/drawingml/2006/table">
            <a:tbl>
              <a:tblPr/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658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λ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a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b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c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061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q</a:t>
                      </a:r>
                      <a:r>
                        <a:rPr kumimoji="1" lang="en-US" altLang="ko-KR" sz="15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0</a:t>
                      </a:r>
                      <a:r>
                        <a:rPr kumimoji="1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, z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q</a:t>
                      </a:r>
                      <a:r>
                        <a:rPr kumimoji="1" lang="en-US" altLang="ko-KR" sz="15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0</a:t>
                      </a:r>
                      <a:r>
                        <a:rPr kumimoji="1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, A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q</a:t>
                      </a:r>
                      <a:r>
                        <a:rPr kumimoji="1" lang="en-US" altLang="ko-KR" sz="15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0</a:t>
                      </a:r>
                      <a:r>
                        <a:rPr kumimoji="1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, B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-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-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-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(q</a:t>
                      </a:r>
                      <a:r>
                        <a:rPr kumimoji="1" lang="en-US" altLang="ko-KR" sz="15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0</a:t>
                      </a:r>
                      <a:r>
                        <a:rPr kumimoji="1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, Az)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(q</a:t>
                      </a:r>
                      <a:r>
                        <a:rPr kumimoji="1" lang="en-US" altLang="ko-KR" sz="15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0</a:t>
                      </a:r>
                      <a:r>
                        <a:rPr kumimoji="1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, AA)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(q</a:t>
                      </a:r>
                      <a:r>
                        <a:rPr kumimoji="1" lang="en-US" altLang="ko-KR" sz="15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0</a:t>
                      </a:r>
                      <a:r>
                        <a:rPr kumimoji="1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, AB)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(q</a:t>
                      </a:r>
                      <a:r>
                        <a:rPr kumimoji="1" lang="en-US" altLang="ko-KR" sz="15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0</a:t>
                      </a:r>
                      <a:r>
                        <a:rPr kumimoji="1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, Bz)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(q</a:t>
                      </a:r>
                      <a:r>
                        <a:rPr kumimoji="1" lang="en-US" altLang="ko-KR" sz="15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0</a:t>
                      </a:r>
                      <a:r>
                        <a:rPr kumimoji="1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, BA)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(q</a:t>
                      </a:r>
                      <a:r>
                        <a:rPr kumimoji="1" lang="en-US" altLang="ko-KR" sz="15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0</a:t>
                      </a:r>
                      <a:r>
                        <a:rPr kumimoji="1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, BB)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(q</a:t>
                      </a:r>
                      <a:r>
                        <a:rPr kumimoji="1" lang="en-US" altLang="ko-KR" sz="15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</a:t>
                      </a:r>
                      <a:r>
                        <a:rPr kumimoji="1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, z)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(q</a:t>
                      </a:r>
                      <a:r>
                        <a:rPr kumimoji="1" lang="en-US" altLang="ko-KR" sz="15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</a:t>
                      </a:r>
                      <a:r>
                        <a:rPr kumimoji="1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, A)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(q</a:t>
                      </a:r>
                      <a:r>
                        <a:rPr kumimoji="1" lang="en-US" altLang="ko-KR" sz="15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</a:t>
                      </a:r>
                      <a:r>
                        <a:rPr kumimoji="1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, B)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061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q</a:t>
                      </a:r>
                      <a:r>
                        <a:rPr kumimoji="1" lang="en-US" altLang="ko-KR" sz="15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</a:t>
                      </a:r>
                      <a:r>
                        <a:rPr kumimoji="1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, z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q</a:t>
                      </a:r>
                      <a:r>
                        <a:rPr kumimoji="1" lang="en-US" altLang="ko-KR" sz="15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</a:t>
                      </a:r>
                      <a:r>
                        <a:rPr kumimoji="1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, A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q</a:t>
                      </a:r>
                      <a:r>
                        <a:rPr kumimoji="1" lang="en-US" altLang="ko-KR" sz="15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</a:t>
                      </a:r>
                      <a:r>
                        <a:rPr kumimoji="1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, B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(q</a:t>
                      </a:r>
                      <a:r>
                        <a:rPr kumimoji="1" lang="en-US" altLang="ko-KR" sz="15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</a:t>
                      </a:r>
                      <a:r>
                        <a:rPr kumimoji="1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, λ)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-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-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-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(q</a:t>
                      </a:r>
                      <a:r>
                        <a:rPr kumimoji="1" lang="en-US" altLang="ko-KR" sz="15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</a:t>
                      </a:r>
                      <a:r>
                        <a:rPr kumimoji="1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, λ)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-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-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-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(q</a:t>
                      </a:r>
                      <a:r>
                        <a:rPr kumimoji="1" lang="en-US" altLang="ko-KR" sz="15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</a:t>
                      </a:r>
                      <a:r>
                        <a:rPr kumimoji="1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, λ)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-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-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-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7308" name="Text Box 64"/>
          <p:cNvSpPr txBox="1">
            <a:spLocks noChangeArrowheads="1"/>
          </p:cNvSpPr>
          <p:nvPr/>
        </p:nvSpPr>
        <p:spPr bwMode="auto">
          <a:xfrm>
            <a:off x="1331913" y="704850"/>
            <a:ext cx="1677987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Tables of moves(δ)</a:t>
            </a:r>
          </a:p>
        </p:txBody>
      </p:sp>
      <p:sp>
        <p:nvSpPr>
          <p:cNvPr id="97309" name="Text Box 65"/>
          <p:cNvSpPr txBox="1">
            <a:spLocks noChangeArrowheads="1"/>
          </p:cNvSpPr>
          <p:nvPr/>
        </p:nvSpPr>
        <p:spPr bwMode="auto">
          <a:xfrm>
            <a:off x="7596188" y="1700213"/>
            <a:ext cx="1108075" cy="123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grammar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</a:rPr>
              <a:t>를 </a:t>
            </a:r>
          </a:p>
          <a:p>
            <a:pPr eaLnBrk="1" hangingPunct="1"/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</a:rPr>
              <a:t>가지고 </a:t>
            </a:r>
          </a:p>
          <a:p>
            <a:pPr eaLnBrk="1" hangingPunct="1"/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table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</a:rPr>
              <a:t>을 </a:t>
            </a:r>
          </a:p>
          <a:p>
            <a:pPr eaLnBrk="1" hangingPunct="1"/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</a:rPr>
              <a:t>자동으로 </a:t>
            </a:r>
          </a:p>
          <a:p>
            <a:pPr eaLnBrk="1" hangingPunct="1"/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</a:rPr>
              <a:t>생성한다</a:t>
            </a:r>
          </a:p>
        </p:txBody>
      </p:sp>
      <p:graphicFrame>
        <p:nvGraphicFramePr>
          <p:cNvPr id="64578" name="Group 66"/>
          <p:cNvGraphicFramePr>
            <a:graphicFrameLocks noGrp="1"/>
          </p:cNvGraphicFramePr>
          <p:nvPr/>
        </p:nvGraphicFramePr>
        <p:xfrm>
          <a:off x="1547813" y="3933825"/>
          <a:ext cx="6096000" cy="1816100"/>
        </p:xfrm>
        <a:graphic>
          <a:graphicData uri="http://schemas.openxmlformats.org/drawingml/2006/table">
            <a:tbl>
              <a:tblPr/>
              <a:tblGrid>
                <a:gridCol w="6096000"/>
              </a:tblGrid>
              <a:tr h="1816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p.189  ex 7.2)  Q = {q</a:t>
                      </a:r>
                      <a:r>
                        <a:rPr kumimoji="1" lang="en-US" altLang="ko-KR" sz="15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0</a:t>
                      </a:r>
                      <a:r>
                        <a:rPr kumimoji="1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, q</a:t>
                      </a:r>
                      <a:r>
                        <a:rPr kumimoji="1" lang="en-US" altLang="ko-KR" sz="15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</a:t>
                      </a:r>
                      <a:r>
                        <a:rPr kumimoji="1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, q</a:t>
                      </a:r>
                      <a:r>
                        <a:rPr kumimoji="1" lang="en-US" altLang="ko-KR" sz="15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2</a:t>
                      </a:r>
                      <a:r>
                        <a:rPr kumimoji="1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, q</a:t>
                      </a:r>
                      <a:r>
                        <a:rPr kumimoji="1" lang="en-US" altLang="ko-KR" sz="15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3</a:t>
                      </a:r>
                      <a:r>
                        <a:rPr kumimoji="1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                        Σ = {a, b}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                        Γ = {0, 1}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                        Z = {0}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                        F = {q</a:t>
                      </a:r>
                      <a:r>
                        <a:rPr kumimoji="1" lang="en-US" altLang="ko-KR" sz="15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3</a:t>
                      </a:r>
                      <a:r>
                        <a:rPr kumimoji="1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}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70501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제목 1"/>
          <p:cNvSpPr>
            <a:spLocks/>
          </p:cNvSpPr>
          <p:nvPr/>
        </p:nvSpPr>
        <p:spPr bwMode="auto">
          <a:xfrm>
            <a:off x="457200" y="642938"/>
            <a:ext cx="8258175" cy="548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l-GR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(q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, a , 0) = {(q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, 10) , (q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, </a:t>
            </a:r>
            <a:r>
              <a:rPr lang="el-GR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)}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l-GR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(q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, </a:t>
            </a:r>
            <a:r>
              <a:rPr lang="el-GR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, 0) = {(q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, </a:t>
            </a:r>
            <a:r>
              <a:rPr lang="el-GR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)}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l-GR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(q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, a , 1) = {(q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11)}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l-GR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(q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, b , 1) = {(q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, </a:t>
            </a:r>
            <a:r>
              <a:rPr lang="el-GR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)}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l-GR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(q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, b , 1) = {(q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, </a:t>
            </a:r>
            <a:r>
              <a:rPr lang="el-GR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)}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l-GR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(q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, </a:t>
            </a:r>
            <a:r>
              <a:rPr lang="el-GR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, 0) = {(q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, </a:t>
            </a:r>
            <a:r>
              <a:rPr lang="el-GR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)}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 = {aⁿbⁿ : n ≥ 0} U {a}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endParaRPr lang="en-US" altLang="ko-KR" sz="15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 u="sng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notation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(q , w , u) triplet   “instantaneous description”					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q : state							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w : input							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u : stack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(q , r) configuration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endParaRPr lang="en-US" altLang="ko-KR" sz="15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, aw , bx) ├ (q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, w , yx)						                                                     if (q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, y) ∈ </a:t>
            </a:r>
            <a:r>
              <a:rPr lang="el-GR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, a ,b)	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endParaRPr lang="en-US" altLang="ko-KR" sz="15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9593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내용 개체 틀 2"/>
          <p:cNvSpPr>
            <a:spLocks/>
          </p:cNvSpPr>
          <p:nvPr/>
        </p:nvSpPr>
        <p:spPr bwMode="auto">
          <a:xfrm>
            <a:off x="457200" y="642938"/>
            <a:ext cx="8258175" cy="548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, a , 0) ├ (q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, </a:t>
            </a:r>
            <a:r>
              <a:rPr lang="el-GR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, </a:t>
            </a:r>
            <a:r>
              <a:rPr lang="el-GR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: a accepted					           (q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, aabb , 0) ├ (q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, abb , 10) ├ (q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, bb , 110) ├ (q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, b , 10) ├ (q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, </a:t>
            </a:r>
            <a:r>
              <a:rPr lang="el-GR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, 0) ├ (q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, </a:t>
            </a:r>
            <a:r>
              <a:rPr lang="el-GR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, </a:t>
            </a:r>
            <a:r>
              <a:rPr lang="el-GR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		series of moves = computation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endParaRPr lang="en-US" altLang="ko-KR" sz="15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 7.3)  L = {w ∈ {a , b}* : n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(w) = n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(w)}            ※n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: number  of  a			</a:t>
            </a:r>
            <a:r>
              <a:rPr lang="el-GR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δ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, </a:t>
            </a:r>
            <a:r>
              <a:rPr lang="el-GR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λ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z) = {(q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, </a:t>
            </a:r>
            <a:r>
              <a:rPr lang="el-GR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)}			</a:t>
            </a:r>
            <a:r>
              <a:rPr lang="el-GR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δ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, a</a:t>
            </a:r>
            <a:r>
              <a:rPr lang="el-GR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z) = {(q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, 0z)} 						</a:t>
            </a:r>
            <a:r>
              <a:rPr lang="el-GR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δ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, b</a:t>
            </a:r>
            <a:r>
              <a:rPr lang="el-GR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z) = {(q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, 1z)} 						</a:t>
            </a:r>
            <a:r>
              <a:rPr lang="el-GR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δ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, a</a:t>
            </a:r>
            <a:r>
              <a:rPr lang="el-GR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0) = {(q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, 00)} 						</a:t>
            </a:r>
            <a:r>
              <a:rPr lang="el-GR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δ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, b</a:t>
            </a:r>
            <a:r>
              <a:rPr lang="el-GR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0) = {(q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, </a:t>
            </a:r>
            <a:r>
              <a:rPr lang="el-GR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)} 						</a:t>
            </a:r>
            <a:r>
              <a:rPr lang="el-GR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δ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, a</a:t>
            </a:r>
            <a:r>
              <a:rPr lang="el-GR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1) = {(q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, </a:t>
            </a:r>
            <a:r>
              <a:rPr lang="el-GR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)} 						</a:t>
            </a:r>
            <a:r>
              <a:rPr lang="el-GR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δ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, b</a:t>
            </a:r>
            <a:r>
              <a:rPr lang="el-GR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1) = {(q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, 11)} 									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, baab , z) ├ (q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, aab , 1z) ├ (q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, ab ,z) ├  (q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, b , 0z) ├ (q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l-GR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, z) ├ (q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, </a:t>
            </a:r>
            <a:r>
              <a:rPr lang="el-GR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,</a:t>
            </a:r>
            <a:r>
              <a:rPr lang="el-GR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λ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endParaRPr lang="en-US" altLang="ko-KR" sz="15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																	</a:t>
            </a:r>
          </a:p>
        </p:txBody>
      </p:sp>
    </p:spTree>
    <p:extLst>
      <p:ext uri="{BB962C8B-B14F-4D97-AF65-F5344CB8AC3E}">
        <p14:creationId xmlns:p14="http://schemas.microsoft.com/office/powerpoint/2010/main" val="2640292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2"/>
          <p:cNvSpPr txBox="1">
            <a:spLocks noChangeArrowheads="1"/>
          </p:cNvSpPr>
          <p:nvPr/>
        </p:nvSpPr>
        <p:spPr bwMode="auto">
          <a:xfrm>
            <a:off x="250825" y="620713"/>
            <a:ext cx="8497888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2400"/>
              <a:t>이 절에서는 임의의 문맥 자유형 문법에 대해 그 문법과 등가이고 또한 생성규칙의 형의 가해진 제약을 만족하는 문맥자유형문법이 존재한다고 하는 문법의 형태에 대해 설명한다</a:t>
            </a:r>
            <a:r>
              <a:rPr lang="en-US" altLang="ko-KR" sz="2400"/>
              <a:t>. </a:t>
            </a:r>
            <a:r>
              <a:rPr lang="ko-KR" altLang="en-US" sz="2400"/>
              <a:t>이와 같은 의미에서 문법의</a:t>
            </a:r>
            <a:r>
              <a:rPr lang="ko-KR" altLang="en-US" sz="2400">
                <a:latin typeface="Arial" pitchFamily="34" charset="0"/>
              </a:rPr>
              <a:t> </a:t>
            </a:r>
            <a:r>
              <a:rPr lang="ko-KR" altLang="en-US" sz="2400"/>
              <a:t> 표쥰형으로서 두 개의 표준형이 알려져 있으며 어떤것도 문맥자유형언어의 성질을 조사하는데 유용하다할 수 있다 </a:t>
            </a:r>
            <a:r>
              <a:rPr lang="en-US" altLang="ko-KR" sz="2400"/>
              <a:t>. </a:t>
            </a:r>
            <a:r>
              <a:rPr lang="ko-KR" altLang="en-US" sz="2400"/>
              <a:t>이 두 개의 표준형은 촘스키표준형 및 그라이바표준형이라고 불리고 있다</a:t>
            </a:r>
            <a:r>
              <a:rPr lang="en-US" altLang="ko-KR" sz="2400"/>
              <a:t>. </a:t>
            </a:r>
            <a:r>
              <a:rPr lang="ko-KR" altLang="en-US" sz="2400"/>
              <a:t>둘 다 어떤점에서는 정규문법의 생성규칙와 닮은 형태라고 볼 수도 있다</a:t>
            </a:r>
            <a:r>
              <a:rPr lang="en-US" altLang="ko-KR" sz="2400"/>
              <a:t>. </a:t>
            </a:r>
            <a:r>
              <a:rPr lang="ko-KR" altLang="en-US" sz="2400"/>
              <a:t>정규문법에서는 생성규칙이 </a:t>
            </a:r>
            <a:r>
              <a:rPr lang="en-US" altLang="ko-KR" sz="2400"/>
              <a:t>'A' </a:t>
            </a:r>
            <a:r>
              <a:rPr lang="ko-KR" altLang="en-US" sz="2400"/>
              <a:t>이던지 또는 </a:t>
            </a:r>
            <a:r>
              <a:rPr lang="en-US" altLang="ko-KR" sz="2400"/>
              <a:t>'A' </a:t>
            </a:r>
            <a:r>
              <a:rPr lang="ko-KR" altLang="en-US" sz="2400"/>
              <a:t>라는 형태를 취하고 있다</a:t>
            </a:r>
            <a:r>
              <a:rPr lang="en-US" altLang="ko-KR" sz="240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8458932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부제목 2"/>
          <p:cNvSpPr>
            <a:spLocks/>
          </p:cNvSpPr>
          <p:nvPr/>
        </p:nvSpPr>
        <p:spPr bwMode="auto">
          <a:xfrm>
            <a:off x="571500" y="785813"/>
            <a:ext cx="8072438" cy="485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>
              <a:lnSpc>
                <a:spcPct val="120000"/>
              </a:lnSpc>
              <a:spcBef>
                <a:spcPct val="20000"/>
              </a:spcBef>
            </a:pPr>
            <a:endParaRPr lang="en-US" altLang="ko-KR" sz="15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  <a:spcBef>
                <a:spcPct val="20000"/>
              </a:spcBef>
            </a:pPr>
            <a:endParaRPr lang="en-US" altLang="ko-KR" sz="15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 dirty="0">
                <a:latin typeface="Times New Roman" pitchFamily="18" charset="0"/>
                <a:cs typeface="Times New Roman" pitchFamily="18" charset="0"/>
              </a:rPr>
              <a:t>Ex 7.4)        L = { </a:t>
            </a:r>
            <a:r>
              <a:rPr lang="en-US" altLang="ko-KR" sz="1500" dirty="0" err="1">
                <a:latin typeface="Times New Roman" pitchFamily="18" charset="0"/>
                <a:cs typeface="Times New Roman" pitchFamily="18" charset="0"/>
              </a:rPr>
              <a:t>ww</a:t>
            </a:r>
            <a:r>
              <a:rPr lang="en-US" altLang="ko-KR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500" baseline="30000" dirty="0">
                <a:latin typeface="Times New Roman" pitchFamily="18" charset="0"/>
                <a:cs typeface="Times New Roman" pitchFamily="18" charset="0"/>
              </a:rPr>
              <a:t>R   </a:t>
            </a:r>
            <a:r>
              <a:rPr lang="en-US" altLang="ko-KR" sz="1500" dirty="0">
                <a:latin typeface="Times New Roman" pitchFamily="18" charset="0"/>
                <a:cs typeface="Times New Roman" pitchFamily="18" charset="0"/>
              </a:rPr>
              <a:t>:  w ∈ { a, b }</a:t>
            </a:r>
            <a:r>
              <a:rPr lang="en-US" altLang="ko-KR" sz="1500" baseline="30000" dirty="0">
                <a:latin typeface="Times New Roman" pitchFamily="18" charset="0"/>
                <a:cs typeface="Times New Roman" pitchFamily="18" charset="0"/>
              </a:rPr>
              <a:t> +</a:t>
            </a:r>
            <a:r>
              <a:rPr lang="en-US" altLang="ko-KR" sz="1500" dirty="0">
                <a:latin typeface="Times New Roman" pitchFamily="18" charset="0"/>
                <a:cs typeface="Times New Roman" pitchFamily="18" charset="0"/>
              </a:rPr>
              <a:t> }</a:t>
            </a:r>
          </a:p>
          <a:p>
            <a:pPr algn="just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 dirty="0">
                <a:latin typeface="Times New Roman" pitchFamily="18" charset="0"/>
                <a:cs typeface="Times New Roman" pitchFamily="18" charset="0"/>
              </a:rPr>
              <a:t>	Q = { q</a:t>
            </a:r>
            <a:r>
              <a:rPr lang="en-US" altLang="ko-KR" sz="1500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ko-KR" sz="1500" dirty="0">
                <a:latin typeface="Times New Roman" pitchFamily="18" charset="0"/>
                <a:cs typeface="Times New Roman" pitchFamily="18" charset="0"/>
              </a:rPr>
              <a:t>, q</a:t>
            </a:r>
            <a:r>
              <a:rPr lang="en-US" altLang="ko-KR" sz="15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ko-KR" sz="1500" dirty="0">
                <a:latin typeface="Times New Roman" pitchFamily="18" charset="0"/>
                <a:cs typeface="Times New Roman" pitchFamily="18" charset="0"/>
              </a:rPr>
              <a:t>, q</a:t>
            </a:r>
            <a:r>
              <a:rPr lang="en-US" altLang="ko-KR" sz="15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ko-KR" sz="1500" dirty="0">
                <a:latin typeface="Times New Roman" pitchFamily="18" charset="0"/>
                <a:cs typeface="Times New Roman" pitchFamily="18" charset="0"/>
              </a:rPr>
              <a:t> }</a:t>
            </a:r>
          </a:p>
          <a:p>
            <a:pPr algn="just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 dirty="0">
                <a:latin typeface="Times New Roman" pitchFamily="18" charset="0"/>
                <a:cs typeface="Times New Roman" pitchFamily="18" charset="0"/>
              </a:rPr>
              <a:t>	∑ = { a, b }</a:t>
            </a:r>
          </a:p>
          <a:p>
            <a:pPr algn="just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1500" dirty="0" err="1">
                <a:latin typeface="Times New Roman" pitchFamily="18" charset="0"/>
                <a:cs typeface="Times New Roman" pitchFamily="18" charset="0"/>
              </a:rPr>
              <a:t>Γ</a:t>
            </a:r>
            <a:r>
              <a:rPr lang="en-US" altLang="ko-KR" sz="1500" dirty="0">
                <a:latin typeface="Times New Roman" pitchFamily="18" charset="0"/>
                <a:cs typeface="Times New Roman" pitchFamily="18" charset="0"/>
              </a:rPr>
              <a:t> = { a, b, z }</a:t>
            </a:r>
          </a:p>
          <a:p>
            <a:pPr algn="just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 dirty="0">
                <a:latin typeface="Times New Roman" pitchFamily="18" charset="0"/>
                <a:cs typeface="Times New Roman" pitchFamily="18" charset="0"/>
              </a:rPr>
              <a:t>	F = { q</a:t>
            </a:r>
            <a:r>
              <a:rPr lang="en-US" altLang="ko-KR" sz="15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ko-KR" sz="1500" dirty="0">
                <a:latin typeface="Times New Roman" pitchFamily="18" charset="0"/>
                <a:cs typeface="Times New Roman" pitchFamily="18" charset="0"/>
              </a:rPr>
              <a:t> }</a:t>
            </a:r>
          </a:p>
          <a:p>
            <a:pPr algn="just">
              <a:lnSpc>
                <a:spcPct val="120000"/>
              </a:lnSpc>
              <a:spcBef>
                <a:spcPct val="20000"/>
              </a:spcBef>
            </a:pPr>
            <a:endParaRPr lang="en-US" altLang="ko-KR" sz="15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1500" dirty="0" err="1"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en-US" altLang="ko-KR" sz="1500" dirty="0">
                <a:latin typeface="Times New Roman" pitchFamily="18" charset="0"/>
                <a:cs typeface="Times New Roman" pitchFamily="18" charset="0"/>
              </a:rPr>
              <a:t> ( q</a:t>
            </a:r>
            <a:r>
              <a:rPr lang="en-US" altLang="ko-KR" sz="1500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ko-KR" sz="1500" dirty="0">
                <a:latin typeface="Times New Roman" pitchFamily="18" charset="0"/>
                <a:cs typeface="Times New Roman" pitchFamily="18" charset="0"/>
              </a:rPr>
              <a:t>, a, a ) = { ( q</a:t>
            </a:r>
            <a:r>
              <a:rPr lang="en-US" altLang="ko-KR" sz="1500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ko-KR" sz="1500" dirty="0">
                <a:latin typeface="Times New Roman" pitchFamily="18" charset="0"/>
                <a:cs typeface="Times New Roman" pitchFamily="18" charset="0"/>
              </a:rPr>
              <a:t>, aa ) }</a:t>
            </a:r>
          </a:p>
          <a:p>
            <a:pPr algn="just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1500" dirty="0" err="1"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en-US" altLang="ko-KR" sz="1500" dirty="0">
                <a:latin typeface="Times New Roman" pitchFamily="18" charset="0"/>
                <a:cs typeface="Times New Roman" pitchFamily="18" charset="0"/>
              </a:rPr>
              <a:t> ( q</a:t>
            </a:r>
            <a:r>
              <a:rPr lang="en-US" altLang="ko-KR" sz="1500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ko-KR" sz="1500" dirty="0">
                <a:latin typeface="Times New Roman" pitchFamily="18" charset="0"/>
                <a:cs typeface="Times New Roman" pitchFamily="18" charset="0"/>
              </a:rPr>
              <a:t>, b, a ) = { ( q</a:t>
            </a:r>
            <a:r>
              <a:rPr lang="en-US" altLang="ko-KR" sz="1500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ko-KR" sz="15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1500" dirty="0" err="1">
                <a:latin typeface="Times New Roman" pitchFamily="18" charset="0"/>
                <a:cs typeface="Times New Roman" pitchFamily="18" charset="0"/>
              </a:rPr>
              <a:t>ba</a:t>
            </a:r>
            <a:r>
              <a:rPr lang="en-US" altLang="ko-KR" sz="1500" dirty="0">
                <a:latin typeface="Times New Roman" pitchFamily="18" charset="0"/>
                <a:cs typeface="Times New Roman" pitchFamily="18" charset="0"/>
              </a:rPr>
              <a:t> ) }	stack</a:t>
            </a:r>
            <a:r>
              <a:rPr lang="ko-KR" altLang="en-US" sz="1500" dirty="0">
                <a:latin typeface="Times New Roman" pitchFamily="18" charset="0"/>
                <a:cs typeface="Times New Roman" pitchFamily="18" charset="0"/>
              </a:rPr>
              <a:t>에 무엇이 들어있든지</a:t>
            </a:r>
          </a:p>
          <a:p>
            <a:pPr algn="just">
              <a:lnSpc>
                <a:spcPct val="120000"/>
              </a:lnSpc>
              <a:spcBef>
                <a:spcPct val="20000"/>
              </a:spcBef>
            </a:pPr>
            <a:r>
              <a:rPr lang="ko-KR" altLang="en-US" sz="15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1500" dirty="0" err="1"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en-US" altLang="ko-KR" sz="1500" dirty="0">
                <a:latin typeface="Times New Roman" pitchFamily="18" charset="0"/>
                <a:cs typeface="Times New Roman" pitchFamily="18" charset="0"/>
              </a:rPr>
              <a:t> ( q</a:t>
            </a:r>
            <a:r>
              <a:rPr lang="en-US" altLang="ko-KR" sz="1500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ko-KR" sz="1500" dirty="0">
                <a:latin typeface="Times New Roman" pitchFamily="18" charset="0"/>
                <a:cs typeface="Times New Roman" pitchFamily="18" charset="0"/>
              </a:rPr>
              <a:t>, a, b ) = { ( q</a:t>
            </a:r>
            <a:r>
              <a:rPr lang="en-US" altLang="ko-KR" sz="1500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ko-KR" sz="1500" dirty="0">
                <a:latin typeface="Times New Roman" pitchFamily="18" charset="0"/>
                <a:cs typeface="Times New Roman" pitchFamily="18" charset="0"/>
              </a:rPr>
              <a:t>, ab ) }	input</a:t>
            </a:r>
            <a:r>
              <a:rPr lang="ko-KR" altLang="en-US" sz="1500" dirty="0">
                <a:latin typeface="Times New Roman" pitchFamily="18" charset="0"/>
                <a:cs typeface="Times New Roman" pitchFamily="18" charset="0"/>
              </a:rPr>
              <a:t>을 </a:t>
            </a:r>
            <a:r>
              <a:rPr lang="en-US" altLang="ko-KR" sz="1500" dirty="0">
                <a:latin typeface="Times New Roman" pitchFamily="18" charset="0"/>
                <a:cs typeface="Times New Roman" pitchFamily="18" charset="0"/>
              </a:rPr>
              <a:t>stack</a:t>
            </a:r>
            <a:r>
              <a:rPr lang="ko-KR" altLang="en-US" sz="1500" dirty="0">
                <a:latin typeface="Times New Roman" pitchFamily="18" charset="0"/>
                <a:cs typeface="Times New Roman" pitchFamily="18" charset="0"/>
              </a:rPr>
              <a:t>에 쌓는다</a:t>
            </a:r>
            <a:r>
              <a:rPr lang="en-US" altLang="ko-KR" sz="15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1500" dirty="0" err="1"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en-US" altLang="ko-KR" sz="1500" dirty="0">
                <a:latin typeface="Times New Roman" pitchFamily="18" charset="0"/>
                <a:cs typeface="Times New Roman" pitchFamily="18" charset="0"/>
              </a:rPr>
              <a:t> ( q</a:t>
            </a:r>
            <a:r>
              <a:rPr lang="en-US" altLang="ko-KR" sz="1500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ko-KR" sz="1500" dirty="0">
                <a:latin typeface="Times New Roman" pitchFamily="18" charset="0"/>
                <a:cs typeface="Times New Roman" pitchFamily="18" charset="0"/>
              </a:rPr>
              <a:t>, b, b ) = { ( q</a:t>
            </a:r>
            <a:r>
              <a:rPr lang="en-US" altLang="ko-KR" sz="1500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ko-KR" sz="1500" dirty="0">
                <a:latin typeface="Times New Roman" pitchFamily="18" charset="0"/>
                <a:cs typeface="Times New Roman" pitchFamily="18" charset="0"/>
              </a:rPr>
              <a:t>, bb ) }	( </a:t>
            </a:r>
            <a:r>
              <a:rPr lang="ko-KR" altLang="en-US" sz="1500" dirty="0">
                <a:latin typeface="Times New Roman" pitchFamily="18" charset="0"/>
                <a:cs typeface="Times New Roman" pitchFamily="18" charset="0"/>
              </a:rPr>
              <a:t>쌓는 모드 </a:t>
            </a:r>
            <a:r>
              <a:rPr lang="en-US" altLang="ko-KR" sz="1500" dirty="0">
                <a:latin typeface="Times New Roman" pitchFamily="18" charset="0"/>
                <a:cs typeface="Times New Roman" pitchFamily="18" charset="0"/>
              </a:rPr>
              <a:t>)       ( </a:t>
            </a:r>
            <a:r>
              <a:rPr lang="ko-KR" altLang="en-US" sz="1500" dirty="0">
                <a:latin typeface="Times New Roman" pitchFamily="18" charset="0"/>
                <a:cs typeface="Times New Roman" pitchFamily="18" charset="0"/>
              </a:rPr>
              <a:t>상태 </a:t>
            </a:r>
            <a:r>
              <a:rPr lang="en-US" altLang="ko-KR" sz="1500" dirty="0">
                <a:latin typeface="Times New Roman" pitchFamily="18" charset="0"/>
                <a:cs typeface="Times New Roman" pitchFamily="18" charset="0"/>
              </a:rPr>
              <a:t>: q</a:t>
            </a:r>
            <a:r>
              <a:rPr lang="en-US" altLang="ko-KR" sz="1500" baseline="-25000" dirty="0">
                <a:latin typeface="Times New Roman" pitchFamily="18" charset="0"/>
                <a:cs typeface="Times New Roman" pitchFamily="18" charset="0"/>
              </a:rPr>
              <a:t>0 </a:t>
            </a:r>
            <a:r>
              <a:rPr lang="en-US" altLang="ko-KR" sz="1500" dirty="0">
                <a:latin typeface="Times New Roman" pitchFamily="18" charset="0"/>
                <a:cs typeface="Times New Roman" pitchFamily="18" charset="0"/>
              </a:rPr>
              <a:t>)</a:t>
            </a:r>
            <a:endParaRPr lang="en-US" altLang="ko-KR" sz="1500" baseline="-25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1500" dirty="0" err="1"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en-US" altLang="ko-KR" sz="1500" dirty="0">
                <a:latin typeface="Times New Roman" pitchFamily="18" charset="0"/>
                <a:cs typeface="Times New Roman" pitchFamily="18" charset="0"/>
              </a:rPr>
              <a:t> ( q</a:t>
            </a:r>
            <a:r>
              <a:rPr lang="en-US" altLang="ko-KR" sz="1500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ko-KR" sz="1500" dirty="0">
                <a:latin typeface="Times New Roman" pitchFamily="18" charset="0"/>
                <a:cs typeface="Times New Roman" pitchFamily="18" charset="0"/>
              </a:rPr>
              <a:t>, a, z ) = { ( q</a:t>
            </a:r>
            <a:r>
              <a:rPr lang="en-US" altLang="ko-KR" sz="1500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ko-KR" sz="15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1500" dirty="0" err="1">
                <a:latin typeface="Times New Roman" pitchFamily="18" charset="0"/>
                <a:cs typeface="Times New Roman" pitchFamily="18" charset="0"/>
              </a:rPr>
              <a:t>az</a:t>
            </a:r>
            <a:r>
              <a:rPr lang="en-US" altLang="ko-KR" sz="1500" dirty="0">
                <a:latin typeface="Times New Roman" pitchFamily="18" charset="0"/>
                <a:cs typeface="Times New Roman" pitchFamily="18" charset="0"/>
              </a:rPr>
              <a:t> ) }</a:t>
            </a:r>
          </a:p>
          <a:p>
            <a:pPr algn="just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1500" dirty="0" err="1"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en-US" altLang="ko-KR" sz="1500" dirty="0">
                <a:latin typeface="Times New Roman" pitchFamily="18" charset="0"/>
                <a:cs typeface="Times New Roman" pitchFamily="18" charset="0"/>
              </a:rPr>
              <a:t> ( q</a:t>
            </a:r>
            <a:r>
              <a:rPr lang="en-US" altLang="ko-KR" sz="1500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ko-KR" sz="1500" dirty="0">
                <a:latin typeface="Times New Roman" pitchFamily="18" charset="0"/>
                <a:cs typeface="Times New Roman" pitchFamily="18" charset="0"/>
              </a:rPr>
              <a:t>, b, z ) = { ( q</a:t>
            </a:r>
            <a:r>
              <a:rPr lang="en-US" altLang="ko-KR" sz="1500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ko-KR" sz="15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1500" dirty="0" err="1">
                <a:latin typeface="Times New Roman" pitchFamily="18" charset="0"/>
                <a:cs typeface="Times New Roman" pitchFamily="18" charset="0"/>
              </a:rPr>
              <a:t>bz</a:t>
            </a:r>
            <a:r>
              <a:rPr lang="en-US" altLang="ko-KR" sz="1500" dirty="0">
                <a:latin typeface="Times New Roman" pitchFamily="18" charset="0"/>
                <a:cs typeface="Times New Roman" pitchFamily="18" charset="0"/>
              </a:rPr>
              <a:t> ) }</a:t>
            </a:r>
          </a:p>
          <a:p>
            <a:pPr algn="just">
              <a:lnSpc>
                <a:spcPct val="120000"/>
              </a:lnSpc>
              <a:spcBef>
                <a:spcPct val="20000"/>
              </a:spcBef>
            </a:pPr>
            <a:endParaRPr lang="en-US" altLang="ko-KR" sz="15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  <a:spcBef>
                <a:spcPct val="20000"/>
              </a:spcBef>
            </a:pPr>
            <a:endParaRPr lang="en-US" altLang="ko-KR" sz="1500" baseline="30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오른쪽 대괄호 5"/>
          <p:cNvSpPr/>
          <p:nvPr/>
        </p:nvSpPr>
        <p:spPr>
          <a:xfrm>
            <a:off x="3851275" y="3500438"/>
            <a:ext cx="285750" cy="1800225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kumimoji="0" lang="ko-KR" altLang="ko-KR" sz="1500">
              <a:latin typeface="Times New Roman" pitchFamily="18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88463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부제목 2"/>
          <p:cNvSpPr>
            <a:spLocks/>
          </p:cNvSpPr>
          <p:nvPr/>
        </p:nvSpPr>
        <p:spPr bwMode="auto">
          <a:xfrm>
            <a:off x="571500" y="785813"/>
            <a:ext cx="8072438" cy="485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>
              <a:lnSpc>
                <a:spcPct val="120000"/>
              </a:lnSpc>
              <a:spcBef>
                <a:spcPct val="20000"/>
              </a:spcBef>
            </a:pPr>
            <a:endParaRPr lang="en-US" altLang="ko-KR" sz="150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  <a:spcBef>
                <a:spcPct val="20000"/>
              </a:spcBef>
            </a:pPr>
            <a:endParaRPr lang="en-US" altLang="ko-KR" sz="150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  <a:spcBef>
                <a:spcPct val="20000"/>
              </a:spcBef>
            </a:pPr>
            <a:endParaRPr lang="en-US" altLang="ko-KR" sz="150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latin typeface="Times New Roman" pitchFamily="18" charset="0"/>
                <a:cs typeface="Times New Roman" pitchFamily="18" charset="0"/>
              </a:rPr>
              <a:t>					            pop </a:t>
            </a:r>
            <a:r>
              <a:rPr lang="ko-KR" altLang="en-US" sz="1500">
                <a:latin typeface="Times New Roman" pitchFamily="18" charset="0"/>
                <a:cs typeface="Times New Roman" pitchFamily="18" charset="0"/>
              </a:rPr>
              <a:t>모드</a:t>
            </a:r>
          </a:p>
          <a:p>
            <a:pPr algn="just">
              <a:lnSpc>
                <a:spcPct val="120000"/>
              </a:lnSpc>
              <a:spcBef>
                <a:spcPct val="20000"/>
              </a:spcBef>
            </a:pPr>
            <a:r>
              <a:rPr lang="ko-KR" altLang="en-US" sz="150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1500">
                <a:latin typeface="Times New Roman" pitchFamily="18" charset="0"/>
                <a:cs typeface="Times New Roman" pitchFamily="18" charset="0"/>
              </a:rPr>
              <a:t>δ ( q</a:t>
            </a:r>
            <a:r>
              <a:rPr lang="en-US" altLang="ko-KR" sz="1500" baseline="-2500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ko-KR" sz="1500">
                <a:latin typeface="Times New Roman" pitchFamily="18" charset="0"/>
                <a:cs typeface="Times New Roman" pitchFamily="18" charset="0"/>
              </a:rPr>
              <a:t>, λ, a ) = { ( q</a:t>
            </a:r>
            <a:r>
              <a:rPr lang="en-US" altLang="ko-KR" sz="1500" baseline="-250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ko-KR" sz="1500">
                <a:latin typeface="Times New Roman" pitchFamily="18" charset="0"/>
                <a:cs typeface="Times New Roman" pitchFamily="18" charset="0"/>
              </a:rPr>
              <a:t>, a ) }	</a:t>
            </a:r>
          </a:p>
          <a:p>
            <a:pPr algn="just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latin typeface="Times New Roman" pitchFamily="18" charset="0"/>
                <a:cs typeface="Times New Roman" pitchFamily="18" charset="0"/>
              </a:rPr>
              <a:t>	δ ( q</a:t>
            </a:r>
            <a:r>
              <a:rPr lang="en-US" altLang="ko-KR" sz="1500" baseline="-2500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ko-KR" sz="1500">
                <a:latin typeface="Times New Roman" pitchFamily="18" charset="0"/>
                <a:cs typeface="Times New Roman" pitchFamily="18" charset="0"/>
              </a:rPr>
              <a:t>, λ, b ) = { ( q</a:t>
            </a:r>
            <a:r>
              <a:rPr lang="en-US" altLang="ko-KR" sz="1500" baseline="-250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ko-KR" sz="1500">
                <a:latin typeface="Times New Roman" pitchFamily="18" charset="0"/>
                <a:cs typeface="Times New Roman" pitchFamily="18" charset="0"/>
              </a:rPr>
              <a:t>, b ) }              switch  ( </a:t>
            </a:r>
            <a:r>
              <a:rPr lang="ko-KR" altLang="en-US" sz="1500">
                <a:latin typeface="Times New Roman" pitchFamily="18" charset="0"/>
                <a:cs typeface="Times New Roman" pitchFamily="18" charset="0"/>
              </a:rPr>
              <a:t>상태 </a:t>
            </a:r>
            <a:r>
              <a:rPr lang="en-US" altLang="ko-KR" sz="1500">
                <a:latin typeface="Times New Roman" pitchFamily="18" charset="0"/>
                <a:cs typeface="Times New Roman" pitchFamily="18" charset="0"/>
              </a:rPr>
              <a:t>: q</a:t>
            </a:r>
            <a:r>
              <a:rPr lang="en-US" altLang="ko-KR" sz="1500" baseline="-250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ko-KR" sz="1500">
                <a:latin typeface="Times New Roman" pitchFamily="18" charset="0"/>
                <a:cs typeface="Times New Roman" pitchFamily="18" charset="0"/>
              </a:rPr>
              <a:t> ) </a:t>
            </a:r>
            <a:r>
              <a:rPr lang="ko-KR" altLang="en-US" sz="1500">
                <a:latin typeface="Times New Roman" pitchFamily="18" charset="0"/>
                <a:cs typeface="Times New Roman" pitchFamily="18" charset="0"/>
              </a:rPr>
              <a:t>으로</a:t>
            </a:r>
          </a:p>
          <a:p>
            <a:pPr algn="just">
              <a:lnSpc>
                <a:spcPct val="120000"/>
              </a:lnSpc>
              <a:spcBef>
                <a:spcPct val="20000"/>
              </a:spcBef>
            </a:pPr>
            <a:endParaRPr lang="ko-KR" altLang="en-US" sz="150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  <a:spcBef>
                <a:spcPct val="20000"/>
              </a:spcBef>
            </a:pPr>
            <a:r>
              <a:rPr lang="ko-KR" altLang="en-US" sz="150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1500">
                <a:latin typeface="Times New Roman" pitchFamily="18" charset="0"/>
                <a:cs typeface="Times New Roman" pitchFamily="18" charset="0"/>
              </a:rPr>
              <a:t>δ ( q</a:t>
            </a:r>
            <a:r>
              <a:rPr lang="en-US" altLang="ko-KR" sz="1500" baseline="-250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ko-KR" sz="1500">
                <a:latin typeface="Times New Roman" pitchFamily="18" charset="0"/>
                <a:cs typeface="Times New Roman" pitchFamily="18" charset="0"/>
              </a:rPr>
              <a:t>, a, a ) = { ( q</a:t>
            </a:r>
            <a:r>
              <a:rPr lang="en-US" altLang="ko-KR" sz="1500" baseline="-250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ko-KR" sz="1500">
                <a:latin typeface="Times New Roman" pitchFamily="18" charset="0"/>
                <a:cs typeface="Times New Roman" pitchFamily="18" charset="0"/>
              </a:rPr>
              <a:t>, λ ) }</a:t>
            </a:r>
          </a:p>
          <a:p>
            <a:pPr algn="just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latin typeface="Times New Roman" pitchFamily="18" charset="0"/>
                <a:cs typeface="Times New Roman" pitchFamily="18" charset="0"/>
              </a:rPr>
              <a:t>	δ ( q</a:t>
            </a:r>
            <a:r>
              <a:rPr lang="en-US" altLang="ko-KR" sz="1500" baseline="-250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ko-KR" sz="1500">
                <a:latin typeface="Times New Roman" pitchFamily="18" charset="0"/>
                <a:cs typeface="Times New Roman" pitchFamily="18" charset="0"/>
              </a:rPr>
              <a:t>, b, b ) = { ( q</a:t>
            </a:r>
            <a:r>
              <a:rPr lang="en-US" altLang="ko-KR" sz="1500" baseline="-250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ko-KR" sz="1500">
                <a:latin typeface="Times New Roman" pitchFamily="18" charset="0"/>
                <a:cs typeface="Times New Roman" pitchFamily="18" charset="0"/>
              </a:rPr>
              <a:t>, λ ) }              </a:t>
            </a:r>
            <a:r>
              <a:rPr lang="ko-KR" altLang="en-US" sz="1500">
                <a:latin typeface="Times New Roman" pitchFamily="18" charset="0"/>
                <a:cs typeface="Times New Roman" pitchFamily="18" charset="0"/>
              </a:rPr>
              <a:t>푸는 모드     상태 </a:t>
            </a:r>
            <a:r>
              <a:rPr lang="en-US" altLang="ko-KR" sz="1500">
                <a:latin typeface="Times New Roman" pitchFamily="18" charset="0"/>
                <a:cs typeface="Times New Roman" pitchFamily="18" charset="0"/>
              </a:rPr>
              <a:t>: q</a:t>
            </a:r>
            <a:r>
              <a:rPr lang="en-US" altLang="ko-KR" sz="1500" baseline="-25000"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 algn="just">
              <a:lnSpc>
                <a:spcPct val="120000"/>
              </a:lnSpc>
              <a:spcBef>
                <a:spcPct val="20000"/>
              </a:spcBef>
            </a:pPr>
            <a:endParaRPr lang="en-US" altLang="ko-KR" sz="150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latin typeface="Times New Roman" pitchFamily="18" charset="0"/>
                <a:cs typeface="Times New Roman" pitchFamily="18" charset="0"/>
              </a:rPr>
              <a:t>	δ ( q</a:t>
            </a:r>
            <a:r>
              <a:rPr lang="en-US" altLang="ko-KR" sz="1500" baseline="-250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ko-KR" sz="1500">
                <a:latin typeface="Times New Roman" pitchFamily="18" charset="0"/>
                <a:cs typeface="Times New Roman" pitchFamily="18" charset="0"/>
              </a:rPr>
              <a:t>, λ, z ) = { ( q</a:t>
            </a:r>
            <a:r>
              <a:rPr lang="en-US" altLang="ko-KR" sz="1500" baseline="-2500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ko-KR" sz="1500">
                <a:latin typeface="Times New Roman" pitchFamily="18" charset="0"/>
                <a:cs typeface="Times New Roman" pitchFamily="18" charset="0"/>
              </a:rPr>
              <a:t>, z ) }</a:t>
            </a:r>
          </a:p>
          <a:p>
            <a:pPr algn="just">
              <a:lnSpc>
                <a:spcPct val="120000"/>
              </a:lnSpc>
              <a:spcBef>
                <a:spcPct val="20000"/>
              </a:spcBef>
            </a:pPr>
            <a:endParaRPr lang="en-US" altLang="ko-KR" sz="150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  <a:spcBef>
                <a:spcPct val="20000"/>
              </a:spcBef>
            </a:pPr>
            <a:endParaRPr lang="en-US" altLang="ko-KR" sz="150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  <a:spcBef>
                <a:spcPct val="20000"/>
              </a:spcBef>
            </a:pPr>
            <a:endParaRPr lang="en-US" altLang="ko-KR" sz="150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  <a:spcBef>
                <a:spcPct val="20000"/>
              </a:spcBef>
            </a:pPr>
            <a:endParaRPr lang="en-US" altLang="ko-KR" sz="1500" baseline="30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오른쪽 대괄호 5"/>
          <p:cNvSpPr/>
          <p:nvPr/>
        </p:nvSpPr>
        <p:spPr>
          <a:xfrm>
            <a:off x="3779838" y="2205038"/>
            <a:ext cx="142875" cy="500062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kumimoji="0" lang="ko-KR" altLang="ko-KR" sz="1500"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7" name="오른쪽 대괄호 6"/>
          <p:cNvSpPr/>
          <p:nvPr/>
        </p:nvSpPr>
        <p:spPr>
          <a:xfrm>
            <a:off x="3779838" y="3213100"/>
            <a:ext cx="142875" cy="428625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kumimoji="0" lang="ko-KR" altLang="ko-KR" sz="1500">
              <a:latin typeface="Times New Roman" pitchFamily="18" charset="0"/>
              <a:ea typeface="굴림" pitchFamily="50" charset="-127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 rot="5400000">
            <a:off x="5508626" y="2276475"/>
            <a:ext cx="285750" cy="142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12034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ext Box 2"/>
          <p:cNvSpPr txBox="1">
            <a:spLocks noChangeArrowheads="1"/>
          </p:cNvSpPr>
          <p:nvPr/>
        </p:nvSpPr>
        <p:spPr bwMode="auto">
          <a:xfrm>
            <a:off x="250825" y="225425"/>
            <a:ext cx="8497888" cy="337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400"/>
              <a:t>7. 3</a:t>
            </a:r>
            <a:r>
              <a:rPr lang="en-US" altLang="ko-KR" sz="2400">
                <a:latin typeface="Arial" pitchFamily="34" charset="0"/>
              </a:rPr>
              <a:t> </a:t>
            </a:r>
            <a:r>
              <a:rPr lang="en-US" altLang="ko-KR" sz="2400"/>
              <a:t> </a:t>
            </a:r>
            <a:r>
              <a:rPr lang="ko-KR" altLang="en-US" sz="2400"/>
              <a:t>문맥자유형언어의 식별 </a:t>
            </a:r>
          </a:p>
          <a:p>
            <a:pPr eaLnBrk="1" hangingPunct="1"/>
            <a:r>
              <a:rPr lang="ko-KR" altLang="en-US" sz="2400"/>
              <a:t/>
            </a:r>
            <a:br>
              <a:rPr lang="ko-KR" altLang="en-US" sz="2400"/>
            </a:br>
            <a:endParaRPr lang="ko-KR" altLang="en-US" sz="2400"/>
          </a:p>
          <a:p>
            <a:pPr eaLnBrk="1" hangingPunct="1"/>
            <a:r>
              <a:rPr lang="ko-KR" altLang="en-US" sz="2400">
                <a:latin typeface="Arial" pitchFamily="34" charset="0"/>
              </a:rPr>
              <a:t> </a:t>
            </a:r>
            <a:r>
              <a:rPr lang="ko-KR" altLang="en-US" sz="2400"/>
              <a:t>이 절에서는 먼저 비결정성 </a:t>
            </a:r>
            <a:r>
              <a:rPr lang="en-US" altLang="ko-KR" sz="2400"/>
              <a:t>PDA</a:t>
            </a:r>
            <a:r>
              <a:rPr lang="ko-KR" altLang="en-US" sz="2400"/>
              <a:t>에 의해 최종상태로 식별되는 언어의 족은 비결정성 </a:t>
            </a:r>
            <a:r>
              <a:rPr lang="en-US" altLang="ko-KR" sz="2400"/>
              <a:t>PDA</a:t>
            </a:r>
            <a:r>
              <a:rPr lang="ko-KR" altLang="en-US" sz="2400"/>
              <a:t>에 의해 공기억으로 식별되는 족과 일치함을 보여 준다</a:t>
            </a:r>
            <a:r>
              <a:rPr lang="en-US" altLang="ko-KR" sz="2400"/>
              <a:t>. </a:t>
            </a:r>
            <a:r>
              <a:rPr lang="ko-KR" altLang="en-US" sz="2400"/>
              <a:t>이어서 비결정성 </a:t>
            </a:r>
            <a:r>
              <a:rPr lang="en-US" altLang="ko-KR" sz="2400"/>
              <a:t>PDA</a:t>
            </a:r>
            <a:r>
              <a:rPr lang="ko-KR" altLang="en-US" sz="2400"/>
              <a:t>에 의해 공기억으로 식별되는 언어의 족은 문맥자유형 언어의 족과 일치함을 증명한다</a:t>
            </a:r>
            <a:r>
              <a:rPr lang="en-US" altLang="ko-KR" sz="2400"/>
              <a:t>.</a:t>
            </a:r>
            <a:r>
              <a:rPr lang="en-US" altLang="ko-KR" sz="2400">
                <a:latin typeface="Arial" pitchFamily="34" charset="0"/>
              </a:rPr>
              <a:t> </a:t>
            </a:r>
            <a:r>
              <a:rPr lang="en-US" altLang="ko-KR" sz="2400"/>
              <a:t> </a:t>
            </a:r>
            <a:r>
              <a:rPr lang="ko-KR" altLang="en-US" sz="2400"/>
              <a:t>이것은 문맥자유형 언어에 관한 가장 중요한 성질 중 하나이다</a:t>
            </a:r>
            <a:r>
              <a:rPr lang="en-US" altLang="ko-KR" sz="240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356282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14"/>
          <p:cNvSpPr>
            <a:spLocks noChangeArrowheads="1"/>
          </p:cNvSpPr>
          <p:nvPr/>
        </p:nvSpPr>
        <p:spPr bwMode="auto">
          <a:xfrm>
            <a:off x="684213" y="549275"/>
            <a:ext cx="77724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ko-KR" sz="1600" b="1" u="sng" dirty="0">
                <a:latin typeface="Times New Roman" pitchFamily="18" charset="0"/>
              </a:rPr>
              <a:t>7.4 Pushdown Automata &amp; Context free language</a:t>
            </a:r>
          </a:p>
        </p:txBody>
      </p:sp>
      <p:sp>
        <p:nvSpPr>
          <p:cNvPr id="103427" name="Rectangle 15"/>
          <p:cNvSpPr>
            <a:spLocks noChangeArrowheads="1"/>
          </p:cNvSpPr>
          <p:nvPr/>
        </p:nvSpPr>
        <p:spPr bwMode="auto">
          <a:xfrm>
            <a:off x="755650" y="981075"/>
            <a:ext cx="7920038" cy="5472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 dirty="0">
                <a:solidFill>
                  <a:srgbClr val="000000"/>
                </a:solidFill>
                <a:latin typeface="Times New Roman" pitchFamily="18" charset="0"/>
              </a:rPr>
              <a:t>Theorem 7.1 For any Cf1, There exist an </a:t>
            </a:r>
            <a:r>
              <a:rPr lang="en-US" altLang="ko-KR" sz="1500" dirty="0" err="1">
                <a:solidFill>
                  <a:srgbClr val="000000"/>
                </a:solidFill>
                <a:latin typeface="Times New Roman" pitchFamily="18" charset="0"/>
              </a:rPr>
              <a:t>npda</a:t>
            </a:r>
            <a:r>
              <a:rPr lang="en-US" altLang="ko-KR" sz="1500" dirty="0">
                <a:solidFill>
                  <a:srgbClr val="000000"/>
                </a:solidFill>
                <a:latin typeface="Times New Roman" pitchFamily="18" charset="0"/>
              </a:rPr>
              <a:t> M such that L=L(M)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 dirty="0">
                <a:solidFill>
                  <a:srgbClr val="000000"/>
                </a:solidFill>
                <a:latin typeface="Times New Roman" pitchFamily="18" charset="0"/>
              </a:rPr>
              <a:t>Theorem 7.2 If L=L(M) for some </a:t>
            </a:r>
            <a:r>
              <a:rPr lang="en-US" altLang="ko-KR" sz="1500" dirty="0" err="1">
                <a:solidFill>
                  <a:srgbClr val="000000"/>
                </a:solidFill>
                <a:latin typeface="Times New Roman" pitchFamily="18" charset="0"/>
              </a:rPr>
              <a:t>npda</a:t>
            </a:r>
            <a:r>
              <a:rPr lang="en-US" altLang="ko-KR" sz="1500" dirty="0">
                <a:solidFill>
                  <a:srgbClr val="000000"/>
                </a:solidFill>
                <a:latin typeface="Times New Roman" pitchFamily="18" charset="0"/>
              </a:rPr>
              <a:t> M, Then L is cf1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 dirty="0">
                <a:solidFill>
                  <a:srgbClr val="000000"/>
                </a:solidFill>
                <a:latin typeface="Times New Roman" pitchFamily="18" charset="0"/>
              </a:rPr>
              <a:t>proof) Simulate M with G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 dirty="0">
                <a:solidFill>
                  <a:srgbClr val="000000"/>
                </a:solidFill>
                <a:latin typeface="Times New Roman" pitchFamily="18" charset="0"/>
              </a:rPr>
              <a:t>         G = &lt; V, T, S, P &gt;           M = &lt; Q, ∑, </a:t>
            </a:r>
            <a:r>
              <a:rPr lang="en-US" altLang="ko-KR" sz="1500" dirty="0" err="1">
                <a:solidFill>
                  <a:srgbClr val="000000"/>
                </a:solidFill>
                <a:latin typeface="Times New Roman" pitchFamily="18" charset="0"/>
              </a:rPr>
              <a:t>Г</a:t>
            </a:r>
            <a:r>
              <a:rPr lang="en-US" altLang="ko-KR" sz="1500" dirty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US" altLang="ko-KR" sz="1500" dirty="0" err="1">
                <a:solidFill>
                  <a:srgbClr val="000000"/>
                </a:solidFill>
                <a:latin typeface="Times New Roman" pitchFamily="18" charset="0"/>
              </a:rPr>
              <a:t>δ</a:t>
            </a:r>
            <a:r>
              <a:rPr lang="en-US" altLang="ko-KR" sz="1500" dirty="0">
                <a:solidFill>
                  <a:srgbClr val="000000"/>
                </a:solidFill>
                <a:latin typeface="Times New Roman" pitchFamily="18" charset="0"/>
              </a:rPr>
              <a:t>, q</a:t>
            </a:r>
            <a:r>
              <a:rPr lang="ko-KR" altLang="en-US" sz="1500" dirty="0">
                <a:solidFill>
                  <a:srgbClr val="000000"/>
                </a:solidFill>
                <a:latin typeface="Times New Roman" pitchFamily="18" charset="0"/>
              </a:rPr>
              <a:t>。</a:t>
            </a:r>
            <a:r>
              <a:rPr lang="en-US" altLang="ko-KR" sz="1500" dirty="0">
                <a:solidFill>
                  <a:srgbClr val="000000"/>
                </a:solidFill>
                <a:latin typeface="Times New Roman" pitchFamily="18" charset="0"/>
              </a:rPr>
              <a:t>, Z, F &gt;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endParaRPr lang="en-US" altLang="ko-KR" sz="15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 dirty="0">
                <a:solidFill>
                  <a:srgbClr val="000000"/>
                </a:solidFill>
                <a:latin typeface="Times New Roman" pitchFamily="18" charset="0"/>
              </a:rPr>
              <a:t>                                    V ─ </a:t>
            </a:r>
            <a:r>
              <a:rPr lang="en-US" altLang="ko-KR" sz="1500" dirty="0" err="1">
                <a:solidFill>
                  <a:srgbClr val="000000"/>
                </a:solidFill>
                <a:latin typeface="Times New Roman" pitchFamily="18" charset="0"/>
              </a:rPr>
              <a:t>Г</a:t>
            </a:r>
            <a:endParaRPr lang="en-US" altLang="ko-KR" sz="15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 dirty="0">
                <a:solidFill>
                  <a:srgbClr val="000000"/>
                </a:solidFill>
                <a:latin typeface="Times New Roman" pitchFamily="18" charset="0"/>
              </a:rPr>
              <a:t>                                    T ─ ∑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 dirty="0">
                <a:solidFill>
                  <a:srgbClr val="000000"/>
                </a:solidFill>
                <a:latin typeface="Times New Roman" pitchFamily="18" charset="0"/>
              </a:rPr>
              <a:t>                                    P ─ </a:t>
            </a:r>
            <a:r>
              <a:rPr lang="en-US" altLang="ko-KR" sz="1500" dirty="0" err="1">
                <a:solidFill>
                  <a:srgbClr val="000000"/>
                </a:solidFill>
                <a:latin typeface="Times New Roman" pitchFamily="18" charset="0"/>
              </a:rPr>
              <a:t>δ</a:t>
            </a:r>
            <a:r>
              <a:rPr lang="en-US" altLang="ko-KR" sz="1500" dirty="0">
                <a:solidFill>
                  <a:srgbClr val="000000"/>
                </a:solidFill>
                <a:latin typeface="Times New Roman" pitchFamily="18" charset="0"/>
              </a:rPr>
              <a:t>         </a:t>
            </a:r>
            <a:r>
              <a:rPr lang="ko-KR" altLang="en-US" sz="1500" dirty="0">
                <a:solidFill>
                  <a:srgbClr val="000000"/>
                </a:solidFill>
                <a:latin typeface="Times New Roman" pitchFamily="18" charset="0"/>
              </a:rPr>
              <a:t>로 시뮬레이션</a:t>
            </a:r>
            <a:r>
              <a:rPr lang="en-US" altLang="ko-KR" sz="1500" dirty="0">
                <a:solidFill>
                  <a:srgbClr val="000000"/>
                </a:solidFill>
                <a:latin typeface="Times New Roman" pitchFamily="18" charset="0"/>
              </a:rPr>
              <a:t>~!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 dirty="0">
                <a:solidFill>
                  <a:srgbClr val="000000"/>
                </a:solidFill>
                <a:latin typeface="Times New Roman" pitchFamily="18" charset="0"/>
              </a:rPr>
              <a:t>                                    S ─ Z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endParaRPr lang="en-US" altLang="ko-KR" sz="15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 dirty="0">
                <a:solidFill>
                  <a:srgbClr val="000000"/>
                </a:solidFill>
                <a:latin typeface="Times New Roman" pitchFamily="18" charset="0"/>
              </a:rPr>
              <a:t>A → </a:t>
            </a:r>
            <a:r>
              <a:rPr lang="en-US" altLang="ko-KR" sz="1500" dirty="0" err="1">
                <a:solidFill>
                  <a:srgbClr val="000000"/>
                </a:solidFill>
                <a:latin typeface="Times New Roman" pitchFamily="18" charset="0"/>
              </a:rPr>
              <a:t>aX</a:t>
            </a:r>
            <a:r>
              <a:rPr lang="en-US" altLang="ko-KR" sz="1500" dirty="0">
                <a:solidFill>
                  <a:srgbClr val="000000"/>
                </a:solidFill>
                <a:latin typeface="Times New Roman" pitchFamily="18" charset="0"/>
              </a:rPr>
              <a:t>,  ( </a:t>
            </a:r>
            <a:r>
              <a:rPr lang="en-US" altLang="ko-KR" sz="1500" dirty="0" err="1">
                <a:solidFill>
                  <a:srgbClr val="000000"/>
                </a:solidFill>
                <a:latin typeface="Times New Roman" pitchFamily="18" charset="0"/>
              </a:rPr>
              <a:t>a∈T</a:t>
            </a:r>
            <a:r>
              <a:rPr lang="en-US" altLang="ko-KR" sz="1500" dirty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US" altLang="ko-KR" sz="1500" dirty="0" err="1">
                <a:solidFill>
                  <a:srgbClr val="000000"/>
                </a:solidFill>
                <a:latin typeface="Times New Roman" pitchFamily="18" charset="0"/>
              </a:rPr>
              <a:t>x∈V</a:t>
            </a:r>
            <a:r>
              <a:rPr lang="en-US" altLang="ko-KR" sz="1500" dirty="0">
                <a:solidFill>
                  <a:srgbClr val="000000"/>
                </a:solidFill>
                <a:latin typeface="Times New Roman" pitchFamily="18" charset="0"/>
              </a:rPr>
              <a:t>* )</a:t>
            </a:r>
            <a:r>
              <a:rPr lang="ko-KR" altLang="en-US" sz="1500" dirty="0">
                <a:solidFill>
                  <a:srgbClr val="000000"/>
                </a:solidFill>
                <a:latin typeface="Times New Roman" pitchFamily="18" charset="0"/>
              </a:rPr>
              <a:t> 일 때 </a:t>
            </a:r>
            <a:endParaRPr lang="en-US" altLang="ko-KR" sz="15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 dirty="0">
                <a:solidFill>
                  <a:srgbClr val="000000"/>
                </a:solidFill>
                <a:latin typeface="Times New Roman" pitchFamily="18" charset="0"/>
              </a:rPr>
              <a:t>A → </a:t>
            </a:r>
            <a:r>
              <a:rPr lang="en-US" altLang="ko-KR" sz="1500" dirty="0" err="1">
                <a:solidFill>
                  <a:srgbClr val="000000"/>
                </a:solidFill>
                <a:latin typeface="Times New Roman" pitchFamily="18" charset="0"/>
              </a:rPr>
              <a:t>aX</a:t>
            </a:r>
            <a:r>
              <a:rPr lang="en-US" altLang="ko-KR" sz="15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ko-KR" altLang="en-US" sz="1500" dirty="0">
                <a:solidFill>
                  <a:srgbClr val="000000"/>
                </a:solidFill>
                <a:latin typeface="Times New Roman" pitchFamily="18" charset="0"/>
              </a:rPr>
              <a:t>가 </a:t>
            </a:r>
            <a:r>
              <a:rPr lang="en-US" altLang="ko-KR" sz="1500" dirty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ko-KR" altLang="en-US" sz="1500" dirty="0">
                <a:solidFill>
                  <a:srgbClr val="000000"/>
                </a:solidFill>
                <a:latin typeface="Times New Roman" pitchFamily="18" charset="0"/>
              </a:rPr>
              <a:t>에 속할 때 </a:t>
            </a:r>
            <a:r>
              <a:rPr lang="en-US" altLang="ko-KR" sz="1500" dirty="0" err="1">
                <a:solidFill>
                  <a:srgbClr val="000000"/>
                </a:solidFill>
                <a:latin typeface="Times New Roman" pitchFamily="18" charset="0"/>
              </a:rPr>
              <a:t>δ</a:t>
            </a:r>
            <a:r>
              <a:rPr lang="en-US" altLang="ko-KR" sz="1500" dirty="0">
                <a:solidFill>
                  <a:srgbClr val="000000"/>
                </a:solidFill>
                <a:latin typeface="Times New Roman" pitchFamily="18" charset="0"/>
              </a:rPr>
              <a:t>( q₁, a, A ) = ( q₁, x )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endParaRPr lang="en-US" altLang="ko-KR" sz="15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 dirty="0">
                <a:solidFill>
                  <a:srgbClr val="000000"/>
                </a:solidFill>
                <a:latin typeface="Times New Roman" pitchFamily="18" charset="0"/>
              </a:rPr>
              <a:t>S → 0SA                            </a:t>
            </a:r>
            <a:r>
              <a:rPr lang="en-US" altLang="ko-KR" sz="1500" dirty="0" err="1">
                <a:solidFill>
                  <a:srgbClr val="000000"/>
                </a:solidFill>
                <a:latin typeface="Times New Roman" pitchFamily="18" charset="0"/>
              </a:rPr>
              <a:t>δ</a:t>
            </a:r>
            <a:r>
              <a:rPr lang="en-US" altLang="ko-KR" sz="1500" dirty="0">
                <a:solidFill>
                  <a:srgbClr val="000000"/>
                </a:solidFill>
                <a:latin typeface="Times New Roman" pitchFamily="18" charset="0"/>
              </a:rPr>
              <a:t>( q</a:t>
            </a:r>
            <a:r>
              <a:rPr lang="ko-KR" altLang="en-US" sz="1500" dirty="0">
                <a:solidFill>
                  <a:srgbClr val="000000"/>
                </a:solidFill>
                <a:latin typeface="Times New Roman" pitchFamily="18" charset="0"/>
              </a:rPr>
              <a:t>。</a:t>
            </a:r>
            <a:r>
              <a:rPr lang="en-US" altLang="ko-KR" sz="1500" dirty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US" altLang="ko-KR" sz="1500" dirty="0" err="1">
                <a:solidFill>
                  <a:srgbClr val="000000"/>
                </a:solidFill>
                <a:latin typeface="Times New Roman" pitchFamily="18" charset="0"/>
              </a:rPr>
              <a:t>λ</a:t>
            </a:r>
            <a:r>
              <a:rPr lang="en-US" altLang="ko-KR" sz="1500" dirty="0">
                <a:solidFill>
                  <a:srgbClr val="000000"/>
                </a:solidFill>
                <a:latin typeface="Times New Roman" pitchFamily="18" charset="0"/>
              </a:rPr>
              <a:t>, z ) = ( q₁, </a:t>
            </a:r>
            <a:r>
              <a:rPr lang="en-US" altLang="ko-KR" sz="1500" dirty="0" err="1">
                <a:solidFill>
                  <a:srgbClr val="000000"/>
                </a:solidFill>
                <a:latin typeface="Times New Roman" pitchFamily="18" charset="0"/>
              </a:rPr>
              <a:t>Sz</a:t>
            </a:r>
            <a:r>
              <a:rPr lang="en-US" altLang="ko-KR" sz="1500" dirty="0">
                <a:solidFill>
                  <a:srgbClr val="000000"/>
                </a:solidFill>
                <a:latin typeface="Times New Roman" pitchFamily="18" charset="0"/>
              </a:rPr>
              <a:t> )         </a:t>
            </a:r>
            <a:r>
              <a:rPr lang="en-US" altLang="ko-KR" sz="1500" dirty="0" err="1">
                <a:solidFill>
                  <a:srgbClr val="000000"/>
                </a:solidFill>
                <a:latin typeface="Times New Roman" pitchFamily="18" charset="0"/>
              </a:rPr>
              <a:t>δ</a:t>
            </a:r>
            <a:r>
              <a:rPr lang="en-US" altLang="ko-KR" sz="1500" dirty="0">
                <a:solidFill>
                  <a:srgbClr val="000000"/>
                </a:solidFill>
                <a:latin typeface="Times New Roman" pitchFamily="18" charset="0"/>
              </a:rPr>
              <a:t>( q₁, </a:t>
            </a:r>
            <a:r>
              <a:rPr lang="en-US" altLang="ko-KR" sz="1500" dirty="0" err="1">
                <a:solidFill>
                  <a:srgbClr val="000000"/>
                </a:solidFill>
                <a:latin typeface="Times New Roman" pitchFamily="18" charset="0"/>
              </a:rPr>
              <a:t>λ</a:t>
            </a:r>
            <a:r>
              <a:rPr lang="en-US" altLang="ko-KR" sz="1500" dirty="0">
                <a:solidFill>
                  <a:srgbClr val="000000"/>
                </a:solidFill>
                <a:latin typeface="Times New Roman" pitchFamily="18" charset="0"/>
              </a:rPr>
              <a:t>, Z ) = ( q₂, </a:t>
            </a:r>
            <a:r>
              <a:rPr lang="en-US" altLang="ko-KR" sz="1500" dirty="0" err="1">
                <a:solidFill>
                  <a:srgbClr val="000000"/>
                </a:solidFill>
                <a:latin typeface="Times New Roman" pitchFamily="18" charset="0"/>
              </a:rPr>
              <a:t>λ</a:t>
            </a:r>
            <a:r>
              <a:rPr lang="en-US" altLang="ko-KR" sz="1500" dirty="0">
                <a:solidFill>
                  <a:srgbClr val="000000"/>
                </a:solidFill>
                <a:latin typeface="Times New Roman" pitchFamily="18" charset="0"/>
              </a:rPr>
              <a:t> )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 dirty="0">
                <a:solidFill>
                  <a:srgbClr val="000000"/>
                </a:solidFill>
                <a:latin typeface="Times New Roman" pitchFamily="18" charset="0"/>
              </a:rPr>
              <a:t>S → 0A                              </a:t>
            </a:r>
            <a:r>
              <a:rPr lang="en-US" altLang="ko-KR" sz="1500" dirty="0" err="1">
                <a:solidFill>
                  <a:srgbClr val="000000"/>
                </a:solidFill>
                <a:latin typeface="Times New Roman" pitchFamily="18" charset="0"/>
              </a:rPr>
              <a:t>δ</a:t>
            </a:r>
            <a:r>
              <a:rPr lang="en-US" altLang="ko-KR" sz="1500" dirty="0">
                <a:solidFill>
                  <a:srgbClr val="000000"/>
                </a:solidFill>
                <a:latin typeface="Times New Roman" pitchFamily="18" charset="0"/>
              </a:rPr>
              <a:t>( q₁, 0, S ) = ( q₁, SA )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 dirty="0">
                <a:solidFill>
                  <a:srgbClr val="000000"/>
                </a:solidFill>
                <a:latin typeface="Times New Roman" pitchFamily="18" charset="0"/>
              </a:rPr>
              <a:t>A → 1                                 </a:t>
            </a:r>
            <a:r>
              <a:rPr lang="en-US" altLang="ko-KR" sz="1500" dirty="0" err="1">
                <a:solidFill>
                  <a:srgbClr val="000000"/>
                </a:solidFill>
                <a:latin typeface="Times New Roman" pitchFamily="18" charset="0"/>
              </a:rPr>
              <a:t>δ</a:t>
            </a:r>
            <a:r>
              <a:rPr lang="en-US" altLang="ko-KR" sz="1500" dirty="0">
                <a:solidFill>
                  <a:srgbClr val="000000"/>
                </a:solidFill>
                <a:latin typeface="Times New Roman" pitchFamily="18" charset="0"/>
              </a:rPr>
              <a:t>( q₁, 0, S ) = ( q₁, A )          </a:t>
            </a:r>
            <a:r>
              <a:rPr lang="en-US" altLang="ko-KR" sz="1500" dirty="0" err="1">
                <a:solidFill>
                  <a:srgbClr val="000000"/>
                </a:solidFill>
                <a:latin typeface="Times New Roman" pitchFamily="18" charset="0"/>
              </a:rPr>
              <a:t>δ</a:t>
            </a:r>
            <a:r>
              <a:rPr lang="en-US" altLang="ko-KR" sz="1500" dirty="0">
                <a:solidFill>
                  <a:srgbClr val="000000"/>
                </a:solidFill>
                <a:latin typeface="Times New Roman" pitchFamily="18" charset="0"/>
              </a:rPr>
              <a:t>( q₁, 0, S ) = {( q₁, SA ), ( q₁, A )}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 dirty="0">
                <a:solidFill>
                  <a:srgbClr val="000000"/>
                </a:solidFill>
                <a:latin typeface="Times New Roman" pitchFamily="18" charset="0"/>
              </a:rPr>
              <a:t>                                            </a:t>
            </a:r>
            <a:r>
              <a:rPr lang="en-US" altLang="ko-KR" sz="1500" dirty="0" err="1">
                <a:solidFill>
                  <a:srgbClr val="000000"/>
                </a:solidFill>
                <a:latin typeface="Times New Roman" pitchFamily="18" charset="0"/>
              </a:rPr>
              <a:t>δ</a:t>
            </a:r>
            <a:r>
              <a:rPr lang="en-US" altLang="ko-KR" sz="1500" dirty="0">
                <a:solidFill>
                  <a:srgbClr val="000000"/>
                </a:solidFill>
                <a:latin typeface="Times New Roman" pitchFamily="18" charset="0"/>
              </a:rPr>
              <a:t>( q₁, 1, A ) = ( q₁, </a:t>
            </a:r>
            <a:r>
              <a:rPr lang="en-US" altLang="ko-KR" sz="1500" dirty="0" err="1">
                <a:solidFill>
                  <a:srgbClr val="000000"/>
                </a:solidFill>
                <a:latin typeface="Times New Roman" pitchFamily="18" charset="0"/>
              </a:rPr>
              <a:t>λ</a:t>
            </a:r>
            <a:r>
              <a:rPr lang="en-US" altLang="ko-KR" sz="1500" dirty="0">
                <a:solidFill>
                  <a:srgbClr val="000000"/>
                </a:solidFill>
                <a:latin typeface="Times New Roman" pitchFamily="18" charset="0"/>
              </a:rPr>
              <a:t> )</a:t>
            </a:r>
          </a:p>
        </p:txBody>
      </p:sp>
      <p:sp>
        <p:nvSpPr>
          <p:cNvPr id="103428" name="Line 16"/>
          <p:cNvSpPr>
            <a:spLocks noChangeShapeType="1"/>
          </p:cNvSpPr>
          <p:nvPr/>
        </p:nvSpPr>
        <p:spPr bwMode="auto">
          <a:xfrm>
            <a:off x="1476375" y="6021388"/>
            <a:ext cx="1296988" cy="2873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3429" name="Line 17"/>
          <p:cNvSpPr>
            <a:spLocks noChangeShapeType="1"/>
          </p:cNvSpPr>
          <p:nvPr/>
        </p:nvSpPr>
        <p:spPr bwMode="auto">
          <a:xfrm>
            <a:off x="1692275" y="5373688"/>
            <a:ext cx="1150938" cy="2873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3430" name="Line 18"/>
          <p:cNvSpPr>
            <a:spLocks noChangeShapeType="1"/>
          </p:cNvSpPr>
          <p:nvPr/>
        </p:nvSpPr>
        <p:spPr bwMode="auto">
          <a:xfrm>
            <a:off x="1619250" y="5661025"/>
            <a:ext cx="1223963" cy="2873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3431" name="Line 19"/>
          <p:cNvSpPr>
            <a:spLocks noChangeShapeType="1"/>
          </p:cNvSpPr>
          <p:nvPr/>
        </p:nvSpPr>
        <p:spPr bwMode="auto">
          <a:xfrm>
            <a:off x="5076825" y="5157788"/>
            <a:ext cx="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3433" name="Line 21"/>
          <p:cNvSpPr>
            <a:spLocks noChangeShapeType="1"/>
          </p:cNvSpPr>
          <p:nvPr/>
        </p:nvSpPr>
        <p:spPr bwMode="auto">
          <a:xfrm>
            <a:off x="5076825" y="5373688"/>
            <a:ext cx="215900" cy="1444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3434" name="AutoShape 22"/>
          <p:cNvSpPr>
            <a:spLocks noChangeArrowheads="1"/>
          </p:cNvSpPr>
          <p:nvPr/>
        </p:nvSpPr>
        <p:spPr bwMode="auto">
          <a:xfrm>
            <a:off x="5724525" y="4941888"/>
            <a:ext cx="431800" cy="215900"/>
          </a:xfrm>
          <a:prstGeom prst="wedgeRectCallout">
            <a:avLst>
              <a:gd name="adj1" fmla="val -41546"/>
              <a:gd name="adj2" fmla="val 9706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/>
          <a:p>
            <a:pPr algn="ctr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End!</a:t>
            </a:r>
          </a:p>
        </p:txBody>
      </p:sp>
      <p:sp>
        <p:nvSpPr>
          <p:cNvPr id="103435" name="AutoShape 23"/>
          <p:cNvSpPr>
            <a:spLocks noChangeArrowheads="1"/>
          </p:cNvSpPr>
          <p:nvPr/>
        </p:nvSpPr>
        <p:spPr bwMode="auto">
          <a:xfrm>
            <a:off x="4787900" y="4941888"/>
            <a:ext cx="433388" cy="215900"/>
          </a:xfrm>
          <a:prstGeom prst="wedgeRectCallout">
            <a:avLst>
              <a:gd name="adj1" fmla="val -41574"/>
              <a:gd name="adj2" fmla="val 9706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/>
          <a:p>
            <a:pPr algn="ctr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Start!</a:t>
            </a:r>
          </a:p>
        </p:txBody>
      </p:sp>
    </p:spTree>
    <p:extLst>
      <p:ext uri="{BB962C8B-B14F-4D97-AF65-F5344CB8AC3E}">
        <p14:creationId xmlns:p14="http://schemas.microsoft.com/office/powerpoint/2010/main" val="42282312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1125538"/>
            <a:ext cx="8229600" cy="26638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ko-KR" sz="1500" b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rPr>
              <a:t>( q</a:t>
            </a:r>
            <a:r>
              <a:rPr lang="ko-KR" altLang="en-US" sz="1500" b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rPr>
              <a:t>。</a:t>
            </a:r>
            <a:r>
              <a:rPr lang="en-US" altLang="ko-KR" sz="1500" b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rPr>
              <a:t>, 000111, Z ) ├ ( q₁, 000111, SZ ) ├ ( q₁, 00111, SAZ ) ├ ( q₁, 0111, SAAZ )</a:t>
            </a:r>
            <a:br>
              <a:rPr lang="en-US" altLang="ko-KR" sz="1500" b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rPr>
            </a:br>
            <a:r>
              <a:rPr lang="en-US" altLang="ko-KR" sz="1500" b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rPr>
              <a:t>├ ( q₁, 111, AAAZ ) ├ ( q₁, 11, AAZ ) ├ ( q₁, 1, AZ ) ├ ( q₁, λ, Z ) ├ ( q₂, λ)</a:t>
            </a:r>
            <a:br>
              <a:rPr lang="en-US" altLang="ko-KR" sz="1500" b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rPr>
            </a:br>
            <a:r>
              <a:rPr lang="en-US" altLang="ko-KR" sz="1500" b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rPr>
              <a:t/>
            </a:r>
            <a:br>
              <a:rPr lang="en-US" altLang="ko-KR" sz="1500" b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rPr>
            </a:br>
            <a:r>
              <a:rPr lang="en-US" altLang="ko-KR" sz="1500" b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rPr>
              <a:t>S → aSbb | a</a:t>
            </a:r>
            <a:br>
              <a:rPr lang="en-US" altLang="ko-KR" sz="1500" b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rPr>
            </a:br>
            <a:r>
              <a:rPr lang="en-US" altLang="ko-KR" sz="1500" b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rPr>
              <a:t>     ↓                                             δ ( q</a:t>
            </a:r>
            <a:r>
              <a:rPr lang="ko-KR" altLang="en-US" sz="1500" b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rPr>
              <a:t>。</a:t>
            </a:r>
            <a:r>
              <a:rPr lang="en-US" altLang="ko-KR" sz="1500" b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rPr>
              <a:t>, λ, Z ) = {( q₁, SZ )}</a:t>
            </a:r>
            <a:br>
              <a:rPr lang="en-US" altLang="ko-KR" sz="1500" b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rPr>
            </a:br>
            <a:r>
              <a:rPr lang="en-US" altLang="ko-KR" sz="1500" b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rPr>
              <a:t>S → aSA | a                                 δ ( q₁, a, S ) = {( q₁, SA ), ( q₁, λ )}</a:t>
            </a:r>
            <a:br>
              <a:rPr lang="en-US" altLang="ko-KR" sz="1500" b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rPr>
            </a:br>
            <a:r>
              <a:rPr lang="en-US" altLang="ko-KR" sz="1500" b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rPr>
              <a:t>A → bB                                       δ ( q₁, b, A ) = {( q₁, B )}</a:t>
            </a:r>
            <a:br>
              <a:rPr lang="en-US" altLang="ko-KR" sz="1500" b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rPr>
            </a:br>
            <a:r>
              <a:rPr lang="en-US" altLang="ko-KR" sz="1500" b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rPr>
              <a:t>B → b                                          δ ( q₁, b, B ) = {( q₁, λ )}</a:t>
            </a:r>
            <a:br>
              <a:rPr lang="en-US" altLang="ko-KR" sz="1500" b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rPr>
            </a:br>
            <a:r>
              <a:rPr lang="en-US" altLang="ko-KR" sz="1500" b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rPr>
              <a:t>                                                     δ ( q₁, λ, Z ) = {( q₂, λ )}</a:t>
            </a:r>
          </a:p>
        </p:txBody>
      </p:sp>
    </p:spTree>
    <p:extLst>
      <p:ext uri="{BB962C8B-B14F-4D97-AF65-F5344CB8AC3E}">
        <p14:creationId xmlns:p14="http://schemas.microsoft.com/office/powerpoint/2010/main" val="39749362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4"/>
          <p:cNvSpPr>
            <a:spLocks noChangeArrowheads="1"/>
          </p:cNvSpPr>
          <p:nvPr/>
        </p:nvSpPr>
        <p:spPr bwMode="auto">
          <a:xfrm>
            <a:off x="539750" y="549275"/>
            <a:ext cx="7772400" cy="583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ko-KR" sz="150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altLang="ko-KR" sz="1500">
                <a:latin typeface="Times New Roman" pitchFamily="18" charset="0"/>
                <a:cs typeface="Times New Roman" pitchFamily="18" charset="0"/>
              </a:rPr>
            </a:br>
            <a:r>
              <a:rPr lang="en-US" altLang="ko-KR" sz="150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altLang="ko-KR" sz="1500">
                <a:latin typeface="Times New Roman" pitchFamily="18" charset="0"/>
                <a:cs typeface="Times New Roman" pitchFamily="18" charset="0"/>
              </a:rPr>
            </a:br>
            <a:r>
              <a:rPr lang="en-US" altLang="ko-KR" sz="1500">
                <a:latin typeface="Times New Roman" pitchFamily="18" charset="0"/>
                <a:cs typeface="Times New Roman" pitchFamily="18" charset="0"/>
              </a:rPr>
              <a:t>Th 7. 1 for any cfi, there exist on npda such that    L = L(M)</a:t>
            </a:r>
            <a:br>
              <a:rPr lang="en-US" altLang="ko-KR" sz="1500">
                <a:latin typeface="Times New Roman" pitchFamily="18" charset="0"/>
                <a:cs typeface="Times New Roman" pitchFamily="18" charset="0"/>
              </a:rPr>
            </a:br>
            <a:r>
              <a:rPr lang="en-US" altLang="ko-KR" sz="1500">
                <a:latin typeface="Times New Roman" pitchFamily="18" charset="0"/>
                <a:cs typeface="Times New Roman" pitchFamily="18" charset="0"/>
              </a:rPr>
              <a:t>				    L(G) ⊆ L(M)</a:t>
            </a:r>
            <a:br>
              <a:rPr lang="en-US" altLang="ko-KR" sz="1500">
                <a:latin typeface="Times New Roman" pitchFamily="18" charset="0"/>
                <a:cs typeface="Times New Roman" pitchFamily="18" charset="0"/>
              </a:rPr>
            </a:br>
            <a:r>
              <a:rPr lang="en-US" altLang="ko-KR" sz="1500">
                <a:latin typeface="Times New Roman" pitchFamily="18" charset="0"/>
                <a:cs typeface="Times New Roman" pitchFamily="18" charset="0"/>
              </a:rPr>
              <a:t>				    L(M) ⊆ L(G)</a:t>
            </a:r>
            <a:br>
              <a:rPr lang="en-US" altLang="ko-KR" sz="1500">
                <a:latin typeface="Times New Roman" pitchFamily="18" charset="0"/>
                <a:cs typeface="Times New Roman" pitchFamily="18" charset="0"/>
              </a:rPr>
            </a:br>
            <a:r>
              <a:rPr lang="en-US" altLang="ko-KR" sz="150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altLang="ko-KR" sz="1500">
                <a:latin typeface="Times New Roman" pitchFamily="18" charset="0"/>
                <a:cs typeface="Times New Roman" pitchFamily="18" charset="0"/>
              </a:rPr>
            </a:br>
            <a:r>
              <a:rPr lang="en-US" altLang="ko-KR" sz="1500">
                <a:latin typeface="Times New Roman" pitchFamily="18" charset="0"/>
                <a:cs typeface="Times New Roman" pitchFamily="18" charset="0"/>
              </a:rPr>
              <a:t>leftmost derivation </a:t>
            </a:r>
            <a:r>
              <a:rPr lang="ko-KR" altLang="en-US" sz="1500">
                <a:latin typeface="Times New Roman" pitchFamily="18" charset="0"/>
                <a:cs typeface="Times New Roman" pitchFamily="18" charset="0"/>
              </a:rPr>
              <a:t>은 </a:t>
            </a:r>
            <a:r>
              <a:rPr lang="en-US" altLang="ko-KR" sz="1500">
                <a:latin typeface="Times New Roman" pitchFamily="18" charset="0"/>
                <a:cs typeface="Times New Roman" pitchFamily="18" charset="0"/>
              </a:rPr>
              <a:t>simulate</a:t>
            </a:r>
            <a:br>
              <a:rPr lang="en-US" altLang="ko-KR" sz="1500">
                <a:latin typeface="Times New Roman" pitchFamily="18" charset="0"/>
                <a:cs typeface="Times New Roman" pitchFamily="18" charset="0"/>
              </a:rPr>
            </a:br>
            <a:r>
              <a:rPr lang="en-US" altLang="ko-KR" sz="150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altLang="ko-KR" sz="1500">
                <a:latin typeface="Times New Roman" pitchFamily="18" charset="0"/>
                <a:cs typeface="Times New Roman" pitchFamily="18" charset="0"/>
              </a:rPr>
            </a:br>
            <a:r>
              <a:rPr lang="en-US" altLang="ko-KR" sz="1500">
                <a:latin typeface="Times New Roman" pitchFamily="18" charset="0"/>
                <a:cs typeface="Times New Roman" pitchFamily="18" charset="0"/>
              </a:rPr>
              <a:t>  	unprocessed part of sentential from in the stack</a:t>
            </a:r>
            <a:br>
              <a:rPr lang="en-US" altLang="ko-KR" sz="1500">
                <a:latin typeface="Times New Roman" pitchFamily="18" charset="0"/>
                <a:cs typeface="Times New Roman" pitchFamily="18" charset="0"/>
              </a:rPr>
            </a:br>
            <a:r>
              <a:rPr lang="en-US" altLang="ko-KR" sz="1500">
                <a:latin typeface="Times New Roman" pitchFamily="18" charset="0"/>
                <a:cs typeface="Times New Roman" pitchFamily="18" charset="0"/>
              </a:rPr>
              <a:t>  	others in inputfile.</a:t>
            </a:r>
            <a:br>
              <a:rPr lang="en-US" altLang="ko-KR" sz="1500">
                <a:latin typeface="Times New Roman" pitchFamily="18" charset="0"/>
                <a:cs typeface="Times New Roman" pitchFamily="18" charset="0"/>
              </a:rPr>
            </a:br>
            <a:r>
              <a:rPr lang="en-US" altLang="ko-KR" sz="150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altLang="ko-KR" sz="1500">
                <a:latin typeface="Times New Roman" pitchFamily="18" charset="0"/>
                <a:cs typeface="Times New Roman" pitchFamily="18" charset="0"/>
              </a:rPr>
            </a:br>
            <a:r>
              <a:rPr lang="en-US" altLang="ko-KR" sz="1500">
                <a:latin typeface="Times New Roman" pitchFamily="18" charset="0"/>
                <a:cs typeface="Times New Roman" pitchFamily="18" charset="0"/>
              </a:rPr>
              <a:t>M = ({q</a:t>
            </a:r>
            <a:r>
              <a:rPr lang="en-US" altLang="ko-KR" sz="1500" baseline="-2500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ko-KR" sz="1500">
                <a:latin typeface="Times New Roman" pitchFamily="18" charset="0"/>
                <a:cs typeface="Times New Roman" pitchFamily="18" charset="0"/>
              </a:rPr>
              <a:t>, q</a:t>
            </a:r>
            <a:r>
              <a:rPr lang="en-US" altLang="ko-KR" sz="1500" baseline="-250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ko-KR" sz="1500">
                <a:latin typeface="Times New Roman" pitchFamily="18" charset="0"/>
                <a:cs typeface="Times New Roman" pitchFamily="18" charset="0"/>
              </a:rPr>
              <a:t>, …..,q</a:t>
            </a:r>
            <a:r>
              <a:rPr lang="en-US" altLang="ko-KR" sz="1500" baseline="-2500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ko-KR" sz="1500">
                <a:latin typeface="Times New Roman" pitchFamily="18" charset="0"/>
                <a:cs typeface="Times New Roman" pitchFamily="18" charset="0"/>
              </a:rPr>
              <a:t>}, T, V ∪{z} , </a:t>
            </a:r>
            <a:r>
              <a:rPr lang="el-GR" altLang="ko-KR" sz="1500"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en-US" altLang="ko-KR" sz="1500">
                <a:latin typeface="Times New Roman" pitchFamily="18" charset="0"/>
                <a:cs typeface="Times New Roman" pitchFamily="18" charset="0"/>
              </a:rPr>
              <a:t>,q</a:t>
            </a:r>
            <a:r>
              <a:rPr lang="en-US" altLang="ko-KR" sz="1500" baseline="-2500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ko-KR" sz="1500">
                <a:latin typeface="Times New Roman" pitchFamily="18" charset="0"/>
                <a:cs typeface="Times New Roman" pitchFamily="18" charset="0"/>
              </a:rPr>
              <a:t>,z,{q</a:t>
            </a:r>
            <a:r>
              <a:rPr lang="en-US" altLang="ko-KR" sz="1500" baseline="-2500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ko-KR" sz="1500">
                <a:latin typeface="Times New Roman" pitchFamily="18" charset="0"/>
                <a:cs typeface="Times New Roman" pitchFamily="18" charset="0"/>
              </a:rPr>
              <a:t>})</a:t>
            </a:r>
            <a:br>
              <a:rPr lang="en-US" altLang="ko-KR" sz="1500">
                <a:latin typeface="Times New Roman" pitchFamily="18" charset="0"/>
                <a:cs typeface="Times New Roman" pitchFamily="18" charset="0"/>
              </a:rPr>
            </a:br>
            <a:r>
              <a:rPr lang="en-US" altLang="ko-KR" sz="1500">
                <a:latin typeface="Times New Roman" pitchFamily="18" charset="0"/>
                <a:cs typeface="Times New Roman" pitchFamily="18" charset="0"/>
              </a:rPr>
              <a:t>               Ⅱ                Ⅱ Ⅱ </a:t>
            </a:r>
            <a:br>
              <a:rPr lang="en-US" altLang="ko-KR" sz="1500">
                <a:latin typeface="Times New Roman" pitchFamily="18" charset="0"/>
                <a:cs typeface="Times New Roman" pitchFamily="18" charset="0"/>
              </a:rPr>
            </a:br>
            <a:r>
              <a:rPr lang="en-US" altLang="ko-KR" sz="1500">
                <a:latin typeface="Times New Roman" pitchFamily="18" charset="0"/>
                <a:cs typeface="Times New Roman" pitchFamily="18" charset="0"/>
              </a:rPr>
              <a:t>      (        Q               , ∑, P            , S    ….       )</a:t>
            </a:r>
            <a:br>
              <a:rPr lang="en-US" altLang="ko-KR" sz="1500">
                <a:latin typeface="Times New Roman" pitchFamily="18" charset="0"/>
                <a:cs typeface="Times New Roman" pitchFamily="18" charset="0"/>
              </a:rPr>
            </a:br>
            <a:endParaRPr lang="en-US" altLang="en-US" sz="15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60814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836613"/>
            <a:ext cx="8229600" cy="52419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ko-KR" sz="1500" b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rPr>
              <a:t>T is identical with the set of terminals of G</a:t>
            </a:r>
            <a:br>
              <a:rPr lang="en-US" altLang="ko-KR" sz="1500" b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rPr>
            </a:br>
            <a:r>
              <a:rPr lang="en-US" altLang="ko-KR" sz="1500" b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rPr>
              <a:t>      </a:t>
            </a:r>
            <a:r>
              <a:rPr lang="el-GR" altLang="ko-KR" sz="1500" b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δ</a:t>
            </a:r>
            <a:r>
              <a:rPr lang="en-US" altLang="ko-KR" sz="1500" b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① </a:t>
            </a:r>
            <a:r>
              <a:rPr lang="el-GR" altLang="ko-KR" sz="1500" b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δ</a:t>
            </a:r>
            <a:r>
              <a:rPr lang="en-US" altLang="ko-KR" sz="1500" b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(q</a:t>
            </a:r>
            <a:r>
              <a:rPr lang="en-US" altLang="ko-KR" sz="1500" b="0" baseline="-2500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0</a:t>
            </a:r>
            <a:r>
              <a:rPr lang="en-US" altLang="ko-KR" sz="1500" b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, </a:t>
            </a:r>
            <a:r>
              <a:rPr lang="el-GR" altLang="ko-KR" sz="1500" b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λ</a:t>
            </a:r>
            <a:r>
              <a:rPr lang="en-US" altLang="ko-KR" sz="1500" b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, z) = {(q</a:t>
            </a:r>
            <a:r>
              <a:rPr lang="en-US" altLang="ko-KR" sz="1500" b="0" baseline="-2500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1</a:t>
            </a:r>
            <a:r>
              <a:rPr lang="en-US" altLang="ko-KR" sz="1500" b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, S</a:t>
            </a:r>
            <a:r>
              <a:rPr lang="en-US" altLang="ko-KR" sz="1500" b="0" baseline="-2500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z</a:t>
            </a:r>
            <a:r>
              <a:rPr lang="en-US" altLang="ko-KR" sz="1500" b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)} · · · · · · · · · (7.1)</a:t>
            </a:r>
            <a:br>
              <a:rPr lang="en-US" altLang="ko-KR" sz="1500" b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</a:br>
            <a:r>
              <a:rPr lang="en-US" altLang="ko-KR" sz="1500" b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        ② (q</a:t>
            </a:r>
            <a:r>
              <a:rPr lang="en-US" altLang="ko-KR" sz="1500" b="0" baseline="-2500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1</a:t>
            </a:r>
            <a:r>
              <a:rPr lang="en-US" altLang="ko-KR" sz="1500" b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, U) ∈ </a:t>
            </a:r>
            <a:r>
              <a:rPr lang="el-GR" altLang="ko-KR" sz="1500" b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δ</a:t>
            </a:r>
            <a:r>
              <a:rPr lang="en-US" altLang="ko-KR" sz="1500" b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(q</a:t>
            </a:r>
            <a:r>
              <a:rPr lang="en-US" altLang="ko-KR" sz="1500" b="0" baseline="-2500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1</a:t>
            </a:r>
            <a:r>
              <a:rPr lang="en-US" altLang="ko-KR" sz="1500" b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, a, A)</a:t>
            </a:r>
            <a:br>
              <a:rPr lang="en-US" altLang="ko-KR" sz="1500" b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</a:br>
            <a:r>
              <a:rPr lang="en-US" altLang="ko-KR" sz="1500" b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              wherever A → au     u ∈ V* · · · · · · ·(7.2)</a:t>
            </a:r>
            <a:br>
              <a:rPr lang="en-US" altLang="ko-KR" sz="1500" b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</a:br>
            <a:r>
              <a:rPr lang="en-US" altLang="ko-KR" sz="1500" b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        ③ finally </a:t>
            </a:r>
            <a:r>
              <a:rPr lang="el-GR" altLang="ko-KR" sz="1500" b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δ</a:t>
            </a:r>
            <a:r>
              <a:rPr lang="en-US" altLang="ko-KR" sz="1500" b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(q1, </a:t>
            </a:r>
            <a:r>
              <a:rPr lang="el-GR" altLang="ko-KR" sz="1500" b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λ</a:t>
            </a:r>
            <a:r>
              <a:rPr lang="en-US" altLang="ko-KR" sz="1500" b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, z) = {(q</a:t>
            </a:r>
            <a:r>
              <a:rPr lang="en-US" altLang="ko-KR" sz="1500" b="0" baseline="-2500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f</a:t>
            </a:r>
            <a:r>
              <a:rPr lang="en-US" altLang="ko-KR" sz="1500" b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,</a:t>
            </a:r>
            <a:r>
              <a:rPr lang="el-GR" altLang="ko-KR" sz="1500" b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λ</a:t>
            </a:r>
            <a:r>
              <a:rPr lang="en-US" altLang="ko-KR" sz="1500" b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)} · · · ·(7.3)</a:t>
            </a:r>
            <a:br>
              <a:rPr lang="en-US" altLang="ko-KR" sz="1500" b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</a:br>
            <a:r>
              <a:rPr lang="en-US" altLang="ko-KR" sz="1500" b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/>
            </a:r>
            <a:br>
              <a:rPr lang="en-US" altLang="ko-KR" sz="1500" b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</a:br>
            <a:r>
              <a:rPr lang="en-US" altLang="ko-KR" sz="1500" b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M </a:t>
            </a:r>
            <a:r>
              <a:rPr lang="ko-KR" altLang="en-US" sz="1500" b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이 </a:t>
            </a:r>
            <a:r>
              <a:rPr lang="en-US" altLang="ko-KR" sz="1500" b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any w ∈ L(G) </a:t>
            </a:r>
            <a:r>
              <a:rPr lang="ko-KR" altLang="en-US" sz="1500" b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를 </a:t>
            </a:r>
            <a:r>
              <a:rPr lang="en-US" altLang="ko-KR" sz="1500" b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accept</a:t>
            </a:r>
            <a:r>
              <a:rPr lang="ko-KR" altLang="en-US" sz="1500" b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함을 보이기 위해</a:t>
            </a:r>
            <a:r>
              <a:rPr lang="en-US" altLang="ko-KR" sz="1500" b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, </a:t>
            </a:r>
            <a:r>
              <a:rPr lang="ko-KR" altLang="en-US" sz="1500" b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다음 </a:t>
            </a:r>
            <a:r>
              <a:rPr lang="en-US" altLang="ko-KR" sz="1500" b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partial leftmost derivation </a:t>
            </a:r>
            <a:r>
              <a:rPr lang="ko-KR" altLang="en-US" sz="1500" b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을 </a:t>
            </a:r>
            <a:r>
              <a:rPr lang="en-US" altLang="ko-KR" sz="1500" b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consider </a:t>
            </a:r>
            <a:br>
              <a:rPr lang="en-US" altLang="ko-KR" sz="1500" b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</a:br>
            <a:r>
              <a:rPr lang="en-US" altLang="ko-KR" sz="1500" b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         S      a</a:t>
            </a:r>
            <a:r>
              <a:rPr lang="en-US" altLang="ko-KR" sz="1500" b="0" baseline="-2500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1</a:t>
            </a:r>
            <a:r>
              <a:rPr lang="en-US" altLang="ko-KR" sz="1500" b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a</a:t>
            </a:r>
            <a:r>
              <a:rPr lang="en-US" altLang="ko-KR" sz="1500" b="0" baseline="-2500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2</a:t>
            </a:r>
            <a:r>
              <a:rPr lang="en-US" altLang="ko-KR" sz="1500" b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· · · ·a</a:t>
            </a:r>
            <a:r>
              <a:rPr lang="en-US" altLang="ko-KR" sz="1500" b="0" baseline="-2500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n</a:t>
            </a:r>
            <a:r>
              <a:rPr lang="en-US" altLang="ko-KR" sz="1500" b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A</a:t>
            </a:r>
            <a:r>
              <a:rPr lang="en-US" altLang="ko-KR" sz="1500" b="0" baseline="-2500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1</a:t>
            </a:r>
            <a:r>
              <a:rPr lang="en-US" altLang="ko-KR" sz="1500" b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A</a:t>
            </a:r>
            <a:r>
              <a:rPr lang="en-US" altLang="ko-KR" sz="1500" b="0" baseline="-2500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2</a:t>
            </a:r>
            <a:r>
              <a:rPr lang="en-US" altLang="ko-KR" sz="1500" b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· · ·A</a:t>
            </a:r>
            <a:r>
              <a:rPr lang="en-US" altLang="ko-KR" sz="1500" b="0" baseline="-2500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n</a:t>
            </a:r>
            <a:r>
              <a:rPr lang="en-US" altLang="ko-KR" sz="1500" b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/>
            </a:r>
            <a:br>
              <a:rPr lang="en-US" altLang="ko-KR" sz="1500" b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</a:br>
            <a:r>
              <a:rPr lang="en-US" altLang="ko-KR" sz="1500" b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            ⇒ a</a:t>
            </a:r>
            <a:r>
              <a:rPr lang="en-US" altLang="ko-KR" sz="1500" b="0" baseline="-2500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1</a:t>
            </a:r>
            <a:r>
              <a:rPr lang="en-US" altLang="ko-KR" sz="1500" b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a</a:t>
            </a:r>
            <a:r>
              <a:rPr lang="en-US" altLang="ko-KR" sz="1500" b="0" baseline="-2500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2</a:t>
            </a:r>
            <a:r>
              <a:rPr lang="en-US" altLang="ko-KR" sz="1500" b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· · ·a</a:t>
            </a:r>
            <a:r>
              <a:rPr lang="en-US" altLang="ko-KR" sz="1500" b="0" baseline="-2500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n</a:t>
            </a:r>
            <a:r>
              <a:rPr lang="en-US" altLang="ko-KR" sz="1500" b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bB</a:t>
            </a:r>
            <a:r>
              <a:rPr lang="en-US" altLang="ko-KR" sz="1500" b="0" baseline="-2500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1</a:t>
            </a:r>
            <a:r>
              <a:rPr lang="en-US" altLang="ko-KR" sz="1500" b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B</a:t>
            </a:r>
            <a:r>
              <a:rPr lang="en-US" altLang="ko-KR" sz="1500" b="0" baseline="-2500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2</a:t>
            </a:r>
            <a:r>
              <a:rPr lang="en-US" altLang="ko-KR" sz="1500" b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· · ·B</a:t>
            </a:r>
            <a:r>
              <a:rPr lang="en-US" altLang="ko-KR" sz="1500" b="0" baseline="-2500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k</a:t>
            </a:r>
            <a:r>
              <a:rPr lang="en-US" altLang="ko-KR" sz="1500" b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A</a:t>
            </a:r>
            <a:r>
              <a:rPr lang="en-US" altLang="ko-KR" sz="1500" b="0" baseline="-2500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z</a:t>
            </a:r>
            <a:r>
              <a:rPr lang="en-US" altLang="ko-KR" sz="1500" b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· · ·A</a:t>
            </a:r>
            <a:r>
              <a:rPr lang="en-US" altLang="ko-KR" sz="1500" b="0" baseline="-2500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n</a:t>
            </a:r>
            <a:r>
              <a:rPr lang="en-US" altLang="ko-KR" sz="1500" b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/>
            </a:r>
            <a:br>
              <a:rPr lang="en-US" altLang="ko-KR" sz="1500" b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</a:br>
            <a:r>
              <a:rPr lang="en-US" altLang="ko-KR" sz="1500" b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                 A</a:t>
            </a:r>
            <a:r>
              <a:rPr lang="en-US" altLang="ko-KR" sz="1500" b="0" baseline="-2500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1</a:t>
            </a:r>
            <a:r>
              <a:rPr lang="en-US" altLang="ko-KR" sz="1500" b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→ bB</a:t>
            </a:r>
            <a:r>
              <a:rPr lang="en-US" altLang="ko-KR" sz="1500" b="0" baseline="-2500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1</a:t>
            </a:r>
            <a:r>
              <a:rPr lang="en-US" altLang="ko-KR" sz="1500" b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B</a:t>
            </a:r>
            <a:r>
              <a:rPr lang="en-US" altLang="ko-KR" sz="1500" b="0" baseline="-2500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2</a:t>
            </a:r>
            <a:r>
              <a:rPr lang="en-US" altLang="ko-KR" sz="1500" b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· · ·B</a:t>
            </a:r>
            <a:r>
              <a:rPr lang="en-US" altLang="ko-KR" sz="1500" b="0" baseline="-2500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k</a:t>
            </a:r>
            <a:r>
              <a:rPr lang="en-US" altLang="ko-KR" sz="1500" b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/>
            </a:r>
            <a:br>
              <a:rPr lang="en-US" altLang="ko-KR" sz="1500" b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</a:br>
            <a:r>
              <a:rPr lang="en-US" altLang="ko-KR" sz="1500" b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/>
            </a:r>
            <a:br>
              <a:rPr lang="en-US" altLang="ko-KR" sz="1500" b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</a:br>
            <a:r>
              <a:rPr lang="en-US" altLang="ko-KR" sz="1500" b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if  M</a:t>
            </a:r>
            <a:r>
              <a:rPr lang="ko-KR" altLang="en-US" sz="1500" b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은 </a:t>
            </a:r>
            <a:r>
              <a:rPr lang="en-US" altLang="ko-KR" sz="1500" b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derivation </a:t>
            </a:r>
            <a:r>
              <a:rPr lang="ko-KR" altLang="en-US" sz="1500" b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을 </a:t>
            </a:r>
            <a:r>
              <a:rPr lang="en-US" altLang="ko-KR" sz="1500" b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simulate </a:t>
            </a:r>
            <a:r>
              <a:rPr lang="ko-KR" altLang="en-US" sz="1500" b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하면</a:t>
            </a:r>
            <a:r>
              <a:rPr lang="en-US" altLang="ko-KR" sz="1500" b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,  a</a:t>
            </a:r>
            <a:r>
              <a:rPr lang="en-US" altLang="ko-KR" sz="1500" b="0" baseline="-2500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1</a:t>
            </a:r>
            <a:r>
              <a:rPr lang="en-US" altLang="ko-KR" sz="1500" b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a</a:t>
            </a:r>
            <a:r>
              <a:rPr lang="en-US" altLang="ko-KR" sz="1500" b="0" baseline="-2500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2</a:t>
            </a:r>
            <a:r>
              <a:rPr lang="en-US" altLang="ko-KR" sz="1500" b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· · ·a</a:t>
            </a:r>
            <a:r>
              <a:rPr lang="en-US" altLang="ko-KR" sz="1500" b="0" baseline="-2500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n</a:t>
            </a:r>
            <a:r>
              <a:rPr lang="ko-KR" altLang="en-US" sz="1500" b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을 읽은 후</a:t>
            </a:r>
            <a:br>
              <a:rPr lang="ko-KR" altLang="en-US" sz="1500" b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</a:br>
            <a:r>
              <a:rPr lang="ko-KR" altLang="en-US" sz="1500" b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        </a:t>
            </a:r>
            <a:r>
              <a:rPr lang="en-US" altLang="ko-KR" sz="1500" b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A</a:t>
            </a:r>
            <a:r>
              <a:rPr lang="en-US" altLang="ko-KR" sz="1500" b="0" baseline="-2500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1</a:t>
            </a:r>
            <a:r>
              <a:rPr lang="en-US" altLang="ko-KR" sz="1500" b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A</a:t>
            </a:r>
            <a:r>
              <a:rPr lang="en-US" altLang="ko-KR" sz="1500" b="0" baseline="-2500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2</a:t>
            </a:r>
            <a:r>
              <a:rPr lang="en-US" altLang="ko-KR" sz="1500" b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· · ·A</a:t>
            </a:r>
            <a:r>
              <a:rPr lang="en-US" altLang="ko-KR" sz="1500" b="0" baseline="-2500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n</a:t>
            </a:r>
            <a:r>
              <a:rPr lang="ko-KR" altLang="en-US" sz="1500" b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을 </a:t>
            </a:r>
            <a:r>
              <a:rPr lang="en-US" altLang="ko-KR" sz="1500" b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stack</a:t>
            </a:r>
            <a:r>
              <a:rPr lang="ko-KR" altLang="en-US" sz="1500" b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에 남기고 </a:t>
            </a:r>
            <a:br>
              <a:rPr lang="ko-KR" altLang="en-US" sz="1500" b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</a:br>
            <a:r>
              <a:rPr lang="ko-KR" altLang="en-US" sz="1500" b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        다음 </a:t>
            </a:r>
            <a:r>
              <a:rPr lang="en-US" altLang="ko-KR" sz="1500" b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step</a:t>
            </a:r>
            <a:r>
              <a:rPr lang="ko-KR" altLang="en-US" sz="1500" b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에서 </a:t>
            </a:r>
            <a:r>
              <a:rPr lang="en-US" altLang="ko-KR" sz="1500" b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A</a:t>
            </a:r>
            <a:r>
              <a:rPr lang="en-US" altLang="ko-KR" sz="1500" b="0" baseline="-2500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1</a:t>
            </a:r>
            <a:r>
              <a:rPr lang="en-US" altLang="ko-KR" sz="1500" b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→ bB</a:t>
            </a:r>
            <a:r>
              <a:rPr lang="en-US" altLang="ko-KR" sz="1500" b="0" baseline="-2500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1</a:t>
            </a:r>
            <a:r>
              <a:rPr lang="en-US" altLang="ko-KR" sz="1500" b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· · ·B</a:t>
            </a:r>
            <a:r>
              <a:rPr lang="en-US" altLang="ko-KR" sz="1500" b="0" baseline="-2500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k</a:t>
            </a:r>
            <a:r>
              <a:rPr lang="ko-KR" altLang="en-US" sz="1500" b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를 위해서</a:t>
            </a:r>
            <a:br>
              <a:rPr lang="ko-KR" altLang="en-US" sz="1500" b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</a:br>
            <a:r>
              <a:rPr lang="ko-KR" altLang="en-US" sz="1500" b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        </a:t>
            </a:r>
            <a:r>
              <a:rPr lang="en-US" altLang="ko-KR" sz="1500" b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b</a:t>
            </a:r>
            <a:r>
              <a:rPr lang="ko-KR" altLang="en-US" sz="1500" b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를 읽고 </a:t>
            </a:r>
            <a:r>
              <a:rPr lang="en-US" altLang="ko-KR" sz="1500" b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A</a:t>
            </a:r>
            <a:r>
              <a:rPr lang="en-US" altLang="ko-KR" sz="1500" b="0" baseline="-2500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1</a:t>
            </a:r>
            <a:r>
              <a:rPr lang="ko-KR" altLang="en-US" sz="1500" b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대신 </a:t>
            </a:r>
            <a:r>
              <a:rPr lang="en-US" altLang="ko-KR" sz="1500" b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B</a:t>
            </a:r>
            <a:r>
              <a:rPr lang="en-US" altLang="ko-KR" sz="1500" b="0" baseline="-2500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1</a:t>
            </a:r>
            <a:r>
              <a:rPr lang="en-US" altLang="ko-KR" sz="1500" b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· · ·B</a:t>
            </a:r>
            <a:r>
              <a:rPr lang="en-US" altLang="ko-KR" sz="1500" b="0" baseline="-2500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k</a:t>
            </a:r>
            <a:r>
              <a:rPr lang="ko-KR" altLang="en-US" sz="1500" b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를 </a:t>
            </a:r>
            <a:r>
              <a:rPr lang="en-US" altLang="ko-KR" sz="1500" b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stack</a:t>
            </a:r>
            <a:r>
              <a:rPr lang="ko-KR" altLang="en-US" sz="1500" b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에 </a:t>
            </a:r>
            <a:r>
              <a:rPr lang="en-US" altLang="ko-KR" sz="1500" b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push</a:t>
            </a:r>
            <a:endParaRPr lang="en-US" altLang="el-GR" sz="1500" b="0" smtClean="0">
              <a:solidFill>
                <a:schemeClr val="tx1"/>
              </a:solidFill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</p:txBody>
      </p:sp>
      <p:grpSp>
        <p:nvGrpSpPr>
          <p:cNvPr id="106499" name="Group 10"/>
          <p:cNvGrpSpPr>
            <a:grpSpLocks/>
          </p:cNvGrpSpPr>
          <p:nvPr/>
        </p:nvGrpSpPr>
        <p:grpSpPr bwMode="auto">
          <a:xfrm>
            <a:off x="1060450" y="2425700"/>
            <a:ext cx="1508125" cy="423863"/>
            <a:chOff x="1245" y="2844"/>
            <a:chExt cx="950" cy="267"/>
          </a:xfrm>
        </p:grpSpPr>
        <p:sp>
          <p:nvSpPr>
            <p:cNvPr id="106500" name="Text Box 11"/>
            <p:cNvSpPr txBox="1">
              <a:spLocks noChangeArrowheads="1"/>
            </p:cNvSpPr>
            <p:nvPr/>
          </p:nvSpPr>
          <p:spPr bwMode="auto">
            <a:xfrm>
              <a:off x="1288" y="2844"/>
              <a:ext cx="907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500">
                  <a:latin typeface="Times New Roman" pitchFamily="18" charset="0"/>
                  <a:cs typeface="Times New Roman" pitchFamily="18" charset="0"/>
                </a:rPr>
                <a:t>*</a:t>
              </a:r>
            </a:p>
          </p:txBody>
        </p:sp>
        <p:sp>
          <p:nvSpPr>
            <p:cNvPr id="106501" name="Text Box 12"/>
            <p:cNvSpPr txBox="1">
              <a:spLocks noChangeArrowheads="1"/>
            </p:cNvSpPr>
            <p:nvPr/>
          </p:nvSpPr>
          <p:spPr bwMode="auto">
            <a:xfrm>
              <a:off x="1283" y="2957"/>
              <a:ext cx="499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>
                  <a:latin typeface="Times New Roman" pitchFamily="18" charset="0"/>
                  <a:cs typeface="Times New Roman" pitchFamily="18" charset="0"/>
                </a:rPr>
                <a:t>G</a:t>
              </a:r>
            </a:p>
          </p:txBody>
        </p:sp>
        <p:sp>
          <p:nvSpPr>
            <p:cNvPr id="106502" name="Text Box 13"/>
            <p:cNvSpPr txBox="1">
              <a:spLocks noChangeArrowheads="1"/>
            </p:cNvSpPr>
            <p:nvPr/>
          </p:nvSpPr>
          <p:spPr bwMode="auto">
            <a:xfrm>
              <a:off x="1245" y="2854"/>
              <a:ext cx="680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500">
                  <a:latin typeface="Times New Roman" pitchFamily="18" charset="0"/>
                  <a:cs typeface="Times New Roman" pitchFamily="18" charset="0"/>
                </a:rPr>
                <a:t>⇒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63822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ext Box 4"/>
          <p:cNvSpPr txBox="1">
            <a:spLocks noChangeArrowheads="1"/>
          </p:cNvSpPr>
          <p:nvPr/>
        </p:nvSpPr>
        <p:spPr bwMode="auto">
          <a:xfrm>
            <a:off x="468313" y="404813"/>
            <a:ext cx="8280400" cy="604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ko-KR" altLang="en-US" sz="1500">
                <a:latin typeface="Times New Roman" pitchFamily="18" charset="0"/>
              </a:rPr>
              <a:t>앞의 </a:t>
            </a:r>
            <a:r>
              <a:rPr lang="en-US" altLang="ko-KR" sz="1500">
                <a:latin typeface="Times New Roman" pitchFamily="18" charset="0"/>
              </a:rPr>
              <a:t>derivation</a:t>
            </a:r>
            <a:r>
              <a:rPr lang="ko-KR" altLang="en-US" sz="1500">
                <a:latin typeface="Times New Roman" pitchFamily="18" charset="0"/>
              </a:rPr>
              <a:t>을 위해  </a:t>
            </a:r>
          </a:p>
          <a:p>
            <a:pPr eaLnBrk="1" hangingPunct="1">
              <a:spcBef>
                <a:spcPct val="50000"/>
              </a:spcBef>
            </a:pPr>
            <a:r>
              <a:rPr lang="ko-KR" altLang="en-US" sz="1500">
                <a:latin typeface="Times New Roman" pitchFamily="18" charset="0"/>
              </a:rPr>
              <a:t> 즉</a:t>
            </a:r>
            <a:r>
              <a:rPr lang="en-US" altLang="ko-KR" sz="1500">
                <a:latin typeface="Times New Roman" pitchFamily="18" charset="0"/>
              </a:rPr>
              <a:t>,  Stack</a:t>
            </a:r>
            <a:r>
              <a:rPr lang="ko-KR" altLang="en-US" sz="1500">
                <a:latin typeface="Times New Roman" pitchFamily="18" charset="0"/>
              </a:rPr>
              <a:t>은                                  으로  된다</a:t>
            </a:r>
            <a:r>
              <a:rPr lang="en-US" altLang="ko-KR" sz="1500">
                <a:latin typeface="Times New Roman" pitchFamily="18" charset="0"/>
              </a:rPr>
              <a:t>. 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ko-KR" sz="1500">
                <a:latin typeface="Times New Roman" pitchFamily="18" charset="0"/>
              </a:rPr>
              <a:t>    </a:t>
            </a:r>
            <a:r>
              <a:rPr lang="ko-KR" altLang="en-US" sz="1500">
                <a:latin typeface="Times New Roman" pitchFamily="18" charset="0"/>
              </a:rPr>
              <a:t>모든 </a:t>
            </a:r>
            <a:r>
              <a:rPr lang="en-US" altLang="ko-KR" sz="1500" u="sng">
                <a:latin typeface="Times New Roman" pitchFamily="18" charset="0"/>
              </a:rPr>
              <a:t>derivation</a:t>
            </a:r>
            <a:r>
              <a:rPr lang="ko-KR" altLang="en-US" sz="1500">
                <a:latin typeface="Times New Roman" pitchFamily="18" charset="0"/>
              </a:rPr>
              <a:t>에서 모든         을 만들어 낼 수 있다</a:t>
            </a:r>
            <a:r>
              <a:rPr lang="en-US" altLang="ko-KR" sz="1500">
                <a:latin typeface="Times New Roman" pitchFamily="18" charset="0"/>
              </a:rPr>
              <a:t>!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ko-KR" sz="1500">
                <a:latin typeface="Times New Roman" pitchFamily="18" charset="0"/>
              </a:rPr>
              <a:t>            Greibach NF</a:t>
            </a:r>
            <a:r>
              <a:rPr lang="ko-KR" altLang="en-US" sz="1500">
                <a:latin typeface="Times New Roman" pitchFamily="18" charset="0"/>
              </a:rPr>
              <a:t>이므로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ko-KR" sz="1500">
                <a:latin typeface="Times New Roman" pitchFamily="18" charset="0"/>
              </a:rPr>
              <a:t>Simple induction </a:t>
            </a:r>
            <a:r>
              <a:rPr lang="ko-KR" altLang="en-US" sz="1500">
                <a:latin typeface="Times New Roman" pitchFamily="18" charset="0"/>
              </a:rPr>
              <a:t>하면</a:t>
            </a:r>
          </a:p>
          <a:p>
            <a:pPr eaLnBrk="1" hangingPunct="1">
              <a:spcBef>
                <a:spcPct val="50000"/>
              </a:spcBef>
            </a:pPr>
            <a:r>
              <a:rPr lang="ko-KR" altLang="en-US" sz="1500">
                <a:latin typeface="Times New Roman" pitchFamily="18" charset="0"/>
              </a:rPr>
              <a:t>             </a:t>
            </a:r>
            <a:r>
              <a:rPr lang="en-US" altLang="ko-KR" sz="1500">
                <a:latin typeface="Times New Roman" pitchFamily="18" charset="0"/>
              </a:rPr>
              <a:t>S        w                        ┣                 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ko-KR" sz="1500">
                <a:latin typeface="Times New Roman" pitchFamily="18" charset="0"/>
              </a:rPr>
              <a:t>       (7.1), (7.3)</a:t>
            </a:r>
            <a:r>
              <a:rPr lang="ko-KR" altLang="en-US" sz="1500">
                <a:latin typeface="Times New Roman" pitchFamily="18" charset="0"/>
              </a:rPr>
              <a:t>을 사용하면                  ┣                        ┣                     ┣</a:t>
            </a:r>
          </a:p>
          <a:p>
            <a:pPr eaLnBrk="1" hangingPunct="1">
              <a:spcBef>
                <a:spcPct val="50000"/>
              </a:spcBef>
            </a:pPr>
            <a:r>
              <a:rPr lang="ko-KR" altLang="en-US" sz="1500">
                <a:latin typeface="Times New Roman" pitchFamily="18" charset="0"/>
              </a:rPr>
              <a:t>   결과적으로   </a:t>
            </a:r>
            <a:r>
              <a:rPr lang="en-US" altLang="ko-KR" sz="1500">
                <a:latin typeface="Times New Roman" pitchFamily="18" charset="0"/>
              </a:rPr>
              <a:t>L(G)  ⊆ L(M)</a:t>
            </a:r>
          </a:p>
          <a:p>
            <a:pPr eaLnBrk="1" hangingPunct="1">
              <a:spcBef>
                <a:spcPct val="50000"/>
              </a:spcBef>
            </a:pPr>
            <a:endParaRPr lang="en-US" altLang="ko-KR" sz="1500">
              <a:latin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ko-KR" sz="1500" u="sng">
                <a:latin typeface="Times New Roman" pitchFamily="18" charset="0"/>
              </a:rPr>
              <a:t>L(M) ⊆L(G)</a:t>
            </a:r>
            <a:r>
              <a:rPr lang="ko-KR" altLang="en-US" sz="1500" u="sng">
                <a:latin typeface="Times New Roman" pitchFamily="18" charset="0"/>
              </a:rPr>
              <a:t>임을 보이자</a:t>
            </a:r>
            <a:r>
              <a:rPr lang="en-US" altLang="ko-KR" sz="1500" u="sng">
                <a:latin typeface="Times New Roman" pitchFamily="18" charset="0"/>
              </a:rPr>
              <a:t>. (</a:t>
            </a:r>
            <a:r>
              <a:rPr lang="ko-KR" altLang="en-US" sz="1500" u="sng">
                <a:latin typeface="Times New Roman" pitchFamily="18" charset="0"/>
              </a:rPr>
              <a:t>단</a:t>
            </a:r>
            <a:r>
              <a:rPr lang="en-US" altLang="ko-KR" sz="1500" u="sng">
                <a:latin typeface="Times New Roman" pitchFamily="18" charset="0"/>
              </a:rPr>
              <a:t>, w ∈ L(M))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ko-KR" sz="1500">
                <a:latin typeface="Times New Roman" pitchFamily="18" charset="0"/>
              </a:rPr>
              <a:t>     </a:t>
            </a:r>
            <a:r>
              <a:rPr lang="ko-KR" altLang="en-US" sz="1500">
                <a:latin typeface="Times New Roman" pitchFamily="18" charset="0"/>
              </a:rPr>
              <a:t>즉                  ┣</a:t>
            </a:r>
          </a:p>
          <a:p>
            <a:pPr eaLnBrk="1" hangingPunct="1">
              <a:spcBef>
                <a:spcPct val="50000"/>
              </a:spcBef>
            </a:pPr>
            <a:r>
              <a:rPr lang="ko-KR" altLang="en-US" sz="1500">
                <a:latin typeface="Times New Roman" pitchFamily="18" charset="0"/>
              </a:rPr>
              <a:t>          구체적으로</a:t>
            </a:r>
            <a:r>
              <a:rPr lang="en-US" altLang="ko-KR" sz="1500">
                <a:latin typeface="Times New Roman" pitchFamily="18" charset="0"/>
              </a:rPr>
              <a:t>,                   ┣  </a:t>
            </a:r>
          </a:p>
          <a:p>
            <a:pPr eaLnBrk="1" hangingPunct="1">
              <a:spcBef>
                <a:spcPct val="50000"/>
              </a:spcBef>
            </a:pPr>
            <a:endParaRPr lang="en-US" altLang="ko-KR" sz="1500">
              <a:latin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ko-KR" sz="1500">
                <a:latin typeface="Times New Roman" pitchFamily="18" charset="0"/>
              </a:rPr>
              <a:t>                                 </a:t>
            </a:r>
            <a:r>
              <a:rPr lang="ko-KR" altLang="en-US" sz="1500">
                <a:latin typeface="Times New Roman" pitchFamily="18" charset="0"/>
              </a:rPr>
              <a:t>이라면</a:t>
            </a:r>
          </a:p>
          <a:p>
            <a:pPr eaLnBrk="1" hangingPunct="1">
              <a:spcBef>
                <a:spcPct val="50000"/>
              </a:spcBef>
            </a:pPr>
            <a:r>
              <a:rPr lang="ko-KR" altLang="en-US" sz="1500">
                <a:latin typeface="Times New Roman" pitchFamily="18" charset="0"/>
              </a:rPr>
              <a:t>                              ┣                   의 </a:t>
            </a:r>
            <a:r>
              <a:rPr lang="en-US" altLang="ko-KR" sz="1500">
                <a:latin typeface="Times New Roman" pitchFamily="18" charset="0"/>
              </a:rPr>
              <a:t>first step                     (7.4)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ko-KR" sz="1500">
                <a:latin typeface="Times New Roman" pitchFamily="18" charset="0"/>
              </a:rPr>
              <a:t>                                           ┣                                </a:t>
            </a:r>
            <a:r>
              <a:rPr lang="ko-KR" altLang="en-US" sz="1500">
                <a:latin typeface="Times New Roman" pitchFamily="18" charset="0"/>
              </a:rPr>
              <a:t>이면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ko-KR" sz="1500">
                <a:latin typeface="Times New Roman" pitchFamily="18" charset="0"/>
              </a:rPr>
              <a:t>G</a:t>
            </a:r>
            <a:r>
              <a:rPr lang="ko-KR" altLang="en-US" sz="1500">
                <a:latin typeface="Times New Roman" pitchFamily="18" charset="0"/>
              </a:rPr>
              <a:t>의 </a:t>
            </a:r>
            <a:r>
              <a:rPr lang="en-US" altLang="ko-KR" sz="1500">
                <a:latin typeface="Times New Roman" pitchFamily="18" charset="0"/>
              </a:rPr>
              <a:t>P</a:t>
            </a:r>
            <a:r>
              <a:rPr lang="ko-KR" altLang="en-US" sz="1500">
                <a:latin typeface="Times New Roman" pitchFamily="18" charset="0"/>
              </a:rPr>
              <a:t>로                    을  </a:t>
            </a:r>
            <a:r>
              <a:rPr lang="en-US" altLang="ko-KR" sz="1500">
                <a:latin typeface="Times New Roman" pitchFamily="18" charset="0"/>
              </a:rPr>
              <a:t>pick up </a:t>
            </a:r>
            <a:r>
              <a:rPr lang="ko-KR" altLang="en-US" sz="1500">
                <a:latin typeface="Times New Roman" pitchFamily="18" charset="0"/>
              </a:rPr>
              <a:t>가능</a:t>
            </a:r>
            <a:r>
              <a:rPr lang="en-US" altLang="ko-KR" sz="1500">
                <a:latin typeface="Times New Roman" pitchFamily="18" charset="0"/>
              </a:rPr>
              <a:t>.</a:t>
            </a:r>
          </a:p>
        </p:txBody>
      </p:sp>
      <p:graphicFrame>
        <p:nvGraphicFramePr>
          <p:cNvPr id="107523" name="Object 5"/>
          <p:cNvGraphicFramePr>
            <a:graphicFrameLocks noChangeAspect="1"/>
          </p:cNvGraphicFramePr>
          <p:nvPr/>
        </p:nvGraphicFramePr>
        <p:xfrm>
          <a:off x="2484438" y="476250"/>
          <a:ext cx="19431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3" name="Equation" r:id="rId3" imgW="1562100" imgH="203200" progId="Equation.3">
                  <p:embed/>
                </p:oleObj>
              </mc:Choice>
              <mc:Fallback>
                <p:oleObj name="Equation" r:id="rId3" imgW="15621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476250"/>
                        <a:ext cx="19431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24" name="Object 6"/>
          <p:cNvGraphicFramePr>
            <a:graphicFrameLocks noChangeAspect="1"/>
          </p:cNvGraphicFramePr>
          <p:nvPr/>
        </p:nvGraphicFramePr>
        <p:xfrm>
          <a:off x="1619250" y="814388"/>
          <a:ext cx="1584325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4" name="Equation" r:id="rId5" imgW="1079032" imgH="177723" progId="Equation.3">
                  <p:embed/>
                </p:oleObj>
              </mc:Choice>
              <mc:Fallback>
                <p:oleObj name="Equation" r:id="rId5" imgW="1079032" imgH="1777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814388"/>
                        <a:ext cx="1584325" cy="238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25" name="Object 7"/>
          <p:cNvGraphicFramePr>
            <a:graphicFrameLocks noChangeAspect="1"/>
          </p:cNvGraphicFramePr>
          <p:nvPr/>
        </p:nvGraphicFramePr>
        <p:xfrm>
          <a:off x="2843213" y="1125538"/>
          <a:ext cx="227012" cy="28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5" name="Equation" r:id="rId7" imgW="139579" imgH="177646" progId="Equation.3">
                  <p:embed/>
                </p:oleObj>
              </mc:Choice>
              <mc:Fallback>
                <p:oleObj name="Equation" r:id="rId7" imgW="139579" imgH="1776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1125538"/>
                        <a:ext cx="227012" cy="287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26" name="Object 8"/>
          <p:cNvGraphicFramePr>
            <a:graphicFrameLocks noChangeAspect="1"/>
          </p:cNvGraphicFramePr>
          <p:nvPr/>
        </p:nvGraphicFramePr>
        <p:xfrm>
          <a:off x="1403350" y="1341438"/>
          <a:ext cx="1397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6" name="Equation" r:id="rId9" imgW="139639" imgH="203112" progId="Equation.3">
                  <p:embed/>
                </p:oleObj>
              </mc:Choice>
              <mc:Fallback>
                <p:oleObj name="Equation" r:id="rId9" imgW="139639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1341438"/>
                        <a:ext cx="139700" cy="20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27" name="Object 9"/>
          <p:cNvGraphicFramePr>
            <a:graphicFrameLocks noChangeAspect="1"/>
          </p:cNvGraphicFramePr>
          <p:nvPr/>
        </p:nvGraphicFramePr>
        <p:xfrm>
          <a:off x="1331913" y="2205038"/>
          <a:ext cx="360362" cy="18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7" name="Equation" r:id="rId11" imgW="190417" imgH="152334" progId="Equation.3">
                  <p:embed/>
                </p:oleObj>
              </mc:Choice>
              <mc:Fallback>
                <p:oleObj name="Equation" r:id="rId11" imgW="190417" imgH="15233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2205038"/>
                        <a:ext cx="360362" cy="180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28" name="Object 10"/>
          <p:cNvGraphicFramePr>
            <a:graphicFrameLocks noChangeAspect="1"/>
          </p:cNvGraphicFramePr>
          <p:nvPr/>
        </p:nvGraphicFramePr>
        <p:xfrm>
          <a:off x="1403350" y="2133600"/>
          <a:ext cx="114300" cy="12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8" name="Equation" r:id="rId13" imgW="114102" imgH="126780" progId="Equation.3">
                  <p:embed/>
                </p:oleObj>
              </mc:Choice>
              <mc:Fallback>
                <p:oleObj name="Equation" r:id="rId13" imgW="114102" imgH="1267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2133600"/>
                        <a:ext cx="114300" cy="12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29" name="Object 11"/>
          <p:cNvGraphicFramePr>
            <a:graphicFrameLocks noChangeAspect="1"/>
          </p:cNvGraphicFramePr>
          <p:nvPr/>
        </p:nvGraphicFramePr>
        <p:xfrm>
          <a:off x="3203575" y="2205038"/>
          <a:ext cx="719138" cy="261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9" name="Equation" r:id="rId15" imgW="558558" imgH="203112" progId="Equation.3">
                  <p:embed/>
                </p:oleObj>
              </mc:Choice>
              <mc:Fallback>
                <p:oleObj name="Equation" r:id="rId15" imgW="558558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2205038"/>
                        <a:ext cx="719138" cy="261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30" name="Object 12"/>
          <p:cNvGraphicFramePr>
            <a:graphicFrameLocks noChangeAspect="1"/>
          </p:cNvGraphicFramePr>
          <p:nvPr/>
        </p:nvGraphicFramePr>
        <p:xfrm>
          <a:off x="3059113" y="2133600"/>
          <a:ext cx="114300" cy="12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0" name="Equation" r:id="rId17" imgW="114102" imgH="126780" progId="Equation.3">
                  <p:embed/>
                </p:oleObj>
              </mc:Choice>
              <mc:Fallback>
                <p:oleObj name="Equation" r:id="rId17" imgW="114102" imgH="1267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2133600"/>
                        <a:ext cx="114300" cy="12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31" name="Object 13"/>
          <p:cNvGraphicFramePr>
            <a:graphicFrameLocks noChangeAspect="1"/>
          </p:cNvGraphicFramePr>
          <p:nvPr/>
        </p:nvGraphicFramePr>
        <p:xfrm>
          <a:off x="2771775" y="2492375"/>
          <a:ext cx="792163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1" name="Equation" r:id="rId18" imgW="545626" imgH="203024" progId="Equation.3">
                  <p:embed/>
                </p:oleObj>
              </mc:Choice>
              <mc:Fallback>
                <p:oleObj name="Equation" r:id="rId18" imgW="545626" imgH="2030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2492375"/>
                        <a:ext cx="792163" cy="29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32" name="Object 14"/>
          <p:cNvGraphicFramePr>
            <a:graphicFrameLocks noChangeAspect="1"/>
          </p:cNvGraphicFramePr>
          <p:nvPr/>
        </p:nvGraphicFramePr>
        <p:xfrm>
          <a:off x="3802063" y="2492375"/>
          <a:ext cx="965200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2" name="Equation" r:id="rId20" imgW="609336" imgH="203112" progId="Equation.3">
                  <p:embed/>
                </p:oleObj>
              </mc:Choice>
              <mc:Fallback>
                <p:oleObj name="Equation" r:id="rId20" imgW="609336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2063" y="2492375"/>
                        <a:ext cx="965200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33" name="Object 15"/>
          <p:cNvGraphicFramePr>
            <a:graphicFrameLocks noChangeAspect="1"/>
          </p:cNvGraphicFramePr>
          <p:nvPr/>
        </p:nvGraphicFramePr>
        <p:xfrm>
          <a:off x="5003800" y="2492375"/>
          <a:ext cx="122238" cy="134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3" name="Equation" r:id="rId22" imgW="114102" imgH="126780" progId="Equation.3">
                  <p:embed/>
                </p:oleObj>
              </mc:Choice>
              <mc:Fallback>
                <p:oleObj name="Equation" r:id="rId22" imgW="114102" imgH="1267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2492375"/>
                        <a:ext cx="122238" cy="134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34" name="Object 16"/>
          <p:cNvGraphicFramePr>
            <a:graphicFrameLocks noChangeAspect="1"/>
          </p:cNvGraphicFramePr>
          <p:nvPr/>
        </p:nvGraphicFramePr>
        <p:xfrm>
          <a:off x="1116013" y="3860800"/>
          <a:ext cx="719137" cy="261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4" name="Equation" r:id="rId23" imgW="558558" imgH="203112" progId="Equation.3">
                  <p:embed/>
                </p:oleObj>
              </mc:Choice>
              <mc:Fallback>
                <p:oleObj name="Equation" r:id="rId23" imgW="558558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3860800"/>
                        <a:ext cx="719137" cy="261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35" name="Object 17"/>
          <p:cNvGraphicFramePr>
            <a:graphicFrameLocks noChangeAspect="1"/>
          </p:cNvGraphicFramePr>
          <p:nvPr/>
        </p:nvGraphicFramePr>
        <p:xfrm>
          <a:off x="6372225" y="2492375"/>
          <a:ext cx="792163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5" name="Equation" r:id="rId25" imgW="583947" imgH="203112" progId="Equation.3">
                  <p:embed/>
                </p:oleObj>
              </mc:Choice>
              <mc:Fallback>
                <p:oleObj name="Equation" r:id="rId25" imgW="583947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25" y="2492375"/>
                        <a:ext cx="792163" cy="27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36" name="Object 18"/>
          <p:cNvGraphicFramePr>
            <a:graphicFrameLocks noChangeAspect="1"/>
          </p:cNvGraphicFramePr>
          <p:nvPr/>
        </p:nvGraphicFramePr>
        <p:xfrm>
          <a:off x="2195513" y="3860800"/>
          <a:ext cx="792162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6" name="Equation" r:id="rId27" imgW="583947" imgH="203112" progId="Equation.3">
                  <p:embed/>
                </p:oleObj>
              </mc:Choice>
              <mc:Fallback>
                <p:oleObj name="Equation" r:id="rId27" imgW="583947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3860800"/>
                        <a:ext cx="792162" cy="27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37" name="Object 19"/>
          <p:cNvGraphicFramePr>
            <a:graphicFrameLocks noChangeAspect="1"/>
          </p:cNvGraphicFramePr>
          <p:nvPr/>
        </p:nvGraphicFramePr>
        <p:xfrm>
          <a:off x="1979613" y="3860800"/>
          <a:ext cx="130175" cy="144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7" name="Equation" r:id="rId28" imgW="114102" imgH="126780" progId="Equation.3">
                  <p:embed/>
                </p:oleObj>
              </mc:Choice>
              <mc:Fallback>
                <p:oleObj name="Equation" r:id="rId28" imgW="114102" imgH="1267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3860800"/>
                        <a:ext cx="130175" cy="144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38" name="Object 20"/>
          <p:cNvGraphicFramePr>
            <a:graphicFrameLocks noChangeAspect="1"/>
          </p:cNvGraphicFramePr>
          <p:nvPr/>
        </p:nvGraphicFramePr>
        <p:xfrm>
          <a:off x="2011363" y="2205038"/>
          <a:ext cx="801687" cy="261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8" name="Equation" r:id="rId29" imgW="622030" imgH="203112" progId="Equation.3">
                  <p:embed/>
                </p:oleObj>
              </mc:Choice>
              <mc:Fallback>
                <p:oleObj name="Equation" r:id="rId29" imgW="622030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1363" y="2205038"/>
                        <a:ext cx="801687" cy="261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39" name="Object 21"/>
          <p:cNvGraphicFramePr>
            <a:graphicFrameLocks noChangeAspect="1"/>
          </p:cNvGraphicFramePr>
          <p:nvPr/>
        </p:nvGraphicFramePr>
        <p:xfrm>
          <a:off x="2124075" y="4221163"/>
          <a:ext cx="801688" cy="261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9" name="Equation" r:id="rId31" imgW="622030" imgH="203112" progId="Equation.3">
                  <p:embed/>
                </p:oleObj>
              </mc:Choice>
              <mc:Fallback>
                <p:oleObj name="Equation" r:id="rId31" imgW="622030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4221163"/>
                        <a:ext cx="801688" cy="261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40" name="Object 22"/>
          <p:cNvGraphicFramePr>
            <a:graphicFrameLocks noChangeAspect="1"/>
          </p:cNvGraphicFramePr>
          <p:nvPr/>
        </p:nvGraphicFramePr>
        <p:xfrm>
          <a:off x="5292725" y="2492375"/>
          <a:ext cx="720725" cy="27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0" name="Equation" r:id="rId32" imgW="533169" imgH="203112" progId="Equation.3">
                  <p:embed/>
                </p:oleObj>
              </mc:Choice>
              <mc:Fallback>
                <p:oleObj name="Equation" r:id="rId32" imgW="533169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2492375"/>
                        <a:ext cx="720725" cy="274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41" name="Object 23"/>
          <p:cNvGraphicFramePr>
            <a:graphicFrameLocks noChangeAspect="1"/>
          </p:cNvGraphicFramePr>
          <p:nvPr/>
        </p:nvGraphicFramePr>
        <p:xfrm>
          <a:off x="3276600" y="4221163"/>
          <a:ext cx="720725" cy="274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1" name="Equation" r:id="rId34" imgW="533169" imgH="203112" progId="Equation.3">
                  <p:embed/>
                </p:oleObj>
              </mc:Choice>
              <mc:Fallback>
                <p:oleObj name="Equation" r:id="rId34" imgW="533169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221163"/>
                        <a:ext cx="720725" cy="274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42" name="Object 24"/>
          <p:cNvGraphicFramePr>
            <a:graphicFrameLocks noChangeAspect="1"/>
          </p:cNvGraphicFramePr>
          <p:nvPr/>
        </p:nvGraphicFramePr>
        <p:xfrm>
          <a:off x="3059113" y="4221163"/>
          <a:ext cx="114300" cy="12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2" name="Equation" r:id="rId35" imgW="114102" imgH="126780" progId="Equation.3">
                  <p:embed/>
                </p:oleObj>
              </mc:Choice>
              <mc:Fallback>
                <p:oleObj name="Equation" r:id="rId35" imgW="114102" imgH="1267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4221163"/>
                        <a:ext cx="114300" cy="12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43" name="Object 25"/>
          <p:cNvGraphicFramePr>
            <a:graphicFrameLocks noChangeAspect="1"/>
          </p:cNvGraphicFramePr>
          <p:nvPr/>
        </p:nvGraphicFramePr>
        <p:xfrm>
          <a:off x="900113" y="4941888"/>
          <a:ext cx="1152525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3" name="Equation" r:id="rId36" imgW="749300" imgH="139700" progId="Equation.3">
                  <p:embed/>
                </p:oleObj>
              </mc:Choice>
              <mc:Fallback>
                <p:oleObj name="Equation" r:id="rId36" imgW="749300" imgH="139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941888"/>
                        <a:ext cx="1152525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44" name="Object 26"/>
          <p:cNvGraphicFramePr>
            <a:graphicFrameLocks noChangeAspect="1"/>
          </p:cNvGraphicFramePr>
          <p:nvPr/>
        </p:nvGraphicFramePr>
        <p:xfrm>
          <a:off x="4356100" y="5300663"/>
          <a:ext cx="360363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4" name="Equation" r:id="rId38" imgW="126670" imgH="76002" progId="Equation.3">
                  <p:embed/>
                </p:oleObj>
              </mc:Choice>
              <mc:Fallback>
                <p:oleObj name="Equation" r:id="rId38" imgW="126670" imgH="7600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5300663"/>
                        <a:ext cx="360363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45" name="Object 27"/>
          <p:cNvGraphicFramePr>
            <a:graphicFrameLocks noChangeAspect="1"/>
          </p:cNvGraphicFramePr>
          <p:nvPr/>
        </p:nvGraphicFramePr>
        <p:xfrm>
          <a:off x="2339975" y="5229225"/>
          <a:ext cx="720725" cy="27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5" name="Equation" r:id="rId40" imgW="533169" imgH="203112" progId="Equation.3">
                  <p:embed/>
                </p:oleObj>
              </mc:Choice>
              <mc:Fallback>
                <p:oleObj name="Equation" r:id="rId40" imgW="533169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5229225"/>
                        <a:ext cx="720725" cy="274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46" name="Object 28"/>
          <p:cNvGraphicFramePr>
            <a:graphicFrameLocks noChangeAspect="1"/>
          </p:cNvGraphicFramePr>
          <p:nvPr/>
        </p:nvGraphicFramePr>
        <p:xfrm>
          <a:off x="684213" y="5229225"/>
          <a:ext cx="1295400" cy="27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6" name="Equation" r:id="rId41" imgW="965200" imgH="203200" progId="Equation.3">
                  <p:embed/>
                </p:oleObj>
              </mc:Choice>
              <mc:Fallback>
                <p:oleObj name="Equation" r:id="rId41" imgW="9652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5229225"/>
                        <a:ext cx="1295400" cy="274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47" name="Object 29"/>
          <p:cNvGraphicFramePr>
            <a:graphicFrameLocks noChangeAspect="1"/>
          </p:cNvGraphicFramePr>
          <p:nvPr/>
        </p:nvGraphicFramePr>
        <p:xfrm>
          <a:off x="2124075" y="5229225"/>
          <a:ext cx="114300" cy="12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7" name="Equation" r:id="rId43" imgW="114102" imgH="126780" progId="Equation.3">
                  <p:embed/>
                </p:oleObj>
              </mc:Choice>
              <mc:Fallback>
                <p:oleObj name="Equation" r:id="rId43" imgW="114102" imgH="1267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5229225"/>
                        <a:ext cx="114300" cy="12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48" name="Object 30"/>
          <p:cNvGraphicFramePr>
            <a:graphicFrameLocks noChangeAspect="1"/>
          </p:cNvGraphicFramePr>
          <p:nvPr/>
        </p:nvGraphicFramePr>
        <p:xfrm>
          <a:off x="1258888" y="5589588"/>
          <a:ext cx="1295400" cy="274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8" name="Equation" r:id="rId44" imgW="965200" imgH="203200" progId="Equation.3">
                  <p:embed/>
                </p:oleObj>
              </mc:Choice>
              <mc:Fallback>
                <p:oleObj name="Equation" r:id="rId44" imgW="9652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5589588"/>
                        <a:ext cx="1295400" cy="274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49" name="Object 31"/>
          <p:cNvGraphicFramePr>
            <a:graphicFrameLocks noChangeAspect="1"/>
          </p:cNvGraphicFramePr>
          <p:nvPr/>
        </p:nvGraphicFramePr>
        <p:xfrm>
          <a:off x="2865438" y="5589588"/>
          <a:ext cx="1397000" cy="274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9" name="Equation" r:id="rId45" imgW="1040948" imgH="203112" progId="Equation.3">
                  <p:embed/>
                </p:oleObj>
              </mc:Choice>
              <mc:Fallback>
                <p:oleObj name="Equation" r:id="rId45" imgW="1040948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5438" y="5589588"/>
                        <a:ext cx="1397000" cy="274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50" name="Object 32"/>
          <p:cNvGraphicFramePr>
            <a:graphicFrameLocks noChangeAspect="1"/>
          </p:cNvGraphicFramePr>
          <p:nvPr/>
        </p:nvGraphicFramePr>
        <p:xfrm>
          <a:off x="1331913" y="5949950"/>
          <a:ext cx="792162" cy="23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0" name="Equation" r:id="rId47" imgW="609336" imgH="177723" progId="Equation.3">
                  <p:embed/>
                </p:oleObj>
              </mc:Choice>
              <mc:Fallback>
                <p:oleObj name="Equation" r:id="rId47" imgW="609336" imgH="1777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5949950"/>
                        <a:ext cx="792162" cy="231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51" name="Object 33"/>
          <p:cNvGraphicFramePr>
            <a:graphicFrameLocks noChangeAspect="1"/>
          </p:cNvGraphicFramePr>
          <p:nvPr/>
        </p:nvGraphicFramePr>
        <p:xfrm>
          <a:off x="2051050" y="6237288"/>
          <a:ext cx="576263" cy="230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1" name="Equation" r:id="rId49" imgW="444114" imgH="177646" progId="Equation.3">
                  <p:embed/>
                </p:oleObj>
              </mc:Choice>
              <mc:Fallback>
                <p:oleObj name="Equation" r:id="rId49" imgW="444114" imgH="1776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6237288"/>
                        <a:ext cx="576263" cy="230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552" name="Line 34"/>
          <p:cNvSpPr>
            <a:spLocks noChangeShapeType="1"/>
          </p:cNvSpPr>
          <p:nvPr/>
        </p:nvSpPr>
        <p:spPr bwMode="auto">
          <a:xfrm>
            <a:off x="1331913" y="5949950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7553" name="Line 35"/>
          <p:cNvSpPr>
            <a:spLocks noChangeShapeType="1"/>
          </p:cNvSpPr>
          <p:nvPr/>
        </p:nvSpPr>
        <p:spPr bwMode="auto">
          <a:xfrm>
            <a:off x="1331913" y="6165850"/>
            <a:ext cx="7921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107554" name="Object 36"/>
          <p:cNvGraphicFramePr>
            <a:graphicFrameLocks noChangeAspect="1"/>
          </p:cNvGraphicFramePr>
          <p:nvPr/>
        </p:nvGraphicFramePr>
        <p:xfrm>
          <a:off x="2555875" y="6237288"/>
          <a:ext cx="114300" cy="12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2" name="Equation" r:id="rId51" imgW="114102" imgH="126780" progId="Equation.3">
                  <p:embed/>
                </p:oleObj>
              </mc:Choice>
              <mc:Fallback>
                <p:oleObj name="Equation" r:id="rId51" imgW="114102" imgH="1267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6237288"/>
                        <a:ext cx="114300" cy="12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555" name="Line 37"/>
          <p:cNvSpPr>
            <a:spLocks noChangeShapeType="1"/>
          </p:cNvSpPr>
          <p:nvPr/>
        </p:nvSpPr>
        <p:spPr bwMode="auto">
          <a:xfrm flipH="1">
            <a:off x="1331913" y="5949950"/>
            <a:ext cx="7921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7556" name="Line 38"/>
          <p:cNvSpPr>
            <a:spLocks noChangeShapeType="1"/>
          </p:cNvSpPr>
          <p:nvPr/>
        </p:nvSpPr>
        <p:spPr bwMode="auto">
          <a:xfrm flipV="1">
            <a:off x="2124075" y="5949950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4355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ext Box 4"/>
          <p:cNvSpPr txBox="1">
            <a:spLocks noChangeArrowheads="1"/>
          </p:cNvSpPr>
          <p:nvPr/>
        </p:nvSpPr>
        <p:spPr bwMode="auto">
          <a:xfrm>
            <a:off x="539750" y="549275"/>
            <a:ext cx="8135938" cy="583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500">
                <a:latin typeface="Times New Roman" pitchFamily="18" charset="0"/>
              </a:rPr>
              <a:t>     </a:t>
            </a:r>
            <a:r>
              <a:rPr lang="ko-KR" altLang="en-US" sz="1500">
                <a:latin typeface="Times New Roman" pitchFamily="18" charset="0"/>
              </a:rPr>
              <a:t>반복하면</a:t>
            </a:r>
            <a:r>
              <a:rPr lang="en-US" altLang="ko-KR" sz="1500">
                <a:latin typeface="Times New Roman" pitchFamily="18" charset="0"/>
              </a:rPr>
              <a:t>, </a:t>
            </a:r>
            <a:r>
              <a:rPr lang="ko-KR" altLang="en-US" sz="1500">
                <a:latin typeface="Times New Roman" pitchFamily="18" charset="0"/>
              </a:rPr>
              <a:t>즉</a:t>
            </a:r>
            <a:r>
              <a:rPr lang="en-US" altLang="ko-KR" sz="1500">
                <a:latin typeface="Times New Roman" pitchFamily="18" charset="0"/>
              </a:rPr>
              <a:t>,                  </a:t>
            </a:r>
            <a:r>
              <a:rPr lang="ko-KR" altLang="en-US" sz="1500">
                <a:latin typeface="Times New Roman" pitchFamily="18" charset="0"/>
              </a:rPr>
              <a:t>라 했을 때</a:t>
            </a:r>
          </a:p>
          <a:p>
            <a:pPr eaLnBrk="1" hangingPunct="1">
              <a:spcBef>
                <a:spcPct val="50000"/>
              </a:spcBef>
            </a:pPr>
            <a:r>
              <a:rPr lang="ko-KR" altLang="en-US" sz="1500">
                <a:latin typeface="Times New Roman" pitchFamily="18" charset="0"/>
              </a:rPr>
              <a:t>                                       ┣                                     이면   </a:t>
            </a:r>
          </a:p>
          <a:p>
            <a:pPr eaLnBrk="1" hangingPunct="1">
              <a:spcBef>
                <a:spcPct val="50000"/>
              </a:spcBef>
            </a:pPr>
            <a:r>
              <a:rPr lang="ko-KR" altLang="en-US" sz="1500">
                <a:latin typeface="Times New Roman" pitchFamily="18" charset="0"/>
              </a:rPr>
              <a:t>                                           가 </a:t>
            </a:r>
            <a:r>
              <a:rPr lang="en-US" altLang="ko-KR" sz="1500">
                <a:latin typeface="Times New Roman" pitchFamily="18" charset="0"/>
              </a:rPr>
              <a:t>G</a:t>
            </a:r>
            <a:r>
              <a:rPr lang="ko-KR" altLang="en-US" sz="1500">
                <a:latin typeface="Times New Roman" pitchFamily="18" charset="0"/>
              </a:rPr>
              <a:t>에 속할 것이다</a:t>
            </a:r>
            <a:r>
              <a:rPr lang="en-US" altLang="ko-KR" sz="1500">
                <a:latin typeface="Times New Roman" pitchFamily="18" charset="0"/>
              </a:rPr>
              <a:t>.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ko-KR" sz="1500">
                <a:latin typeface="Times New Roman" pitchFamily="18" charset="0"/>
              </a:rPr>
              <a:t>  </a:t>
            </a:r>
            <a:r>
              <a:rPr lang="ko-KR" altLang="en-US" sz="1500">
                <a:latin typeface="Times New Roman" pitchFamily="18" charset="0"/>
              </a:rPr>
              <a:t>결국</a:t>
            </a:r>
            <a:r>
              <a:rPr lang="en-US" altLang="ko-KR" sz="1500">
                <a:latin typeface="Times New Roman" pitchFamily="18" charset="0"/>
              </a:rPr>
              <a:t>,                            </a:t>
            </a:r>
            <a:r>
              <a:rPr lang="ko-KR" altLang="en-US" sz="1500">
                <a:latin typeface="Times New Roman" pitchFamily="18" charset="0"/>
              </a:rPr>
              <a:t>로  된다</a:t>
            </a:r>
            <a:r>
              <a:rPr lang="en-US" altLang="ko-KR" sz="1500">
                <a:latin typeface="Times New Roman" pitchFamily="18" charset="0"/>
              </a:rPr>
              <a:t>.</a:t>
            </a:r>
          </a:p>
          <a:p>
            <a:pPr eaLnBrk="1" hangingPunct="1">
              <a:spcBef>
                <a:spcPct val="50000"/>
              </a:spcBef>
            </a:pPr>
            <a:r>
              <a:rPr lang="ko-KR" altLang="en-US" sz="1500">
                <a:latin typeface="Times New Roman" pitchFamily="18" charset="0"/>
              </a:rPr>
              <a:t>다음의  </a:t>
            </a:r>
            <a:r>
              <a:rPr lang="en-US" altLang="ko-KR" sz="1500">
                <a:latin typeface="Times New Roman" pitchFamily="18" charset="0"/>
              </a:rPr>
              <a:t>stack</a:t>
            </a:r>
            <a:r>
              <a:rPr lang="ko-KR" altLang="en-US" sz="1500">
                <a:latin typeface="Times New Roman" pitchFamily="18" charset="0"/>
              </a:rPr>
              <a:t>의 내용을 계속 계속 수정해가면</a:t>
            </a:r>
          </a:p>
          <a:p>
            <a:pPr eaLnBrk="1" hangingPunct="1">
              <a:spcBef>
                <a:spcPct val="50000"/>
              </a:spcBef>
            </a:pPr>
            <a:r>
              <a:rPr lang="ko-KR" altLang="en-US" sz="1500">
                <a:latin typeface="Times New Roman" pitchFamily="18" charset="0"/>
              </a:rPr>
              <a:t>                                                      을 만들 수 있다</a:t>
            </a:r>
            <a:r>
              <a:rPr lang="en-US" altLang="ko-KR" sz="1500">
                <a:latin typeface="Times New Roman" pitchFamily="18" charset="0"/>
              </a:rPr>
              <a:t>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ko-KR" sz="1500">
                <a:latin typeface="Times New Roman" pitchFamily="18" charset="0"/>
              </a:rPr>
              <a:t> </a:t>
            </a:r>
            <a:r>
              <a:rPr lang="ko-KR" altLang="en-US" sz="1500">
                <a:latin typeface="Times New Roman" pitchFamily="18" charset="0"/>
              </a:rPr>
              <a:t>결과적으로</a:t>
            </a:r>
          </a:p>
          <a:p>
            <a:pPr eaLnBrk="1" hangingPunct="1">
              <a:spcBef>
                <a:spcPct val="50000"/>
              </a:spcBef>
            </a:pPr>
            <a:r>
              <a:rPr lang="ko-KR" altLang="en-US" sz="1500">
                <a:latin typeface="Times New Roman" pitchFamily="18" charset="0"/>
              </a:rPr>
              <a:t>                  </a:t>
            </a:r>
            <a:r>
              <a:rPr lang="en-US" altLang="ko-KR" sz="1500">
                <a:latin typeface="Times New Roman" pitchFamily="18" charset="0"/>
              </a:rPr>
              <a:t>L(M) ⊆ L(G)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ko-KR" sz="1500">
                <a:latin typeface="Times New Roman" pitchFamily="18" charset="0"/>
              </a:rPr>
              <a:t>                  L(G)  ⊆ L(M)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ko-KR" sz="1500">
                <a:latin typeface="Times New Roman" pitchFamily="18" charset="0"/>
              </a:rPr>
              <a:t>                  L(G)   =  L(M)</a:t>
            </a:r>
          </a:p>
        </p:txBody>
      </p:sp>
      <p:pic>
        <p:nvPicPr>
          <p:cNvPr id="108547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620713"/>
            <a:ext cx="792163" cy="227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08548" name="Object 6"/>
          <p:cNvGraphicFramePr>
            <a:graphicFrameLocks noChangeAspect="1"/>
          </p:cNvGraphicFramePr>
          <p:nvPr/>
        </p:nvGraphicFramePr>
        <p:xfrm>
          <a:off x="827088" y="908050"/>
          <a:ext cx="1584325" cy="27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" name="Equation" r:id="rId4" imgW="1180588" imgH="203112" progId="Equation.3">
                  <p:embed/>
                </p:oleObj>
              </mc:Choice>
              <mc:Fallback>
                <p:oleObj name="Equation" r:id="rId4" imgW="1180588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908050"/>
                        <a:ext cx="1584325" cy="274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49" name="Object 7"/>
          <p:cNvGraphicFramePr>
            <a:graphicFrameLocks noChangeAspect="1"/>
          </p:cNvGraphicFramePr>
          <p:nvPr/>
        </p:nvGraphicFramePr>
        <p:xfrm>
          <a:off x="2771775" y="908050"/>
          <a:ext cx="1635125" cy="27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" name="Equation" r:id="rId6" imgW="1218671" imgH="203112" progId="Equation.3">
                  <p:embed/>
                </p:oleObj>
              </mc:Choice>
              <mc:Fallback>
                <p:oleObj name="Equation" r:id="rId6" imgW="1218671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908050"/>
                        <a:ext cx="1635125" cy="274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50" name="Object 8"/>
          <p:cNvGraphicFramePr>
            <a:graphicFrameLocks noChangeAspect="1"/>
          </p:cNvGraphicFramePr>
          <p:nvPr/>
        </p:nvGraphicFramePr>
        <p:xfrm>
          <a:off x="1763713" y="1268413"/>
          <a:ext cx="825500" cy="23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5" name="Equation" r:id="rId8" imgW="634449" imgH="177646" progId="Equation.3">
                  <p:embed/>
                </p:oleObj>
              </mc:Choice>
              <mc:Fallback>
                <p:oleObj name="Equation" r:id="rId8" imgW="634449" imgH="1776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1268413"/>
                        <a:ext cx="825500" cy="231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51" name="Line 9"/>
          <p:cNvSpPr>
            <a:spLocks noChangeShapeType="1"/>
          </p:cNvSpPr>
          <p:nvPr/>
        </p:nvSpPr>
        <p:spPr bwMode="auto">
          <a:xfrm flipV="1">
            <a:off x="1763713" y="1268413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8552" name="Line 10"/>
          <p:cNvSpPr>
            <a:spLocks noChangeShapeType="1"/>
          </p:cNvSpPr>
          <p:nvPr/>
        </p:nvSpPr>
        <p:spPr bwMode="auto">
          <a:xfrm flipH="1">
            <a:off x="1763713" y="1484313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8553" name="Line 11"/>
          <p:cNvSpPr>
            <a:spLocks noChangeShapeType="1"/>
          </p:cNvSpPr>
          <p:nvPr/>
        </p:nvSpPr>
        <p:spPr bwMode="auto">
          <a:xfrm flipV="1">
            <a:off x="2627313" y="1268413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8554" name="Line 12"/>
          <p:cNvSpPr>
            <a:spLocks noChangeShapeType="1"/>
          </p:cNvSpPr>
          <p:nvPr/>
        </p:nvSpPr>
        <p:spPr bwMode="auto">
          <a:xfrm flipH="1">
            <a:off x="1763713" y="1268413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108555" name="Object 13"/>
          <p:cNvGraphicFramePr>
            <a:graphicFrameLocks noChangeAspect="1"/>
          </p:cNvGraphicFramePr>
          <p:nvPr/>
        </p:nvGraphicFramePr>
        <p:xfrm>
          <a:off x="1476375" y="1628775"/>
          <a:ext cx="114300" cy="12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6" name="Equation" r:id="rId10" imgW="114102" imgH="126780" progId="Equation.3">
                  <p:embed/>
                </p:oleObj>
              </mc:Choice>
              <mc:Fallback>
                <p:oleObj name="Equation" r:id="rId10" imgW="114102" imgH="1267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1628775"/>
                        <a:ext cx="114300" cy="12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56" name="Object 14"/>
          <p:cNvGraphicFramePr>
            <a:graphicFrameLocks noChangeAspect="1"/>
          </p:cNvGraphicFramePr>
          <p:nvPr/>
        </p:nvGraphicFramePr>
        <p:xfrm>
          <a:off x="1258888" y="1628775"/>
          <a:ext cx="122555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7" name="Equation" r:id="rId12" imgW="901309" imgH="177723" progId="Equation.3">
                  <p:embed/>
                </p:oleObj>
              </mc:Choice>
              <mc:Fallback>
                <p:oleObj name="Equation" r:id="rId12" imgW="901309" imgH="1777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1628775"/>
                        <a:ext cx="122555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57" name="Object 15"/>
          <p:cNvGraphicFramePr>
            <a:graphicFrameLocks noChangeAspect="1"/>
          </p:cNvGraphicFramePr>
          <p:nvPr/>
        </p:nvGraphicFramePr>
        <p:xfrm>
          <a:off x="2051050" y="2349500"/>
          <a:ext cx="1087438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8" name="Equation" r:id="rId14" imgW="799753" imgH="177723" progId="Equation.3">
                  <p:embed/>
                </p:oleObj>
              </mc:Choice>
              <mc:Fallback>
                <p:oleObj name="Equation" r:id="rId14" imgW="799753" imgH="1777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2349500"/>
                        <a:ext cx="1087438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58" name="Line 16"/>
          <p:cNvSpPr>
            <a:spLocks noChangeShapeType="1"/>
          </p:cNvSpPr>
          <p:nvPr/>
        </p:nvSpPr>
        <p:spPr bwMode="auto">
          <a:xfrm flipH="1">
            <a:off x="1116013" y="3644900"/>
            <a:ext cx="1800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83339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5" name="Rectangle 7"/>
          <p:cNvSpPr>
            <a:spLocks noChangeArrowheads="1"/>
          </p:cNvSpPr>
          <p:nvPr/>
        </p:nvSpPr>
        <p:spPr bwMode="auto">
          <a:xfrm>
            <a:off x="395288" y="981075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defRPr/>
            </a:pPr>
            <a:endParaRPr lang="en-US" altLang="ko-KR" sz="1500">
              <a:solidFill>
                <a:srgbClr val="000000"/>
              </a:solidFill>
              <a:latin typeface="Times New Roman" pitchFamily="18" charset="0"/>
            </a:endParaRP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defRPr/>
            </a:pPr>
            <a:endParaRPr lang="en-US" altLang="ko-KR" sz="1500">
              <a:solidFill>
                <a:srgbClr val="000000"/>
              </a:solidFill>
              <a:latin typeface="Times New Roman" pitchFamily="18" charset="0"/>
            </a:endParaRP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Recursive language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                                          </a:t>
            </a:r>
            <a:r>
              <a:rPr lang="ko-KR" altLang="en-US" sz="15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이면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</a:rPr>
              <a:t> 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Phrase Structure Grammar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</a:rPr>
              <a:t>로 만들어 낼 수 있다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. 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Recursive set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defRPr/>
            </a:pPr>
            <a:endParaRPr lang="en-US" altLang="ko-KR" sz="1500">
              <a:solidFill>
                <a:srgbClr val="000000"/>
              </a:solidFill>
              <a:latin typeface="Times New Roman" pitchFamily="18" charset="0"/>
            </a:endParaRP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defRPr/>
            </a:pPr>
            <a:endParaRPr lang="en-US" altLang="ko-KR" sz="1500">
              <a:solidFill>
                <a:srgbClr val="000000"/>
              </a:solidFill>
              <a:latin typeface="Times New Roman" pitchFamily="18" charset="0"/>
            </a:endParaRP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Recursive language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                                         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</a:rPr>
              <a:t>이 아니면 그것을 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accept 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</a:rPr>
              <a:t>하는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Grammar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</a:rPr>
              <a:t>를 만들어 낼 수 없다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Recursive set</a:t>
            </a:r>
          </a:p>
          <a:p>
            <a:pPr marL="1143000" lvl="2" indent="-228600">
              <a:lnSpc>
                <a:spcPct val="120000"/>
              </a:lnSpc>
              <a:spcBef>
                <a:spcPct val="20000"/>
              </a:spcBef>
              <a:buFontTx/>
              <a:buChar char="•"/>
              <a:defRPr/>
            </a:pPr>
            <a:endParaRPr lang="en-US" altLang="ko-KR" sz="1500">
              <a:solidFill>
                <a:srgbClr val="000000"/>
              </a:solidFill>
              <a:latin typeface="Times New Roman" pitchFamily="18" charset="0"/>
            </a:endParaRP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Tx/>
              <a:buChar char="–"/>
              <a:defRPr/>
            </a:pPr>
            <a:endParaRPr lang="en-US" altLang="ko-KR" sz="1500">
              <a:solidFill>
                <a:srgbClr val="000000"/>
              </a:solidFill>
              <a:latin typeface="Times New Roman" pitchFamily="18" charset="0"/>
            </a:endParaRP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Ex&gt;  prime number { 2, 3, 5, 7, …..}</a:t>
            </a:r>
          </a:p>
        </p:txBody>
      </p:sp>
      <p:sp>
        <p:nvSpPr>
          <p:cNvPr id="109571" name="AutoShape 8"/>
          <p:cNvSpPr>
            <a:spLocks/>
          </p:cNvSpPr>
          <p:nvPr/>
        </p:nvSpPr>
        <p:spPr bwMode="auto">
          <a:xfrm>
            <a:off x="2771775" y="1844675"/>
            <a:ext cx="71438" cy="576263"/>
          </a:xfrm>
          <a:prstGeom prst="rightBrace">
            <a:avLst>
              <a:gd name="adj1" fmla="val 67222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9572" name="AutoShape 9"/>
          <p:cNvSpPr>
            <a:spLocks/>
          </p:cNvSpPr>
          <p:nvPr/>
        </p:nvSpPr>
        <p:spPr bwMode="auto">
          <a:xfrm>
            <a:off x="2700338" y="3429000"/>
            <a:ext cx="142875" cy="647700"/>
          </a:xfrm>
          <a:prstGeom prst="rightBrace">
            <a:avLst>
              <a:gd name="adj1" fmla="val 37778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0025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extBox 3"/>
          <p:cNvSpPr txBox="1">
            <a:spLocks noChangeArrowheads="1"/>
          </p:cNvSpPr>
          <p:nvPr/>
        </p:nvSpPr>
        <p:spPr bwMode="auto">
          <a:xfrm>
            <a:off x="785813" y="571500"/>
            <a:ext cx="4714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600" b="1" u="sng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kumimoji="0" lang="en-US" altLang="ko-KR" sz="2000" b="1" u="sng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Two important Normal Form</a:t>
            </a:r>
          </a:p>
        </p:txBody>
      </p:sp>
      <p:sp>
        <p:nvSpPr>
          <p:cNvPr id="82947" name="TextBox 4"/>
          <p:cNvSpPr txBox="1">
            <a:spLocks noChangeArrowheads="1"/>
          </p:cNvSpPr>
          <p:nvPr/>
        </p:nvSpPr>
        <p:spPr bwMode="auto">
          <a:xfrm>
            <a:off x="857250" y="1428750"/>
            <a:ext cx="6715125" cy="457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altLang="ko-KR" sz="1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Chomsky NF</a:t>
            </a:r>
          </a:p>
          <a:p>
            <a:pPr eaLnBrk="1" hangingPunct="1"/>
            <a:endParaRPr kumimoji="0" lang="en-US" altLang="ko-KR" sz="15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altLang="ko-KR" sz="1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Greibach NF</a:t>
            </a:r>
          </a:p>
          <a:p>
            <a:pPr eaLnBrk="1" hangingPunct="1"/>
            <a:endParaRPr kumimoji="0" lang="en-US" altLang="ko-KR" sz="15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kumimoji="0" lang="en-US" altLang="ko-KR" sz="15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</a:rPr>
              <a:t>              A  →  </a:t>
            </a:r>
            <a:r>
              <a:rPr kumimoji="0" lang="el-GR" altLang="ko-KR" sz="1500">
                <a:solidFill>
                  <a:srgbClr val="000000"/>
                </a:solidFill>
                <a:latin typeface="Times New Roman" pitchFamily="18" charset="0"/>
              </a:rPr>
              <a:t>β</a:t>
            </a:r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</a:rPr>
              <a:t>     β  ∈  ( V ∪ T )</a:t>
            </a:r>
            <a:r>
              <a:rPr kumimoji="0" lang="en-US" altLang="ko-KR" sz="1500" baseline="30000">
                <a:solidFill>
                  <a:srgbClr val="000000"/>
                </a:solidFill>
                <a:latin typeface="Times New Roman" pitchFamily="18" charset="0"/>
              </a:rPr>
              <a:t>*         </a:t>
            </a:r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0" lang="en-US" altLang="ko-KR" sz="1500">
                <a:solidFill>
                  <a:srgbClr val="000000"/>
                </a:solidFill>
              </a:rPr>
              <a:t>&lt;-</a:t>
            </a:r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</a:rPr>
              <a:t> Context Free Grammar</a:t>
            </a:r>
          </a:p>
          <a:p>
            <a:pPr eaLnBrk="1" hangingPunct="1"/>
            <a:endParaRPr kumimoji="0" lang="en-US" altLang="ko-KR" sz="1500">
              <a:solidFill>
                <a:srgbClr val="000000"/>
              </a:solidFill>
              <a:latin typeface="Times New Roman" pitchFamily="18" charset="0"/>
            </a:endParaRPr>
          </a:p>
          <a:p>
            <a:pPr eaLnBrk="1" hangingPunct="1"/>
            <a:endParaRPr kumimoji="0" lang="en-US" altLang="ko-KR" sz="1500">
              <a:solidFill>
                <a:srgbClr val="000000"/>
              </a:solidFill>
              <a:latin typeface="Times New Roman" pitchFamily="18" charset="0"/>
            </a:endParaRPr>
          </a:p>
          <a:p>
            <a:pPr eaLnBrk="1" hangingPunct="1"/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</a:rPr>
              <a:t>  Chomsky NF  :  A  →  BC      A,  B,  C  ∈  V</a:t>
            </a:r>
          </a:p>
          <a:p>
            <a:pPr eaLnBrk="1" hangingPunct="1"/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</a:rPr>
              <a:t>                                  or</a:t>
            </a:r>
          </a:p>
          <a:p>
            <a:pPr eaLnBrk="1" hangingPunct="1"/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</a:rPr>
              <a:t>                             A  →  a        a ∈ T</a:t>
            </a:r>
          </a:p>
          <a:p>
            <a:pPr eaLnBrk="1" hangingPunct="1"/>
            <a:endParaRPr kumimoji="0" lang="en-US" altLang="ko-KR" sz="1500">
              <a:solidFill>
                <a:srgbClr val="000000"/>
              </a:solidFill>
              <a:latin typeface="Times New Roman" pitchFamily="18" charset="0"/>
            </a:endParaRPr>
          </a:p>
          <a:p>
            <a:pPr eaLnBrk="1" hangingPunct="1"/>
            <a:endParaRPr kumimoji="0" lang="en-US" altLang="ko-KR" sz="1500">
              <a:solidFill>
                <a:srgbClr val="000000"/>
              </a:solidFill>
              <a:latin typeface="Times New Roman" pitchFamily="18" charset="0"/>
            </a:endParaRPr>
          </a:p>
          <a:p>
            <a:pPr eaLnBrk="1" hangingPunct="1"/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</a:rPr>
              <a:t>p.176  Ex  6.7  ) )     S   →  AS | a      </a:t>
            </a:r>
            <a:r>
              <a:rPr kumimoji="0" lang="en-US" altLang="ko-KR" sz="1500">
                <a:solidFill>
                  <a:srgbClr val="000000"/>
                </a:solidFill>
              </a:rPr>
              <a:t>-&gt;</a:t>
            </a:r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</a:rPr>
              <a:t> Chomsky Normal Form</a:t>
            </a:r>
          </a:p>
          <a:p>
            <a:pPr eaLnBrk="1" hangingPunct="1"/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</a:rPr>
              <a:t>                           A   →  SA | b </a:t>
            </a:r>
          </a:p>
          <a:p>
            <a:pPr eaLnBrk="1" hangingPunct="1"/>
            <a:endParaRPr kumimoji="0" lang="en-US" altLang="ko-KR" sz="1500">
              <a:solidFill>
                <a:srgbClr val="000000"/>
              </a:solidFill>
              <a:latin typeface="Times New Roman" pitchFamily="18" charset="0"/>
            </a:endParaRPr>
          </a:p>
          <a:p>
            <a:pPr eaLnBrk="1" hangingPunct="1"/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</a:rPr>
              <a:t>                           S   →  AS | AAS  </a:t>
            </a:r>
            <a:r>
              <a:rPr kumimoji="0" lang="en-US" altLang="ko-KR" sz="1500">
                <a:solidFill>
                  <a:srgbClr val="000000"/>
                </a:solidFill>
              </a:rPr>
              <a:t>-&gt;</a:t>
            </a:r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</a:rPr>
              <a:t> Not Chomsky Normal Form</a:t>
            </a:r>
          </a:p>
          <a:p>
            <a:pPr eaLnBrk="1" hangingPunct="1"/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</a:rPr>
              <a:t>                           S   →  SA | aa</a:t>
            </a:r>
          </a:p>
          <a:p>
            <a:pPr eaLnBrk="1" hangingPunct="1"/>
            <a:endParaRPr kumimoji="0" lang="en-US" altLang="ko-KR" sz="15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5493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2"/>
          <p:cNvSpPr>
            <a:spLocks noChangeArrowheads="1"/>
          </p:cNvSpPr>
          <p:nvPr/>
        </p:nvSpPr>
        <p:spPr bwMode="auto">
          <a:xfrm>
            <a:off x="468313" y="692150"/>
            <a:ext cx="8229600" cy="553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2400" b="1" u="sng">
                <a:solidFill>
                  <a:srgbClr val="000000"/>
                </a:solidFill>
                <a:latin typeface="Times New Roman" pitchFamily="18" charset="0"/>
              </a:rPr>
              <a:t>Chap. 9    Turing Machine</a:t>
            </a:r>
            <a:endParaRPr lang="en-US" altLang="ko-KR" sz="2400" b="1">
              <a:solidFill>
                <a:srgbClr val="000000"/>
              </a:solidFill>
              <a:latin typeface="Times New Roman" pitchFamily="18" charset="0"/>
            </a:endParaRP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Symbol" pitchFamily="18" charset="2"/>
              <a:buChar char="Þ"/>
            </a:pPr>
            <a:endParaRPr lang="en-US" altLang="ko-KR" sz="1500">
              <a:solidFill>
                <a:srgbClr val="000000"/>
              </a:solidFill>
              <a:latin typeface="Times New Roman" pitchFamily="18" charset="0"/>
            </a:endParaRP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Symbol" pitchFamily="18" charset="2"/>
              <a:buNone/>
            </a:pPr>
            <a:r>
              <a:rPr lang="en-US" altLang="ko-KR" sz="1600" b="1" u="sng">
                <a:solidFill>
                  <a:srgbClr val="000000"/>
                </a:solidFill>
                <a:latin typeface="Times New Roman" pitchFamily="18" charset="0"/>
              </a:rPr>
              <a:t>Concept Diagram ofTuring Machine </a:t>
            </a:r>
            <a:endParaRPr lang="ko-KR" altLang="en-US" sz="1600" b="1" u="sng">
              <a:solidFill>
                <a:srgbClr val="000000"/>
              </a:solidFill>
              <a:latin typeface="Times New Roman" pitchFamily="18" charset="0"/>
            </a:endParaRP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Symbol" pitchFamily="18" charset="2"/>
              <a:buNone/>
            </a:pPr>
            <a:r>
              <a:rPr lang="en-US" altLang="ko-KR" sz="1600" b="1" u="sng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ko-KR" altLang="en-US" sz="1600" b="1" u="sng">
              <a:solidFill>
                <a:srgbClr val="000000"/>
              </a:solidFill>
              <a:latin typeface="Times New Roman" pitchFamily="18" charset="0"/>
            </a:endParaRP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Symbol" pitchFamily="18" charset="2"/>
              <a:buNone/>
            </a:pPr>
            <a:endParaRPr lang="ko-KR" altLang="en-US" sz="1500" b="1">
              <a:solidFill>
                <a:srgbClr val="000000"/>
              </a:solidFill>
              <a:latin typeface="Times New Roman" pitchFamily="18" charset="0"/>
            </a:endParaRP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Symbol" pitchFamily="18" charset="2"/>
              <a:buNone/>
            </a:pPr>
            <a:endParaRPr lang="ko-KR" altLang="en-US" sz="1500" b="1">
              <a:solidFill>
                <a:srgbClr val="000000"/>
              </a:solidFill>
              <a:latin typeface="Times New Roman" pitchFamily="18" charset="0"/>
            </a:endParaRP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Symbol" pitchFamily="18" charset="2"/>
              <a:buNone/>
            </a:pPr>
            <a:endParaRPr lang="ko-KR" altLang="en-US" sz="1500" b="1">
              <a:solidFill>
                <a:srgbClr val="000000"/>
              </a:solidFill>
              <a:latin typeface="Times New Roman" pitchFamily="18" charset="0"/>
            </a:endParaRP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Symbol" pitchFamily="18" charset="2"/>
              <a:buNone/>
            </a:pPr>
            <a:r>
              <a:rPr lang="ko-KR" altLang="en-US" sz="1500" b="1">
                <a:solidFill>
                  <a:srgbClr val="000000"/>
                </a:solidFill>
                <a:latin typeface="Times New Roman" pitchFamily="18" charset="0"/>
              </a:rPr>
              <a:t>                                                   </a:t>
            </a:r>
            <a:endParaRPr lang="en-US" altLang="ko-KR" sz="1500">
              <a:solidFill>
                <a:srgbClr val="000000"/>
              </a:solidFill>
              <a:latin typeface="Times New Roman" pitchFamily="18" charset="0"/>
            </a:endParaRP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                                                    read / write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                                                                                                                       </a:t>
            </a:r>
          </a:p>
        </p:txBody>
      </p:sp>
      <p:sp>
        <p:nvSpPr>
          <p:cNvPr id="110595" name="Rectangle 23"/>
          <p:cNvSpPr>
            <a:spLocks noChangeArrowheads="1"/>
          </p:cNvSpPr>
          <p:nvPr/>
        </p:nvSpPr>
        <p:spPr bwMode="auto">
          <a:xfrm>
            <a:off x="2411413" y="2435225"/>
            <a:ext cx="1655762" cy="10080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( F.A )</a:t>
            </a:r>
          </a:p>
          <a:p>
            <a:pPr algn="ctr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Control</a:t>
            </a:r>
          </a:p>
          <a:p>
            <a:pPr algn="ctr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Unit</a:t>
            </a:r>
          </a:p>
        </p:txBody>
      </p:sp>
      <p:sp>
        <p:nvSpPr>
          <p:cNvPr id="110596" name="Rectangle 24"/>
          <p:cNvSpPr>
            <a:spLocks noChangeArrowheads="1"/>
          </p:cNvSpPr>
          <p:nvPr/>
        </p:nvSpPr>
        <p:spPr bwMode="auto">
          <a:xfrm>
            <a:off x="1476375" y="4078288"/>
            <a:ext cx="3527425" cy="431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0597" name="Line 25"/>
          <p:cNvSpPr>
            <a:spLocks noChangeShapeType="1"/>
          </p:cNvSpPr>
          <p:nvPr/>
        </p:nvSpPr>
        <p:spPr bwMode="auto">
          <a:xfrm>
            <a:off x="3240088" y="3459163"/>
            <a:ext cx="0" cy="5048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0598" name="Line 26"/>
          <p:cNvSpPr>
            <a:spLocks noChangeShapeType="1"/>
          </p:cNvSpPr>
          <p:nvPr/>
        </p:nvSpPr>
        <p:spPr bwMode="auto">
          <a:xfrm>
            <a:off x="1979613" y="4078288"/>
            <a:ext cx="0" cy="431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0599" name="Line 27"/>
          <p:cNvSpPr>
            <a:spLocks noChangeShapeType="1"/>
          </p:cNvSpPr>
          <p:nvPr/>
        </p:nvSpPr>
        <p:spPr bwMode="auto">
          <a:xfrm>
            <a:off x="2484438" y="4078288"/>
            <a:ext cx="0" cy="431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0600" name="Line 28"/>
          <p:cNvSpPr>
            <a:spLocks noChangeShapeType="1"/>
          </p:cNvSpPr>
          <p:nvPr/>
        </p:nvSpPr>
        <p:spPr bwMode="auto">
          <a:xfrm>
            <a:off x="2987675" y="4078288"/>
            <a:ext cx="0" cy="431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0601" name="Line 29"/>
          <p:cNvSpPr>
            <a:spLocks noChangeShapeType="1"/>
          </p:cNvSpPr>
          <p:nvPr/>
        </p:nvSpPr>
        <p:spPr bwMode="auto">
          <a:xfrm>
            <a:off x="3419475" y="4078288"/>
            <a:ext cx="0" cy="431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0602" name="Line 30"/>
          <p:cNvSpPr>
            <a:spLocks noChangeShapeType="1"/>
          </p:cNvSpPr>
          <p:nvPr/>
        </p:nvSpPr>
        <p:spPr bwMode="auto">
          <a:xfrm>
            <a:off x="3851275" y="4078288"/>
            <a:ext cx="0" cy="431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0603" name="Line 31"/>
          <p:cNvSpPr>
            <a:spLocks noChangeShapeType="1"/>
          </p:cNvSpPr>
          <p:nvPr/>
        </p:nvSpPr>
        <p:spPr bwMode="auto">
          <a:xfrm>
            <a:off x="4284663" y="4078288"/>
            <a:ext cx="0" cy="431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0604" name="Line 32"/>
          <p:cNvSpPr>
            <a:spLocks noChangeShapeType="1"/>
          </p:cNvSpPr>
          <p:nvPr/>
        </p:nvSpPr>
        <p:spPr bwMode="auto">
          <a:xfrm>
            <a:off x="4643438" y="4078288"/>
            <a:ext cx="0" cy="431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0605" name="Line 33"/>
          <p:cNvSpPr>
            <a:spLocks noChangeShapeType="1"/>
          </p:cNvSpPr>
          <p:nvPr/>
        </p:nvSpPr>
        <p:spPr bwMode="auto">
          <a:xfrm flipH="1">
            <a:off x="1331913" y="4078288"/>
            <a:ext cx="1444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0606" name="Line 34"/>
          <p:cNvSpPr>
            <a:spLocks noChangeShapeType="1"/>
          </p:cNvSpPr>
          <p:nvPr/>
        </p:nvSpPr>
        <p:spPr bwMode="auto">
          <a:xfrm flipH="1">
            <a:off x="1258888" y="4510088"/>
            <a:ext cx="21748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0607" name="Line 35"/>
          <p:cNvSpPr>
            <a:spLocks noChangeShapeType="1"/>
          </p:cNvSpPr>
          <p:nvPr/>
        </p:nvSpPr>
        <p:spPr bwMode="auto">
          <a:xfrm flipH="1">
            <a:off x="1258888" y="4078288"/>
            <a:ext cx="21748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0608" name="Line 36"/>
          <p:cNvSpPr>
            <a:spLocks noChangeShapeType="1"/>
          </p:cNvSpPr>
          <p:nvPr/>
        </p:nvSpPr>
        <p:spPr bwMode="auto">
          <a:xfrm>
            <a:off x="5003800" y="4078288"/>
            <a:ext cx="215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0609" name="Line 37"/>
          <p:cNvSpPr>
            <a:spLocks noChangeShapeType="1"/>
          </p:cNvSpPr>
          <p:nvPr/>
        </p:nvSpPr>
        <p:spPr bwMode="auto">
          <a:xfrm>
            <a:off x="5003800" y="4510088"/>
            <a:ext cx="215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0610" name="Freeform 38"/>
          <p:cNvSpPr>
            <a:spLocks/>
          </p:cNvSpPr>
          <p:nvPr/>
        </p:nvSpPr>
        <p:spPr bwMode="auto">
          <a:xfrm>
            <a:off x="1246188" y="4078288"/>
            <a:ext cx="85725" cy="431800"/>
          </a:xfrm>
          <a:custGeom>
            <a:avLst/>
            <a:gdLst>
              <a:gd name="T0" fmla="*/ 2147483647 w 54"/>
              <a:gd name="T1" fmla="*/ 0 h 272"/>
              <a:gd name="T2" fmla="*/ 2147483647 w 54"/>
              <a:gd name="T3" fmla="*/ 2147483647 h 272"/>
              <a:gd name="T4" fmla="*/ 2147483647 w 54"/>
              <a:gd name="T5" fmla="*/ 2147483647 h 272"/>
              <a:gd name="T6" fmla="*/ 2147483647 w 54"/>
              <a:gd name="T7" fmla="*/ 2147483647 h 27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4" h="272">
                <a:moveTo>
                  <a:pt x="8" y="0"/>
                </a:moveTo>
                <a:cubicBezTo>
                  <a:pt x="31" y="30"/>
                  <a:pt x="54" y="60"/>
                  <a:pt x="54" y="90"/>
                </a:cubicBezTo>
                <a:cubicBezTo>
                  <a:pt x="54" y="120"/>
                  <a:pt x="16" y="151"/>
                  <a:pt x="8" y="181"/>
                </a:cubicBezTo>
                <a:cubicBezTo>
                  <a:pt x="0" y="211"/>
                  <a:pt x="8" y="257"/>
                  <a:pt x="8" y="272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0611" name="Freeform 39"/>
          <p:cNvSpPr>
            <a:spLocks/>
          </p:cNvSpPr>
          <p:nvPr/>
        </p:nvSpPr>
        <p:spPr bwMode="auto">
          <a:xfrm>
            <a:off x="5135563" y="4078288"/>
            <a:ext cx="168275" cy="431800"/>
          </a:xfrm>
          <a:custGeom>
            <a:avLst/>
            <a:gdLst>
              <a:gd name="T0" fmla="*/ 2147483647 w 106"/>
              <a:gd name="T1" fmla="*/ 0 h 272"/>
              <a:gd name="T2" fmla="*/ 2147483647 w 106"/>
              <a:gd name="T3" fmla="*/ 2147483647 h 272"/>
              <a:gd name="T4" fmla="*/ 2147483647 w 106"/>
              <a:gd name="T5" fmla="*/ 2147483647 h 272"/>
              <a:gd name="T6" fmla="*/ 2147483647 w 106"/>
              <a:gd name="T7" fmla="*/ 2147483647 h 272"/>
              <a:gd name="T8" fmla="*/ 2147483647 w 106"/>
              <a:gd name="T9" fmla="*/ 2147483647 h 272"/>
              <a:gd name="T10" fmla="*/ 2147483647 w 106"/>
              <a:gd name="T11" fmla="*/ 2147483647 h 2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6" h="272">
                <a:moveTo>
                  <a:pt x="53" y="0"/>
                </a:moveTo>
                <a:cubicBezTo>
                  <a:pt x="30" y="33"/>
                  <a:pt x="8" y="67"/>
                  <a:pt x="8" y="90"/>
                </a:cubicBezTo>
                <a:cubicBezTo>
                  <a:pt x="8" y="113"/>
                  <a:pt x="53" y="121"/>
                  <a:pt x="53" y="136"/>
                </a:cubicBezTo>
                <a:cubicBezTo>
                  <a:pt x="53" y="151"/>
                  <a:pt x="0" y="166"/>
                  <a:pt x="8" y="181"/>
                </a:cubicBezTo>
                <a:cubicBezTo>
                  <a:pt x="16" y="196"/>
                  <a:pt x="92" y="211"/>
                  <a:pt x="99" y="226"/>
                </a:cubicBezTo>
                <a:cubicBezTo>
                  <a:pt x="106" y="241"/>
                  <a:pt x="79" y="256"/>
                  <a:pt x="53" y="272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0612" name="Rectangle 40"/>
          <p:cNvSpPr>
            <a:spLocks noChangeArrowheads="1"/>
          </p:cNvSpPr>
          <p:nvPr/>
        </p:nvSpPr>
        <p:spPr bwMode="auto">
          <a:xfrm>
            <a:off x="395288" y="4797425"/>
            <a:ext cx="4572000" cy="147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ko-KR" sz="1500">
                <a:latin typeface="Times New Roman" pitchFamily="18" charset="0"/>
              </a:rPr>
              <a:t>* Time  Slice  of   TM</a:t>
            </a:r>
          </a:p>
          <a:p>
            <a:r>
              <a:rPr lang="en-US" altLang="ko-KR" sz="1500">
                <a:latin typeface="Times New Roman" pitchFamily="18" charset="0"/>
              </a:rPr>
              <a:t>         </a:t>
            </a:r>
          </a:p>
          <a:p>
            <a:pPr lvl="1"/>
            <a:r>
              <a:rPr lang="en-US" altLang="ko-KR" sz="1500">
                <a:latin typeface="Times New Roman" pitchFamily="18" charset="0"/>
              </a:rPr>
              <a:t>1. Read  Scanned   Symbol one  comma .  </a:t>
            </a:r>
          </a:p>
          <a:p>
            <a:pPr lvl="1"/>
            <a:r>
              <a:rPr lang="en-US" altLang="ko-KR" sz="1500">
                <a:latin typeface="Times New Roman" pitchFamily="18" charset="0"/>
              </a:rPr>
              <a:t>2. Change it’s  State.       </a:t>
            </a:r>
          </a:p>
          <a:p>
            <a:pPr lvl="1"/>
            <a:r>
              <a:rPr lang="en-US" altLang="ko-KR" sz="1500">
                <a:latin typeface="Times New Roman" pitchFamily="18" charset="0"/>
              </a:rPr>
              <a:t>3. Write  tape  symbol on Scanned  comma .       </a:t>
            </a:r>
          </a:p>
          <a:p>
            <a:pPr lvl="1"/>
            <a:r>
              <a:rPr lang="en-US" altLang="ko-KR" sz="1500">
                <a:latin typeface="Times New Roman" pitchFamily="18" charset="0"/>
              </a:rPr>
              <a:t>4.  Move Head</a:t>
            </a:r>
            <a:r>
              <a:rPr lang="ko-KR" altLang="en-US" sz="1500">
                <a:latin typeface="Times New Roman" pitchFamily="18" charset="0"/>
              </a:rPr>
              <a:t>  </a:t>
            </a:r>
            <a:r>
              <a:rPr lang="en-US" altLang="ko-KR" sz="1500">
                <a:latin typeface="Times New Roman" pitchFamily="18" charset="0"/>
              </a:rPr>
              <a:t>one  comma  right ( left ) .</a:t>
            </a:r>
          </a:p>
        </p:txBody>
      </p:sp>
      <p:sp>
        <p:nvSpPr>
          <p:cNvPr id="110613" name="직사각형 1"/>
          <p:cNvSpPr>
            <a:spLocks noChangeArrowheads="1"/>
          </p:cNvSpPr>
          <p:nvPr/>
        </p:nvSpPr>
        <p:spPr bwMode="auto">
          <a:xfrm>
            <a:off x="4951413" y="3917950"/>
            <a:ext cx="2286000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742950" lvl="1" indent="-28575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tape 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Endless back and forth.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</a:pPr>
            <a:endParaRPr lang="en-US" altLang="ko-KR" sz="150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01692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Text Box 36"/>
          <p:cNvSpPr txBox="1">
            <a:spLocks noChangeArrowheads="1"/>
          </p:cNvSpPr>
          <p:nvPr/>
        </p:nvSpPr>
        <p:spPr bwMode="auto">
          <a:xfrm>
            <a:off x="395288" y="954088"/>
            <a:ext cx="7920037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What is TM?</a:t>
            </a:r>
          </a:p>
        </p:txBody>
      </p:sp>
      <p:sp>
        <p:nvSpPr>
          <p:cNvPr id="111619" name="Text Box 37"/>
          <p:cNvSpPr txBox="1">
            <a:spLocks noChangeArrowheads="1"/>
          </p:cNvSpPr>
          <p:nvPr/>
        </p:nvSpPr>
        <p:spPr bwMode="auto">
          <a:xfrm>
            <a:off x="592138" y="1304925"/>
            <a:ext cx="4822825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M = &lt;Q, ∑, Γ, δ, q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</a:rPr>
              <a:t>。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, □, F&gt;</a:t>
            </a:r>
          </a:p>
          <a:p>
            <a:pPr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  Γ: tape alphabet (∑, Γ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</a:rPr>
              <a:t>는 거의 일치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. Read/write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</a:rPr>
              <a:t>하기 때문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)</a:t>
            </a:r>
          </a:p>
          <a:p>
            <a:pPr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  δ: transisition function</a:t>
            </a:r>
          </a:p>
          <a:p>
            <a:pPr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           Q × Γ → Q × Γ × {L, R}</a:t>
            </a:r>
          </a:p>
          <a:p>
            <a:pPr eaLnBrk="1" hangingPunct="1"/>
            <a:endParaRPr lang="en-US" altLang="ko-KR" sz="1500">
              <a:solidFill>
                <a:srgbClr val="000000"/>
              </a:solidFill>
              <a:latin typeface="Times New Roman" pitchFamily="18" charset="0"/>
            </a:endParaRPr>
          </a:p>
          <a:p>
            <a:pPr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  □: □∈ Γ special symbol blank Sysmbol(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</a:rPr>
              <a:t>양쪽 끝을 표시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)</a:t>
            </a:r>
          </a:p>
          <a:p>
            <a:pPr eaLnBrk="1" hangingPunct="1"/>
            <a:endParaRPr lang="en-US" altLang="ko-KR" sz="1500">
              <a:solidFill>
                <a:srgbClr val="000000"/>
              </a:solidFill>
              <a:latin typeface="Times New Roman" pitchFamily="18" charset="0"/>
            </a:endParaRPr>
          </a:p>
          <a:p>
            <a:pPr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TM = &lt;Q, Γ, δ, q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</a:rPr>
              <a:t>。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&gt;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</a:rPr>
              <a:t>로 표시하기도 함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</p:txBody>
      </p:sp>
      <p:sp>
        <p:nvSpPr>
          <p:cNvPr id="111620" name="Text Box 38"/>
          <p:cNvSpPr txBox="1">
            <a:spLocks noChangeArrowheads="1"/>
          </p:cNvSpPr>
          <p:nvPr/>
        </p:nvSpPr>
        <p:spPr bwMode="auto">
          <a:xfrm>
            <a:off x="1455738" y="2203450"/>
            <a:ext cx="44608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>
                <a:solidFill>
                  <a:srgbClr val="000000"/>
                </a:solidFill>
                <a:latin typeface="Times New Roman" pitchFamily="18" charset="0"/>
              </a:rPr>
              <a:t>Read</a:t>
            </a:r>
          </a:p>
        </p:txBody>
      </p:sp>
      <p:sp>
        <p:nvSpPr>
          <p:cNvPr id="111621" name="Text Box 39"/>
          <p:cNvSpPr txBox="1">
            <a:spLocks noChangeArrowheads="1"/>
          </p:cNvSpPr>
          <p:nvPr/>
        </p:nvSpPr>
        <p:spPr bwMode="auto">
          <a:xfrm>
            <a:off x="2222500" y="2214563"/>
            <a:ext cx="4746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>
                <a:solidFill>
                  <a:srgbClr val="000000"/>
                </a:solidFill>
                <a:latin typeface="Times New Roman" pitchFamily="18" charset="0"/>
              </a:rPr>
              <a:t>Write</a:t>
            </a:r>
          </a:p>
        </p:txBody>
      </p:sp>
      <p:sp>
        <p:nvSpPr>
          <p:cNvPr id="111622" name="Text Box 40"/>
          <p:cNvSpPr txBox="1">
            <a:spLocks noChangeArrowheads="1"/>
          </p:cNvSpPr>
          <p:nvPr/>
        </p:nvSpPr>
        <p:spPr bwMode="auto">
          <a:xfrm>
            <a:off x="519113" y="3598863"/>
            <a:ext cx="612775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p.236</a:t>
            </a:r>
          </a:p>
        </p:txBody>
      </p:sp>
      <p:grpSp>
        <p:nvGrpSpPr>
          <p:cNvPr id="111623" name="Group 41"/>
          <p:cNvGrpSpPr>
            <a:grpSpLocks/>
          </p:cNvGrpSpPr>
          <p:nvPr/>
        </p:nvGrpSpPr>
        <p:grpSpPr bwMode="auto">
          <a:xfrm>
            <a:off x="1258888" y="4117975"/>
            <a:ext cx="2306637" cy="503238"/>
            <a:chOff x="793" y="2115"/>
            <a:chExt cx="1453" cy="317"/>
          </a:xfrm>
        </p:grpSpPr>
        <p:sp>
          <p:nvSpPr>
            <p:cNvPr id="111643" name="Rectangle 42"/>
            <p:cNvSpPr>
              <a:spLocks noChangeArrowheads="1"/>
            </p:cNvSpPr>
            <p:nvPr/>
          </p:nvSpPr>
          <p:spPr bwMode="auto">
            <a:xfrm>
              <a:off x="975" y="2115"/>
              <a:ext cx="363" cy="31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500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11644" name="Rectangle 43"/>
            <p:cNvSpPr>
              <a:spLocks noChangeArrowheads="1"/>
            </p:cNvSpPr>
            <p:nvPr/>
          </p:nvSpPr>
          <p:spPr bwMode="auto">
            <a:xfrm>
              <a:off x="1338" y="2115"/>
              <a:ext cx="363" cy="31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500">
                  <a:solidFill>
                    <a:srgbClr val="000000"/>
                  </a:solidFill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11645" name="Rectangle 44"/>
            <p:cNvSpPr>
              <a:spLocks noChangeArrowheads="1"/>
            </p:cNvSpPr>
            <p:nvPr/>
          </p:nvSpPr>
          <p:spPr bwMode="auto">
            <a:xfrm>
              <a:off x="1701" y="2115"/>
              <a:ext cx="363" cy="31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500">
                  <a:solidFill>
                    <a:srgbClr val="000000"/>
                  </a:solidFill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111646" name="Line 45"/>
            <p:cNvSpPr>
              <a:spLocks noChangeShapeType="1"/>
            </p:cNvSpPr>
            <p:nvPr/>
          </p:nvSpPr>
          <p:spPr bwMode="auto">
            <a:xfrm flipH="1">
              <a:off x="793" y="2115"/>
              <a:ext cx="18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1647" name="Line 46"/>
            <p:cNvSpPr>
              <a:spLocks noChangeShapeType="1"/>
            </p:cNvSpPr>
            <p:nvPr/>
          </p:nvSpPr>
          <p:spPr bwMode="auto">
            <a:xfrm flipH="1">
              <a:off x="793" y="2432"/>
              <a:ext cx="18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1648" name="Line 47"/>
            <p:cNvSpPr>
              <a:spLocks noChangeShapeType="1"/>
            </p:cNvSpPr>
            <p:nvPr/>
          </p:nvSpPr>
          <p:spPr bwMode="auto">
            <a:xfrm flipH="1">
              <a:off x="2063" y="2432"/>
              <a:ext cx="18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1649" name="Line 48"/>
            <p:cNvSpPr>
              <a:spLocks noChangeShapeType="1"/>
            </p:cNvSpPr>
            <p:nvPr/>
          </p:nvSpPr>
          <p:spPr bwMode="auto">
            <a:xfrm flipH="1">
              <a:off x="2064" y="2115"/>
              <a:ext cx="18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11624" name="Text Box 49"/>
          <p:cNvSpPr txBox="1">
            <a:spLocks noChangeArrowheads="1"/>
          </p:cNvSpPr>
          <p:nvPr/>
        </p:nvSpPr>
        <p:spPr bwMode="auto">
          <a:xfrm>
            <a:off x="1992313" y="4692650"/>
            <a:ext cx="796925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(before)</a:t>
            </a:r>
          </a:p>
        </p:txBody>
      </p:sp>
      <p:grpSp>
        <p:nvGrpSpPr>
          <p:cNvPr id="111625" name="Group 50"/>
          <p:cNvGrpSpPr>
            <a:grpSpLocks/>
          </p:cNvGrpSpPr>
          <p:nvPr/>
        </p:nvGrpSpPr>
        <p:grpSpPr bwMode="auto">
          <a:xfrm>
            <a:off x="5292725" y="4117975"/>
            <a:ext cx="2306638" cy="503238"/>
            <a:chOff x="793" y="2115"/>
            <a:chExt cx="1453" cy="317"/>
          </a:xfrm>
        </p:grpSpPr>
        <p:sp>
          <p:nvSpPr>
            <p:cNvPr id="111636" name="Rectangle 51"/>
            <p:cNvSpPr>
              <a:spLocks noChangeArrowheads="1"/>
            </p:cNvSpPr>
            <p:nvPr/>
          </p:nvSpPr>
          <p:spPr bwMode="auto">
            <a:xfrm>
              <a:off x="975" y="2115"/>
              <a:ext cx="363" cy="31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500">
                  <a:solidFill>
                    <a:srgbClr val="000000"/>
                  </a:solidFill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111637" name="Rectangle 52"/>
            <p:cNvSpPr>
              <a:spLocks noChangeArrowheads="1"/>
            </p:cNvSpPr>
            <p:nvPr/>
          </p:nvSpPr>
          <p:spPr bwMode="auto">
            <a:xfrm>
              <a:off x="1338" y="2115"/>
              <a:ext cx="363" cy="31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500">
                  <a:solidFill>
                    <a:srgbClr val="000000"/>
                  </a:solidFill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11638" name="Rectangle 53"/>
            <p:cNvSpPr>
              <a:spLocks noChangeArrowheads="1"/>
            </p:cNvSpPr>
            <p:nvPr/>
          </p:nvSpPr>
          <p:spPr bwMode="auto">
            <a:xfrm>
              <a:off x="1701" y="2115"/>
              <a:ext cx="363" cy="31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500">
                  <a:solidFill>
                    <a:srgbClr val="000000"/>
                  </a:solidFill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111639" name="Line 54"/>
            <p:cNvSpPr>
              <a:spLocks noChangeShapeType="1"/>
            </p:cNvSpPr>
            <p:nvPr/>
          </p:nvSpPr>
          <p:spPr bwMode="auto">
            <a:xfrm flipH="1">
              <a:off x="793" y="2115"/>
              <a:ext cx="18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1640" name="Line 55"/>
            <p:cNvSpPr>
              <a:spLocks noChangeShapeType="1"/>
            </p:cNvSpPr>
            <p:nvPr/>
          </p:nvSpPr>
          <p:spPr bwMode="auto">
            <a:xfrm flipH="1">
              <a:off x="793" y="2432"/>
              <a:ext cx="18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1641" name="Line 56"/>
            <p:cNvSpPr>
              <a:spLocks noChangeShapeType="1"/>
            </p:cNvSpPr>
            <p:nvPr/>
          </p:nvSpPr>
          <p:spPr bwMode="auto">
            <a:xfrm flipH="1">
              <a:off x="2063" y="2432"/>
              <a:ext cx="18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1642" name="Line 57"/>
            <p:cNvSpPr>
              <a:spLocks noChangeShapeType="1"/>
            </p:cNvSpPr>
            <p:nvPr/>
          </p:nvSpPr>
          <p:spPr bwMode="auto">
            <a:xfrm flipH="1">
              <a:off x="2064" y="2115"/>
              <a:ext cx="18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11626" name="Line 58"/>
          <p:cNvSpPr>
            <a:spLocks noChangeShapeType="1"/>
          </p:cNvSpPr>
          <p:nvPr/>
        </p:nvSpPr>
        <p:spPr bwMode="auto">
          <a:xfrm flipH="1">
            <a:off x="1835150" y="3829050"/>
            <a:ext cx="73025" cy="215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1627" name="Line 59"/>
          <p:cNvSpPr>
            <a:spLocks noChangeShapeType="1"/>
          </p:cNvSpPr>
          <p:nvPr/>
        </p:nvSpPr>
        <p:spPr bwMode="auto">
          <a:xfrm flipH="1">
            <a:off x="6443663" y="3829050"/>
            <a:ext cx="73025" cy="215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1628" name="Text Box 60"/>
          <p:cNvSpPr txBox="1">
            <a:spLocks noChangeArrowheads="1"/>
          </p:cNvSpPr>
          <p:nvPr/>
        </p:nvSpPr>
        <p:spPr bwMode="auto">
          <a:xfrm>
            <a:off x="1835150" y="3541713"/>
            <a:ext cx="4699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q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</a:rPr>
              <a:t>。</a:t>
            </a:r>
          </a:p>
        </p:txBody>
      </p:sp>
      <p:sp>
        <p:nvSpPr>
          <p:cNvPr id="111629" name="Text Box 61"/>
          <p:cNvSpPr txBox="1">
            <a:spLocks noChangeArrowheads="1"/>
          </p:cNvSpPr>
          <p:nvPr/>
        </p:nvSpPr>
        <p:spPr bwMode="auto">
          <a:xfrm>
            <a:off x="6478588" y="3541713"/>
            <a:ext cx="4064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₁</a:t>
            </a:r>
          </a:p>
        </p:txBody>
      </p:sp>
      <p:sp>
        <p:nvSpPr>
          <p:cNvPr id="111630" name="Text Box 62"/>
          <p:cNvSpPr txBox="1">
            <a:spLocks noChangeArrowheads="1"/>
          </p:cNvSpPr>
          <p:nvPr/>
        </p:nvSpPr>
        <p:spPr bwMode="auto">
          <a:xfrm>
            <a:off x="6100763" y="4724400"/>
            <a:ext cx="658812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(after)</a:t>
            </a:r>
          </a:p>
        </p:txBody>
      </p:sp>
      <p:sp>
        <p:nvSpPr>
          <p:cNvPr id="111631" name="Line 63"/>
          <p:cNvSpPr>
            <a:spLocks noChangeShapeType="1"/>
          </p:cNvSpPr>
          <p:nvPr/>
        </p:nvSpPr>
        <p:spPr bwMode="auto">
          <a:xfrm>
            <a:off x="3059113" y="4868863"/>
            <a:ext cx="27368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1632" name="Text Box 64"/>
          <p:cNvSpPr txBox="1">
            <a:spLocks noChangeArrowheads="1"/>
          </p:cNvSpPr>
          <p:nvPr/>
        </p:nvSpPr>
        <p:spPr bwMode="auto">
          <a:xfrm>
            <a:off x="3257550" y="4999038"/>
            <a:ext cx="253841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δ(q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</a:rPr>
              <a:t>。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US" altLang="ko-KR" sz="1500" u="sng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)  =  (q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₁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US" altLang="ko-KR" sz="1500" u="sng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US" altLang="ko-KR" sz="1500" u="sng">
                <a:solidFill>
                  <a:srgbClr val="000000"/>
                </a:solidFill>
                <a:latin typeface="Times New Roman" pitchFamily="18" charset="0"/>
              </a:rPr>
              <a:t>R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)</a:t>
            </a:r>
          </a:p>
        </p:txBody>
      </p:sp>
      <p:sp>
        <p:nvSpPr>
          <p:cNvPr id="111633" name="Text Box 65"/>
          <p:cNvSpPr txBox="1">
            <a:spLocks noChangeArrowheads="1"/>
          </p:cNvSpPr>
          <p:nvPr/>
        </p:nvSpPr>
        <p:spPr bwMode="auto">
          <a:xfrm>
            <a:off x="3838575" y="5210175"/>
            <a:ext cx="574675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Read</a:t>
            </a:r>
          </a:p>
        </p:txBody>
      </p:sp>
      <p:sp>
        <p:nvSpPr>
          <p:cNvPr id="111634" name="Text Box 66"/>
          <p:cNvSpPr txBox="1">
            <a:spLocks noChangeArrowheads="1"/>
          </p:cNvSpPr>
          <p:nvPr/>
        </p:nvSpPr>
        <p:spPr bwMode="auto">
          <a:xfrm>
            <a:off x="4745038" y="5210175"/>
            <a:ext cx="61595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Write</a:t>
            </a:r>
          </a:p>
        </p:txBody>
      </p:sp>
      <p:sp>
        <p:nvSpPr>
          <p:cNvPr id="111635" name="Text Box 67"/>
          <p:cNvSpPr txBox="1">
            <a:spLocks noChangeArrowheads="1"/>
          </p:cNvSpPr>
          <p:nvPr/>
        </p:nvSpPr>
        <p:spPr bwMode="auto">
          <a:xfrm>
            <a:off x="5476875" y="5210175"/>
            <a:ext cx="128905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&amp; Move right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altLang="ko-KR" sz="150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48326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ext Box 75"/>
          <p:cNvSpPr txBox="1">
            <a:spLocks noChangeArrowheads="1"/>
          </p:cNvSpPr>
          <p:nvPr/>
        </p:nvSpPr>
        <p:spPr bwMode="auto">
          <a:xfrm>
            <a:off x="519113" y="692150"/>
            <a:ext cx="612775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p.237</a:t>
            </a:r>
          </a:p>
        </p:txBody>
      </p:sp>
      <p:sp>
        <p:nvSpPr>
          <p:cNvPr id="112643" name="Text Box 76"/>
          <p:cNvSpPr txBox="1">
            <a:spLocks noChangeArrowheads="1"/>
          </p:cNvSpPr>
          <p:nvPr/>
        </p:nvSpPr>
        <p:spPr bwMode="auto">
          <a:xfrm>
            <a:off x="1366838" y="692150"/>
            <a:ext cx="744537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Ex 9.2)</a:t>
            </a:r>
          </a:p>
        </p:txBody>
      </p:sp>
      <p:sp>
        <p:nvSpPr>
          <p:cNvPr id="112644" name="Text Box 77"/>
          <p:cNvSpPr txBox="1">
            <a:spLocks noChangeArrowheads="1"/>
          </p:cNvSpPr>
          <p:nvPr/>
        </p:nvSpPr>
        <p:spPr bwMode="auto">
          <a:xfrm>
            <a:off x="2098675" y="692150"/>
            <a:ext cx="13049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Q  : {q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</a:rPr>
              <a:t>。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, 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₁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}</a:t>
            </a:r>
          </a:p>
          <a:p>
            <a:pPr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∑ : {a, b}</a:t>
            </a:r>
          </a:p>
          <a:p>
            <a:pPr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Γ : {a, b, □}</a:t>
            </a:r>
          </a:p>
          <a:p>
            <a:pPr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 F  :  {q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₁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}</a:t>
            </a:r>
          </a:p>
        </p:txBody>
      </p:sp>
      <p:sp>
        <p:nvSpPr>
          <p:cNvPr id="112645" name="Text Box 78"/>
          <p:cNvSpPr txBox="1">
            <a:spLocks noChangeArrowheads="1"/>
          </p:cNvSpPr>
          <p:nvPr/>
        </p:nvSpPr>
        <p:spPr bwMode="auto">
          <a:xfrm>
            <a:off x="4716463" y="692150"/>
            <a:ext cx="2143125" cy="7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δ(q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</a:rPr>
              <a:t>。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US" altLang="ko-KR" sz="1500" u="sng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)  =  (q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</a:rPr>
              <a:t>。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US" altLang="ko-KR" sz="1500" u="sng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US" altLang="ko-KR" sz="1500" u="sng">
                <a:solidFill>
                  <a:srgbClr val="000000"/>
                </a:solidFill>
                <a:latin typeface="Times New Roman" pitchFamily="18" charset="0"/>
              </a:rPr>
              <a:t>R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)</a:t>
            </a:r>
          </a:p>
          <a:p>
            <a:pPr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δ(q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</a:rPr>
              <a:t>。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US" altLang="ko-KR" sz="1500" u="sng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)  =  (q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</a:rPr>
              <a:t>。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US" altLang="ko-KR" sz="1500" u="sng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US" altLang="ko-KR" sz="1500" u="sng">
                <a:solidFill>
                  <a:srgbClr val="000000"/>
                </a:solidFill>
                <a:latin typeface="Times New Roman" pitchFamily="18" charset="0"/>
              </a:rPr>
              <a:t>R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)</a:t>
            </a:r>
          </a:p>
          <a:p>
            <a:pPr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δ(q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</a:rPr>
              <a:t>。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, □ )  =  (q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₁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, □, L)</a:t>
            </a:r>
          </a:p>
        </p:txBody>
      </p:sp>
      <p:grpSp>
        <p:nvGrpSpPr>
          <p:cNvPr id="112646" name="Group 79"/>
          <p:cNvGrpSpPr>
            <a:grpSpLocks/>
          </p:cNvGrpSpPr>
          <p:nvPr/>
        </p:nvGrpSpPr>
        <p:grpSpPr bwMode="auto">
          <a:xfrm>
            <a:off x="611188" y="1628775"/>
            <a:ext cx="1728787" cy="1079500"/>
            <a:chOff x="385" y="1026"/>
            <a:chExt cx="1089" cy="680"/>
          </a:xfrm>
        </p:grpSpPr>
        <p:sp>
          <p:nvSpPr>
            <p:cNvPr id="112705" name="Rectangle 80"/>
            <p:cNvSpPr>
              <a:spLocks noChangeArrowheads="1"/>
            </p:cNvSpPr>
            <p:nvPr/>
          </p:nvSpPr>
          <p:spPr bwMode="auto">
            <a:xfrm>
              <a:off x="567" y="1389"/>
              <a:ext cx="363" cy="31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500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12706" name="Rectangle 81"/>
            <p:cNvSpPr>
              <a:spLocks noChangeArrowheads="1"/>
            </p:cNvSpPr>
            <p:nvPr/>
          </p:nvSpPr>
          <p:spPr bwMode="auto">
            <a:xfrm>
              <a:off x="930" y="1389"/>
              <a:ext cx="363" cy="31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500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12707" name="Line 82"/>
            <p:cNvSpPr>
              <a:spLocks noChangeShapeType="1"/>
            </p:cNvSpPr>
            <p:nvPr/>
          </p:nvSpPr>
          <p:spPr bwMode="auto">
            <a:xfrm flipH="1">
              <a:off x="385" y="1389"/>
              <a:ext cx="18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708" name="Line 83"/>
            <p:cNvSpPr>
              <a:spLocks noChangeShapeType="1"/>
            </p:cNvSpPr>
            <p:nvPr/>
          </p:nvSpPr>
          <p:spPr bwMode="auto">
            <a:xfrm flipH="1">
              <a:off x="385" y="1706"/>
              <a:ext cx="18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709" name="Line 84"/>
            <p:cNvSpPr>
              <a:spLocks noChangeShapeType="1"/>
            </p:cNvSpPr>
            <p:nvPr/>
          </p:nvSpPr>
          <p:spPr bwMode="auto">
            <a:xfrm flipH="1">
              <a:off x="1292" y="1706"/>
              <a:ext cx="18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710" name="Line 85"/>
            <p:cNvSpPr>
              <a:spLocks noChangeShapeType="1"/>
            </p:cNvSpPr>
            <p:nvPr/>
          </p:nvSpPr>
          <p:spPr bwMode="auto">
            <a:xfrm flipH="1">
              <a:off x="1292" y="1389"/>
              <a:ext cx="18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711" name="Line 86"/>
            <p:cNvSpPr>
              <a:spLocks noChangeShapeType="1"/>
            </p:cNvSpPr>
            <p:nvPr/>
          </p:nvSpPr>
          <p:spPr bwMode="auto">
            <a:xfrm flipH="1">
              <a:off x="748" y="1207"/>
              <a:ext cx="46" cy="1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712" name="Text Box 87"/>
            <p:cNvSpPr txBox="1">
              <a:spLocks noChangeArrowheads="1"/>
            </p:cNvSpPr>
            <p:nvPr/>
          </p:nvSpPr>
          <p:spPr bwMode="auto">
            <a:xfrm>
              <a:off x="748" y="1026"/>
              <a:ext cx="296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500">
                  <a:solidFill>
                    <a:srgbClr val="000000"/>
                  </a:solidFill>
                  <a:latin typeface="Times New Roman" pitchFamily="18" charset="0"/>
                </a:rPr>
                <a:t>q</a:t>
              </a:r>
              <a:r>
                <a:rPr lang="ko-KR" altLang="en-US" sz="1500">
                  <a:solidFill>
                    <a:srgbClr val="000000"/>
                  </a:solidFill>
                  <a:latin typeface="Times New Roman" pitchFamily="18" charset="0"/>
                </a:rPr>
                <a:t>。</a:t>
              </a:r>
            </a:p>
          </p:txBody>
        </p:sp>
      </p:grpSp>
      <p:grpSp>
        <p:nvGrpSpPr>
          <p:cNvPr id="112647" name="Group 88"/>
          <p:cNvGrpSpPr>
            <a:grpSpLocks/>
          </p:cNvGrpSpPr>
          <p:nvPr/>
        </p:nvGrpSpPr>
        <p:grpSpPr bwMode="auto">
          <a:xfrm>
            <a:off x="2700338" y="1628775"/>
            <a:ext cx="1728787" cy="1079500"/>
            <a:chOff x="1701" y="1026"/>
            <a:chExt cx="1089" cy="680"/>
          </a:xfrm>
        </p:grpSpPr>
        <p:sp>
          <p:nvSpPr>
            <p:cNvPr id="112697" name="Rectangle 89"/>
            <p:cNvSpPr>
              <a:spLocks noChangeArrowheads="1"/>
            </p:cNvSpPr>
            <p:nvPr/>
          </p:nvSpPr>
          <p:spPr bwMode="auto">
            <a:xfrm>
              <a:off x="1883" y="1389"/>
              <a:ext cx="363" cy="31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500">
                  <a:solidFill>
                    <a:srgbClr val="000000"/>
                  </a:solidFill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12698" name="Rectangle 90"/>
            <p:cNvSpPr>
              <a:spLocks noChangeArrowheads="1"/>
            </p:cNvSpPr>
            <p:nvPr/>
          </p:nvSpPr>
          <p:spPr bwMode="auto">
            <a:xfrm>
              <a:off x="2246" y="1389"/>
              <a:ext cx="363" cy="31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500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12699" name="Line 91"/>
            <p:cNvSpPr>
              <a:spLocks noChangeShapeType="1"/>
            </p:cNvSpPr>
            <p:nvPr/>
          </p:nvSpPr>
          <p:spPr bwMode="auto">
            <a:xfrm flipH="1">
              <a:off x="1701" y="1389"/>
              <a:ext cx="18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700" name="Line 92"/>
            <p:cNvSpPr>
              <a:spLocks noChangeShapeType="1"/>
            </p:cNvSpPr>
            <p:nvPr/>
          </p:nvSpPr>
          <p:spPr bwMode="auto">
            <a:xfrm flipH="1">
              <a:off x="1701" y="1706"/>
              <a:ext cx="18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701" name="Line 93"/>
            <p:cNvSpPr>
              <a:spLocks noChangeShapeType="1"/>
            </p:cNvSpPr>
            <p:nvPr/>
          </p:nvSpPr>
          <p:spPr bwMode="auto">
            <a:xfrm flipH="1">
              <a:off x="2608" y="1706"/>
              <a:ext cx="18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702" name="Line 94"/>
            <p:cNvSpPr>
              <a:spLocks noChangeShapeType="1"/>
            </p:cNvSpPr>
            <p:nvPr/>
          </p:nvSpPr>
          <p:spPr bwMode="auto">
            <a:xfrm flipH="1">
              <a:off x="2608" y="1389"/>
              <a:ext cx="18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703" name="Line 95"/>
            <p:cNvSpPr>
              <a:spLocks noChangeShapeType="1"/>
            </p:cNvSpPr>
            <p:nvPr/>
          </p:nvSpPr>
          <p:spPr bwMode="auto">
            <a:xfrm flipH="1">
              <a:off x="2448" y="1207"/>
              <a:ext cx="46" cy="1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704" name="Text Box 96"/>
            <p:cNvSpPr txBox="1">
              <a:spLocks noChangeArrowheads="1"/>
            </p:cNvSpPr>
            <p:nvPr/>
          </p:nvSpPr>
          <p:spPr bwMode="auto">
            <a:xfrm>
              <a:off x="2448" y="1026"/>
              <a:ext cx="296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500">
                  <a:solidFill>
                    <a:srgbClr val="000000"/>
                  </a:solidFill>
                  <a:latin typeface="Times New Roman" pitchFamily="18" charset="0"/>
                </a:rPr>
                <a:t>q</a:t>
              </a:r>
              <a:r>
                <a:rPr lang="ko-KR" altLang="en-US" sz="1500">
                  <a:solidFill>
                    <a:srgbClr val="000000"/>
                  </a:solidFill>
                  <a:latin typeface="Times New Roman" pitchFamily="18" charset="0"/>
                </a:rPr>
                <a:t>。</a:t>
              </a:r>
            </a:p>
          </p:txBody>
        </p:sp>
      </p:grpSp>
      <p:grpSp>
        <p:nvGrpSpPr>
          <p:cNvPr id="112648" name="Group 97"/>
          <p:cNvGrpSpPr>
            <a:grpSpLocks/>
          </p:cNvGrpSpPr>
          <p:nvPr/>
        </p:nvGrpSpPr>
        <p:grpSpPr bwMode="auto">
          <a:xfrm>
            <a:off x="4787900" y="1628775"/>
            <a:ext cx="2125663" cy="1079500"/>
            <a:chOff x="3016" y="1026"/>
            <a:chExt cx="1339" cy="680"/>
          </a:xfrm>
        </p:grpSpPr>
        <p:sp>
          <p:nvSpPr>
            <p:cNvPr id="112688" name="Rectangle 98"/>
            <p:cNvSpPr>
              <a:spLocks noChangeArrowheads="1"/>
            </p:cNvSpPr>
            <p:nvPr/>
          </p:nvSpPr>
          <p:spPr bwMode="auto">
            <a:xfrm>
              <a:off x="3198" y="1389"/>
              <a:ext cx="363" cy="31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500">
                  <a:solidFill>
                    <a:srgbClr val="000000"/>
                  </a:solidFill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12689" name="Rectangle 99"/>
            <p:cNvSpPr>
              <a:spLocks noChangeArrowheads="1"/>
            </p:cNvSpPr>
            <p:nvPr/>
          </p:nvSpPr>
          <p:spPr bwMode="auto">
            <a:xfrm>
              <a:off x="3561" y="1389"/>
              <a:ext cx="363" cy="31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500">
                  <a:solidFill>
                    <a:srgbClr val="000000"/>
                  </a:solidFill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12690" name="Line 100"/>
            <p:cNvSpPr>
              <a:spLocks noChangeShapeType="1"/>
            </p:cNvSpPr>
            <p:nvPr/>
          </p:nvSpPr>
          <p:spPr bwMode="auto">
            <a:xfrm flipH="1">
              <a:off x="3016" y="1389"/>
              <a:ext cx="18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691" name="Line 101"/>
            <p:cNvSpPr>
              <a:spLocks noChangeShapeType="1"/>
            </p:cNvSpPr>
            <p:nvPr/>
          </p:nvSpPr>
          <p:spPr bwMode="auto">
            <a:xfrm flipH="1">
              <a:off x="3016" y="1706"/>
              <a:ext cx="18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692" name="Line 102"/>
            <p:cNvSpPr>
              <a:spLocks noChangeShapeType="1"/>
            </p:cNvSpPr>
            <p:nvPr/>
          </p:nvSpPr>
          <p:spPr bwMode="auto">
            <a:xfrm flipH="1">
              <a:off x="3923" y="1706"/>
              <a:ext cx="18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693" name="Line 103"/>
            <p:cNvSpPr>
              <a:spLocks noChangeShapeType="1"/>
            </p:cNvSpPr>
            <p:nvPr/>
          </p:nvSpPr>
          <p:spPr bwMode="auto">
            <a:xfrm flipH="1">
              <a:off x="3923" y="1389"/>
              <a:ext cx="18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694" name="Line 104"/>
            <p:cNvSpPr>
              <a:spLocks noChangeShapeType="1"/>
            </p:cNvSpPr>
            <p:nvPr/>
          </p:nvSpPr>
          <p:spPr bwMode="auto">
            <a:xfrm flipH="1">
              <a:off x="4059" y="1207"/>
              <a:ext cx="46" cy="1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695" name="Text Box 105"/>
            <p:cNvSpPr txBox="1">
              <a:spLocks noChangeArrowheads="1"/>
            </p:cNvSpPr>
            <p:nvPr/>
          </p:nvSpPr>
          <p:spPr bwMode="auto">
            <a:xfrm>
              <a:off x="4059" y="1026"/>
              <a:ext cx="296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500">
                  <a:solidFill>
                    <a:srgbClr val="000000"/>
                  </a:solidFill>
                  <a:latin typeface="Times New Roman" pitchFamily="18" charset="0"/>
                </a:rPr>
                <a:t>q</a:t>
              </a:r>
              <a:r>
                <a:rPr lang="ko-KR" altLang="en-US" sz="1500">
                  <a:solidFill>
                    <a:srgbClr val="000000"/>
                  </a:solidFill>
                  <a:latin typeface="Times New Roman" pitchFamily="18" charset="0"/>
                </a:rPr>
                <a:t>。</a:t>
              </a:r>
            </a:p>
          </p:txBody>
        </p:sp>
        <p:sp>
          <p:nvSpPr>
            <p:cNvPr id="112696" name="Text Box 106"/>
            <p:cNvSpPr txBox="1">
              <a:spLocks noChangeArrowheads="1"/>
            </p:cNvSpPr>
            <p:nvPr/>
          </p:nvSpPr>
          <p:spPr bwMode="auto">
            <a:xfrm>
              <a:off x="3959" y="1434"/>
              <a:ext cx="223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500">
                  <a:solidFill>
                    <a:srgbClr val="000000"/>
                  </a:solidFill>
                  <a:latin typeface="Times New Roman" pitchFamily="18" charset="0"/>
                </a:rPr>
                <a:t>□</a:t>
              </a:r>
            </a:p>
          </p:txBody>
        </p:sp>
      </p:grpSp>
      <p:grpSp>
        <p:nvGrpSpPr>
          <p:cNvPr id="112649" name="Group 107"/>
          <p:cNvGrpSpPr>
            <a:grpSpLocks/>
          </p:cNvGrpSpPr>
          <p:nvPr/>
        </p:nvGrpSpPr>
        <p:grpSpPr bwMode="auto">
          <a:xfrm>
            <a:off x="6875463" y="1628775"/>
            <a:ext cx="1728787" cy="1079500"/>
            <a:chOff x="1701" y="1026"/>
            <a:chExt cx="1089" cy="680"/>
          </a:xfrm>
        </p:grpSpPr>
        <p:sp>
          <p:nvSpPr>
            <p:cNvPr id="112680" name="Rectangle 108"/>
            <p:cNvSpPr>
              <a:spLocks noChangeArrowheads="1"/>
            </p:cNvSpPr>
            <p:nvPr/>
          </p:nvSpPr>
          <p:spPr bwMode="auto">
            <a:xfrm>
              <a:off x="1883" y="1389"/>
              <a:ext cx="363" cy="31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500">
                  <a:solidFill>
                    <a:srgbClr val="000000"/>
                  </a:solidFill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12681" name="Rectangle 109"/>
            <p:cNvSpPr>
              <a:spLocks noChangeArrowheads="1"/>
            </p:cNvSpPr>
            <p:nvPr/>
          </p:nvSpPr>
          <p:spPr bwMode="auto">
            <a:xfrm>
              <a:off x="2246" y="1389"/>
              <a:ext cx="363" cy="31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500">
                  <a:solidFill>
                    <a:srgbClr val="000000"/>
                  </a:solidFill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12682" name="Line 110"/>
            <p:cNvSpPr>
              <a:spLocks noChangeShapeType="1"/>
            </p:cNvSpPr>
            <p:nvPr/>
          </p:nvSpPr>
          <p:spPr bwMode="auto">
            <a:xfrm flipH="1">
              <a:off x="1701" y="1389"/>
              <a:ext cx="18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683" name="Line 111"/>
            <p:cNvSpPr>
              <a:spLocks noChangeShapeType="1"/>
            </p:cNvSpPr>
            <p:nvPr/>
          </p:nvSpPr>
          <p:spPr bwMode="auto">
            <a:xfrm flipH="1">
              <a:off x="1701" y="1706"/>
              <a:ext cx="18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684" name="Line 112"/>
            <p:cNvSpPr>
              <a:spLocks noChangeShapeType="1"/>
            </p:cNvSpPr>
            <p:nvPr/>
          </p:nvSpPr>
          <p:spPr bwMode="auto">
            <a:xfrm flipH="1">
              <a:off x="2608" y="1706"/>
              <a:ext cx="18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685" name="Line 113"/>
            <p:cNvSpPr>
              <a:spLocks noChangeShapeType="1"/>
            </p:cNvSpPr>
            <p:nvPr/>
          </p:nvSpPr>
          <p:spPr bwMode="auto">
            <a:xfrm flipH="1">
              <a:off x="2608" y="1389"/>
              <a:ext cx="18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686" name="Line 114"/>
            <p:cNvSpPr>
              <a:spLocks noChangeShapeType="1"/>
            </p:cNvSpPr>
            <p:nvPr/>
          </p:nvSpPr>
          <p:spPr bwMode="auto">
            <a:xfrm flipH="1">
              <a:off x="2448" y="1207"/>
              <a:ext cx="46" cy="1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687" name="Text Box 115"/>
            <p:cNvSpPr txBox="1">
              <a:spLocks noChangeArrowheads="1"/>
            </p:cNvSpPr>
            <p:nvPr/>
          </p:nvSpPr>
          <p:spPr bwMode="auto">
            <a:xfrm>
              <a:off x="2448" y="1026"/>
              <a:ext cx="296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500">
                  <a:solidFill>
                    <a:srgbClr val="000000"/>
                  </a:solidFill>
                  <a:latin typeface="Times New Roman" pitchFamily="18" charset="0"/>
                </a:rPr>
                <a:t>q</a:t>
              </a:r>
              <a:r>
                <a:rPr lang="ko-KR" altLang="en-US" sz="1500">
                  <a:solidFill>
                    <a:srgbClr val="000000"/>
                  </a:solidFill>
                  <a:latin typeface="Times New Roman" pitchFamily="18" charset="0"/>
                </a:rPr>
                <a:t>。</a:t>
              </a:r>
            </a:p>
          </p:txBody>
        </p:sp>
      </p:grpSp>
      <p:sp>
        <p:nvSpPr>
          <p:cNvPr id="112650" name="Text Box 116"/>
          <p:cNvSpPr txBox="1">
            <a:spLocks noChangeArrowheads="1"/>
          </p:cNvSpPr>
          <p:nvPr/>
        </p:nvSpPr>
        <p:spPr bwMode="auto">
          <a:xfrm>
            <a:off x="539750" y="3478213"/>
            <a:ext cx="744538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Ex 9.3)</a:t>
            </a:r>
          </a:p>
        </p:txBody>
      </p:sp>
      <p:sp>
        <p:nvSpPr>
          <p:cNvPr id="112651" name="Text Box 117"/>
          <p:cNvSpPr txBox="1">
            <a:spLocks noChangeArrowheads="1"/>
          </p:cNvSpPr>
          <p:nvPr/>
        </p:nvSpPr>
        <p:spPr bwMode="auto">
          <a:xfrm>
            <a:off x="1331913" y="3478213"/>
            <a:ext cx="2154237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δ(q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</a:rPr>
              <a:t>。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US" altLang="ko-KR" sz="1500" u="sng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)  =  (q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₁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 , </a:t>
            </a:r>
            <a:r>
              <a:rPr lang="en-US" altLang="ko-KR" sz="1500" u="sng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US" altLang="ko-KR" sz="1500" u="sng">
                <a:solidFill>
                  <a:srgbClr val="000000"/>
                </a:solidFill>
                <a:latin typeface="Times New Roman" pitchFamily="18" charset="0"/>
              </a:rPr>
              <a:t>R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)</a:t>
            </a:r>
          </a:p>
          <a:p>
            <a:pPr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δ(q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</a:rPr>
              <a:t>。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US" altLang="ko-KR" sz="1500" u="sng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)  =  (q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₁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US" altLang="ko-KR" sz="1500" u="sng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US" altLang="ko-KR" sz="1500" u="sng">
                <a:solidFill>
                  <a:srgbClr val="000000"/>
                </a:solidFill>
                <a:latin typeface="Times New Roman" pitchFamily="18" charset="0"/>
              </a:rPr>
              <a:t>R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)</a:t>
            </a:r>
          </a:p>
          <a:p>
            <a:pPr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δ(q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</a:rPr>
              <a:t>。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, □ )  =  (q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₁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, □, R)</a:t>
            </a:r>
          </a:p>
          <a:p>
            <a:pPr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δ(q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₁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, a )  =  (q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</a:rPr>
              <a:t>。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, a, R)</a:t>
            </a:r>
          </a:p>
          <a:p>
            <a:pPr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δ(q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₁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, b )  =  (q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</a:rPr>
              <a:t>。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, b, L) </a:t>
            </a:r>
          </a:p>
          <a:p>
            <a:pPr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δ(q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₁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, □ )  =  (q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</a:rPr>
              <a:t>。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, □, L)</a:t>
            </a:r>
          </a:p>
        </p:txBody>
      </p:sp>
      <p:grpSp>
        <p:nvGrpSpPr>
          <p:cNvPr id="112652" name="Group 118"/>
          <p:cNvGrpSpPr>
            <a:grpSpLocks/>
          </p:cNvGrpSpPr>
          <p:nvPr/>
        </p:nvGrpSpPr>
        <p:grpSpPr bwMode="auto">
          <a:xfrm>
            <a:off x="4787900" y="2924175"/>
            <a:ext cx="1728788" cy="1079500"/>
            <a:chOff x="385" y="1026"/>
            <a:chExt cx="1089" cy="680"/>
          </a:xfrm>
        </p:grpSpPr>
        <p:sp>
          <p:nvSpPr>
            <p:cNvPr id="112672" name="Rectangle 119"/>
            <p:cNvSpPr>
              <a:spLocks noChangeArrowheads="1"/>
            </p:cNvSpPr>
            <p:nvPr/>
          </p:nvSpPr>
          <p:spPr bwMode="auto">
            <a:xfrm>
              <a:off x="567" y="1389"/>
              <a:ext cx="363" cy="31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500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12673" name="Rectangle 120"/>
            <p:cNvSpPr>
              <a:spLocks noChangeArrowheads="1"/>
            </p:cNvSpPr>
            <p:nvPr/>
          </p:nvSpPr>
          <p:spPr bwMode="auto">
            <a:xfrm>
              <a:off x="930" y="1389"/>
              <a:ext cx="363" cy="31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500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12674" name="Line 121"/>
            <p:cNvSpPr>
              <a:spLocks noChangeShapeType="1"/>
            </p:cNvSpPr>
            <p:nvPr/>
          </p:nvSpPr>
          <p:spPr bwMode="auto">
            <a:xfrm flipH="1">
              <a:off x="385" y="1389"/>
              <a:ext cx="18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675" name="Line 122"/>
            <p:cNvSpPr>
              <a:spLocks noChangeShapeType="1"/>
            </p:cNvSpPr>
            <p:nvPr/>
          </p:nvSpPr>
          <p:spPr bwMode="auto">
            <a:xfrm flipH="1">
              <a:off x="385" y="1706"/>
              <a:ext cx="18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676" name="Line 123"/>
            <p:cNvSpPr>
              <a:spLocks noChangeShapeType="1"/>
            </p:cNvSpPr>
            <p:nvPr/>
          </p:nvSpPr>
          <p:spPr bwMode="auto">
            <a:xfrm flipH="1">
              <a:off x="1292" y="1706"/>
              <a:ext cx="18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677" name="Line 124"/>
            <p:cNvSpPr>
              <a:spLocks noChangeShapeType="1"/>
            </p:cNvSpPr>
            <p:nvPr/>
          </p:nvSpPr>
          <p:spPr bwMode="auto">
            <a:xfrm flipH="1">
              <a:off x="1292" y="1389"/>
              <a:ext cx="18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678" name="Line 125"/>
            <p:cNvSpPr>
              <a:spLocks noChangeShapeType="1"/>
            </p:cNvSpPr>
            <p:nvPr/>
          </p:nvSpPr>
          <p:spPr bwMode="auto">
            <a:xfrm flipH="1">
              <a:off x="748" y="1207"/>
              <a:ext cx="46" cy="1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679" name="Text Box 126"/>
            <p:cNvSpPr txBox="1">
              <a:spLocks noChangeArrowheads="1"/>
            </p:cNvSpPr>
            <p:nvPr/>
          </p:nvSpPr>
          <p:spPr bwMode="auto">
            <a:xfrm>
              <a:off x="748" y="1026"/>
              <a:ext cx="296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500">
                  <a:solidFill>
                    <a:srgbClr val="000000"/>
                  </a:solidFill>
                  <a:latin typeface="Times New Roman" pitchFamily="18" charset="0"/>
                </a:rPr>
                <a:t>q</a:t>
              </a:r>
              <a:r>
                <a:rPr lang="ko-KR" altLang="en-US" sz="1500">
                  <a:solidFill>
                    <a:srgbClr val="000000"/>
                  </a:solidFill>
                  <a:latin typeface="Times New Roman" pitchFamily="18" charset="0"/>
                </a:rPr>
                <a:t>。</a:t>
              </a:r>
            </a:p>
          </p:txBody>
        </p:sp>
      </p:grpSp>
      <p:grpSp>
        <p:nvGrpSpPr>
          <p:cNvPr id="112653" name="Group 127"/>
          <p:cNvGrpSpPr>
            <a:grpSpLocks/>
          </p:cNvGrpSpPr>
          <p:nvPr/>
        </p:nvGrpSpPr>
        <p:grpSpPr bwMode="auto">
          <a:xfrm>
            <a:off x="4787900" y="3933825"/>
            <a:ext cx="1728788" cy="1079500"/>
            <a:chOff x="1701" y="1026"/>
            <a:chExt cx="1089" cy="680"/>
          </a:xfrm>
        </p:grpSpPr>
        <p:sp>
          <p:nvSpPr>
            <p:cNvPr id="112664" name="Rectangle 128"/>
            <p:cNvSpPr>
              <a:spLocks noChangeArrowheads="1"/>
            </p:cNvSpPr>
            <p:nvPr/>
          </p:nvSpPr>
          <p:spPr bwMode="auto">
            <a:xfrm>
              <a:off x="1883" y="1389"/>
              <a:ext cx="363" cy="31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500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12665" name="Rectangle 129"/>
            <p:cNvSpPr>
              <a:spLocks noChangeArrowheads="1"/>
            </p:cNvSpPr>
            <p:nvPr/>
          </p:nvSpPr>
          <p:spPr bwMode="auto">
            <a:xfrm>
              <a:off x="2246" y="1389"/>
              <a:ext cx="363" cy="31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500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12666" name="Line 130"/>
            <p:cNvSpPr>
              <a:spLocks noChangeShapeType="1"/>
            </p:cNvSpPr>
            <p:nvPr/>
          </p:nvSpPr>
          <p:spPr bwMode="auto">
            <a:xfrm flipH="1">
              <a:off x="1701" y="1389"/>
              <a:ext cx="18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667" name="Line 131"/>
            <p:cNvSpPr>
              <a:spLocks noChangeShapeType="1"/>
            </p:cNvSpPr>
            <p:nvPr/>
          </p:nvSpPr>
          <p:spPr bwMode="auto">
            <a:xfrm flipH="1">
              <a:off x="1701" y="1706"/>
              <a:ext cx="18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668" name="Line 132"/>
            <p:cNvSpPr>
              <a:spLocks noChangeShapeType="1"/>
            </p:cNvSpPr>
            <p:nvPr/>
          </p:nvSpPr>
          <p:spPr bwMode="auto">
            <a:xfrm flipH="1">
              <a:off x="2608" y="1706"/>
              <a:ext cx="18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669" name="Line 133"/>
            <p:cNvSpPr>
              <a:spLocks noChangeShapeType="1"/>
            </p:cNvSpPr>
            <p:nvPr/>
          </p:nvSpPr>
          <p:spPr bwMode="auto">
            <a:xfrm flipH="1">
              <a:off x="2608" y="1389"/>
              <a:ext cx="18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670" name="Line 134"/>
            <p:cNvSpPr>
              <a:spLocks noChangeShapeType="1"/>
            </p:cNvSpPr>
            <p:nvPr/>
          </p:nvSpPr>
          <p:spPr bwMode="auto">
            <a:xfrm flipH="1">
              <a:off x="2448" y="1207"/>
              <a:ext cx="46" cy="1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671" name="Text Box 135"/>
            <p:cNvSpPr txBox="1">
              <a:spLocks noChangeArrowheads="1"/>
            </p:cNvSpPr>
            <p:nvPr/>
          </p:nvSpPr>
          <p:spPr bwMode="auto">
            <a:xfrm>
              <a:off x="2448" y="1026"/>
              <a:ext cx="256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500">
                  <a:solidFill>
                    <a:srgbClr val="000000"/>
                  </a:solidFill>
                  <a:latin typeface="Times New Roman" pitchFamily="18" charset="0"/>
                </a:rPr>
                <a:t>q</a:t>
              </a:r>
              <a:r>
                <a:rPr lang="en-US" altLang="ko-KR" sz="1500" baseline="-25000">
                  <a:solidFill>
                    <a:srgbClr val="000000"/>
                  </a:solidFill>
                  <a:latin typeface="Times New Roman" pitchFamily="18" charset="0"/>
                </a:rPr>
                <a:t>₁</a:t>
              </a:r>
            </a:p>
          </p:txBody>
        </p:sp>
      </p:grpSp>
      <p:grpSp>
        <p:nvGrpSpPr>
          <p:cNvPr id="112654" name="Group 136"/>
          <p:cNvGrpSpPr>
            <a:grpSpLocks/>
          </p:cNvGrpSpPr>
          <p:nvPr/>
        </p:nvGrpSpPr>
        <p:grpSpPr bwMode="auto">
          <a:xfrm>
            <a:off x="4787900" y="5013325"/>
            <a:ext cx="1728788" cy="1079500"/>
            <a:chOff x="385" y="1026"/>
            <a:chExt cx="1089" cy="680"/>
          </a:xfrm>
        </p:grpSpPr>
        <p:sp>
          <p:nvSpPr>
            <p:cNvPr id="112656" name="Rectangle 137"/>
            <p:cNvSpPr>
              <a:spLocks noChangeArrowheads="1"/>
            </p:cNvSpPr>
            <p:nvPr/>
          </p:nvSpPr>
          <p:spPr bwMode="auto">
            <a:xfrm>
              <a:off x="567" y="1389"/>
              <a:ext cx="363" cy="31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500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12657" name="Rectangle 138"/>
            <p:cNvSpPr>
              <a:spLocks noChangeArrowheads="1"/>
            </p:cNvSpPr>
            <p:nvPr/>
          </p:nvSpPr>
          <p:spPr bwMode="auto">
            <a:xfrm>
              <a:off x="930" y="1389"/>
              <a:ext cx="363" cy="31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500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12658" name="Line 139"/>
            <p:cNvSpPr>
              <a:spLocks noChangeShapeType="1"/>
            </p:cNvSpPr>
            <p:nvPr/>
          </p:nvSpPr>
          <p:spPr bwMode="auto">
            <a:xfrm flipH="1">
              <a:off x="385" y="1389"/>
              <a:ext cx="18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659" name="Line 140"/>
            <p:cNvSpPr>
              <a:spLocks noChangeShapeType="1"/>
            </p:cNvSpPr>
            <p:nvPr/>
          </p:nvSpPr>
          <p:spPr bwMode="auto">
            <a:xfrm flipH="1">
              <a:off x="385" y="1706"/>
              <a:ext cx="18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660" name="Line 141"/>
            <p:cNvSpPr>
              <a:spLocks noChangeShapeType="1"/>
            </p:cNvSpPr>
            <p:nvPr/>
          </p:nvSpPr>
          <p:spPr bwMode="auto">
            <a:xfrm flipH="1">
              <a:off x="1292" y="1706"/>
              <a:ext cx="18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661" name="Line 142"/>
            <p:cNvSpPr>
              <a:spLocks noChangeShapeType="1"/>
            </p:cNvSpPr>
            <p:nvPr/>
          </p:nvSpPr>
          <p:spPr bwMode="auto">
            <a:xfrm flipH="1">
              <a:off x="1292" y="1389"/>
              <a:ext cx="18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662" name="Line 143"/>
            <p:cNvSpPr>
              <a:spLocks noChangeShapeType="1"/>
            </p:cNvSpPr>
            <p:nvPr/>
          </p:nvSpPr>
          <p:spPr bwMode="auto">
            <a:xfrm flipH="1">
              <a:off x="748" y="1207"/>
              <a:ext cx="46" cy="1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663" name="Text Box 144"/>
            <p:cNvSpPr txBox="1">
              <a:spLocks noChangeArrowheads="1"/>
            </p:cNvSpPr>
            <p:nvPr/>
          </p:nvSpPr>
          <p:spPr bwMode="auto">
            <a:xfrm>
              <a:off x="748" y="1026"/>
              <a:ext cx="296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500">
                  <a:solidFill>
                    <a:srgbClr val="000000"/>
                  </a:solidFill>
                  <a:latin typeface="Times New Roman" pitchFamily="18" charset="0"/>
                </a:rPr>
                <a:t>q</a:t>
              </a:r>
              <a:r>
                <a:rPr lang="ko-KR" altLang="en-US" sz="1500">
                  <a:solidFill>
                    <a:srgbClr val="000000"/>
                  </a:solidFill>
                  <a:latin typeface="Times New Roman" pitchFamily="18" charset="0"/>
                </a:rPr>
                <a:t>。</a:t>
              </a:r>
            </a:p>
          </p:txBody>
        </p:sp>
      </p:grpSp>
      <p:sp>
        <p:nvSpPr>
          <p:cNvPr id="112655" name="Text Box 145"/>
          <p:cNvSpPr txBox="1">
            <a:spLocks noChangeArrowheads="1"/>
          </p:cNvSpPr>
          <p:nvPr/>
        </p:nvSpPr>
        <p:spPr bwMode="auto">
          <a:xfrm>
            <a:off x="6659563" y="4221163"/>
            <a:ext cx="2335212" cy="7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</a:rPr>
              <a:t>무한루프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!</a:t>
            </a:r>
          </a:p>
          <a:p>
            <a:pPr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  FA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</a:rPr>
              <a:t>나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PDA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</a:rPr>
              <a:t>는 무한루프를</a:t>
            </a:r>
          </a:p>
          <a:p>
            <a:pPr eaLnBrk="1" hangingPunct="1"/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</a:rPr>
              <a:t>  만들 수 없다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4555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67"/>
          <p:cNvSpPr>
            <a:spLocks noGrp="1"/>
          </p:cNvSpPr>
          <p:nvPr>
            <p:ph type="body" idx="1"/>
          </p:nvPr>
        </p:nvSpPr>
        <p:spPr bwMode="auto">
          <a:xfrm>
            <a:off x="179388" y="404813"/>
            <a:ext cx="8229600" cy="6762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>
              <a:lnSpc>
                <a:spcPct val="110000"/>
              </a:lnSpc>
            </a:pP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Notation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x₁qx₂: instantaneous description</a:t>
            </a:r>
          </a:p>
          <a:p>
            <a:pPr lvl="1" eaLnBrk="1" hangingPunct="1">
              <a:lnSpc>
                <a:spcPct val="110000"/>
              </a:lnSpc>
            </a:pPr>
            <a:endParaRPr lang="en-US" altLang="ko-KR" sz="1500" smtClean="0">
              <a:solidFill>
                <a:srgbClr val="000000"/>
              </a:solidFill>
              <a:latin typeface="Times New Roman" pitchFamily="18" charset="0"/>
              <a:ea typeface="굴림" pitchFamily="50" charset="-127"/>
            </a:endParaRPr>
          </a:p>
        </p:txBody>
      </p:sp>
      <p:graphicFrame>
        <p:nvGraphicFramePr>
          <p:cNvPr id="113667" name="Object 68"/>
          <p:cNvGraphicFramePr>
            <a:graphicFrameLocks noChangeAspect="1"/>
          </p:cNvGraphicFramePr>
          <p:nvPr/>
        </p:nvGraphicFramePr>
        <p:xfrm>
          <a:off x="1066800" y="1293813"/>
          <a:ext cx="609600" cy="35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1" name="Equation" r:id="rId3" imgW="393529" imgH="228501" progId="Equation.3">
                  <p:embed/>
                </p:oleObj>
              </mc:Choice>
              <mc:Fallback>
                <p:oleObj name="Equation" r:id="rId3" imgW="393529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293813"/>
                        <a:ext cx="609600" cy="354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68" name="Object 69"/>
          <p:cNvGraphicFramePr>
            <a:graphicFrameLocks noChangeAspect="1"/>
          </p:cNvGraphicFramePr>
          <p:nvPr/>
        </p:nvGraphicFramePr>
        <p:xfrm>
          <a:off x="4430713" y="1293813"/>
          <a:ext cx="590550" cy="33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2" name="Equation" r:id="rId5" imgW="380835" imgH="215806" progId="Equation.3">
                  <p:embed/>
                </p:oleObj>
              </mc:Choice>
              <mc:Fallback>
                <p:oleObj name="Equation" r:id="rId5" imgW="380835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0713" y="1293813"/>
                        <a:ext cx="590550" cy="334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69" name="Object 70"/>
          <p:cNvGraphicFramePr>
            <a:graphicFrameLocks noChangeAspect="1"/>
          </p:cNvGraphicFramePr>
          <p:nvPr/>
        </p:nvGraphicFramePr>
        <p:xfrm>
          <a:off x="1042988" y="2581275"/>
          <a:ext cx="2239962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3" name="Equation" r:id="rId7" imgW="1447800" imgH="228600" progId="Equation.3">
                  <p:embed/>
                </p:oleObj>
              </mc:Choice>
              <mc:Fallback>
                <p:oleObj name="Equation" r:id="rId7" imgW="14478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581275"/>
                        <a:ext cx="2239962" cy="354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70" name="Object 71"/>
          <p:cNvGraphicFramePr>
            <a:graphicFrameLocks noChangeAspect="1"/>
          </p:cNvGraphicFramePr>
          <p:nvPr/>
        </p:nvGraphicFramePr>
        <p:xfrm>
          <a:off x="4500563" y="2551113"/>
          <a:ext cx="1728787" cy="35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4" name="Equation" r:id="rId9" imgW="1117600" imgH="228600" progId="Equation.3">
                  <p:embed/>
                </p:oleObj>
              </mc:Choice>
              <mc:Fallback>
                <p:oleObj name="Equation" r:id="rId9" imgW="1117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2551113"/>
                        <a:ext cx="1728787" cy="354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671" name="Line 72"/>
          <p:cNvSpPr>
            <a:spLocks noChangeShapeType="1"/>
          </p:cNvSpPr>
          <p:nvPr/>
        </p:nvSpPr>
        <p:spPr bwMode="auto">
          <a:xfrm>
            <a:off x="1066800" y="1652588"/>
            <a:ext cx="215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3672" name="Line 73"/>
          <p:cNvSpPr>
            <a:spLocks noChangeShapeType="1"/>
          </p:cNvSpPr>
          <p:nvPr/>
        </p:nvSpPr>
        <p:spPr bwMode="auto">
          <a:xfrm flipH="1" flipV="1">
            <a:off x="1173163" y="1725613"/>
            <a:ext cx="71437" cy="1444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3673" name="Text Box 74"/>
          <p:cNvSpPr txBox="1">
            <a:spLocks noChangeArrowheads="1"/>
          </p:cNvSpPr>
          <p:nvPr/>
        </p:nvSpPr>
        <p:spPr bwMode="auto">
          <a:xfrm>
            <a:off x="1116013" y="1830388"/>
            <a:ext cx="281305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F81B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Head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</a:rPr>
              <a:t>가 현재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</a:rPr>
              <a:t>를 가리키고 있다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</p:txBody>
      </p:sp>
      <p:sp>
        <p:nvSpPr>
          <p:cNvPr id="113674" name="Line 75"/>
          <p:cNvSpPr>
            <a:spLocks noChangeShapeType="1"/>
          </p:cNvSpPr>
          <p:nvPr/>
        </p:nvSpPr>
        <p:spPr bwMode="auto">
          <a:xfrm>
            <a:off x="4551363" y="1652588"/>
            <a:ext cx="215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3675" name="Line 76"/>
          <p:cNvSpPr>
            <a:spLocks noChangeShapeType="1"/>
          </p:cNvSpPr>
          <p:nvPr/>
        </p:nvSpPr>
        <p:spPr bwMode="auto">
          <a:xfrm flipH="1" flipV="1">
            <a:off x="4643438" y="1758950"/>
            <a:ext cx="71437" cy="1444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3676" name="Text Box 77"/>
          <p:cNvSpPr txBox="1">
            <a:spLocks noChangeArrowheads="1"/>
          </p:cNvSpPr>
          <p:nvPr/>
        </p:nvSpPr>
        <p:spPr bwMode="auto">
          <a:xfrm>
            <a:off x="4603750" y="1855788"/>
            <a:ext cx="281305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F81B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Head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</a:rPr>
              <a:t>가 현재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</a:rPr>
              <a:t>를 가리키고 있다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</p:txBody>
      </p:sp>
      <p:sp>
        <p:nvSpPr>
          <p:cNvPr id="113677" name="Rectangle 78"/>
          <p:cNvSpPr>
            <a:spLocks/>
          </p:cNvSpPr>
          <p:nvPr/>
        </p:nvSpPr>
        <p:spPr bwMode="auto">
          <a:xfrm>
            <a:off x="303213" y="3775075"/>
            <a:ext cx="822960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Ex 9.4) δ(q₁,c) = (q₂,e,R) 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        abqcd 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</a:rPr>
              <a:t>ㅏ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abeq₂d</a:t>
            </a:r>
          </a:p>
        </p:txBody>
      </p:sp>
      <p:sp>
        <p:nvSpPr>
          <p:cNvPr id="113678" name="Line 79"/>
          <p:cNvSpPr>
            <a:spLocks noChangeShapeType="1"/>
          </p:cNvSpPr>
          <p:nvPr/>
        </p:nvSpPr>
        <p:spPr bwMode="auto">
          <a:xfrm>
            <a:off x="5175250" y="2911475"/>
            <a:ext cx="215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3679" name="Line 80"/>
          <p:cNvSpPr>
            <a:spLocks noChangeShapeType="1"/>
          </p:cNvSpPr>
          <p:nvPr/>
        </p:nvSpPr>
        <p:spPr bwMode="auto">
          <a:xfrm flipH="1" flipV="1">
            <a:off x="5267325" y="3017838"/>
            <a:ext cx="71438" cy="1444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113680" name="Object 81"/>
          <p:cNvGraphicFramePr>
            <a:graphicFrameLocks noChangeAspect="1"/>
          </p:cNvGraphicFramePr>
          <p:nvPr/>
        </p:nvGraphicFramePr>
        <p:xfrm>
          <a:off x="5364163" y="3055938"/>
          <a:ext cx="234950" cy="35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5" name="Equation" r:id="rId11" imgW="152334" imgH="228501" progId="Equation.3">
                  <p:embed/>
                </p:oleObj>
              </mc:Choice>
              <mc:Fallback>
                <p:oleObj name="Equation" r:id="rId11" imgW="152334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3055938"/>
                        <a:ext cx="234950" cy="354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681" name="Line 82"/>
          <p:cNvSpPr>
            <a:spLocks noChangeShapeType="1"/>
          </p:cNvSpPr>
          <p:nvPr/>
        </p:nvSpPr>
        <p:spPr bwMode="auto">
          <a:xfrm>
            <a:off x="2051050" y="2911475"/>
            <a:ext cx="215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3682" name="Line 83"/>
          <p:cNvSpPr>
            <a:spLocks noChangeShapeType="1"/>
          </p:cNvSpPr>
          <p:nvPr/>
        </p:nvSpPr>
        <p:spPr bwMode="auto">
          <a:xfrm flipH="1" flipV="1">
            <a:off x="2143125" y="3017838"/>
            <a:ext cx="71438" cy="1444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3683" name="Text Box 84"/>
          <p:cNvSpPr txBox="1">
            <a:spLocks noChangeArrowheads="1"/>
          </p:cNvSpPr>
          <p:nvPr/>
        </p:nvSpPr>
        <p:spPr bwMode="auto">
          <a:xfrm>
            <a:off x="2165350" y="3113088"/>
            <a:ext cx="21844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F81B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</a:rPr>
              <a:t>현재   를 가리키고 있다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</p:txBody>
      </p:sp>
      <p:graphicFrame>
        <p:nvGraphicFramePr>
          <p:cNvPr id="113684" name="Object 85"/>
          <p:cNvGraphicFramePr>
            <a:graphicFrameLocks noChangeAspect="1"/>
          </p:cNvGraphicFramePr>
          <p:nvPr/>
        </p:nvGraphicFramePr>
        <p:xfrm>
          <a:off x="2700338" y="3055938"/>
          <a:ext cx="274637" cy="35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6" name="Equation" r:id="rId13" imgW="177646" imgH="228402" progId="Equation.3">
                  <p:embed/>
                </p:oleObj>
              </mc:Choice>
              <mc:Fallback>
                <p:oleObj name="Equation" r:id="rId13" imgW="177646" imgH="22840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3055938"/>
                        <a:ext cx="274637" cy="354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685" name="Text Box 86"/>
          <p:cNvSpPr txBox="1">
            <a:spLocks noChangeArrowheads="1"/>
          </p:cNvSpPr>
          <p:nvPr/>
        </p:nvSpPr>
        <p:spPr bwMode="auto">
          <a:xfrm>
            <a:off x="6300788" y="2595563"/>
            <a:ext cx="170815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F81B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</a:rPr>
              <a:t>와 같은 표현 이다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</p:txBody>
      </p:sp>
      <p:sp>
        <p:nvSpPr>
          <p:cNvPr id="113686" name="Rectangle 87"/>
          <p:cNvSpPr>
            <a:spLocks/>
          </p:cNvSpPr>
          <p:nvPr/>
        </p:nvSpPr>
        <p:spPr bwMode="auto">
          <a:xfrm>
            <a:off x="303213" y="4783138"/>
            <a:ext cx="822960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Figure 9.3)</a:t>
            </a:r>
          </a:p>
        </p:txBody>
      </p:sp>
      <p:grpSp>
        <p:nvGrpSpPr>
          <p:cNvPr id="113687" name="Group 88"/>
          <p:cNvGrpSpPr>
            <a:grpSpLocks/>
          </p:cNvGrpSpPr>
          <p:nvPr/>
        </p:nvGrpSpPr>
        <p:grpSpPr bwMode="auto">
          <a:xfrm>
            <a:off x="900113" y="5430838"/>
            <a:ext cx="1511300" cy="431800"/>
            <a:chOff x="567" y="3657"/>
            <a:chExt cx="952" cy="272"/>
          </a:xfrm>
        </p:grpSpPr>
        <p:sp>
          <p:nvSpPr>
            <p:cNvPr id="113722" name="Line 89"/>
            <p:cNvSpPr>
              <a:spLocks noChangeShapeType="1"/>
            </p:cNvSpPr>
            <p:nvPr/>
          </p:nvSpPr>
          <p:spPr bwMode="auto">
            <a:xfrm>
              <a:off x="567" y="3657"/>
              <a:ext cx="95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3723" name="Line 90"/>
            <p:cNvSpPr>
              <a:spLocks noChangeShapeType="1"/>
            </p:cNvSpPr>
            <p:nvPr/>
          </p:nvSpPr>
          <p:spPr bwMode="auto">
            <a:xfrm>
              <a:off x="567" y="3929"/>
              <a:ext cx="95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3724" name="Line 91"/>
            <p:cNvSpPr>
              <a:spLocks noChangeShapeType="1"/>
            </p:cNvSpPr>
            <p:nvPr/>
          </p:nvSpPr>
          <p:spPr bwMode="auto">
            <a:xfrm>
              <a:off x="748" y="3657"/>
              <a:ext cx="0" cy="2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3725" name="Line 92"/>
            <p:cNvSpPr>
              <a:spLocks noChangeShapeType="1"/>
            </p:cNvSpPr>
            <p:nvPr/>
          </p:nvSpPr>
          <p:spPr bwMode="auto">
            <a:xfrm>
              <a:off x="1020" y="3657"/>
              <a:ext cx="0" cy="2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3726" name="Line 93"/>
            <p:cNvSpPr>
              <a:spLocks noChangeShapeType="1"/>
            </p:cNvSpPr>
            <p:nvPr/>
          </p:nvSpPr>
          <p:spPr bwMode="auto">
            <a:xfrm>
              <a:off x="1292" y="3657"/>
              <a:ext cx="0" cy="2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3727" name="Rectangle 94"/>
            <p:cNvSpPr>
              <a:spLocks/>
            </p:cNvSpPr>
            <p:nvPr/>
          </p:nvSpPr>
          <p:spPr bwMode="auto">
            <a:xfrm>
              <a:off x="793" y="3681"/>
              <a:ext cx="181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342900" indent="-342900">
                <a:lnSpc>
                  <a:spcPct val="120000"/>
                </a:lnSpc>
                <a:spcBef>
                  <a:spcPct val="20000"/>
                </a:spcBef>
              </a:pPr>
              <a:r>
                <a:rPr lang="en-US" altLang="ko-KR" sz="1500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13728" name="Rectangle 95"/>
            <p:cNvSpPr>
              <a:spLocks/>
            </p:cNvSpPr>
            <p:nvPr/>
          </p:nvSpPr>
          <p:spPr bwMode="auto">
            <a:xfrm>
              <a:off x="1066" y="3681"/>
              <a:ext cx="181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342900" indent="-342900">
                <a:lnSpc>
                  <a:spcPct val="120000"/>
                </a:lnSpc>
                <a:spcBef>
                  <a:spcPct val="20000"/>
                </a:spcBef>
              </a:pPr>
              <a:r>
                <a:rPr lang="en-US" altLang="ko-KR" sz="1500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</a:p>
          </p:txBody>
        </p:sp>
      </p:grpSp>
      <p:grpSp>
        <p:nvGrpSpPr>
          <p:cNvPr id="113688" name="Group 96"/>
          <p:cNvGrpSpPr>
            <a:grpSpLocks/>
          </p:cNvGrpSpPr>
          <p:nvPr/>
        </p:nvGrpSpPr>
        <p:grpSpPr bwMode="auto">
          <a:xfrm>
            <a:off x="2771775" y="5430838"/>
            <a:ext cx="1511300" cy="431800"/>
            <a:chOff x="567" y="3657"/>
            <a:chExt cx="952" cy="272"/>
          </a:xfrm>
        </p:grpSpPr>
        <p:sp>
          <p:nvSpPr>
            <p:cNvPr id="113715" name="Line 97"/>
            <p:cNvSpPr>
              <a:spLocks noChangeShapeType="1"/>
            </p:cNvSpPr>
            <p:nvPr/>
          </p:nvSpPr>
          <p:spPr bwMode="auto">
            <a:xfrm>
              <a:off x="567" y="3657"/>
              <a:ext cx="95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3716" name="Line 98"/>
            <p:cNvSpPr>
              <a:spLocks noChangeShapeType="1"/>
            </p:cNvSpPr>
            <p:nvPr/>
          </p:nvSpPr>
          <p:spPr bwMode="auto">
            <a:xfrm>
              <a:off x="567" y="3929"/>
              <a:ext cx="95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3717" name="Line 99"/>
            <p:cNvSpPr>
              <a:spLocks noChangeShapeType="1"/>
            </p:cNvSpPr>
            <p:nvPr/>
          </p:nvSpPr>
          <p:spPr bwMode="auto">
            <a:xfrm>
              <a:off x="748" y="3657"/>
              <a:ext cx="0" cy="2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3718" name="Line 100"/>
            <p:cNvSpPr>
              <a:spLocks noChangeShapeType="1"/>
            </p:cNvSpPr>
            <p:nvPr/>
          </p:nvSpPr>
          <p:spPr bwMode="auto">
            <a:xfrm>
              <a:off x="1020" y="3657"/>
              <a:ext cx="0" cy="2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3719" name="Line 101"/>
            <p:cNvSpPr>
              <a:spLocks noChangeShapeType="1"/>
            </p:cNvSpPr>
            <p:nvPr/>
          </p:nvSpPr>
          <p:spPr bwMode="auto">
            <a:xfrm>
              <a:off x="1292" y="3657"/>
              <a:ext cx="0" cy="2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3720" name="Rectangle 102"/>
            <p:cNvSpPr>
              <a:spLocks/>
            </p:cNvSpPr>
            <p:nvPr/>
          </p:nvSpPr>
          <p:spPr bwMode="auto">
            <a:xfrm>
              <a:off x="793" y="3681"/>
              <a:ext cx="181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342900" indent="-342900">
                <a:lnSpc>
                  <a:spcPct val="120000"/>
                </a:lnSpc>
                <a:spcBef>
                  <a:spcPct val="20000"/>
                </a:spcBef>
              </a:pPr>
              <a:r>
                <a:rPr lang="en-US" altLang="ko-KR" sz="1500">
                  <a:solidFill>
                    <a:srgbClr val="000000"/>
                  </a:solidFill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13721" name="Rectangle 103"/>
            <p:cNvSpPr>
              <a:spLocks/>
            </p:cNvSpPr>
            <p:nvPr/>
          </p:nvSpPr>
          <p:spPr bwMode="auto">
            <a:xfrm>
              <a:off x="1066" y="3681"/>
              <a:ext cx="181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342900" indent="-342900">
                <a:lnSpc>
                  <a:spcPct val="120000"/>
                </a:lnSpc>
                <a:spcBef>
                  <a:spcPct val="20000"/>
                </a:spcBef>
              </a:pPr>
              <a:r>
                <a:rPr lang="en-US" altLang="ko-KR" sz="1500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</a:p>
          </p:txBody>
        </p:sp>
      </p:grpSp>
      <p:grpSp>
        <p:nvGrpSpPr>
          <p:cNvPr id="113689" name="Group 104"/>
          <p:cNvGrpSpPr>
            <a:grpSpLocks/>
          </p:cNvGrpSpPr>
          <p:nvPr/>
        </p:nvGrpSpPr>
        <p:grpSpPr bwMode="auto">
          <a:xfrm>
            <a:off x="4643438" y="5430838"/>
            <a:ext cx="1511300" cy="431800"/>
            <a:chOff x="567" y="3657"/>
            <a:chExt cx="952" cy="272"/>
          </a:xfrm>
        </p:grpSpPr>
        <p:sp>
          <p:nvSpPr>
            <p:cNvPr id="113708" name="Line 105"/>
            <p:cNvSpPr>
              <a:spLocks noChangeShapeType="1"/>
            </p:cNvSpPr>
            <p:nvPr/>
          </p:nvSpPr>
          <p:spPr bwMode="auto">
            <a:xfrm>
              <a:off x="567" y="3657"/>
              <a:ext cx="95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3709" name="Line 106"/>
            <p:cNvSpPr>
              <a:spLocks noChangeShapeType="1"/>
            </p:cNvSpPr>
            <p:nvPr/>
          </p:nvSpPr>
          <p:spPr bwMode="auto">
            <a:xfrm>
              <a:off x="567" y="3929"/>
              <a:ext cx="95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3710" name="Line 107"/>
            <p:cNvSpPr>
              <a:spLocks noChangeShapeType="1"/>
            </p:cNvSpPr>
            <p:nvPr/>
          </p:nvSpPr>
          <p:spPr bwMode="auto">
            <a:xfrm>
              <a:off x="748" y="3657"/>
              <a:ext cx="0" cy="2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3711" name="Line 108"/>
            <p:cNvSpPr>
              <a:spLocks noChangeShapeType="1"/>
            </p:cNvSpPr>
            <p:nvPr/>
          </p:nvSpPr>
          <p:spPr bwMode="auto">
            <a:xfrm>
              <a:off x="1020" y="3657"/>
              <a:ext cx="0" cy="2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3712" name="Line 109"/>
            <p:cNvSpPr>
              <a:spLocks noChangeShapeType="1"/>
            </p:cNvSpPr>
            <p:nvPr/>
          </p:nvSpPr>
          <p:spPr bwMode="auto">
            <a:xfrm>
              <a:off x="1292" y="3657"/>
              <a:ext cx="0" cy="2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3713" name="Rectangle 110"/>
            <p:cNvSpPr>
              <a:spLocks/>
            </p:cNvSpPr>
            <p:nvPr/>
          </p:nvSpPr>
          <p:spPr bwMode="auto">
            <a:xfrm>
              <a:off x="793" y="3681"/>
              <a:ext cx="181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342900" indent="-342900">
                <a:lnSpc>
                  <a:spcPct val="120000"/>
                </a:lnSpc>
                <a:spcBef>
                  <a:spcPct val="20000"/>
                </a:spcBef>
              </a:pPr>
              <a:r>
                <a:rPr lang="en-US" altLang="ko-KR" sz="1500">
                  <a:solidFill>
                    <a:srgbClr val="000000"/>
                  </a:solidFill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13714" name="Rectangle 111"/>
            <p:cNvSpPr>
              <a:spLocks/>
            </p:cNvSpPr>
            <p:nvPr/>
          </p:nvSpPr>
          <p:spPr bwMode="auto">
            <a:xfrm>
              <a:off x="1066" y="3681"/>
              <a:ext cx="181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342900" indent="-342900">
                <a:lnSpc>
                  <a:spcPct val="120000"/>
                </a:lnSpc>
                <a:spcBef>
                  <a:spcPct val="20000"/>
                </a:spcBef>
              </a:pPr>
              <a:r>
                <a:rPr lang="en-US" altLang="ko-KR" sz="1500">
                  <a:solidFill>
                    <a:srgbClr val="000000"/>
                  </a:solidFill>
                  <a:latin typeface="Times New Roman" pitchFamily="18" charset="0"/>
                </a:rPr>
                <a:t>b</a:t>
              </a:r>
            </a:p>
          </p:txBody>
        </p:sp>
      </p:grpSp>
      <p:grpSp>
        <p:nvGrpSpPr>
          <p:cNvPr id="113690" name="Group 112"/>
          <p:cNvGrpSpPr>
            <a:grpSpLocks/>
          </p:cNvGrpSpPr>
          <p:nvPr/>
        </p:nvGrpSpPr>
        <p:grpSpPr bwMode="auto">
          <a:xfrm>
            <a:off x="6443663" y="5430838"/>
            <a:ext cx="1511300" cy="431800"/>
            <a:chOff x="567" y="3657"/>
            <a:chExt cx="952" cy="272"/>
          </a:xfrm>
        </p:grpSpPr>
        <p:sp>
          <p:nvSpPr>
            <p:cNvPr id="113701" name="Line 113"/>
            <p:cNvSpPr>
              <a:spLocks noChangeShapeType="1"/>
            </p:cNvSpPr>
            <p:nvPr/>
          </p:nvSpPr>
          <p:spPr bwMode="auto">
            <a:xfrm>
              <a:off x="567" y="3657"/>
              <a:ext cx="95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3702" name="Line 114"/>
            <p:cNvSpPr>
              <a:spLocks noChangeShapeType="1"/>
            </p:cNvSpPr>
            <p:nvPr/>
          </p:nvSpPr>
          <p:spPr bwMode="auto">
            <a:xfrm>
              <a:off x="567" y="3929"/>
              <a:ext cx="95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3703" name="Line 115"/>
            <p:cNvSpPr>
              <a:spLocks noChangeShapeType="1"/>
            </p:cNvSpPr>
            <p:nvPr/>
          </p:nvSpPr>
          <p:spPr bwMode="auto">
            <a:xfrm>
              <a:off x="748" y="3657"/>
              <a:ext cx="0" cy="2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3704" name="Line 116"/>
            <p:cNvSpPr>
              <a:spLocks noChangeShapeType="1"/>
            </p:cNvSpPr>
            <p:nvPr/>
          </p:nvSpPr>
          <p:spPr bwMode="auto">
            <a:xfrm>
              <a:off x="1020" y="3657"/>
              <a:ext cx="0" cy="2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3705" name="Line 117"/>
            <p:cNvSpPr>
              <a:spLocks noChangeShapeType="1"/>
            </p:cNvSpPr>
            <p:nvPr/>
          </p:nvSpPr>
          <p:spPr bwMode="auto">
            <a:xfrm>
              <a:off x="1292" y="3657"/>
              <a:ext cx="0" cy="2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3706" name="Rectangle 118"/>
            <p:cNvSpPr>
              <a:spLocks/>
            </p:cNvSpPr>
            <p:nvPr/>
          </p:nvSpPr>
          <p:spPr bwMode="auto">
            <a:xfrm>
              <a:off x="793" y="3681"/>
              <a:ext cx="181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342900" indent="-342900">
                <a:lnSpc>
                  <a:spcPct val="120000"/>
                </a:lnSpc>
                <a:spcBef>
                  <a:spcPct val="20000"/>
                </a:spcBef>
              </a:pPr>
              <a:r>
                <a:rPr lang="en-US" altLang="ko-KR" sz="1500">
                  <a:solidFill>
                    <a:srgbClr val="000000"/>
                  </a:solidFill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13707" name="Rectangle 119"/>
            <p:cNvSpPr>
              <a:spLocks/>
            </p:cNvSpPr>
            <p:nvPr/>
          </p:nvSpPr>
          <p:spPr bwMode="auto">
            <a:xfrm>
              <a:off x="1066" y="3681"/>
              <a:ext cx="181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342900" indent="-342900">
                <a:lnSpc>
                  <a:spcPct val="120000"/>
                </a:lnSpc>
                <a:spcBef>
                  <a:spcPct val="20000"/>
                </a:spcBef>
              </a:pPr>
              <a:r>
                <a:rPr lang="en-US" altLang="ko-KR" sz="1500">
                  <a:solidFill>
                    <a:srgbClr val="000000"/>
                  </a:solidFill>
                  <a:latin typeface="Times New Roman" pitchFamily="18" charset="0"/>
                </a:rPr>
                <a:t>b</a:t>
              </a:r>
            </a:p>
          </p:txBody>
        </p:sp>
      </p:grpSp>
      <p:sp>
        <p:nvSpPr>
          <p:cNvPr id="113691" name="Line 120"/>
          <p:cNvSpPr>
            <a:spLocks noChangeShapeType="1"/>
          </p:cNvSpPr>
          <p:nvPr/>
        </p:nvSpPr>
        <p:spPr bwMode="auto">
          <a:xfrm flipH="1">
            <a:off x="1403350" y="5214938"/>
            <a:ext cx="144463" cy="1444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3692" name="Line 121"/>
          <p:cNvSpPr>
            <a:spLocks noChangeShapeType="1"/>
          </p:cNvSpPr>
          <p:nvPr/>
        </p:nvSpPr>
        <p:spPr bwMode="auto">
          <a:xfrm flipH="1">
            <a:off x="3706813" y="5214938"/>
            <a:ext cx="144462" cy="1444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3693" name="Line 122"/>
          <p:cNvSpPr>
            <a:spLocks noChangeShapeType="1"/>
          </p:cNvSpPr>
          <p:nvPr/>
        </p:nvSpPr>
        <p:spPr bwMode="auto">
          <a:xfrm flipH="1">
            <a:off x="5940425" y="5214938"/>
            <a:ext cx="144463" cy="1444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3694" name="Line 123"/>
          <p:cNvSpPr>
            <a:spLocks noChangeShapeType="1"/>
          </p:cNvSpPr>
          <p:nvPr/>
        </p:nvSpPr>
        <p:spPr bwMode="auto">
          <a:xfrm flipH="1">
            <a:off x="7308850" y="5214938"/>
            <a:ext cx="144463" cy="1444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113695" name="Object 124"/>
          <p:cNvGraphicFramePr>
            <a:graphicFrameLocks noChangeAspect="1"/>
          </p:cNvGraphicFramePr>
          <p:nvPr/>
        </p:nvGraphicFramePr>
        <p:xfrm>
          <a:off x="1609725" y="4999038"/>
          <a:ext cx="254000" cy="35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7" name="Equation" r:id="rId15" imgW="165028" imgH="228501" progId="Equation.3">
                  <p:embed/>
                </p:oleObj>
              </mc:Choice>
              <mc:Fallback>
                <p:oleObj name="Equation" r:id="rId15" imgW="165028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9725" y="4999038"/>
                        <a:ext cx="254000" cy="354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96" name="Object 125"/>
          <p:cNvGraphicFramePr>
            <a:graphicFrameLocks noChangeAspect="1"/>
          </p:cNvGraphicFramePr>
          <p:nvPr/>
        </p:nvGraphicFramePr>
        <p:xfrm>
          <a:off x="3924300" y="4999038"/>
          <a:ext cx="254000" cy="35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8" name="Equation" r:id="rId17" imgW="165028" imgH="228501" progId="Equation.3">
                  <p:embed/>
                </p:oleObj>
              </mc:Choice>
              <mc:Fallback>
                <p:oleObj name="Equation" r:id="rId17" imgW="165028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4999038"/>
                        <a:ext cx="254000" cy="354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97" name="Object 126"/>
          <p:cNvGraphicFramePr>
            <a:graphicFrameLocks noChangeAspect="1"/>
          </p:cNvGraphicFramePr>
          <p:nvPr/>
        </p:nvGraphicFramePr>
        <p:xfrm>
          <a:off x="6156325" y="4999038"/>
          <a:ext cx="254000" cy="35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9" name="Equation" r:id="rId18" imgW="165028" imgH="228501" progId="Equation.3">
                  <p:embed/>
                </p:oleObj>
              </mc:Choice>
              <mc:Fallback>
                <p:oleObj name="Equation" r:id="rId18" imgW="165028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325" y="4999038"/>
                        <a:ext cx="254000" cy="354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98" name="Object 127"/>
          <p:cNvGraphicFramePr>
            <a:graphicFrameLocks noChangeAspect="1"/>
          </p:cNvGraphicFramePr>
          <p:nvPr/>
        </p:nvGraphicFramePr>
        <p:xfrm>
          <a:off x="7534275" y="5008563"/>
          <a:ext cx="234950" cy="33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0" name="Equation" r:id="rId19" imgW="152268" imgH="215713" progId="Equation.3">
                  <p:embed/>
                </p:oleObj>
              </mc:Choice>
              <mc:Fallback>
                <p:oleObj name="Equation" r:id="rId19" imgW="152268" imgH="2157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34275" y="5008563"/>
                        <a:ext cx="234950" cy="334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99" name="Object 128"/>
          <p:cNvGraphicFramePr>
            <a:graphicFrameLocks noChangeAspect="1"/>
          </p:cNvGraphicFramePr>
          <p:nvPr/>
        </p:nvGraphicFramePr>
        <p:xfrm>
          <a:off x="1908175" y="6037263"/>
          <a:ext cx="2732088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1" name="Equation" r:id="rId21" imgW="1765300" imgH="241300" progId="Equation.3">
                  <p:embed/>
                </p:oleObj>
              </mc:Choice>
              <mc:Fallback>
                <p:oleObj name="Equation" r:id="rId21" imgW="17653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6037263"/>
                        <a:ext cx="2732088" cy="373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700" name="Text Box 129"/>
          <p:cNvSpPr txBox="1">
            <a:spLocks noChangeArrowheads="1"/>
          </p:cNvSpPr>
          <p:nvPr/>
        </p:nvSpPr>
        <p:spPr bwMode="auto">
          <a:xfrm>
            <a:off x="4859338" y="6032500"/>
            <a:ext cx="25527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F81B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Series of moves = computation</a:t>
            </a:r>
          </a:p>
        </p:txBody>
      </p:sp>
    </p:spTree>
    <p:extLst>
      <p:ext uri="{BB962C8B-B14F-4D97-AF65-F5344CB8AC3E}">
        <p14:creationId xmlns:p14="http://schemas.microsoft.com/office/powerpoint/2010/main" val="1030789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4690" name="Object 9"/>
          <p:cNvGraphicFramePr>
            <a:graphicFrameLocks noChangeAspect="1"/>
          </p:cNvGraphicFramePr>
          <p:nvPr/>
        </p:nvGraphicFramePr>
        <p:xfrm>
          <a:off x="468313" y="765175"/>
          <a:ext cx="2552700" cy="323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" name="Equation" r:id="rId3" imgW="1270000" imgH="1612900" progId="Equation.3">
                  <p:embed/>
                </p:oleObj>
              </mc:Choice>
              <mc:Fallback>
                <p:oleObj name="Equation" r:id="rId3" imgW="1270000" imgH="1612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765175"/>
                        <a:ext cx="2552700" cy="323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691" name="Rectangle 10"/>
          <p:cNvSpPr>
            <a:spLocks noChangeArrowheads="1"/>
          </p:cNvSpPr>
          <p:nvPr/>
        </p:nvSpPr>
        <p:spPr bwMode="auto">
          <a:xfrm>
            <a:off x="468313" y="2176463"/>
            <a:ext cx="2368550" cy="431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F81B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4692" name="Text Box 11"/>
          <p:cNvSpPr txBox="1">
            <a:spLocks noChangeArrowheads="1"/>
          </p:cNvSpPr>
          <p:nvPr/>
        </p:nvSpPr>
        <p:spPr bwMode="auto">
          <a:xfrm>
            <a:off x="3132138" y="2217738"/>
            <a:ext cx="2613025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F81B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</a:rPr>
              <a:t>이 짝 수 개임을 의미하게 됨</a:t>
            </a:r>
          </a:p>
        </p:txBody>
      </p:sp>
      <p:sp>
        <p:nvSpPr>
          <p:cNvPr id="114693" name="Text Box 12"/>
          <p:cNvSpPr txBox="1">
            <a:spLocks noChangeArrowheads="1"/>
          </p:cNvSpPr>
          <p:nvPr/>
        </p:nvSpPr>
        <p:spPr bwMode="auto">
          <a:xfrm>
            <a:off x="3132138" y="3586163"/>
            <a:ext cx="2613025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F81B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</a:rPr>
              <a:t>이 홀 수 개임을 의미하게 됨</a:t>
            </a:r>
          </a:p>
        </p:txBody>
      </p:sp>
      <p:sp>
        <p:nvSpPr>
          <p:cNvPr id="114694" name="Rectangle 13"/>
          <p:cNvSpPr>
            <a:spLocks noChangeArrowheads="1"/>
          </p:cNvSpPr>
          <p:nvPr/>
        </p:nvSpPr>
        <p:spPr bwMode="auto">
          <a:xfrm>
            <a:off x="468313" y="3573463"/>
            <a:ext cx="2368550" cy="431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F81B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932040" y="580509"/>
            <a:ext cx="36166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홀수와 짝수개를 맞추는 </a:t>
            </a:r>
            <a:r>
              <a:rPr lang="en-US" altLang="ko-KR" dirty="0" smtClean="0"/>
              <a:t>machine</a:t>
            </a:r>
          </a:p>
          <a:p>
            <a:r>
              <a:rPr lang="en-US" dirty="0" smtClean="0"/>
              <a:t>(</a:t>
            </a:r>
            <a:r>
              <a:rPr lang="ko-KR" altLang="en-US" dirty="0" smtClean="0"/>
              <a:t>시험에 나올 수 있음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46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333375"/>
            <a:ext cx="8785225" cy="57927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None/>
            </a:pPr>
            <a:endParaRPr lang="en-US" altLang="ko-KR" sz="1500" dirty="0" smtClean="0">
              <a:latin typeface="Times New Roman" pitchFamily="18" charset="0"/>
              <a:ea typeface="굴림" pitchFamily="50" charset="-127"/>
            </a:endParaRPr>
          </a:p>
          <a:p>
            <a:pPr eaLnBrk="1" hangingPunct="1">
              <a:buFontTx/>
              <a:buNone/>
            </a:pPr>
            <a:r>
              <a:rPr lang="en-US" altLang="ko-KR" sz="1500" dirty="0" smtClean="0">
                <a:latin typeface="Times New Roman" pitchFamily="18" charset="0"/>
                <a:ea typeface="굴림" pitchFamily="50" charset="-127"/>
              </a:rPr>
              <a:t>001101 </a:t>
            </a:r>
            <a:r>
              <a:rPr lang="en-US" altLang="ko-KR" sz="15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□ </a:t>
            </a:r>
            <a:r>
              <a:rPr lang="ko-KR" altLang="en-US" sz="15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음</a:t>
            </a:r>
            <a:r>
              <a:rPr lang="en-US" altLang="ko-KR" sz="15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001101 □ ├001101 □ ├000101 □ ├000001 □ ├000001 □ ├000000 □ ├0000001</a:t>
            </a:r>
          </a:p>
          <a:p>
            <a:pPr eaLnBrk="1" hangingPunct="1">
              <a:buFontTx/>
              <a:buNone/>
            </a:pPr>
            <a:endParaRPr lang="en-US" altLang="ko-KR" sz="1500" dirty="0" smtClean="0"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endParaRPr lang="en-US" altLang="ko-KR" sz="1500" dirty="0" smtClean="0"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ko-KR" sz="15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	•   001101 □ ├      0000001</a:t>
            </a:r>
          </a:p>
          <a:p>
            <a:pPr eaLnBrk="1" hangingPunct="1">
              <a:buFontTx/>
              <a:buNone/>
            </a:pPr>
            <a:endParaRPr lang="en-US" altLang="ko-KR" sz="1500" dirty="0" smtClean="0"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endParaRPr lang="en-US" altLang="ko-KR" sz="1500" dirty="0" smtClean="0"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ko-KR" sz="15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		Series of instantaneous description = computation</a:t>
            </a:r>
          </a:p>
          <a:p>
            <a:pPr eaLnBrk="1" hangingPunct="1">
              <a:buFontTx/>
              <a:buNone/>
            </a:pPr>
            <a:endParaRPr lang="en-US" altLang="ko-KR" sz="1500" dirty="0" smtClean="0"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ko-KR" sz="1500" b="1" u="sng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Notation</a:t>
            </a:r>
          </a:p>
          <a:p>
            <a:pPr eaLnBrk="1" hangingPunct="1">
              <a:buFontTx/>
              <a:buNone/>
            </a:pPr>
            <a:r>
              <a:rPr lang="en-US" altLang="ko-KR" sz="15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	</a:t>
            </a:r>
            <a:r>
              <a:rPr lang="en-US" altLang="ko-KR" sz="1500" dirty="0" err="1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Misky</a:t>
            </a:r>
            <a:r>
              <a:rPr lang="en-US" altLang="ko-KR" sz="15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Diagram</a:t>
            </a:r>
          </a:p>
          <a:p>
            <a:pPr eaLnBrk="1" hangingPunct="1">
              <a:buFontTx/>
              <a:buNone/>
            </a:pPr>
            <a:endParaRPr lang="en-US" altLang="ko-KR" sz="1500" dirty="0" smtClean="0"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</p:txBody>
      </p:sp>
      <p:sp>
        <p:nvSpPr>
          <p:cNvPr id="112643" name="Text Box 4"/>
          <p:cNvSpPr txBox="1">
            <a:spLocks noChangeArrowheads="1"/>
          </p:cNvSpPr>
          <p:nvPr/>
        </p:nvSpPr>
        <p:spPr bwMode="auto">
          <a:xfrm>
            <a:off x="1692275" y="1628775"/>
            <a:ext cx="2476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>
                <a:solidFill>
                  <a:srgbClr val="000000"/>
                </a:solidFill>
                <a:latin typeface="Times New Roman" pitchFamily="18" charset="0"/>
              </a:rPr>
              <a:t>*</a:t>
            </a:r>
          </a:p>
        </p:txBody>
      </p:sp>
      <p:sp>
        <p:nvSpPr>
          <p:cNvPr id="112644" name="Text Box 5"/>
          <p:cNvSpPr txBox="1">
            <a:spLocks noChangeArrowheads="1"/>
          </p:cNvSpPr>
          <p:nvPr/>
        </p:nvSpPr>
        <p:spPr bwMode="auto">
          <a:xfrm>
            <a:off x="1692275" y="1773238"/>
            <a:ext cx="4191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>
                <a:solidFill>
                  <a:srgbClr val="000000"/>
                </a:solidFill>
                <a:latin typeface="Times New Roman" pitchFamily="18" charset="0"/>
              </a:rPr>
              <a:t>TM</a:t>
            </a:r>
            <a:r>
              <a:rPr lang="en-US" altLang="ko-KR" baseline="-25000">
                <a:solidFill>
                  <a:srgbClr val="000000"/>
                </a:solidFill>
                <a:latin typeface="Times New Roman" pitchFamily="18" charset="0"/>
              </a:rPr>
              <a:t>1</a:t>
            </a:r>
            <a:endParaRPr lang="en-US" altLang="ko-KR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2645" name="Text Box 6"/>
          <p:cNvSpPr txBox="1">
            <a:spLocks noChangeArrowheads="1"/>
          </p:cNvSpPr>
          <p:nvPr/>
        </p:nvSpPr>
        <p:spPr bwMode="auto">
          <a:xfrm>
            <a:off x="157163" y="1125538"/>
            <a:ext cx="360362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altLang="ko-KR" sz="15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2646" name="Text Box 7"/>
          <p:cNvSpPr txBox="1">
            <a:spLocks noChangeArrowheads="1"/>
          </p:cNvSpPr>
          <p:nvPr/>
        </p:nvSpPr>
        <p:spPr bwMode="auto">
          <a:xfrm>
            <a:off x="1258888" y="1125538"/>
            <a:ext cx="360362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altLang="ko-KR" sz="15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2647" name="Text Box 8"/>
          <p:cNvSpPr txBox="1">
            <a:spLocks noChangeArrowheads="1"/>
          </p:cNvSpPr>
          <p:nvPr/>
        </p:nvSpPr>
        <p:spPr bwMode="auto">
          <a:xfrm>
            <a:off x="2411413" y="1125538"/>
            <a:ext cx="360362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altLang="ko-KR" sz="15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2648" name="Text Box 9"/>
          <p:cNvSpPr txBox="1">
            <a:spLocks noChangeArrowheads="1"/>
          </p:cNvSpPr>
          <p:nvPr/>
        </p:nvSpPr>
        <p:spPr bwMode="auto">
          <a:xfrm>
            <a:off x="3514725" y="1125538"/>
            <a:ext cx="36036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altLang="ko-KR" sz="15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2649" name="Text Box 10"/>
          <p:cNvSpPr txBox="1">
            <a:spLocks noChangeArrowheads="1"/>
          </p:cNvSpPr>
          <p:nvPr/>
        </p:nvSpPr>
        <p:spPr bwMode="auto">
          <a:xfrm>
            <a:off x="4643438" y="1125538"/>
            <a:ext cx="360362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altLang="ko-KR" sz="15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2650" name="Text Box 11"/>
          <p:cNvSpPr txBox="1">
            <a:spLocks noChangeArrowheads="1"/>
          </p:cNvSpPr>
          <p:nvPr/>
        </p:nvSpPr>
        <p:spPr bwMode="auto">
          <a:xfrm>
            <a:off x="5795963" y="1125538"/>
            <a:ext cx="360362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altLang="ko-KR" sz="15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2651" name="Text Box 12"/>
          <p:cNvSpPr txBox="1">
            <a:spLocks noChangeArrowheads="1"/>
          </p:cNvSpPr>
          <p:nvPr/>
        </p:nvSpPr>
        <p:spPr bwMode="auto">
          <a:xfrm>
            <a:off x="7019925" y="1125538"/>
            <a:ext cx="36036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altLang="ko-KR" sz="15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2652" name="Text Box 13"/>
          <p:cNvSpPr txBox="1">
            <a:spLocks noChangeArrowheads="1"/>
          </p:cNvSpPr>
          <p:nvPr/>
        </p:nvSpPr>
        <p:spPr bwMode="auto">
          <a:xfrm>
            <a:off x="7885113" y="1125538"/>
            <a:ext cx="360362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altLang="ko-KR" sz="15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2653" name="Line 14"/>
          <p:cNvSpPr>
            <a:spLocks noChangeShapeType="1"/>
          </p:cNvSpPr>
          <p:nvPr/>
        </p:nvSpPr>
        <p:spPr bwMode="auto">
          <a:xfrm flipV="1">
            <a:off x="301625" y="981075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12654" name="Line 15"/>
          <p:cNvSpPr>
            <a:spLocks noChangeShapeType="1"/>
          </p:cNvSpPr>
          <p:nvPr/>
        </p:nvSpPr>
        <p:spPr bwMode="auto">
          <a:xfrm flipV="1">
            <a:off x="1431925" y="981075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12655" name="Line 16"/>
          <p:cNvSpPr>
            <a:spLocks noChangeShapeType="1"/>
          </p:cNvSpPr>
          <p:nvPr/>
        </p:nvSpPr>
        <p:spPr bwMode="auto">
          <a:xfrm flipV="1">
            <a:off x="2555875" y="981075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12656" name="Line 17"/>
          <p:cNvSpPr>
            <a:spLocks noChangeShapeType="1"/>
          </p:cNvSpPr>
          <p:nvPr/>
        </p:nvSpPr>
        <p:spPr bwMode="auto">
          <a:xfrm flipV="1">
            <a:off x="3679825" y="981075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12657" name="Line 18"/>
          <p:cNvSpPr>
            <a:spLocks noChangeShapeType="1"/>
          </p:cNvSpPr>
          <p:nvPr/>
        </p:nvSpPr>
        <p:spPr bwMode="auto">
          <a:xfrm flipV="1">
            <a:off x="4799013" y="981075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12658" name="Line 19"/>
          <p:cNvSpPr>
            <a:spLocks noChangeShapeType="1"/>
          </p:cNvSpPr>
          <p:nvPr/>
        </p:nvSpPr>
        <p:spPr bwMode="auto">
          <a:xfrm flipV="1">
            <a:off x="5940425" y="981075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12659" name="Line 20"/>
          <p:cNvSpPr>
            <a:spLocks noChangeShapeType="1"/>
          </p:cNvSpPr>
          <p:nvPr/>
        </p:nvSpPr>
        <p:spPr bwMode="auto">
          <a:xfrm flipV="1">
            <a:off x="7164388" y="981075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12660" name="Line 21"/>
          <p:cNvSpPr>
            <a:spLocks noChangeShapeType="1"/>
          </p:cNvSpPr>
          <p:nvPr/>
        </p:nvSpPr>
        <p:spPr bwMode="auto">
          <a:xfrm flipV="1">
            <a:off x="8078788" y="981075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12661" name="Text Box 22"/>
          <p:cNvSpPr txBox="1">
            <a:spLocks noChangeArrowheads="1"/>
          </p:cNvSpPr>
          <p:nvPr/>
        </p:nvSpPr>
        <p:spPr bwMode="auto">
          <a:xfrm>
            <a:off x="717550" y="2078038"/>
            <a:ext cx="36036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altLang="ko-KR" sz="15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2662" name="Line 23"/>
          <p:cNvSpPr>
            <a:spLocks noChangeShapeType="1"/>
          </p:cNvSpPr>
          <p:nvPr/>
        </p:nvSpPr>
        <p:spPr bwMode="auto">
          <a:xfrm flipV="1">
            <a:off x="862013" y="1933575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12663" name="Text Box 24"/>
          <p:cNvSpPr txBox="1">
            <a:spLocks noChangeArrowheads="1"/>
          </p:cNvSpPr>
          <p:nvPr/>
        </p:nvSpPr>
        <p:spPr bwMode="auto">
          <a:xfrm>
            <a:off x="2605088" y="2060575"/>
            <a:ext cx="360362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F</a:t>
            </a:r>
            <a:endParaRPr lang="en-US" altLang="ko-KR" sz="15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2664" name="Line 25"/>
          <p:cNvSpPr>
            <a:spLocks noChangeShapeType="1"/>
          </p:cNvSpPr>
          <p:nvPr/>
        </p:nvSpPr>
        <p:spPr bwMode="auto">
          <a:xfrm flipV="1">
            <a:off x="2749550" y="1916113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12665" name="Oval 26"/>
          <p:cNvSpPr>
            <a:spLocks noChangeArrowheads="1"/>
          </p:cNvSpPr>
          <p:nvPr/>
        </p:nvSpPr>
        <p:spPr bwMode="auto">
          <a:xfrm>
            <a:off x="431800" y="4365625"/>
            <a:ext cx="863600" cy="7921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ko-KR" sz="1500" dirty="0" err="1">
                <a:solidFill>
                  <a:srgbClr val="000000"/>
                </a:solidFill>
                <a:latin typeface="Times New Roman" pitchFamily="18" charset="0"/>
              </a:rPr>
              <a:t>G</a:t>
            </a:r>
            <a:r>
              <a:rPr lang="en-US" altLang="ko-KR" sz="1500" baseline="-25000" dirty="0" err="1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lang="en-US" altLang="ko-KR" sz="1500" dirty="0">
                <a:solidFill>
                  <a:srgbClr val="000000"/>
                </a:solidFill>
                <a:latin typeface="Times New Roman" pitchFamily="18" charset="0"/>
              </a:rPr>
              <a:t>, D</a:t>
            </a:r>
          </a:p>
        </p:txBody>
      </p:sp>
      <p:cxnSp>
        <p:nvCxnSpPr>
          <p:cNvPr id="112666" name="AutoShape 29"/>
          <p:cNvCxnSpPr>
            <a:cxnSpLocks noChangeShapeType="1"/>
            <a:stCxn id="112665" idx="0"/>
            <a:endCxn id="112665" idx="6"/>
          </p:cNvCxnSpPr>
          <p:nvPr/>
        </p:nvCxnSpPr>
        <p:spPr bwMode="auto">
          <a:xfrm rot="5400000" flipV="1">
            <a:off x="881062" y="4348163"/>
            <a:ext cx="396875" cy="431800"/>
          </a:xfrm>
          <a:prstGeom prst="curvedConnector4">
            <a:avLst>
              <a:gd name="adj1" fmla="val -57602"/>
              <a:gd name="adj2" fmla="val 15294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667" name="Text Box 30"/>
          <p:cNvSpPr txBox="1">
            <a:spLocks noChangeArrowheads="1"/>
          </p:cNvSpPr>
          <p:nvPr/>
        </p:nvSpPr>
        <p:spPr bwMode="auto">
          <a:xfrm>
            <a:off x="1511300" y="4078288"/>
            <a:ext cx="122396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Input / output</a:t>
            </a:r>
          </a:p>
        </p:txBody>
      </p:sp>
      <p:sp>
        <p:nvSpPr>
          <p:cNvPr id="112668" name="Line 31"/>
          <p:cNvSpPr>
            <a:spLocks noChangeShapeType="1"/>
          </p:cNvSpPr>
          <p:nvPr/>
        </p:nvSpPr>
        <p:spPr bwMode="auto">
          <a:xfrm>
            <a:off x="1079500" y="4870450"/>
            <a:ext cx="43180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12669" name="Text Box 32"/>
          <p:cNvSpPr txBox="1">
            <a:spLocks noChangeArrowheads="1"/>
          </p:cNvSpPr>
          <p:nvPr/>
        </p:nvSpPr>
        <p:spPr bwMode="auto">
          <a:xfrm>
            <a:off x="1511300" y="4941888"/>
            <a:ext cx="1368425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Head Direction</a:t>
            </a:r>
          </a:p>
        </p:txBody>
      </p:sp>
      <p:sp>
        <p:nvSpPr>
          <p:cNvPr id="112670" name="Line 33"/>
          <p:cNvSpPr>
            <a:spLocks noChangeShapeType="1"/>
          </p:cNvSpPr>
          <p:nvPr/>
        </p:nvSpPr>
        <p:spPr bwMode="auto">
          <a:xfrm flipH="1">
            <a:off x="287338" y="4870450"/>
            <a:ext cx="360362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12671" name="Text Box 34"/>
          <p:cNvSpPr txBox="1">
            <a:spLocks noChangeArrowheads="1"/>
          </p:cNvSpPr>
          <p:nvPr/>
        </p:nvSpPr>
        <p:spPr bwMode="auto">
          <a:xfrm>
            <a:off x="0" y="5229225"/>
            <a:ext cx="574675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state</a:t>
            </a:r>
          </a:p>
        </p:txBody>
      </p:sp>
      <p:sp>
        <p:nvSpPr>
          <p:cNvPr id="112672" name="Oval 35"/>
          <p:cNvSpPr>
            <a:spLocks noChangeArrowheads="1"/>
          </p:cNvSpPr>
          <p:nvPr/>
        </p:nvSpPr>
        <p:spPr bwMode="auto">
          <a:xfrm>
            <a:off x="3060700" y="4006850"/>
            <a:ext cx="863600" cy="7921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G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0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, R</a:t>
            </a:r>
          </a:p>
        </p:txBody>
      </p:sp>
      <p:sp>
        <p:nvSpPr>
          <p:cNvPr id="112673" name="Oval 36"/>
          <p:cNvSpPr>
            <a:spLocks noChangeArrowheads="1"/>
          </p:cNvSpPr>
          <p:nvPr/>
        </p:nvSpPr>
        <p:spPr bwMode="auto">
          <a:xfrm>
            <a:off x="5148263" y="4006850"/>
            <a:ext cx="863600" cy="7921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G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, R</a:t>
            </a:r>
          </a:p>
        </p:txBody>
      </p:sp>
      <p:sp>
        <p:nvSpPr>
          <p:cNvPr id="112674" name="Oval 37"/>
          <p:cNvSpPr>
            <a:spLocks noChangeArrowheads="1"/>
          </p:cNvSpPr>
          <p:nvPr/>
        </p:nvSpPr>
        <p:spPr bwMode="auto">
          <a:xfrm>
            <a:off x="4140200" y="5157788"/>
            <a:ext cx="863600" cy="7921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G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F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,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</a:rPr>
              <a:t>ㅡ</a:t>
            </a:r>
          </a:p>
        </p:txBody>
      </p:sp>
      <p:sp>
        <p:nvSpPr>
          <p:cNvPr id="112675" name="Line 38"/>
          <p:cNvSpPr>
            <a:spLocks noChangeShapeType="1"/>
          </p:cNvSpPr>
          <p:nvPr/>
        </p:nvSpPr>
        <p:spPr bwMode="auto">
          <a:xfrm>
            <a:off x="3995738" y="4222750"/>
            <a:ext cx="1152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12676" name="Line 39"/>
          <p:cNvSpPr>
            <a:spLocks noChangeShapeType="1"/>
          </p:cNvSpPr>
          <p:nvPr/>
        </p:nvSpPr>
        <p:spPr bwMode="auto">
          <a:xfrm rot="10800000">
            <a:off x="3995738" y="4581525"/>
            <a:ext cx="1152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12677" name="Text Box 40"/>
          <p:cNvSpPr txBox="1">
            <a:spLocks noChangeArrowheads="1"/>
          </p:cNvSpPr>
          <p:nvPr/>
        </p:nvSpPr>
        <p:spPr bwMode="auto">
          <a:xfrm>
            <a:off x="4284663" y="3862388"/>
            <a:ext cx="720725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1 / 0</a:t>
            </a:r>
          </a:p>
        </p:txBody>
      </p:sp>
      <p:sp>
        <p:nvSpPr>
          <p:cNvPr id="112678" name="Text Box 41"/>
          <p:cNvSpPr txBox="1">
            <a:spLocks noChangeArrowheads="1"/>
          </p:cNvSpPr>
          <p:nvPr/>
        </p:nvSpPr>
        <p:spPr bwMode="auto">
          <a:xfrm>
            <a:off x="4284663" y="4581525"/>
            <a:ext cx="720725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1 / 0</a:t>
            </a:r>
          </a:p>
        </p:txBody>
      </p:sp>
      <p:sp>
        <p:nvSpPr>
          <p:cNvPr id="112679" name="Line 42"/>
          <p:cNvSpPr>
            <a:spLocks noChangeShapeType="1"/>
          </p:cNvSpPr>
          <p:nvPr/>
        </p:nvSpPr>
        <p:spPr bwMode="auto">
          <a:xfrm>
            <a:off x="3779838" y="4797425"/>
            <a:ext cx="431800" cy="433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12680" name="Line 43"/>
          <p:cNvSpPr>
            <a:spLocks noChangeShapeType="1"/>
          </p:cNvSpPr>
          <p:nvPr/>
        </p:nvSpPr>
        <p:spPr bwMode="auto">
          <a:xfrm flipH="1">
            <a:off x="4860925" y="4797425"/>
            <a:ext cx="431800" cy="433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12681" name="Text Box 44"/>
          <p:cNvSpPr txBox="1">
            <a:spLocks noChangeArrowheads="1"/>
          </p:cNvSpPr>
          <p:nvPr/>
        </p:nvSpPr>
        <p:spPr bwMode="auto">
          <a:xfrm>
            <a:off x="3348038" y="4941888"/>
            <a:ext cx="720725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□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 / 0</a:t>
            </a:r>
          </a:p>
        </p:txBody>
      </p:sp>
      <p:sp>
        <p:nvSpPr>
          <p:cNvPr id="112682" name="Text Box 45"/>
          <p:cNvSpPr txBox="1">
            <a:spLocks noChangeArrowheads="1"/>
          </p:cNvSpPr>
          <p:nvPr/>
        </p:nvSpPr>
        <p:spPr bwMode="auto">
          <a:xfrm>
            <a:off x="5076825" y="4941888"/>
            <a:ext cx="720725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□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 / 1</a:t>
            </a:r>
          </a:p>
        </p:txBody>
      </p:sp>
      <p:cxnSp>
        <p:nvCxnSpPr>
          <p:cNvPr id="112683" name="AutoShape 46"/>
          <p:cNvCxnSpPr>
            <a:cxnSpLocks noChangeShapeType="1"/>
            <a:stCxn id="112672" idx="1"/>
            <a:endCxn id="112672" idx="7"/>
          </p:cNvCxnSpPr>
          <p:nvPr/>
        </p:nvCxnSpPr>
        <p:spPr bwMode="auto">
          <a:xfrm rot="5400000" flipV="1">
            <a:off x="3491706" y="3818732"/>
            <a:ext cx="1587" cy="609600"/>
          </a:xfrm>
          <a:prstGeom prst="curvedConnector3">
            <a:avLst>
              <a:gd name="adj1" fmla="val -217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684" name="Text Box 47"/>
          <p:cNvSpPr txBox="1">
            <a:spLocks noChangeArrowheads="1"/>
          </p:cNvSpPr>
          <p:nvPr/>
        </p:nvSpPr>
        <p:spPr bwMode="auto">
          <a:xfrm>
            <a:off x="3203575" y="3430588"/>
            <a:ext cx="720725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0 / 1</a:t>
            </a:r>
          </a:p>
        </p:txBody>
      </p:sp>
      <p:cxnSp>
        <p:nvCxnSpPr>
          <p:cNvPr id="112685" name="AutoShape 48"/>
          <p:cNvCxnSpPr>
            <a:cxnSpLocks noChangeShapeType="1"/>
          </p:cNvCxnSpPr>
          <p:nvPr/>
        </p:nvCxnSpPr>
        <p:spPr bwMode="auto">
          <a:xfrm rot="5400000" flipV="1">
            <a:off x="5599112" y="3989388"/>
            <a:ext cx="396875" cy="431800"/>
          </a:xfrm>
          <a:prstGeom prst="curvedConnector4">
            <a:avLst>
              <a:gd name="adj1" fmla="val -57602"/>
              <a:gd name="adj2" fmla="val 15294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686" name="Text Box 49"/>
          <p:cNvSpPr txBox="1">
            <a:spLocks noChangeArrowheads="1"/>
          </p:cNvSpPr>
          <p:nvPr/>
        </p:nvSpPr>
        <p:spPr bwMode="auto">
          <a:xfrm>
            <a:off x="5581650" y="3430588"/>
            <a:ext cx="720725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0 / 0</a:t>
            </a:r>
          </a:p>
        </p:txBody>
      </p:sp>
      <p:sp>
        <p:nvSpPr>
          <p:cNvPr id="112687" name="Line 50"/>
          <p:cNvSpPr>
            <a:spLocks noChangeShapeType="1"/>
          </p:cNvSpPr>
          <p:nvPr/>
        </p:nvSpPr>
        <p:spPr bwMode="auto">
          <a:xfrm>
            <a:off x="2484438" y="4006850"/>
            <a:ext cx="576262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12688" name="Rectangle 51"/>
          <p:cNvSpPr>
            <a:spLocks noChangeArrowheads="1"/>
          </p:cNvSpPr>
          <p:nvPr/>
        </p:nvSpPr>
        <p:spPr bwMode="auto">
          <a:xfrm>
            <a:off x="6156325" y="2205038"/>
            <a:ext cx="2987675" cy="3887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endParaRPr lang="en-US" altLang="ko-KR" sz="1500">
              <a:solidFill>
                <a:srgbClr val="000000"/>
              </a:solidFill>
              <a:latin typeface="Times New Roman" pitchFamily="18" charset="0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endParaRPr lang="en-US" altLang="ko-KR" sz="1500">
              <a:solidFill>
                <a:srgbClr val="000000"/>
              </a:solidFill>
              <a:latin typeface="Times New Roman" pitchFamily="18" charset="0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	(q, a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1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 ... a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i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i+1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... a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)</a:t>
            </a:r>
            <a:endParaRPr lang="en-US" altLang="ko-KR" sz="1500" baseline="-25000">
              <a:solidFill>
                <a:srgbClr val="000000"/>
              </a:solidFill>
              <a:latin typeface="Times New Roman" pitchFamily="18" charset="0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		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δ (q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, a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) = ( P, M, R)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	(P, a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1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 ... a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i-1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M a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i+1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 ... a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)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endParaRPr lang="en-US" altLang="ko-KR" sz="1500">
              <a:solidFill>
                <a:srgbClr val="000000"/>
              </a:solidFill>
              <a:latin typeface="Times New Roman" pitchFamily="18" charset="0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	δ (q, a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) = ( P, M, R)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		(P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, a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 a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 ... a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n-1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 M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□)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δ (q, a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) = (P, M, L)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		(P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, □ M a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 ... a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)</a:t>
            </a:r>
          </a:p>
        </p:txBody>
      </p:sp>
      <p:sp>
        <p:nvSpPr>
          <p:cNvPr id="112689" name="Line 52"/>
          <p:cNvSpPr>
            <a:spLocks noChangeShapeType="1"/>
          </p:cNvSpPr>
          <p:nvPr/>
        </p:nvSpPr>
        <p:spPr bwMode="auto">
          <a:xfrm>
            <a:off x="7488238" y="2808288"/>
            <a:ext cx="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12690" name="Freeform 53"/>
          <p:cNvSpPr>
            <a:spLocks/>
          </p:cNvSpPr>
          <p:nvPr/>
        </p:nvSpPr>
        <p:spPr bwMode="auto">
          <a:xfrm>
            <a:off x="6372225" y="3141663"/>
            <a:ext cx="139700" cy="576262"/>
          </a:xfrm>
          <a:custGeom>
            <a:avLst/>
            <a:gdLst>
              <a:gd name="T0" fmla="*/ 139700 w 91"/>
              <a:gd name="T1" fmla="*/ 0 h 363"/>
              <a:gd name="T2" fmla="*/ 0 w 91"/>
              <a:gd name="T3" fmla="*/ 360362 h 363"/>
              <a:gd name="T4" fmla="*/ 139700 w 91"/>
              <a:gd name="T5" fmla="*/ 576262 h 36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1" h="363">
                <a:moveTo>
                  <a:pt x="91" y="0"/>
                </a:moveTo>
                <a:cubicBezTo>
                  <a:pt x="45" y="83"/>
                  <a:pt x="0" y="167"/>
                  <a:pt x="0" y="227"/>
                </a:cubicBezTo>
                <a:cubicBezTo>
                  <a:pt x="0" y="287"/>
                  <a:pt x="91" y="303"/>
                  <a:pt x="91" y="363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12691" name="Line 54"/>
          <p:cNvSpPr>
            <a:spLocks noChangeShapeType="1"/>
          </p:cNvSpPr>
          <p:nvPr/>
        </p:nvSpPr>
        <p:spPr bwMode="auto">
          <a:xfrm>
            <a:off x="8675688" y="4437063"/>
            <a:ext cx="0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12692" name="Line 55"/>
          <p:cNvSpPr>
            <a:spLocks noChangeShapeType="1"/>
          </p:cNvSpPr>
          <p:nvPr/>
        </p:nvSpPr>
        <p:spPr bwMode="auto">
          <a:xfrm>
            <a:off x="7596188" y="5157788"/>
            <a:ext cx="0" cy="73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3" name="Line 25"/>
          <p:cNvSpPr>
            <a:spLocks noChangeShapeType="1"/>
          </p:cNvSpPr>
          <p:nvPr/>
        </p:nvSpPr>
        <p:spPr bwMode="auto">
          <a:xfrm>
            <a:off x="736600" y="4183063"/>
            <a:ext cx="90488" cy="39687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3049" y="3816906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상태 </a:t>
            </a:r>
            <a:r>
              <a:rPr lang="en-US" altLang="ko-KR" dirty="0" err="1">
                <a:solidFill>
                  <a:srgbClr val="000000"/>
                </a:solidFill>
                <a:latin typeface="Times New Roman" pitchFamily="18" charset="0"/>
              </a:rPr>
              <a:t>q</a:t>
            </a:r>
            <a:r>
              <a:rPr lang="en-US" altLang="ko-KR" baseline="-25000" dirty="0" err="1" smtClean="0">
                <a:solidFill>
                  <a:srgbClr val="000000"/>
                </a:solidFill>
                <a:latin typeface="Times New Roman" pitchFamily="18" charset="0"/>
              </a:rPr>
              <a:t>k</a:t>
            </a:r>
            <a:endParaRPr lang="en-US" dirty="0"/>
          </a:p>
        </p:txBody>
      </p:sp>
      <p:sp>
        <p:nvSpPr>
          <p:cNvPr id="55" name="Text Box 47"/>
          <p:cNvSpPr txBox="1">
            <a:spLocks noChangeArrowheads="1"/>
          </p:cNvSpPr>
          <p:nvPr/>
        </p:nvSpPr>
        <p:spPr bwMode="auto">
          <a:xfrm>
            <a:off x="3128962" y="3225575"/>
            <a:ext cx="1514476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1500" dirty="0">
                <a:solidFill>
                  <a:srgbClr val="000000"/>
                </a:solidFill>
                <a:latin typeface="Times New Roman" pitchFamily="18" charset="0"/>
              </a:rPr>
              <a:t>0 / </a:t>
            </a:r>
            <a:r>
              <a:rPr lang="en-US" altLang="ko-KR" sz="1500" dirty="0" smtClean="0">
                <a:solidFill>
                  <a:srgbClr val="000000"/>
                </a:solidFill>
                <a:latin typeface="Times New Roman" pitchFamily="18" charset="0"/>
              </a:rPr>
              <a:t>0 </a:t>
            </a:r>
            <a:r>
              <a:rPr lang="ko-KR" altLang="en-US" sz="1500" dirty="0" smtClean="0">
                <a:solidFill>
                  <a:srgbClr val="000000"/>
                </a:solidFill>
                <a:latin typeface="Times New Roman" pitchFamily="18" charset="0"/>
              </a:rPr>
              <a:t>이게 맞음</a:t>
            </a:r>
            <a:endParaRPr lang="en-US" altLang="ko-KR" sz="150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7183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55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ko-KR" sz="1600" b="0" smtClean="0">
                <a:solidFill>
                  <a:schemeClr val="tx1"/>
                </a:solidFill>
                <a:latin typeface="Times New Roman" pitchFamily="18" charset="0"/>
              </a:rPr>
              <a:t>TM2. Multiplication</a:t>
            </a:r>
          </a:p>
        </p:txBody>
      </p:sp>
      <p:sp>
        <p:nvSpPr>
          <p:cNvPr id="113667" name="Oval 56"/>
          <p:cNvSpPr>
            <a:spLocks noChangeArrowheads="1"/>
          </p:cNvSpPr>
          <p:nvPr/>
        </p:nvSpPr>
        <p:spPr bwMode="auto">
          <a:xfrm>
            <a:off x="2411413" y="3213100"/>
            <a:ext cx="1079500" cy="10795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0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, L</a:t>
            </a:r>
          </a:p>
        </p:txBody>
      </p:sp>
      <p:sp>
        <p:nvSpPr>
          <p:cNvPr id="113668" name="Oval 57"/>
          <p:cNvSpPr>
            <a:spLocks noChangeArrowheads="1"/>
          </p:cNvSpPr>
          <p:nvPr/>
        </p:nvSpPr>
        <p:spPr bwMode="auto">
          <a:xfrm>
            <a:off x="6154738" y="5013325"/>
            <a:ext cx="1079500" cy="10795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3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, R</a:t>
            </a:r>
          </a:p>
        </p:txBody>
      </p:sp>
      <p:sp>
        <p:nvSpPr>
          <p:cNvPr id="113669" name="Oval 58"/>
          <p:cNvSpPr>
            <a:spLocks noChangeArrowheads="1"/>
          </p:cNvSpPr>
          <p:nvPr/>
        </p:nvSpPr>
        <p:spPr bwMode="auto">
          <a:xfrm>
            <a:off x="3779838" y="5013325"/>
            <a:ext cx="1079500" cy="10795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, L</a:t>
            </a:r>
          </a:p>
        </p:txBody>
      </p:sp>
      <p:sp>
        <p:nvSpPr>
          <p:cNvPr id="113670" name="Oval 59"/>
          <p:cNvSpPr>
            <a:spLocks noChangeArrowheads="1"/>
          </p:cNvSpPr>
          <p:nvPr/>
        </p:nvSpPr>
        <p:spPr bwMode="auto">
          <a:xfrm>
            <a:off x="1330325" y="5013325"/>
            <a:ext cx="1079500" cy="10795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F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, -</a:t>
            </a:r>
          </a:p>
        </p:txBody>
      </p:sp>
      <p:sp>
        <p:nvSpPr>
          <p:cNvPr id="113671" name="Oval 60"/>
          <p:cNvSpPr>
            <a:spLocks noChangeArrowheads="1"/>
          </p:cNvSpPr>
          <p:nvPr/>
        </p:nvSpPr>
        <p:spPr bwMode="auto">
          <a:xfrm>
            <a:off x="5003800" y="3213100"/>
            <a:ext cx="1079500" cy="10795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, R</a:t>
            </a:r>
          </a:p>
        </p:txBody>
      </p:sp>
      <p:sp>
        <p:nvSpPr>
          <p:cNvPr id="113672" name="Line 61"/>
          <p:cNvSpPr>
            <a:spLocks noChangeShapeType="1"/>
          </p:cNvSpPr>
          <p:nvPr/>
        </p:nvSpPr>
        <p:spPr bwMode="auto">
          <a:xfrm flipH="1">
            <a:off x="2122488" y="4222750"/>
            <a:ext cx="431800" cy="7905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13673" name="Line 62"/>
          <p:cNvSpPr>
            <a:spLocks noChangeShapeType="1"/>
          </p:cNvSpPr>
          <p:nvPr/>
        </p:nvSpPr>
        <p:spPr bwMode="auto">
          <a:xfrm>
            <a:off x="3562350" y="3646488"/>
            <a:ext cx="1296988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13674" name="Line 63"/>
          <p:cNvSpPr>
            <a:spLocks noChangeShapeType="1"/>
          </p:cNvSpPr>
          <p:nvPr/>
        </p:nvSpPr>
        <p:spPr bwMode="auto">
          <a:xfrm flipH="1" flipV="1">
            <a:off x="3346450" y="4254500"/>
            <a:ext cx="431800" cy="863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13675" name="Line 64"/>
          <p:cNvSpPr>
            <a:spLocks noChangeShapeType="1"/>
          </p:cNvSpPr>
          <p:nvPr/>
        </p:nvSpPr>
        <p:spPr bwMode="auto">
          <a:xfrm flipH="1">
            <a:off x="4714875" y="4365625"/>
            <a:ext cx="647700" cy="7207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13676" name="Line 65"/>
          <p:cNvSpPr>
            <a:spLocks noChangeShapeType="1"/>
          </p:cNvSpPr>
          <p:nvPr/>
        </p:nvSpPr>
        <p:spPr bwMode="auto">
          <a:xfrm>
            <a:off x="4930775" y="5373688"/>
            <a:ext cx="1008063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13677" name="Line 66"/>
          <p:cNvSpPr>
            <a:spLocks noChangeShapeType="1"/>
          </p:cNvSpPr>
          <p:nvPr/>
        </p:nvSpPr>
        <p:spPr bwMode="auto">
          <a:xfrm flipH="1">
            <a:off x="4930775" y="5734050"/>
            <a:ext cx="1008063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13678" name="Line 67"/>
          <p:cNvSpPr>
            <a:spLocks noChangeShapeType="1"/>
          </p:cNvSpPr>
          <p:nvPr/>
        </p:nvSpPr>
        <p:spPr bwMode="auto">
          <a:xfrm>
            <a:off x="1978025" y="2781300"/>
            <a:ext cx="504825" cy="5048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13679" name="Text Box 68"/>
          <p:cNvSpPr txBox="1">
            <a:spLocks noChangeArrowheads="1"/>
          </p:cNvSpPr>
          <p:nvPr/>
        </p:nvSpPr>
        <p:spPr bwMode="auto">
          <a:xfrm>
            <a:off x="3922713" y="3284538"/>
            <a:ext cx="576262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1/B</a:t>
            </a:r>
          </a:p>
        </p:txBody>
      </p:sp>
      <p:sp>
        <p:nvSpPr>
          <p:cNvPr id="113680" name="Text Box 69"/>
          <p:cNvSpPr txBox="1">
            <a:spLocks noChangeArrowheads="1"/>
          </p:cNvSpPr>
          <p:nvPr/>
        </p:nvSpPr>
        <p:spPr bwMode="auto">
          <a:xfrm rot="-2837507">
            <a:off x="4883944" y="4537869"/>
            <a:ext cx="598487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A/A</a:t>
            </a:r>
          </a:p>
        </p:txBody>
      </p:sp>
      <p:sp>
        <p:nvSpPr>
          <p:cNvPr id="113681" name="Text Box 70"/>
          <p:cNvSpPr txBox="1">
            <a:spLocks noChangeArrowheads="1"/>
          </p:cNvSpPr>
          <p:nvPr/>
        </p:nvSpPr>
        <p:spPr bwMode="auto">
          <a:xfrm rot="3859391">
            <a:off x="3441701" y="4478337"/>
            <a:ext cx="6477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C/C</a:t>
            </a:r>
          </a:p>
        </p:txBody>
      </p:sp>
      <p:sp>
        <p:nvSpPr>
          <p:cNvPr id="113682" name="Text Box 71"/>
          <p:cNvSpPr txBox="1">
            <a:spLocks noChangeArrowheads="1"/>
          </p:cNvSpPr>
          <p:nvPr/>
        </p:nvSpPr>
        <p:spPr bwMode="auto">
          <a:xfrm>
            <a:off x="5146675" y="5661025"/>
            <a:ext cx="57626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B/X</a:t>
            </a:r>
          </a:p>
        </p:txBody>
      </p:sp>
      <p:sp>
        <p:nvSpPr>
          <p:cNvPr id="113683" name="Text Box 72"/>
          <p:cNvSpPr txBox="1">
            <a:spLocks noChangeArrowheads="1"/>
          </p:cNvSpPr>
          <p:nvPr/>
        </p:nvSpPr>
        <p:spPr bwMode="auto">
          <a:xfrm rot="-3578351">
            <a:off x="1916113" y="4232275"/>
            <a:ext cx="644525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A/A</a:t>
            </a:r>
          </a:p>
        </p:txBody>
      </p:sp>
      <p:sp>
        <p:nvSpPr>
          <p:cNvPr id="113684" name="Text Box 73"/>
          <p:cNvSpPr txBox="1">
            <a:spLocks noChangeArrowheads="1"/>
          </p:cNvSpPr>
          <p:nvPr/>
        </p:nvSpPr>
        <p:spPr bwMode="auto">
          <a:xfrm>
            <a:off x="5146675" y="5013325"/>
            <a:ext cx="57626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1/X</a:t>
            </a:r>
          </a:p>
        </p:txBody>
      </p:sp>
      <p:sp>
        <p:nvSpPr>
          <p:cNvPr id="113685" name="Text Box 74"/>
          <p:cNvSpPr txBox="1">
            <a:spLocks noChangeArrowheads="1"/>
          </p:cNvSpPr>
          <p:nvPr/>
        </p:nvSpPr>
        <p:spPr bwMode="auto">
          <a:xfrm>
            <a:off x="6946900" y="4437063"/>
            <a:ext cx="122396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A/A, X/X</a:t>
            </a:r>
          </a:p>
        </p:txBody>
      </p:sp>
      <p:sp>
        <p:nvSpPr>
          <p:cNvPr id="113686" name="Text Box 75"/>
          <p:cNvSpPr txBox="1">
            <a:spLocks noChangeArrowheads="1"/>
          </p:cNvSpPr>
          <p:nvPr/>
        </p:nvSpPr>
        <p:spPr bwMode="auto">
          <a:xfrm>
            <a:off x="5795963" y="2492375"/>
            <a:ext cx="230505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1/1, X/1, B/B, C/C</a:t>
            </a:r>
          </a:p>
        </p:txBody>
      </p:sp>
      <p:sp>
        <p:nvSpPr>
          <p:cNvPr id="113687" name="Text Box 76"/>
          <p:cNvSpPr txBox="1">
            <a:spLocks noChangeArrowheads="1"/>
          </p:cNvSpPr>
          <p:nvPr/>
        </p:nvSpPr>
        <p:spPr bwMode="auto">
          <a:xfrm>
            <a:off x="3203575" y="2454275"/>
            <a:ext cx="6477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B/B</a:t>
            </a:r>
          </a:p>
        </p:txBody>
      </p:sp>
      <p:sp>
        <p:nvSpPr>
          <p:cNvPr id="113688" name="Text Box 77"/>
          <p:cNvSpPr txBox="1">
            <a:spLocks noChangeArrowheads="1"/>
          </p:cNvSpPr>
          <p:nvPr/>
        </p:nvSpPr>
        <p:spPr bwMode="auto">
          <a:xfrm>
            <a:off x="2560638" y="5978525"/>
            <a:ext cx="1223962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X/X, A/A</a:t>
            </a:r>
          </a:p>
        </p:txBody>
      </p:sp>
      <p:sp>
        <p:nvSpPr>
          <p:cNvPr id="113689" name="AutoShape 78"/>
          <p:cNvSpPr>
            <a:spLocks noChangeArrowheads="1"/>
          </p:cNvSpPr>
          <p:nvPr/>
        </p:nvSpPr>
        <p:spPr bwMode="auto">
          <a:xfrm rot="1706125">
            <a:off x="3059113" y="2781300"/>
            <a:ext cx="649287" cy="401638"/>
          </a:xfrm>
          <a:prstGeom prst="curvedDownArrow">
            <a:avLst>
              <a:gd name="adj1" fmla="val 958"/>
              <a:gd name="adj2" fmla="val 63706"/>
              <a:gd name="adj3" fmla="val 30296"/>
            </a:avLst>
          </a:prstGeom>
          <a:solidFill>
            <a:srgbClr val="000000"/>
          </a:solidFill>
          <a:ln w="31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13690" name="AutoShape 79"/>
          <p:cNvSpPr>
            <a:spLocks noChangeArrowheads="1"/>
          </p:cNvSpPr>
          <p:nvPr/>
        </p:nvSpPr>
        <p:spPr bwMode="auto">
          <a:xfrm rot="1706125">
            <a:off x="5795963" y="2852738"/>
            <a:ext cx="649287" cy="401637"/>
          </a:xfrm>
          <a:prstGeom prst="curvedDownArrow">
            <a:avLst>
              <a:gd name="adj1" fmla="val 958"/>
              <a:gd name="adj2" fmla="val 63706"/>
              <a:gd name="adj3" fmla="val 30296"/>
            </a:avLst>
          </a:prstGeom>
          <a:solidFill>
            <a:srgbClr val="000000"/>
          </a:solidFill>
          <a:ln w="31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13691" name="AutoShape 80"/>
          <p:cNvSpPr>
            <a:spLocks noChangeArrowheads="1"/>
          </p:cNvSpPr>
          <p:nvPr/>
        </p:nvSpPr>
        <p:spPr bwMode="auto">
          <a:xfrm rot="8355254">
            <a:off x="2051050" y="5910263"/>
            <a:ext cx="649288" cy="401637"/>
          </a:xfrm>
          <a:prstGeom prst="curvedDownArrow">
            <a:avLst>
              <a:gd name="adj1" fmla="val 958"/>
              <a:gd name="adj2" fmla="val 63706"/>
              <a:gd name="adj3" fmla="val 30296"/>
            </a:avLst>
          </a:prstGeom>
          <a:solidFill>
            <a:srgbClr val="000000"/>
          </a:solidFill>
          <a:ln w="31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graphicFrame>
        <p:nvGraphicFramePr>
          <p:cNvPr id="79953" name="Group 81"/>
          <p:cNvGraphicFramePr>
            <a:graphicFrameLocks noGrp="1"/>
          </p:cNvGraphicFramePr>
          <p:nvPr/>
        </p:nvGraphicFramePr>
        <p:xfrm>
          <a:off x="1403350" y="1412875"/>
          <a:ext cx="6481763" cy="576263"/>
        </p:xfrm>
        <a:graphic>
          <a:graphicData uri="http://schemas.openxmlformats.org/drawingml/2006/table">
            <a:tbl>
              <a:tblPr/>
              <a:tblGrid>
                <a:gridCol w="720725"/>
                <a:gridCol w="719138"/>
                <a:gridCol w="720725"/>
                <a:gridCol w="720725"/>
                <a:gridCol w="719137"/>
                <a:gridCol w="720725"/>
                <a:gridCol w="720725"/>
                <a:gridCol w="719138"/>
                <a:gridCol w="720725"/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서울도시" pitchFamily="18" charset="-127"/>
                        </a:rPr>
                        <a:t>A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서울도시" pitchFamily="18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서울도시" pitchFamily="18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서울도시" pitchFamily="18" charset="-127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서울도시" pitchFamily="18" charset="-127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서울도시" pitchFamily="18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서울도시" pitchFamily="18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서울도시" pitchFamily="18" charset="-127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서울도시" pitchFamily="18" charset="-127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3712" name="Text Box 103"/>
          <p:cNvSpPr txBox="1">
            <a:spLocks noChangeArrowheads="1"/>
          </p:cNvSpPr>
          <p:nvPr/>
        </p:nvSpPr>
        <p:spPr bwMode="auto">
          <a:xfrm>
            <a:off x="3922713" y="2276475"/>
            <a:ext cx="649287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Head</a:t>
            </a:r>
          </a:p>
        </p:txBody>
      </p:sp>
      <p:sp>
        <p:nvSpPr>
          <p:cNvPr id="113713" name="Line 104"/>
          <p:cNvSpPr>
            <a:spLocks noChangeShapeType="1"/>
          </p:cNvSpPr>
          <p:nvPr/>
        </p:nvSpPr>
        <p:spPr bwMode="auto">
          <a:xfrm flipH="1" flipV="1">
            <a:off x="4067175" y="2060575"/>
            <a:ext cx="119063" cy="2651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13714" name="AutoShape 105"/>
          <p:cNvSpPr>
            <a:spLocks noChangeArrowheads="1"/>
          </p:cNvSpPr>
          <p:nvPr/>
        </p:nvSpPr>
        <p:spPr bwMode="auto">
          <a:xfrm rot="1706125">
            <a:off x="6875463" y="4797425"/>
            <a:ext cx="649287" cy="401638"/>
          </a:xfrm>
          <a:prstGeom prst="curvedDownArrow">
            <a:avLst>
              <a:gd name="adj1" fmla="val 958"/>
              <a:gd name="adj2" fmla="val 63706"/>
              <a:gd name="adj3" fmla="val 30296"/>
            </a:avLst>
          </a:prstGeom>
          <a:solidFill>
            <a:srgbClr val="000000"/>
          </a:solidFill>
          <a:ln w="31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64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6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ko-KR" sz="1600" smtClean="0">
                <a:solidFill>
                  <a:schemeClr val="tx1"/>
                </a:solidFill>
                <a:latin typeface="Times New Roman" pitchFamily="18" charset="0"/>
              </a:rPr>
              <a:t>Computation of TM2</a:t>
            </a:r>
          </a:p>
        </p:txBody>
      </p:sp>
      <p:sp>
        <p:nvSpPr>
          <p:cNvPr id="114691" name="Rectangle 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1125538"/>
            <a:ext cx="8229600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None/>
            </a:pPr>
            <a:endParaRPr lang="en-US" altLang="ko-KR" sz="1600" smtClean="0">
              <a:solidFill>
                <a:srgbClr val="000000"/>
              </a:solidFill>
              <a:latin typeface="Times New Roman" pitchFamily="18" charset="0"/>
            </a:endParaRPr>
          </a:p>
          <a:p>
            <a:pPr eaLnBrk="1" hangingPunct="1">
              <a:buFontTx/>
              <a:buNone/>
            </a:pPr>
            <a:endParaRPr lang="en-US" altLang="ko-KR" sz="800" smtClean="0">
              <a:solidFill>
                <a:srgbClr val="000000"/>
              </a:solidFill>
              <a:latin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ko-KR" sz="1600" smtClean="0">
                <a:solidFill>
                  <a:srgbClr val="000000"/>
                </a:solidFill>
                <a:latin typeface="Times New Roman" pitchFamily="18" charset="0"/>
              </a:rPr>
              <a:t>(q</a:t>
            </a:r>
            <a:r>
              <a:rPr lang="en-US" altLang="ko-KR" sz="1600" baseline="-25000" smtClean="0">
                <a:solidFill>
                  <a:srgbClr val="000000"/>
                </a:solidFill>
                <a:latin typeface="Times New Roman" pitchFamily="18" charset="0"/>
              </a:rPr>
              <a:t>0</a:t>
            </a:r>
            <a:r>
              <a:rPr lang="en-US" altLang="ko-KR" sz="1600" smtClean="0">
                <a:solidFill>
                  <a:srgbClr val="000000"/>
                </a:solidFill>
                <a:latin typeface="Times New Roman" pitchFamily="18" charset="0"/>
              </a:rPr>
              <a:t>, A11C11A) ⊢ (q</a:t>
            </a:r>
            <a:r>
              <a:rPr lang="en-US" altLang="ko-KR" sz="1600" baseline="-2500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ko-KR" sz="1600" smtClean="0">
                <a:solidFill>
                  <a:srgbClr val="000000"/>
                </a:solidFill>
                <a:latin typeface="Times New Roman" pitchFamily="18" charset="0"/>
              </a:rPr>
              <a:t>, A1BC11A) ⊢</a:t>
            </a:r>
            <a:r>
              <a:rPr lang="en-US" altLang="ko-KR" sz="1600" baseline="30000" smtClean="0">
                <a:solidFill>
                  <a:srgbClr val="000000"/>
                </a:solidFill>
                <a:latin typeface="Times New Roman" pitchFamily="18" charset="0"/>
              </a:rPr>
              <a:t>* </a:t>
            </a:r>
            <a:r>
              <a:rPr lang="en-US" altLang="ko-KR" sz="1600" smtClean="0">
                <a:solidFill>
                  <a:srgbClr val="000000"/>
                </a:solidFill>
                <a:latin typeface="Times New Roman" pitchFamily="18" charset="0"/>
              </a:rPr>
              <a:t>(q</a:t>
            </a:r>
            <a:r>
              <a:rPr lang="en-US" altLang="ko-KR" sz="1600" baseline="-2500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ko-KR" sz="1600" smtClean="0">
                <a:solidFill>
                  <a:srgbClr val="000000"/>
                </a:solidFill>
                <a:latin typeface="Times New Roman" pitchFamily="18" charset="0"/>
              </a:rPr>
              <a:t>,A1BC11A) ⊢</a:t>
            </a:r>
            <a:r>
              <a:rPr lang="en-US" altLang="ko-KR" sz="1600" baseline="3000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ko-KR" sz="1600" smtClean="0">
                <a:solidFill>
                  <a:srgbClr val="000000"/>
                </a:solidFill>
                <a:latin typeface="Times New Roman" pitchFamily="18" charset="0"/>
              </a:rPr>
              <a:t>(q</a:t>
            </a:r>
            <a:r>
              <a:rPr lang="en-US" altLang="ko-KR" sz="1600" baseline="-2500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ko-KR" sz="1600" smtClean="0">
                <a:solidFill>
                  <a:srgbClr val="000000"/>
                </a:solidFill>
                <a:latin typeface="Times New Roman" pitchFamily="18" charset="0"/>
              </a:rPr>
              <a:t>,A1BC11A) </a:t>
            </a:r>
          </a:p>
          <a:p>
            <a:pPr eaLnBrk="1" hangingPunct="1">
              <a:buFontTx/>
              <a:buNone/>
            </a:pPr>
            <a:endParaRPr lang="en-US" altLang="ko-KR" sz="1600" smtClean="0">
              <a:solidFill>
                <a:srgbClr val="000000"/>
              </a:solidFill>
              <a:latin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ko-KR" sz="1600" smtClean="0">
                <a:solidFill>
                  <a:srgbClr val="000000"/>
                </a:solidFill>
                <a:latin typeface="Times New Roman" pitchFamily="18" charset="0"/>
              </a:rPr>
              <a:t>⊢ (q</a:t>
            </a:r>
            <a:r>
              <a:rPr lang="en-US" altLang="ko-KR" sz="1600" baseline="-25000" smtClean="0">
                <a:solidFill>
                  <a:srgbClr val="000000"/>
                </a:solidFill>
                <a:latin typeface="Times New Roman" pitchFamily="18" charset="0"/>
              </a:rPr>
              <a:t>3</a:t>
            </a:r>
            <a:r>
              <a:rPr lang="en-US" altLang="ko-KR" sz="1600" smtClean="0">
                <a:solidFill>
                  <a:srgbClr val="000000"/>
                </a:solidFill>
                <a:latin typeface="Times New Roman" pitchFamily="18" charset="0"/>
              </a:rPr>
              <a:t>,A1BCXA) ⊢ (q</a:t>
            </a:r>
            <a:r>
              <a:rPr lang="en-US" altLang="ko-KR" sz="1600" baseline="-25000" smtClean="0">
                <a:solidFill>
                  <a:srgbClr val="000000"/>
                </a:solidFill>
                <a:latin typeface="Times New Roman" pitchFamily="18" charset="0"/>
              </a:rPr>
              <a:t>3</a:t>
            </a:r>
            <a:r>
              <a:rPr lang="en-US" altLang="ko-KR" sz="1600" smtClean="0">
                <a:solidFill>
                  <a:srgbClr val="000000"/>
                </a:solidFill>
                <a:latin typeface="Times New Roman" pitchFamily="18" charset="0"/>
              </a:rPr>
              <a:t>,A1BC1XAB) ⊢ (q</a:t>
            </a:r>
            <a:r>
              <a:rPr lang="en-US" altLang="ko-KR" sz="1600" baseline="-2500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ko-KR" sz="1600" smtClean="0">
                <a:solidFill>
                  <a:srgbClr val="000000"/>
                </a:solidFill>
                <a:latin typeface="Times New Roman" pitchFamily="18" charset="0"/>
              </a:rPr>
              <a:t>,A1BC1XAX) ⊢</a:t>
            </a:r>
            <a:r>
              <a:rPr lang="en-US" altLang="ko-KR" sz="1600" baseline="30000" smtClean="0">
                <a:solidFill>
                  <a:srgbClr val="000000"/>
                </a:solidFill>
                <a:latin typeface="Times New Roman" pitchFamily="18" charset="0"/>
              </a:rPr>
              <a:t>* </a:t>
            </a:r>
            <a:r>
              <a:rPr lang="en-US" altLang="ko-KR" sz="1600" smtClean="0">
                <a:solidFill>
                  <a:srgbClr val="000000"/>
                </a:solidFill>
                <a:latin typeface="Times New Roman" pitchFamily="18" charset="0"/>
              </a:rPr>
              <a:t>(q</a:t>
            </a:r>
            <a:r>
              <a:rPr lang="en-US" altLang="ko-KR" sz="1600" baseline="-2500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ko-KR" sz="1600" smtClean="0">
                <a:solidFill>
                  <a:srgbClr val="000000"/>
                </a:solidFill>
                <a:latin typeface="Times New Roman" pitchFamily="18" charset="0"/>
              </a:rPr>
              <a:t>,A1BC1XAX)</a:t>
            </a:r>
          </a:p>
          <a:p>
            <a:pPr eaLnBrk="1" hangingPunct="1">
              <a:buFontTx/>
              <a:buNone/>
            </a:pPr>
            <a:endParaRPr lang="en-US" altLang="ko-KR" sz="1600" smtClean="0">
              <a:solidFill>
                <a:srgbClr val="000000"/>
              </a:solidFill>
              <a:latin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ko-KR" sz="1600" smtClean="0">
                <a:solidFill>
                  <a:srgbClr val="000000"/>
                </a:solidFill>
                <a:latin typeface="Times New Roman" pitchFamily="18" charset="0"/>
              </a:rPr>
              <a:t>⊢ (q</a:t>
            </a:r>
            <a:r>
              <a:rPr lang="en-US" altLang="ko-KR" sz="1600" baseline="-25000" smtClean="0">
                <a:solidFill>
                  <a:srgbClr val="000000"/>
                </a:solidFill>
                <a:latin typeface="Times New Roman" pitchFamily="18" charset="0"/>
              </a:rPr>
              <a:t>3</a:t>
            </a:r>
            <a:r>
              <a:rPr lang="en-US" altLang="ko-KR" sz="1600" smtClean="0">
                <a:solidFill>
                  <a:srgbClr val="000000"/>
                </a:solidFill>
                <a:latin typeface="Times New Roman" pitchFamily="18" charset="0"/>
              </a:rPr>
              <a:t>,A1BCXXAX) ⊢</a:t>
            </a:r>
            <a:r>
              <a:rPr lang="en-US" altLang="ko-KR" sz="1600" baseline="30000" smtClean="0">
                <a:solidFill>
                  <a:srgbClr val="000000"/>
                </a:solidFill>
                <a:latin typeface="Times New Roman" pitchFamily="18" charset="0"/>
              </a:rPr>
              <a:t>* </a:t>
            </a:r>
            <a:r>
              <a:rPr lang="en-US" altLang="ko-KR" sz="1600" smtClean="0">
                <a:solidFill>
                  <a:srgbClr val="000000"/>
                </a:solidFill>
                <a:latin typeface="Times New Roman" pitchFamily="18" charset="0"/>
              </a:rPr>
              <a:t>(q</a:t>
            </a:r>
            <a:r>
              <a:rPr lang="en-US" altLang="ko-KR" sz="1600" baseline="-25000" smtClean="0">
                <a:solidFill>
                  <a:srgbClr val="000000"/>
                </a:solidFill>
                <a:latin typeface="Times New Roman" pitchFamily="18" charset="0"/>
              </a:rPr>
              <a:t>3</a:t>
            </a:r>
            <a:r>
              <a:rPr lang="en-US" altLang="ko-KR" sz="1600" smtClean="0">
                <a:solidFill>
                  <a:srgbClr val="000000"/>
                </a:solidFill>
                <a:latin typeface="Times New Roman" pitchFamily="18" charset="0"/>
              </a:rPr>
              <a:t>,A1BCXXAXB) ⊢ (q</a:t>
            </a:r>
            <a:r>
              <a:rPr lang="en-US" altLang="ko-KR" sz="1600" baseline="-2500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ko-KR" sz="1600" smtClean="0">
                <a:solidFill>
                  <a:srgbClr val="000000"/>
                </a:solidFill>
                <a:latin typeface="Times New Roman" pitchFamily="18" charset="0"/>
              </a:rPr>
              <a:t>,A1BCXXAXX)</a:t>
            </a:r>
          </a:p>
          <a:p>
            <a:pPr eaLnBrk="1" hangingPunct="1">
              <a:buFontTx/>
              <a:buNone/>
            </a:pPr>
            <a:endParaRPr lang="en-US" altLang="ko-KR" sz="1600" smtClean="0">
              <a:solidFill>
                <a:srgbClr val="000000"/>
              </a:solidFill>
              <a:latin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ko-KR" sz="1600" smtClean="0">
                <a:solidFill>
                  <a:srgbClr val="000000"/>
                </a:solidFill>
                <a:latin typeface="Times New Roman" pitchFamily="18" charset="0"/>
              </a:rPr>
              <a:t>⊢</a:t>
            </a:r>
            <a:r>
              <a:rPr lang="en-US" altLang="ko-KR" sz="1600" baseline="30000" smtClean="0">
                <a:solidFill>
                  <a:srgbClr val="000000"/>
                </a:solidFill>
                <a:latin typeface="Times New Roman" pitchFamily="18" charset="0"/>
              </a:rPr>
              <a:t>*  </a:t>
            </a:r>
            <a:r>
              <a:rPr lang="en-US" altLang="ko-KR" sz="1600" smtClean="0">
                <a:solidFill>
                  <a:srgbClr val="000000"/>
                </a:solidFill>
                <a:latin typeface="Times New Roman" pitchFamily="18" charset="0"/>
              </a:rPr>
              <a:t>(q</a:t>
            </a:r>
            <a:r>
              <a:rPr lang="en-US" altLang="ko-KR" sz="1600" baseline="-2500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ko-KR" sz="1600" smtClean="0">
                <a:solidFill>
                  <a:srgbClr val="000000"/>
                </a:solidFill>
                <a:latin typeface="Times New Roman" pitchFamily="18" charset="0"/>
              </a:rPr>
              <a:t>,A1BCXXAXX) ⊢ (q</a:t>
            </a:r>
            <a:r>
              <a:rPr lang="en-US" altLang="ko-KR" sz="1600" baseline="-25000" smtClean="0">
                <a:solidFill>
                  <a:srgbClr val="000000"/>
                </a:solidFill>
                <a:latin typeface="Times New Roman" pitchFamily="18" charset="0"/>
              </a:rPr>
              <a:t>0</a:t>
            </a:r>
            <a:r>
              <a:rPr lang="en-US" altLang="ko-KR" sz="1600" smtClean="0">
                <a:solidFill>
                  <a:srgbClr val="000000"/>
                </a:solidFill>
                <a:latin typeface="Times New Roman" pitchFamily="18" charset="0"/>
              </a:rPr>
              <a:t>, A1BCXXAXX) ⊢ (q</a:t>
            </a:r>
            <a:r>
              <a:rPr lang="en-US" altLang="ko-KR" sz="1600" baseline="-25000" smtClean="0">
                <a:solidFill>
                  <a:srgbClr val="000000"/>
                </a:solidFill>
                <a:latin typeface="Times New Roman" pitchFamily="18" charset="0"/>
              </a:rPr>
              <a:t>0</a:t>
            </a:r>
            <a:r>
              <a:rPr lang="en-US" altLang="ko-KR" sz="1600" smtClean="0">
                <a:solidFill>
                  <a:srgbClr val="000000"/>
                </a:solidFill>
                <a:latin typeface="Times New Roman" pitchFamily="18" charset="0"/>
              </a:rPr>
              <a:t>,A1BCXXAXX)</a:t>
            </a:r>
          </a:p>
          <a:p>
            <a:pPr eaLnBrk="1" hangingPunct="1">
              <a:buFontTx/>
              <a:buNone/>
            </a:pPr>
            <a:endParaRPr lang="en-US" altLang="ko-KR" sz="1600" smtClean="0">
              <a:solidFill>
                <a:srgbClr val="000000"/>
              </a:solidFill>
              <a:latin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ko-KR" sz="1600" smtClean="0">
                <a:solidFill>
                  <a:srgbClr val="000000"/>
                </a:solidFill>
                <a:latin typeface="Times New Roman" pitchFamily="18" charset="0"/>
              </a:rPr>
              <a:t>⊢ (q</a:t>
            </a:r>
            <a:r>
              <a:rPr lang="en-US" altLang="ko-KR" sz="1600" baseline="-2500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ko-KR" sz="1600" smtClean="0">
                <a:solidFill>
                  <a:srgbClr val="000000"/>
                </a:solidFill>
                <a:latin typeface="Times New Roman" pitchFamily="18" charset="0"/>
              </a:rPr>
              <a:t>,ABBC1XAXX) ⊢</a:t>
            </a:r>
            <a:r>
              <a:rPr lang="en-US" altLang="ko-KR" sz="1600" baseline="30000" smtClean="0">
                <a:solidFill>
                  <a:srgbClr val="000000"/>
                </a:solidFill>
                <a:latin typeface="Times New Roman" pitchFamily="18" charset="0"/>
              </a:rPr>
              <a:t>* </a:t>
            </a:r>
            <a:r>
              <a:rPr lang="en-US" altLang="ko-KR" sz="1600" smtClean="0">
                <a:solidFill>
                  <a:srgbClr val="000000"/>
                </a:solidFill>
                <a:latin typeface="Times New Roman" pitchFamily="18" charset="0"/>
              </a:rPr>
              <a:t>(q</a:t>
            </a:r>
            <a:r>
              <a:rPr lang="en-US" altLang="ko-KR" sz="1600" baseline="-2500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ko-KR" sz="1600" smtClean="0">
                <a:solidFill>
                  <a:srgbClr val="000000"/>
                </a:solidFill>
                <a:latin typeface="Times New Roman" pitchFamily="18" charset="0"/>
              </a:rPr>
              <a:t>,ABBCXXAXX)</a:t>
            </a:r>
          </a:p>
        </p:txBody>
      </p:sp>
      <p:sp>
        <p:nvSpPr>
          <p:cNvPr id="114692" name="Line 28"/>
          <p:cNvSpPr>
            <a:spLocks noChangeShapeType="1"/>
          </p:cNvSpPr>
          <p:nvPr/>
        </p:nvSpPr>
        <p:spPr bwMode="auto">
          <a:xfrm>
            <a:off x="1116013" y="1484313"/>
            <a:ext cx="0" cy="215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14693" name="Line 29"/>
          <p:cNvSpPr>
            <a:spLocks noChangeShapeType="1"/>
          </p:cNvSpPr>
          <p:nvPr/>
        </p:nvSpPr>
        <p:spPr bwMode="auto">
          <a:xfrm>
            <a:off x="2700338" y="1484313"/>
            <a:ext cx="0" cy="215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14694" name="Line 30"/>
          <p:cNvSpPr>
            <a:spLocks noChangeShapeType="1"/>
          </p:cNvSpPr>
          <p:nvPr/>
        </p:nvSpPr>
        <p:spPr bwMode="auto">
          <a:xfrm>
            <a:off x="4549775" y="1517650"/>
            <a:ext cx="0" cy="215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14695" name="Line 31"/>
          <p:cNvSpPr>
            <a:spLocks noChangeShapeType="1"/>
          </p:cNvSpPr>
          <p:nvPr/>
        </p:nvSpPr>
        <p:spPr bwMode="auto">
          <a:xfrm>
            <a:off x="5795963" y="1514475"/>
            <a:ext cx="0" cy="215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14696" name="Line 32"/>
          <p:cNvSpPr>
            <a:spLocks noChangeShapeType="1"/>
          </p:cNvSpPr>
          <p:nvPr/>
        </p:nvSpPr>
        <p:spPr bwMode="auto">
          <a:xfrm>
            <a:off x="1619250" y="2233613"/>
            <a:ext cx="0" cy="215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14697" name="Line 33"/>
          <p:cNvSpPr>
            <a:spLocks noChangeShapeType="1"/>
          </p:cNvSpPr>
          <p:nvPr/>
        </p:nvSpPr>
        <p:spPr bwMode="auto">
          <a:xfrm>
            <a:off x="3276600" y="2233613"/>
            <a:ext cx="0" cy="215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14698" name="Line 34"/>
          <p:cNvSpPr>
            <a:spLocks noChangeShapeType="1"/>
          </p:cNvSpPr>
          <p:nvPr/>
        </p:nvSpPr>
        <p:spPr bwMode="auto">
          <a:xfrm>
            <a:off x="4738688" y="2233613"/>
            <a:ext cx="0" cy="215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14699" name="Line 35"/>
          <p:cNvSpPr>
            <a:spLocks noChangeShapeType="1"/>
          </p:cNvSpPr>
          <p:nvPr/>
        </p:nvSpPr>
        <p:spPr bwMode="auto">
          <a:xfrm>
            <a:off x="6129338" y="2233613"/>
            <a:ext cx="0" cy="215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14700" name="Line 36"/>
          <p:cNvSpPr>
            <a:spLocks noChangeShapeType="1"/>
          </p:cNvSpPr>
          <p:nvPr/>
        </p:nvSpPr>
        <p:spPr bwMode="auto">
          <a:xfrm>
            <a:off x="1812925" y="2932113"/>
            <a:ext cx="0" cy="215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14701" name="Line 37"/>
          <p:cNvSpPr>
            <a:spLocks noChangeShapeType="1"/>
          </p:cNvSpPr>
          <p:nvPr/>
        </p:nvSpPr>
        <p:spPr bwMode="auto">
          <a:xfrm>
            <a:off x="3802063" y="2932113"/>
            <a:ext cx="0" cy="215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14702" name="Line 38"/>
          <p:cNvSpPr>
            <a:spLocks noChangeShapeType="1"/>
          </p:cNvSpPr>
          <p:nvPr/>
        </p:nvSpPr>
        <p:spPr bwMode="auto">
          <a:xfrm>
            <a:off x="4892675" y="2943225"/>
            <a:ext cx="0" cy="215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14703" name="Line 39"/>
          <p:cNvSpPr>
            <a:spLocks noChangeShapeType="1"/>
          </p:cNvSpPr>
          <p:nvPr/>
        </p:nvSpPr>
        <p:spPr bwMode="auto">
          <a:xfrm>
            <a:off x="1476375" y="3600450"/>
            <a:ext cx="0" cy="215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14704" name="Line 40"/>
          <p:cNvSpPr>
            <a:spLocks noChangeShapeType="1"/>
          </p:cNvSpPr>
          <p:nvPr/>
        </p:nvSpPr>
        <p:spPr bwMode="auto">
          <a:xfrm>
            <a:off x="3165475" y="3600450"/>
            <a:ext cx="0" cy="215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14705" name="Line 41"/>
          <p:cNvSpPr>
            <a:spLocks noChangeShapeType="1"/>
          </p:cNvSpPr>
          <p:nvPr/>
        </p:nvSpPr>
        <p:spPr bwMode="auto">
          <a:xfrm>
            <a:off x="4870450" y="3584575"/>
            <a:ext cx="0" cy="215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14706" name="Line 42"/>
          <p:cNvSpPr>
            <a:spLocks noChangeShapeType="1"/>
          </p:cNvSpPr>
          <p:nvPr/>
        </p:nvSpPr>
        <p:spPr bwMode="auto">
          <a:xfrm>
            <a:off x="1270000" y="4292600"/>
            <a:ext cx="0" cy="215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14707" name="Line 43"/>
          <p:cNvSpPr>
            <a:spLocks noChangeShapeType="1"/>
          </p:cNvSpPr>
          <p:nvPr/>
        </p:nvSpPr>
        <p:spPr bwMode="auto">
          <a:xfrm>
            <a:off x="3381375" y="4292600"/>
            <a:ext cx="0" cy="215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14708" name="Freeform 44"/>
          <p:cNvSpPr>
            <a:spLocks/>
          </p:cNvSpPr>
          <p:nvPr/>
        </p:nvSpPr>
        <p:spPr bwMode="auto">
          <a:xfrm>
            <a:off x="3192463" y="2728913"/>
            <a:ext cx="168275" cy="215900"/>
          </a:xfrm>
          <a:custGeom>
            <a:avLst/>
            <a:gdLst>
              <a:gd name="T0" fmla="*/ 23813 w 106"/>
              <a:gd name="T1" fmla="*/ 0 h 136"/>
              <a:gd name="T2" fmla="*/ 23813 w 106"/>
              <a:gd name="T3" fmla="*/ 144463 h 136"/>
              <a:gd name="T4" fmla="*/ 168275 w 106"/>
              <a:gd name="T5" fmla="*/ 215900 h 13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6" h="136">
                <a:moveTo>
                  <a:pt x="15" y="0"/>
                </a:moveTo>
                <a:cubicBezTo>
                  <a:pt x="7" y="34"/>
                  <a:pt x="0" y="68"/>
                  <a:pt x="15" y="91"/>
                </a:cubicBezTo>
                <a:cubicBezTo>
                  <a:pt x="30" y="114"/>
                  <a:pt x="91" y="129"/>
                  <a:pt x="106" y="136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14709" name="Freeform 45"/>
          <p:cNvSpPr>
            <a:spLocks/>
          </p:cNvSpPr>
          <p:nvPr/>
        </p:nvSpPr>
        <p:spPr bwMode="auto">
          <a:xfrm>
            <a:off x="3762375" y="3387725"/>
            <a:ext cx="168275" cy="215900"/>
          </a:xfrm>
          <a:custGeom>
            <a:avLst/>
            <a:gdLst>
              <a:gd name="T0" fmla="*/ 23813 w 106"/>
              <a:gd name="T1" fmla="*/ 0 h 136"/>
              <a:gd name="T2" fmla="*/ 23813 w 106"/>
              <a:gd name="T3" fmla="*/ 144463 h 136"/>
              <a:gd name="T4" fmla="*/ 168275 w 106"/>
              <a:gd name="T5" fmla="*/ 215900 h 13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6" h="136">
                <a:moveTo>
                  <a:pt x="15" y="0"/>
                </a:moveTo>
                <a:cubicBezTo>
                  <a:pt x="7" y="34"/>
                  <a:pt x="0" y="68"/>
                  <a:pt x="15" y="91"/>
                </a:cubicBezTo>
                <a:cubicBezTo>
                  <a:pt x="30" y="114"/>
                  <a:pt x="91" y="129"/>
                  <a:pt x="106" y="136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14710" name="Text Box 46"/>
          <p:cNvSpPr txBox="1">
            <a:spLocks noChangeArrowheads="1"/>
          </p:cNvSpPr>
          <p:nvPr/>
        </p:nvSpPr>
        <p:spPr bwMode="auto">
          <a:xfrm>
            <a:off x="3276600" y="2781300"/>
            <a:ext cx="6477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400">
                <a:solidFill>
                  <a:srgbClr val="000000"/>
                </a:solidFill>
                <a:latin typeface="Times New Roman" pitchFamily="18" charset="0"/>
              </a:rPr>
              <a:t>Blank</a:t>
            </a:r>
          </a:p>
        </p:txBody>
      </p:sp>
      <p:sp>
        <p:nvSpPr>
          <p:cNvPr id="114711" name="Text Box 47"/>
          <p:cNvSpPr txBox="1">
            <a:spLocks noChangeArrowheads="1"/>
          </p:cNvSpPr>
          <p:nvPr/>
        </p:nvSpPr>
        <p:spPr bwMode="auto">
          <a:xfrm>
            <a:off x="3851275" y="3429000"/>
            <a:ext cx="6477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400">
                <a:solidFill>
                  <a:srgbClr val="000000"/>
                </a:solidFill>
                <a:latin typeface="Times New Roman" pitchFamily="18" charset="0"/>
              </a:rPr>
              <a:t>Blank</a:t>
            </a:r>
          </a:p>
        </p:txBody>
      </p:sp>
    </p:spTree>
    <p:extLst>
      <p:ext uri="{BB962C8B-B14F-4D97-AF65-F5344CB8AC3E}">
        <p14:creationId xmlns:p14="http://schemas.microsoft.com/office/powerpoint/2010/main" val="340280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908050"/>
            <a:ext cx="82296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endParaRPr lang="en-US" altLang="ko-KR" sz="1700" smtClean="0">
              <a:solidFill>
                <a:srgbClr val="000000"/>
              </a:solidFill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ko-KR" sz="1700" smtClean="0">
              <a:solidFill>
                <a:srgbClr val="000000"/>
              </a:solidFill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ko-KR" sz="1700" smtClean="0">
                <a:solidFill>
                  <a:srgbClr val="000000"/>
                </a:solidFill>
                <a:latin typeface="Times New Roman" pitchFamily="18" charset="0"/>
              </a:rPr>
              <a:t>⊢ (q</a:t>
            </a:r>
            <a:r>
              <a:rPr lang="en-US" altLang="ko-KR" sz="1700" baseline="-2500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ko-KR" sz="1700" smtClean="0">
                <a:solidFill>
                  <a:srgbClr val="000000"/>
                </a:solidFill>
                <a:latin typeface="Times New Roman" pitchFamily="18" charset="0"/>
              </a:rPr>
              <a:t>,ABBC1XAXX) ⊢ (q</a:t>
            </a:r>
            <a:r>
              <a:rPr lang="en-US" altLang="ko-KR" sz="1700" baseline="-2500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ko-KR" sz="1700" smtClean="0">
                <a:solidFill>
                  <a:srgbClr val="000000"/>
                </a:solidFill>
                <a:latin typeface="Times New Roman" pitchFamily="18" charset="0"/>
              </a:rPr>
              <a:t>,ABBC11AXX) ⊢ (q</a:t>
            </a:r>
            <a:r>
              <a:rPr lang="en-US" altLang="ko-KR" sz="1700" baseline="-2500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ko-KR" sz="1700" smtClean="0">
                <a:solidFill>
                  <a:srgbClr val="000000"/>
                </a:solidFill>
                <a:latin typeface="Times New Roman" pitchFamily="18" charset="0"/>
              </a:rPr>
              <a:t>,ABBC11AXX)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ko-KR" sz="1700" smtClean="0">
              <a:solidFill>
                <a:srgbClr val="000000"/>
              </a:solidFill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ko-KR" sz="1700" smtClean="0">
                <a:solidFill>
                  <a:srgbClr val="000000"/>
                </a:solidFill>
                <a:latin typeface="Times New Roman" pitchFamily="18" charset="0"/>
              </a:rPr>
              <a:t>⊢ (q</a:t>
            </a:r>
            <a:r>
              <a:rPr lang="en-US" altLang="ko-KR" sz="1700" baseline="-25000" smtClean="0">
                <a:solidFill>
                  <a:srgbClr val="000000"/>
                </a:solidFill>
                <a:latin typeface="Times New Roman" pitchFamily="18" charset="0"/>
              </a:rPr>
              <a:t>3</a:t>
            </a:r>
            <a:r>
              <a:rPr lang="en-US" altLang="ko-KR" sz="1700" smtClean="0">
                <a:solidFill>
                  <a:srgbClr val="000000"/>
                </a:solidFill>
                <a:latin typeface="Times New Roman" pitchFamily="18" charset="0"/>
              </a:rPr>
              <a:t>,ABBC1XAXX) ⊢</a:t>
            </a:r>
            <a:r>
              <a:rPr lang="en-US" altLang="ko-KR" sz="1700" baseline="30000" smtClean="0">
                <a:solidFill>
                  <a:srgbClr val="000000"/>
                </a:solidFill>
                <a:latin typeface="Times New Roman" pitchFamily="18" charset="0"/>
              </a:rPr>
              <a:t>* </a:t>
            </a:r>
            <a:r>
              <a:rPr lang="en-US" altLang="ko-KR" sz="1700" smtClean="0">
                <a:solidFill>
                  <a:srgbClr val="000000"/>
                </a:solidFill>
                <a:latin typeface="Times New Roman" pitchFamily="18" charset="0"/>
              </a:rPr>
              <a:t>(q</a:t>
            </a:r>
            <a:r>
              <a:rPr lang="en-US" altLang="ko-KR" sz="1700" baseline="-25000" smtClean="0">
                <a:solidFill>
                  <a:srgbClr val="000000"/>
                </a:solidFill>
                <a:latin typeface="Times New Roman" pitchFamily="18" charset="0"/>
              </a:rPr>
              <a:t>3</a:t>
            </a:r>
            <a:r>
              <a:rPr lang="en-US" altLang="ko-KR" sz="1700" smtClean="0">
                <a:solidFill>
                  <a:srgbClr val="000000"/>
                </a:solidFill>
                <a:latin typeface="Times New Roman" pitchFamily="18" charset="0"/>
              </a:rPr>
              <a:t>,ABBC1XAXXB) ⊢ (q</a:t>
            </a:r>
            <a:r>
              <a:rPr lang="en-US" altLang="ko-KR" sz="1700" baseline="-2500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ko-KR" sz="1700" smtClean="0">
                <a:solidFill>
                  <a:srgbClr val="000000"/>
                </a:solidFill>
                <a:latin typeface="Times New Roman" pitchFamily="18" charset="0"/>
              </a:rPr>
              <a:t>,ABBC1XAXXX)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ko-KR" sz="1700" smtClean="0">
              <a:solidFill>
                <a:srgbClr val="000000"/>
              </a:solidFill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ko-KR" sz="1700" smtClean="0">
                <a:solidFill>
                  <a:srgbClr val="000000"/>
                </a:solidFill>
                <a:latin typeface="Times New Roman" pitchFamily="18" charset="0"/>
              </a:rPr>
              <a:t>⊢</a:t>
            </a:r>
            <a:r>
              <a:rPr lang="en-US" altLang="ko-KR" sz="1700" baseline="30000" smtClean="0">
                <a:solidFill>
                  <a:srgbClr val="000000"/>
                </a:solidFill>
                <a:latin typeface="Times New Roman" pitchFamily="18" charset="0"/>
              </a:rPr>
              <a:t>* </a:t>
            </a:r>
            <a:r>
              <a:rPr lang="en-US" altLang="ko-KR" sz="1700" smtClean="0">
                <a:solidFill>
                  <a:srgbClr val="000000"/>
                </a:solidFill>
                <a:latin typeface="Times New Roman" pitchFamily="18" charset="0"/>
              </a:rPr>
              <a:t>(q</a:t>
            </a:r>
            <a:r>
              <a:rPr lang="en-US" altLang="ko-KR" sz="1700" baseline="-2500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ko-KR" sz="1700" smtClean="0">
                <a:solidFill>
                  <a:srgbClr val="000000"/>
                </a:solidFill>
                <a:latin typeface="Times New Roman" pitchFamily="18" charset="0"/>
              </a:rPr>
              <a:t>,ABBC1XAXXX) ⊢ (q</a:t>
            </a:r>
            <a:r>
              <a:rPr lang="en-US" altLang="ko-KR" sz="1700" baseline="-25000" smtClean="0">
                <a:solidFill>
                  <a:srgbClr val="000000"/>
                </a:solidFill>
                <a:latin typeface="Times New Roman" pitchFamily="18" charset="0"/>
              </a:rPr>
              <a:t>3</a:t>
            </a:r>
            <a:r>
              <a:rPr lang="en-US" altLang="ko-KR" sz="1700" smtClean="0">
                <a:solidFill>
                  <a:srgbClr val="000000"/>
                </a:solidFill>
                <a:latin typeface="Times New Roman" pitchFamily="18" charset="0"/>
              </a:rPr>
              <a:t>,ABBCXXAXXX) ⊢</a:t>
            </a:r>
            <a:r>
              <a:rPr lang="en-US" altLang="ko-KR" sz="1700" baseline="30000" smtClean="0">
                <a:solidFill>
                  <a:srgbClr val="000000"/>
                </a:solidFill>
                <a:latin typeface="Times New Roman" pitchFamily="18" charset="0"/>
              </a:rPr>
              <a:t>* </a:t>
            </a:r>
            <a:r>
              <a:rPr lang="en-US" altLang="ko-KR" sz="1700" smtClean="0">
                <a:solidFill>
                  <a:srgbClr val="000000"/>
                </a:solidFill>
                <a:latin typeface="Times New Roman" pitchFamily="18" charset="0"/>
              </a:rPr>
              <a:t>(q</a:t>
            </a:r>
            <a:r>
              <a:rPr lang="en-US" altLang="ko-KR" sz="1700" baseline="-25000" smtClean="0">
                <a:solidFill>
                  <a:srgbClr val="000000"/>
                </a:solidFill>
                <a:latin typeface="Times New Roman" pitchFamily="18" charset="0"/>
              </a:rPr>
              <a:t>3</a:t>
            </a:r>
            <a:r>
              <a:rPr lang="en-US" altLang="ko-KR" sz="1700" smtClean="0">
                <a:solidFill>
                  <a:srgbClr val="000000"/>
                </a:solidFill>
                <a:latin typeface="Times New Roman" pitchFamily="18" charset="0"/>
              </a:rPr>
              <a:t>,ABBCXXAXXXB)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ko-KR" sz="1700" smtClean="0">
              <a:solidFill>
                <a:srgbClr val="000000"/>
              </a:solidFill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ko-KR" sz="1700" smtClean="0">
                <a:solidFill>
                  <a:srgbClr val="000000"/>
                </a:solidFill>
                <a:latin typeface="Times New Roman" pitchFamily="18" charset="0"/>
              </a:rPr>
              <a:t>⊢ (q</a:t>
            </a:r>
            <a:r>
              <a:rPr lang="en-US" altLang="ko-KR" sz="1700" baseline="-2500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ko-KR" sz="1700" smtClean="0">
                <a:solidFill>
                  <a:srgbClr val="000000"/>
                </a:solidFill>
                <a:latin typeface="Times New Roman" pitchFamily="18" charset="0"/>
              </a:rPr>
              <a:t>,ABBCXXAXXXX) ⊢</a:t>
            </a:r>
            <a:r>
              <a:rPr lang="en-US" altLang="ko-KR" sz="1700" baseline="30000" smtClean="0">
                <a:solidFill>
                  <a:srgbClr val="000000"/>
                </a:solidFill>
                <a:latin typeface="Times New Roman" pitchFamily="18" charset="0"/>
              </a:rPr>
              <a:t>* </a:t>
            </a:r>
            <a:r>
              <a:rPr lang="en-US" altLang="ko-KR" sz="1700" smtClean="0">
                <a:solidFill>
                  <a:srgbClr val="000000"/>
                </a:solidFill>
                <a:latin typeface="Times New Roman" pitchFamily="18" charset="0"/>
              </a:rPr>
              <a:t>(q</a:t>
            </a:r>
            <a:r>
              <a:rPr lang="en-US" altLang="ko-KR" sz="1700" baseline="-2500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ko-KR" sz="1700" smtClean="0">
                <a:solidFill>
                  <a:srgbClr val="000000"/>
                </a:solidFill>
                <a:latin typeface="Times New Roman" pitchFamily="18" charset="0"/>
              </a:rPr>
              <a:t>,ABBCXXAXXXX) ⊢ (q</a:t>
            </a:r>
            <a:r>
              <a:rPr lang="en-US" altLang="ko-KR" sz="1700" baseline="-25000" smtClean="0">
                <a:solidFill>
                  <a:srgbClr val="000000"/>
                </a:solidFill>
                <a:latin typeface="Times New Roman" pitchFamily="18" charset="0"/>
              </a:rPr>
              <a:t>0</a:t>
            </a:r>
            <a:r>
              <a:rPr lang="en-US" altLang="ko-KR" sz="1700" smtClean="0">
                <a:solidFill>
                  <a:srgbClr val="000000"/>
                </a:solidFill>
                <a:latin typeface="Times New Roman" pitchFamily="18" charset="0"/>
              </a:rPr>
              <a:t>,ABBCXXAXXXX)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ko-KR" sz="1700" smtClean="0">
              <a:solidFill>
                <a:srgbClr val="000000"/>
              </a:solidFill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ko-KR" sz="1700" smtClean="0">
                <a:solidFill>
                  <a:srgbClr val="000000"/>
                </a:solidFill>
                <a:latin typeface="Times New Roman" pitchFamily="18" charset="0"/>
              </a:rPr>
              <a:t>⊢</a:t>
            </a:r>
            <a:r>
              <a:rPr lang="en-US" altLang="ko-KR" sz="1700" baseline="30000" smtClean="0">
                <a:solidFill>
                  <a:srgbClr val="000000"/>
                </a:solidFill>
                <a:latin typeface="Times New Roman" pitchFamily="18" charset="0"/>
              </a:rPr>
              <a:t>* </a:t>
            </a:r>
            <a:r>
              <a:rPr lang="en-US" altLang="ko-KR" sz="1700" smtClean="0">
                <a:solidFill>
                  <a:srgbClr val="000000"/>
                </a:solidFill>
                <a:latin typeface="Times New Roman" pitchFamily="18" charset="0"/>
              </a:rPr>
              <a:t>(q</a:t>
            </a:r>
            <a:r>
              <a:rPr lang="en-US" altLang="ko-KR" sz="1700" baseline="-25000" smtClean="0">
                <a:solidFill>
                  <a:srgbClr val="000000"/>
                </a:solidFill>
                <a:latin typeface="Times New Roman" pitchFamily="18" charset="0"/>
              </a:rPr>
              <a:t>0</a:t>
            </a:r>
            <a:r>
              <a:rPr lang="en-US" altLang="ko-KR" sz="1700" smtClean="0">
                <a:solidFill>
                  <a:srgbClr val="000000"/>
                </a:solidFill>
                <a:latin typeface="Times New Roman" pitchFamily="18" charset="0"/>
              </a:rPr>
              <a:t>,ABBCXXAXXX) ⊢ (q</a:t>
            </a:r>
            <a:r>
              <a:rPr lang="en-US" altLang="ko-KR" sz="1700" baseline="-25000" smtClean="0">
                <a:solidFill>
                  <a:srgbClr val="000000"/>
                </a:solidFill>
                <a:latin typeface="Times New Roman" pitchFamily="18" charset="0"/>
              </a:rPr>
              <a:t>F</a:t>
            </a:r>
            <a:r>
              <a:rPr lang="en-US" altLang="ko-KR" sz="1700" smtClean="0">
                <a:solidFill>
                  <a:srgbClr val="000000"/>
                </a:solidFill>
                <a:latin typeface="Times New Roman" pitchFamily="18" charset="0"/>
              </a:rPr>
              <a:t>,ABBCXXAXXXX)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ko-KR" sz="1700" smtClean="0">
              <a:solidFill>
                <a:srgbClr val="000000"/>
              </a:solidFill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ko-KR" sz="1700" smtClean="0">
                <a:solidFill>
                  <a:srgbClr val="000000"/>
                </a:solidFill>
                <a:latin typeface="Times New Roman" pitchFamily="18" charset="0"/>
              </a:rPr>
              <a:t>	</a:t>
            </a:r>
            <a:r>
              <a:rPr lang="en-US" altLang="ko-KR" sz="17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→  (q</a:t>
            </a:r>
            <a:r>
              <a:rPr lang="en-US" altLang="ko-KR" sz="1700" baseline="-25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ko-KR" sz="17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, A11C11A) </a:t>
            </a:r>
            <a:r>
              <a:rPr lang="en-US" altLang="ko-KR" sz="1700" smtClean="0">
                <a:solidFill>
                  <a:srgbClr val="000000"/>
                </a:solidFill>
                <a:latin typeface="Times New Roman" pitchFamily="18" charset="0"/>
              </a:rPr>
              <a:t>⊢</a:t>
            </a:r>
            <a:r>
              <a:rPr lang="en-US" altLang="ko-KR" sz="1700" baseline="30000" smtClean="0">
                <a:solidFill>
                  <a:srgbClr val="000000"/>
                </a:solidFill>
                <a:latin typeface="Times New Roman" pitchFamily="18" charset="0"/>
              </a:rPr>
              <a:t>*</a:t>
            </a:r>
            <a:r>
              <a:rPr lang="en-US" altLang="ko-KR" sz="1700" smtClean="0">
                <a:solidFill>
                  <a:srgbClr val="000000"/>
                </a:solidFill>
                <a:latin typeface="Times New Roman" pitchFamily="18" charset="0"/>
              </a:rPr>
              <a:t> (q</a:t>
            </a:r>
            <a:r>
              <a:rPr lang="en-US" altLang="ko-KR" sz="1700" baseline="-25000" smtClean="0">
                <a:solidFill>
                  <a:srgbClr val="000000"/>
                </a:solidFill>
                <a:latin typeface="Times New Roman" pitchFamily="18" charset="0"/>
              </a:rPr>
              <a:t>F</a:t>
            </a:r>
            <a:r>
              <a:rPr lang="en-US" altLang="ko-KR" sz="1700" smtClean="0">
                <a:solidFill>
                  <a:srgbClr val="000000"/>
                </a:solidFill>
                <a:latin typeface="Times New Roman" pitchFamily="18" charset="0"/>
              </a:rPr>
              <a:t> , ABBCXXAXXXX)</a:t>
            </a:r>
          </a:p>
        </p:txBody>
      </p:sp>
      <p:sp>
        <p:nvSpPr>
          <p:cNvPr id="115715" name="Line 20"/>
          <p:cNvSpPr>
            <a:spLocks noChangeShapeType="1"/>
          </p:cNvSpPr>
          <p:nvPr/>
        </p:nvSpPr>
        <p:spPr bwMode="auto">
          <a:xfrm>
            <a:off x="1692275" y="1341438"/>
            <a:ext cx="0" cy="215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15716" name="Line 21"/>
          <p:cNvSpPr>
            <a:spLocks noChangeShapeType="1"/>
          </p:cNvSpPr>
          <p:nvPr/>
        </p:nvSpPr>
        <p:spPr bwMode="auto">
          <a:xfrm>
            <a:off x="3708400" y="1341438"/>
            <a:ext cx="0" cy="215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15717" name="Line 22"/>
          <p:cNvSpPr>
            <a:spLocks noChangeShapeType="1"/>
          </p:cNvSpPr>
          <p:nvPr/>
        </p:nvSpPr>
        <p:spPr bwMode="auto">
          <a:xfrm>
            <a:off x="5435600" y="1341438"/>
            <a:ext cx="0" cy="215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15718" name="Line 23"/>
          <p:cNvSpPr>
            <a:spLocks noChangeShapeType="1"/>
          </p:cNvSpPr>
          <p:nvPr/>
        </p:nvSpPr>
        <p:spPr bwMode="auto">
          <a:xfrm>
            <a:off x="1835150" y="1917700"/>
            <a:ext cx="0" cy="215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15719" name="Line 24"/>
          <p:cNvSpPr>
            <a:spLocks noChangeShapeType="1"/>
          </p:cNvSpPr>
          <p:nvPr/>
        </p:nvSpPr>
        <p:spPr bwMode="auto">
          <a:xfrm>
            <a:off x="4284663" y="1917700"/>
            <a:ext cx="0" cy="215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15720" name="Line 25"/>
          <p:cNvSpPr>
            <a:spLocks noChangeShapeType="1"/>
          </p:cNvSpPr>
          <p:nvPr/>
        </p:nvSpPr>
        <p:spPr bwMode="auto">
          <a:xfrm>
            <a:off x="6156325" y="1917700"/>
            <a:ext cx="0" cy="215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15721" name="Line 26"/>
          <p:cNvSpPr>
            <a:spLocks noChangeShapeType="1"/>
          </p:cNvSpPr>
          <p:nvPr/>
        </p:nvSpPr>
        <p:spPr bwMode="auto">
          <a:xfrm>
            <a:off x="1619250" y="2492375"/>
            <a:ext cx="0" cy="215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15722" name="Line 27"/>
          <p:cNvSpPr>
            <a:spLocks noChangeShapeType="1"/>
          </p:cNvSpPr>
          <p:nvPr/>
        </p:nvSpPr>
        <p:spPr bwMode="auto">
          <a:xfrm>
            <a:off x="3851275" y="2492375"/>
            <a:ext cx="0" cy="215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15723" name="Line 28"/>
          <p:cNvSpPr>
            <a:spLocks noChangeShapeType="1"/>
          </p:cNvSpPr>
          <p:nvPr/>
        </p:nvSpPr>
        <p:spPr bwMode="auto">
          <a:xfrm>
            <a:off x="6804025" y="2492375"/>
            <a:ext cx="0" cy="215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15724" name="Line 29"/>
          <p:cNvSpPr>
            <a:spLocks noChangeShapeType="1"/>
          </p:cNvSpPr>
          <p:nvPr/>
        </p:nvSpPr>
        <p:spPr bwMode="auto">
          <a:xfrm>
            <a:off x="2411413" y="3068638"/>
            <a:ext cx="0" cy="215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15725" name="Line 30"/>
          <p:cNvSpPr>
            <a:spLocks noChangeShapeType="1"/>
          </p:cNvSpPr>
          <p:nvPr/>
        </p:nvSpPr>
        <p:spPr bwMode="auto">
          <a:xfrm>
            <a:off x="3779838" y="3068638"/>
            <a:ext cx="0" cy="215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15726" name="Line 31"/>
          <p:cNvSpPr>
            <a:spLocks noChangeShapeType="1"/>
          </p:cNvSpPr>
          <p:nvPr/>
        </p:nvSpPr>
        <p:spPr bwMode="auto">
          <a:xfrm>
            <a:off x="5867400" y="3068638"/>
            <a:ext cx="0" cy="215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15727" name="Line 32"/>
          <p:cNvSpPr>
            <a:spLocks noChangeShapeType="1"/>
          </p:cNvSpPr>
          <p:nvPr/>
        </p:nvSpPr>
        <p:spPr bwMode="auto">
          <a:xfrm>
            <a:off x="1042988" y="3644900"/>
            <a:ext cx="0" cy="215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15728" name="Line 33"/>
          <p:cNvSpPr>
            <a:spLocks noChangeShapeType="1"/>
          </p:cNvSpPr>
          <p:nvPr/>
        </p:nvSpPr>
        <p:spPr bwMode="auto">
          <a:xfrm>
            <a:off x="3203575" y="3644900"/>
            <a:ext cx="0" cy="215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98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404813"/>
            <a:ext cx="3251200" cy="7064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ko-KR" sz="1500" smtClean="0">
                <a:solidFill>
                  <a:schemeClr val="tx1"/>
                </a:solidFill>
                <a:latin typeface="Times New Roman" pitchFamily="18" charset="0"/>
              </a:rPr>
              <a:t>Ex3) File Finding</a:t>
            </a:r>
          </a:p>
        </p:txBody>
      </p:sp>
      <p:sp>
        <p:nvSpPr>
          <p:cNvPr id="116739" name="Rectangle 8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179388" y="2492375"/>
            <a:ext cx="8218487" cy="15128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ko-KR" sz="2000" smtClean="0">
              <a:solidFill>
                <a:srgbClr val="000000"/>
              </a:solidFill>
              <a:latin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	-&gt; N</a:t>
            </a:r>
            <a:r>
              <a:rPr lang="ko-KR" altLang="en-US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과 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N</a:t>
            </a:r>
            <a:r>
              <a:rPr lang="en-US" altLang="ko-KR" sz="1500" baseline="-250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i</a:t>
            </a:r>
            <a:r>
              <a:rPr lang="ko-KR" altLang="en-US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를 비교</a:t>
            </a:r>
          </a:p>
          <a:p>
            <a:pPr eaLnBrk="1" hangingPunct="1">
              <a:buFontTx/>
              <a:buNone/>
            </a:pPr>
            <a:r>
              <a:rPr lang="ko-KR" altLang="en-US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		같으면 우리가 원하는 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content</a:t>
            </a:r>
            <a:r>
              <a:rPr lang="ko-KR" altLang="en-US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는 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M</a:t>
            </a:r>
            <a:r>
              <a:rPr lang="en-US" altLang="ko-KR" sz="1500" baseline="-250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i</a:t>
            </a:r>
          </a:p>
          <a:p>
            <a:pPr eaLnBrk="1" hangingPunct="1">
              <a:buFontTx/>
              <a:buNone/>
            </a:pP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		</a:t>
            </a:r>
            <a:r>
              <a:rPr lang="ko-KR" altLang="en-US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다르면 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N</a:t>
            </a:r>
            <a:r>
              <a:rPr lang="en-US" altLang="ko-KR" sz="1500" baseline="-250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i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+1</a:t>
            </a:r>
            <a:r>
              <a:rPr lang="ko-KR" altLang="en-US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과 비교</a:t>
            </a:r>
          </a:p>
        </p:txBody>
      </p:sp>
      <p:pic>
        <p:nvPicPr>
          <p:cNvPr id="116740" name="Picture 9" descr="filefind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908050"/>
            <a:ext cx="5257800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6741" name="Picture 10" descr="비교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4005263"/>
            <a:ext cx="5616575" cy="2519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784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Box 3"/>
          <p:cNvSpPr txBox="1">
            <a:spLocks noChangeArrowheads="1"/>
          </p:cNvSpPr>
          <p:nvPr/>
        </p:nvSpPr>
        <p:spPr bwMode="auto">
          <a:xfrm>
            <a:off x="857250" y="714375"/>
            <a:ext cx="7500938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700" b="1" u="sng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Theorem 6.6 </a:t>
            </a:r>
          </a:p>
          <a:p>
            <a:pPr eaLnBrk="1" hangingPunct="1"/>
            <a:r>
              <a:rPr kumimoji="0" lang="en-US" altLang="ko-KR" sz="1700" b="1" u="sng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         </a:t>
            </a:r>
          </a:p>
          <a:p>
            <a:pPr eaLnBrk="1" hangingPunct="1"/>
            <a:r>
              <a:rPr kumimoji="0" lang="en-US" altLang="ko-KR" sz="1700" b="1" u="sng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Any Context free Grammar G has equivalent G' in Chomsky NF</a:t>
            </a:r>
          </a:p>
        </p:txBody>
      </p:sp>
      <p:sp>
        <p:nvSpPr>
          <p:cNvPr id="83971" name="TextBox 4"/>
          <p:cNvSpPr txBox="1">
            <a:spLocks noChangeArrowheads="1"/>
          </p:cNvSpPr>
          <p:nvPr/>
        </p:nvSpPr>
        <p:spPr bwMode="auto">
          <a:xfrm>
            <a:off x="857250" y="2071688"/>
            <a:ext cx="7429500" cy="283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                                                                         ↱ terminal</a:t>
            </a:r>
          </a:p>
          <a:p>
            <a:pPr eaLnBrk="1" hangingPunct="1"/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5.3)   &lt;  exp  &gt;   :=   &lt;  term  &gt;    |    &lt;  exp &gt;   +   &lt;  term  &gt;                 </a:t>
            </a:r>
          </a:p>
          <a:p>
            <a:pPr eaLnBrk="1" hangingPunct="1"/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                                                                                                                              CFG</a:t>
            </a:r>
          </a:p>
          <a:p>
            <a:pPr eaLnBrk="1" hangingPunct="1"/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         &lt;  term  &gt;   :=   &lt;  factor  &gt;    |    &lt;  term  &gt;   *   &lt;  factor  &gt; </a:t>
            </a:r>
          </a:p>
          <a:p>
            <a:pPr eaLnBrk="1" hangingPunct="1"/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                                                                                 ↳ terminal</a:t>
            </a:r>
          </a:p>
          <a:p>
            <a:pPr eaLnBrk="1" hangingPunct="1"/>
            <a:endParaRPr kumimoji="0" lang="en-US" altLang="ko-KR" sz="150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  <a:p>
            <a:pPr eaLnBrk="1" hangingPunct="1"/>
            <a:endParaRPr kumimoji="0" lang="en-US" altLang="ko-KR" sz="150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  <a:p>
            <a:pPr eaLnBrk="1" hangingPunct="1"/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         &lt;  if – state  &gt;   :=    if  &lt;  expression  &gt;   &lt;  than  clouse  &gt;   &lt;  else  clouse  &gt; </a:t>
            </a:r>
          </a:p>
          <a:p>
            <a:pPr eaLnBrk="1" hangingPunct="1"/>
            <a:endParaRPr kumimoji="0" lang="en-US" altLang="ko-KR" sz="150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  <a:p>
            <a:pPr eaLnBrk="1" hangingPunct="1"/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         &lt;  than  clouse  &gt;   :=   then   &lt;          &gt;  &lt;          &gt;</a:t>
            </a:r>
          </a:p>
          <a:p>
            <a:pPr eaLnBrk="1" hangingPunct="1"/>
            <a:endParaRPr kumimoji="0" lang="en-US" altLang="ko-KR" sz="150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  <a:p>
            <a:pPr eaLnBrk="1" hangingPunct="1"/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         &lt;  else   clouse  &gt;   :=   else   &lt;          &gt;  &lt;          &gt;</a:t>
            </a:r>
          </a:p>
        </p:txBody>
      </p:sp>
    </p:spTree>
    <p:extLst>
      <p:ext uri="{BB962C8B-B14F-4D97-AF65-F5344CB8AC3E}">
        <p14:creationId xmlns:p14="http://schemas.microsoft.com/office/powerpoint/2010/main" val="28989675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131840" y="260648"/>
                <a:ext cx="27903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18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0" lang="en-US" altLang="ko-KR" sz="18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𝑇𝑀</m:t>
                          </m:r>
                        </m:e>
                        <m:sub>
                          <m:r>
                            <a:rPr kumimoji="0" lang="en-US" altLang="ko-KR" sz="18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kumimoji="0" lang="ko-KR" altLang="en-US" sz="1800" i="1">
                          <a:solidFill>
                            <a:prstClr val="black"/>
                          </a:solidFill>
                          <a:latin typeface="Cambria Math"/>
                        </a:rPr>
                        <m:t>의</m:t>
                      </m:r>
                      <m:r>
                        <a:rPr kumimoji="0" lang="en-US" altLang="ko-KR" sz="1800" i="1">
                          <a:solidFill>
                            <a:prstClr val="black"/>
                          </a:solidFill>
                          <a:latin typeface="Cambria Math"/>
                        </a:rPr>
                        <m:t>  </m:t>
                      </m:r>
                      <m:r>
                        <a:rPr kumimoji="0" lang="en-US" altLang="ko-KR" sz="1800" i="1">
                          <a:solidFill>
                            <a:prstClr val="black"/>
                          </a:solidFill>
                          <a:latin typeface="Cambria Math"/>
                        </a:rPr>
                        <m:t>𝑀𝑖𝑛𝑠𝑘𝑦</m:t>
                      </m:r>
                      <m:r>
                        <a:rPr kumimoji="0" lang="en-US" altLang="ko-KR" sz="1800" i="1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kumimoji="0" lang="en-US" altLang="ko-KR" sz="1800" i="1">
                          <a:solidFill>
                            <a:prstClr val="black"/>
                          </a:solidFill>
                          <a:latin typeface="Cambria Math"/>
                        </a:rPr>
                        <m:t>𝐷𝑖𝑎𝑔𝑟𝑎𝑚</m:t>
                      </m:r>
                    </m:oMath>
                  </m:oMathPara>
                </a14:m>
                <a:endParaRPr kumimoji="0" lang="ko-KR" altLang="en-US" sz="1800" dirty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260648"/>
                <a:ext cx="2790315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8" name="그룹 227"/>
          <p:cNvGrpSpPr/>
          <p:nvPr/>
        </p:nvGrpSpPr>
        <p:grpSpPr>
          <a:xfrm>
            <a:off x="179512" y="908720"/>
            <a:ext cx="8712968" cy="4752528"/>
            <a:chOff x="179512" y="836712"/>
            <a:chExt cx="8712968" cy="4752528"/>
          </a:xfrm>
        </p:grpSpPr>
        <p:sp>
          <p:nvSpPr>
            <p:cNvPr id="227" name="모서리가 둥근 직사각형 226"/>
            <p:cNvSpPr/>
            <p:nvPr/>
          </p:nvSpPr>
          <p:spPr>
            <a:xfrm>
              <a:off x="539552" y="836712"/>
              <a:ext cx="8352928" cy="4752528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800" dirty="0">
                <a:solidFill>
                  <a:prstClr val="white"/>
                </a:solidFill>
              </a:endParaRPr>
            </a:p>
          </p:txBody>
        </p:sp>
        <p:grpSp>
          <p:nvGrpSpPr>
            <p:cNvPr id="225" name="그룹 224"/>
            <p:cNvGrpSpPr/>
            <p:nvPr/>
          </p:nvGrpSpPr>
          <p:grpSpPr>
            <a:xfrm>
              <a:off x="179512" y="1383440"/>
              <a:ext cx="8646013" cy="3917768"/>
              <a:chOff x="179512" y="1282104"/>
              <a:chExt cx="8646013" cy="391776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타원 4"/>
                  <p:cNvSpPr/>
                  <p:nvPr/>
                </p:nvSpPr>
                <p:spPr>
                  <a:xfrm>
                    <a:off x="1043608" y="2652544"/>
                    <a:ext cx="792088" cy="720080"/>
                  </a:xfrm>
                  <a:prstGeom prst="ellipse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accent1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ko-KR" sz="1800" i="1">
                                <a:solidFill>
                                  <a:prstClr val="black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0" lang="en-US" altLang="ko-KR" sz="18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kumimoji="0" lang="en-US" altLang="ko-KR" sz="18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kumimoji="0" lang="en-US" altLang="ko-KR" sz="18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,</m:t>
                        </m:r>
                        <m:r>
                          <a:rPr kumimoji="0" lang="en-US" altLang="ko-KR" sz="18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𝐿</m:t>
                        </m:r>
                      </m:oMath>
                    </a14:m>
                    <a:r>
                      <a:rPr kumimoji="0" lang="ko-KR" altLang="en-US" sz="1800" dirty="0">
                        <a:solidFill>
                          <a:prstClr val="white"/>
                        </a:solidFill>
                      </a:rPr>
                      <a:t> </a:t>
                    </a:r>
                  </a:p>
                </p:txBody>
              </p:sp>
            </mc:Choice>
            <mc:Fallback xmlns="">
              <p:sp>
                <p:nvSpPr>
                  <p:cNvPr id="5" name="타원 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3608" y="2652544"/>
                    <a:ext cx="792088" cy="720080"/>
                  </a:xfrm>
                  <a:prstGeom prst="ellipse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  <a:ln>
                    <a:solidFill>
                      <a:schemeClr val="accent1">
                        <a:lumMod val="40000"/>
                        <a:lumOff val="60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타원 5"/>
                  <p:cNvSpPr/>
                  <p:nvPr/>
                </p:nvSpPr>
                <p:spPr>
                  <a:xfrm>
                    <a:off x="2889670" y="4479792"/>
                    <a:ext cx="792088" cy="720080"/>
                  </a:xfrm>
                  <a:prstGeom prst="ellipse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accent1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ko-KR" sz="1800" i="1">
                                <a:solidFill>
                                  <a:prstClr val="black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0" lang="en-US" altLang="ko-KR" sz="18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kumimoji="0" lang="en-US" altLang="ko-KR" sz="18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𝐻</m:t>
                            </m:r>
                            <m:r>
                              <a:rPr kumimoji="0" lang="en-US" altLang="ko-KR" sz="18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a14:m>
                    <a:r>
                      <a:rPr kumimoji="0" lang="ko-KR" altLang="en-US" sz="1800" dirty="0">
                        <a:solidFill>
                          <a:prstClr val="white"/>
                        </a:solidFill>
                      </a:rPr>
                      <a:t> </a:t>
                    </a:r>
                  </a:p>
                </p:txBody>
              </p:sp>
            </mc:Choice>
            <mc:Fallback xmlns="">
              <p:sp>
                <p:nvSpPr>
                  <p:cNvPr id="6" name="타원 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89670" y="4479792"/>
                    <a:ext cx="792088" cy="720080"/>
                  </a:xfrm>
                  <a:prstGeom prst="ellipse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  <a:ln>
                    <a:solidFill>
                      <a:schemeClr val="accent1">
                        <a:lumMod val="40000"/>
                        <a:lumOff val="60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타원 6"/>
                  <p:cNvSpPr/>
                  <p:nvPr/>
                </p:nvSpPr>
                <p:spPr>
                  <a:xfrm>
                    <a:off x="7380312" y="4479792"/>
                    <a:ext cx="792088" cy="720080"/>
                  </a:xfrm>
                  <a:prstGeom prst="ellipse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accent1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ko-KR" sz="1800" i="1">
                                <a:solidFill>
                                  <a:prstClr val="black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0" lang="en-US" altLang="ko-KR" sz="18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kumimoji="0" lang="en-US" altLang="ko-KR" sz="18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𝐻</m:t>
                            </m:r>
                            <m:r>
                              <a:rPr kumimoji="0" lang="en-US" altLang="ko-KR" sz="18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a14:m>
                    <a:r>
                      <a:rPr kumimoji="0" lang="ko-KR" altLang="en-US" sz="1800" dirty="0">
                        <a:solidFill>
                          <a:prstClr val="white"/>
                        </a:solidFill>
                      </a:rPr>
                      <a:t> </a:t>
                    </a:r>
                  </a:p>
                </p:txBody>
              </p:sp>
            </mc:Choice>
            <mc:Fallback xmlns="">
              <p:sp>
                <p:nvSpPr>
                  <p:cNvPr id="7" name="타원 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80312" y="4479792"/>
                    <a:ext cx="792088" cy="720080"/>
                  </a:xfrm>
                  <a:prstGeom prst="ellipse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  <a:ln>
                    <a:solidFill>
                      <a:schemeClr val="accent1">
                        <a:lumMod val="40000"/>
                        <a:lumOff val="60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타원 7"/>
                  <p:cNvSpPr/>
                  <p:nvPr/>
                </p:nvSpPr>
                <p:spPr>
                  <a:xfrm>
                    <a:off x="7380312" y="2652544"/>
                    <a:ext cx="792088" cy="720080"/>
                  </a:xfrm>
                  <a:prstGeom prst="ellipse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accent1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ko-KR" sz="1800" i="1">
                                <a:solidFill>
                                  <a:prstClr val="black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0" lang="en-US" altLang="ko-KR" sz="18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kumimoji="0" lang="en-US" altLang="ko-KR" sz="18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5</m:t>
                            </m:r>
                          </m:sub>
                        </m:sSub>
                        <m:r>
                          <a:rPr kumimoji="0" lang="en-US" altLang="ko-KR" sz="18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,</m:t>
                        </m:r>
                        <m:r>
                          <a:rPr kumimoji="0" lang="en-US" altLang="ko-KR" sz="18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𝑅</m:t>
                        </m:r>
                      </m:oMath>
                    </a14:m>
                    <a:r>
                      <a:rPr kumimoji="0" lang="ko-KR" altLang="en-US" sz="1800" dirty="0">
                        <a:solidFill>
                          <a:prstClr val="white"/>
                        </a:solidFill>
                      </a:rPr>
                      <a:t> </a:t>
                    </a:r>
                  </a:p>
                </p:txBody>
              </p:sp>
            </mc:Choice>
            <mc:Fallback xmlns="">
              <p:sp>
                <p:nvSpPr>
                  <p:cNvPr id="8" name="타원 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80312" y="2652544"/>
                    <a:ext cx="792088" cy="720080"/>
                  </a:xfrm>
                  <a:prstGeom prst="ellipse">
                    <a:avLst/>
                  </a:prstGeom>
                  <a:blipFill rotWithShape="1">
                    <a:blip r:embed="rId6"/>
                    <a:stretch>
                      <a:fillRect/>
                    </a:stretch>
                  </a:blipFill>
                  <a:ln>
                    <a:solidFill>
                      <a:schemeClr val="accent1">
                        <a:lumMod val="40000"/>
                        <a:lumOff val="60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타원 8"/>
                  <p:cNvSpPr/>
                  <p:nvPr/>
                </p:nvSpPr>
                <p:spPr>
                  <a:xfrm>
                    <a:off x="2889670" y="2652544"/>
                    <a:ext cx="792088" cy="720080"/>
                  </a:xfrm>
                  <a:prstGeom prst="ellipse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accent1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ko-KR" sz="1800" i="1">
                                <a:solidFill>
                                  <a:prstClr val="black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0" lang="en-US" altLang="ko-KR" sz="18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kumimoji="0" lang="en-US" altLang="ko-KR" sz="18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kumimoji="0" lang="en-US" altLang="ko-KR" sz="18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,</m:t>
                        </m:r>
                        <m:r>
                          <a:rPr kumimoji="0" lang="en-US" altLang="ko-KR" sz="18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𝑅</m:t>
                        </m:r>
                      </m:oMath>
                    </a14:m>
                    <a:r>
                      <a:rPr kumimoji="0" lang="ko-KR" altLang="en-US" sz="1800" dirty="0">
                        <a:solidFill>
                          <a:prstClr val="white"/>
                        </a:solidFill>
                      </a:rPr>
                      <a:t> </a:t>
                    </a:r>
                  </a:p>
                </p:txBody>
              </p:sp>
            </mc:Choice>
            <mc:Fallback xmlns="">
              <p:sp>
                <p:nvSpPr>
                  <p:cNvPr id="9" name="타원 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89670" y="2652544"/>
                    <a:ext cx="792088" cy="720080"/>
                  </a:xfrm>
                  <a:prstGeom prst="ellipse">
                    <a:avLst/>
                  </a:prstGeom>
                  <a:blipFill rotWithShape="1">
                    <a:blip r:embed="rId7"/>
                    <a:stretch>
                      <a:fillRect/>
                    </a:stretch>
                  </a:blipFill>
                  <a:ln>
                    <a:solidFill>
                      <a:schemeClr val="accent1">
                        <a:lumMod val="40000"/>
                        <a:lumOff val="60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타원 9"/>
                  <p:cNvSpPr/>
                  <p:nvPr/>
                </p:nvSpPr>
                <p:spPr>
                  <a:xfrm>
                    <a:off x="4283968" y="4005064"/>
                    <a:ext cx="792088" cy="720080"/>
                  </a:xfrm>
                  <a:prstGeom prst="ellipse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accent1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ko-KR" sz="1800" i="1">
                                <a:solidFill>
                                  <a:prstClr val="black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0" lang="en-US" altLang="ko-KR" sz="18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kumimoji="0" lang="en-US" altLang="ko-KR" sz="18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r>
                          <a:rPr kumimoji="0" lang="en-US" altLang="ko-KR" sz="18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,</m:t>
                        </m:r>
                        <m:r>
                          <a:rPr kumimoji="0" lang="en-US" altLang="ko-KR" sz="18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𝑅</m:t>
                        </m:r>
                      </m:oMath>
                    </a14:m>
                    <a:r>
                      <a:rPr kumimoji="0" lang="ko-KR" altLang="en-US" sz="1800" dirty="0">
                        <a:solidFill>
                          <a:prstClr val="white"/>
                        </a:solidFill>
                      </a:rPr>
                      <a:t> </a:t>
                    </a:r>
                  </a:p>
                </p:txBody>
              </p:sp>
            </mc:Choice>
            <mc:Fallback xmlns="">
              <p:sp>
                <p:nvSpPr>
                  <p:cNvPr id="10" name="타원 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83968" y="4005064"/>
                    <a:ext cx="792088" cy="720080"/>
                  </a:xfrm>
                  <a:prstGeom prst="ellipse">
                    <a:avLst/>
                  </a:prstGeom>
                  <a:blipFill rotWithShape="1">
                    <a:blip r:embed="rId8"/>
                    <a:stretch>
                      <a:fillRect/>
                    </a:stretch>
                  </a:blipFill>
                  <a:ln>
                    <a:solidFill>
                      <a:schemeClr val="accent1">
                        <a:lumMod val="40000"/>
                        <a:lumOff val="60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타원 10"/>
                  <p:cNvSpPr/>
                  <p:nvPr/>
                </p:nvSpPr>
                <p:spPr>
                  <a:xfrm>
                    <a:off x="4211960" y="1282104"/>
                    <a:ext cx="792088" cy="720080"/>
                  </a:xfrm>
                  <a:prstGeom prst="ellipse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accent1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ko-KR" sz="1800" i="1">
                                <a:solidFill>
                                  <a:prstClr val="black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0" lang="en-US" altLang="ko-KR" sz="18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kumimoji="0" lang="en-US" altLang="ko-KR" sz="18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kumimoji="0" lang="en-US" altLang="ko-KR" sz="18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,</m:t>
                        </m:r>
                        <m:r>
                          <a:rPr kumimoji="0" lang="en-US" altLang="ko-KR" sz="18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𝑅</m:t>
                        </m:r>
                      </m:oMath>
                    </a14:m>
                    <a:r>
                      <a:rPr kumimoji="0" lang="ko-KR" altLang="en-US" sz="1800" dirty="0">
                        <a:solidFill>
                          <a:prstClr val="white"/>
                        </a:solidFill>
                      </a:rPr>
                      <a:t> </a:t>
                    </a:r>
                  </a:p>
                </p:txBody>
              </p:sp>
            </mc:Choice>
            <mc:Fallback xmlns="">
              <p:sp>
                <p:nvSpPr>
                  <p:cNvPr id="11" name="타원 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11960" y="1282104"/>
                    <a:ext cx="792088" cy="720080"/>
                  </a:xfrm>
                  <a:prstGeom prst="ellipse">
                    <a:avLst/>
                  </a:prstGeom>
                  <a:blipFill rotWithShape="1">
                    <a:blip r:embed="rId9"/>
                    <a:stretch>
                      <a:fillRect/>
                    </a:stretch>
                  </a:blipFill>
                  <a:ln>
                    <a:solidFill>
                      <a:schemeClr val="accent1">
                        <a:lumMod val="40000"/>
                        <a:lumOff val="60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" name="타원 11"/>
                  <p:cNvSpPr/>
                  <p:nvPr/>
                </p:nvSpPr>
                <p:spPr>
                  <a:xfrm>
                    <a:off x="5580112" y="2652544"/>
                    <a:ext cx="792088" cy="720080"/>
                  </a:xfrm>
                  <a:prstGeom prst="ellipse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accent1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ko-KR" sz="1800" i="1" smtClean="0">
                                  <a:solidFill>
                                    <a:prstClr val="black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0" lang="en-US" altLang="ko-KR" sz="18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0" lang="en-US" altLang="ko-KR" sz="18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  <m:r>
                            <a:rPr kumimoji="0" lang="en-US" altLang="ko-KR" sz="18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kumimoji="0" lang="en-US" altLang="ko-KR" sz="18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𝑅</m:t>
                          </m:r>
                        </m:oMath>
                      </m:oMathPara>
                    </a14:m>
                    <a:endParaRPr kumimoji="0" lang="en-US" altLang="ko-KR" sz="1800" dirty="0" smtClean="0">
                      <a:solidFill>
                        <a:prstClr val="black"/>
                      </a:solidFill>
                    </a:endParaRPr>
                  </a:p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kumimoji="0" lang="en-US" altLang="ko-KR" sz="1800" dirty="0" smtClean="0">
                        <a:solidFill>
                          <a:prstClr val="white"/>
                        </a:solidFill>
                      </a:rPr>
                      <a:t>L</a:t>
                    </a:r>
                    <a:r>
                      <a:rPr kumimoji="0" lang="ko-KR" altLang="en-US" sz="1800" dirty="0" smtClean="0">
                        <a:solidFill>
                          <a:prstClr val="white"/>
                        </a:solidFill>
                      </a:rPr>
                      <a:t>임</a:t>
                    </a:r>
                    <a:r>
                      <a:rPr kumimoji="0" lang="ko-KR" altLang="en-US" sz="1800" dirty="0" smtClean="0">
                        <a:solidFill>
                          <a:prstClr val="white"/>
                        </a:solidFill>
                      </a:rPr>
                      <a:t> </a:t>
                    </a:r>
                    <a:endParaRPr kumimoji="0" lang="ko-KR" altLang="en-US" sz="1800" dirty="0">
                      <a:solidFill>
                        <a:prstClr val="white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2" name="타원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80112" y="2652544"/>
                    <a:ext cx="792088" cy="720080"/>
                  </a:xfrm>
                  <a:prstGeom prst="ellipse">
                    <a:avLst/>
                  </a:prstGeom>
                  <a:blipFill rotWithShape="0">
                    <a:blip r:embed="rId10"/>
                    <a:stretch>
                      <a:fillRect b="-5738"/>
                    </a:stretch>
                  </a:blipFill>
                  <a:ln>
                    <a:solidFill>
                      <a:schemeClr val="accent1">
                        <a:lumMod val="40000"/>
                        <a:lumOff val="60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" name="구부러진 연결선 13"/>
              <p:cNvCxnSpPr/>
              <p:nvPr/>
            </p:nvCxnSpPr>
            <p:spPr>
              <a:xfrm>
                <a:off x="179512" y="2564904"/>
                <a:ext cx="720080" cy="425576"/>
              </a:xfrm>
              <a:prstGeom prst="curvedConnector3">
                <a:avLst>
                  <a:gd name="adj1" fmla="val 50000"/>
                </a:avLst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화살표 연결선 46"/>
              <p:cNvCxnSpPr>
                <a:stCxn id="5" idx="6"/>
                <a:endCxn id="9" idx="2"/>
              </p:cNvCxnSpPr>
              <p:nvPr/>
            </p:nvCxnSpPr>
            <p:spPr>
              <a:xfrm>
                <a:off x="1835696" y="3012584"/>
                <a:ext cx="1053974" cy="0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화살표 연결선 48"/>
              <p:cNvCxnSpPr>
                <a:stCxn id="12" idx="2"/>
                <a:endCxn id="9" idx="6"/>
              </p:cNvCxnSpPr>
              <p:nvPr/>
            </p:nvCxnSpPr>
            <p:spPr>
              <a:xfrm flipH="1">
                <a:off x="3681758" y="3012584"/>
                <a:ext cx="1898354" cy="0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화살표 연결선 50"/>
              <p:cNvCxnSpPr>
                <a:stCxn id="9" idx="7"/>
                <a:endCxn id="11" idx="3"/>
              </p:cNvCxnSpPr>
              <p:nvPr/>
            </p:nvCxnSpPr>
            <p:spPr>
              <a:xfrm flipV="1">
                <a:off x="3565759" y="1896731"/>
                <a:ext cx="762200" cy="861266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화살표 연결선 52"/>
              <p:cNvCxnSpPr>
                <a:stCxn id="11" idx="5"/>
                <a:endCxn id="12" idx="1"/>
              </p:cNvCxnSpPr>
              <p:nvPr/>
            </p:nvCxnSpPr>
            <p:spPr>
              <a:xfrm>
                <a:off x="4888049" y="1896731"/>
                <a:ext cx="808062" cy="861266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화살표 연결선 54"/>
              <p:cNvCxnSpPr>
                <a:stCxn id="11" idx="6"/>
                <a:endCxn id="8" idx="1"/>
              </p:cNvCxnSpPr>
              <p:nvPr/>
            </p:nvCxnSpPr>
            <p:spPr>
              <a:xfrm>
                <a:off x="5004048" y="1642144"/>
                <a:ext cx="2492263" cy="1115853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직선 화살표 연결선 56"/>
              <p:cNvCxnSpPr>
                <a:stCxn id="10" idx="6"/>
                <a:endCxn id="8" idx="3"/>
              </p:cNvCxnSpPr>
              <p:nvPr/>
            </p:nvCxnSpPr>
            <p:spPr>
              <a:xfrm flipV="1">
                <a:off x="5076056" y="3267171"/>
                <a:ext cx="2420255" cy="1097933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직선 화살표 연결선 58"/>
              <p:cNvCxnSpPr>
                <a:stCxn id="10" idx="7"/>
                <a:endCxn id="12" idx="3"/>
              </p:cNvCxnSpPr>
              <p:nvPr/>
            </p:nvCxnSpPr>
            <p:spPr>
              <a:xfrm flipV="1">
                <a:off x="4960057" y="3267171"/>
                <a:ext cx="736054" cy="843346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화살표 연결선 60"/>
              <p:cNvCxnSpPr>
                <a:stCxn id="8" idx="4"/>
                <a:endCxn id="7" idx="0"/>
              </p:cNvCxnSpPr>
              <p:nvPr/>
            </p:nvCxnSpPr>
            <p:spPr>
              <a:xfrm>
                <a:off x="7776356" y="3372624"/>
                <a:ext cx="0" cy="1107168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화살표 연결선 62"/>
              <p:cNvCxnSpPr>
                <a:stCxn id="9" idx="5"/>
                <a:endCxn id="10" idx="1"/>
              </p:cNvCxnSpPr>
              <p:nvPr/>
            </p:nvCxnSpPr>
            <p:spPr>
              <a:xfrm>
                <a:off x="3565759" y="3267171"/>
                <a:ext cx="834208" cy="843346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직선 화살표 연결선 64"/>
              <p:cNvCxnSpPr>
                <a:stCxn id="9" idx="4"/>
                <a:endCxn id="6" idx="0"/>
              </p:cNvCxnSpPr>
              <p:nvPr/>
            </p:nvCxnSpPr>
            <p:spPr>
              <a:xfrm>
                <a:off x="3285714" y="3372624"/>
                <a:ext cx="0" cy="1107168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구부러진 연결선 66"/>
              <p:cNvCxnSpPr/>
              <p:nvPr/>
            </p:nvCxnSpPr>
            <p:spPr>
              <a:xfrm rot="16200000" flipV="1">
                <a:off x="4608004" y="-597098"/>
                <a:ext cx="12700" cy="6336704"/>
              </a:xfrm>
              <a:prstGeom prst="curvedConnector3">
                <a:avLst>
                  <a:gd name="adj1" fmla="val 13536000"/>
                </a:avLst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TextBox 111"/>
              <p:cNvSpPr txBox="1"/>
              <p:nvPr/>
            </p:nvSpPr>
            <p:spPr>
              <a:xfrm>
                <a:off x="2051720" y="2708920"/>
                <a:ext cx="45717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en-US" altLang="ko-KR" sz="1400" dirty="0">
                    <a:solidFill>
                      <a:srgbClr val="FF0000"/>
                    </a:solidFill>
                    <a:latin typeface="맑은 고딕"/>
                    <a:ea typeface="맑은 고딕"/>
                  </a:rPr>
                  <a:t>Y/Y</a:t>
                </a:r>
                <a:endParaRPr kumimoji="0" lang="ko-KR" altLang="en-US" sz="1400" dirty="0">
                  <a:solidFill>
                    <a:srgbClr val="FF0000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3419872" y="2154342"/>
                <a:ext cx="46839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en-US" altLang="ko-KR" sz="1400" dirty="0">
                    <a:solidFill>
                      <a:srgbClr val="FF0000"/>
                    </a:solidFill>
                    <a:latin typeface="맑은 고딕"/>
                    <a:ea typeface="맑은 고딕"/>
                  </a:rPr>
                  <a:t>C/0</a:t>
                </a:r>
                <a:endParaRPr kumimoji="0" lang="ko-KR" altLang="en-US" sz="1400" dirty="0">
                  <a:solidFill>
                    <a:srgbClr val="FF0000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114" name="TextBox 113"/>
              <p:cNvSpPr txBox="1"/>
              <p:nvPr/>
            </p:nvSpPr>
            <p:spPr>
              <a:xfrm>
                <a:off x="4427984" y="2708920"/>
                <a:ext cx="45717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en-US" altLang="ko-KR" sz="1400" dirty="0">
                    <a:solidFill>
                      <a:srgbClr val="FF0000"/>
                    </a:solidFill>
                    <a:latin typeface="맑은 고딕"/>
                    <a:ea typeface="맑은 고딕"/>
                  </a:rPr>
                  <a:t>Y/Y</a:t>
                </a:r>
                <a:endParaRPr kumimoji="0" lang="ko-KR" altLang="en-US" sz="1400" dirty="0">
                  <a:solidFill>
                    <a:srgbClr val="FF0000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>
                <a:off x="4716016" y="2132856"/>
                <a:ext cx="46839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en-US" altLang="ko-KR" sz="1400" dirty="0">
                    <a:solidFill>
                      <a:srgbClr val="FF0000"/>
                    </a:solidFill>
                    <a:latin typeface="맑은 고딕"/>
                    <a:ea typeface="맑은 고딕"/>
                  </a:rPr>
                  <a:t>0/C</a:t>
                </a:r>
                <a:endParaRPr kumimoji="0" lang="ko-KR" altLang="en-US" sz="1400" dirty="0">
                  <a:solidFill>
                    <a:srgbClr val="FF0000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5971781" y="1700609"/>
                <a:ext cx="158889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en-US" altLang="ko-KR" sz="1400" dirty="0" smtClean="0">
                    <a:solidFill>
                      <a:srgbClr val="FF0000"/>
                    </a:solidFill>
                    <a:latin typeface="맑은 고딕"/>
                    <a:ea typeface="맑은 고딕"/>
                  </a:rPr>
                  <a:t>1/0</a:t>
                </a:r>
                <a:endParaRPr kumimoji="0" lang="ko-KR" altLang="en-US" sz="1400" dirty="0" smtClean="0">
                  <a:solidFill>
                    <a:srgbClr val="FF0000"/>
                  </a:solidFill>
                  <a:latin typeface="맑은 고딕"/>
                  <a:ea typeface="맑은 고딕"/>
                </a:endParaRP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ko-KR" sz="1400" dirty="0" smtClean="0">
                    <a:solidFill>
                      <a:srgbClr val="FF0000"/>
                    </a:solidFill>
                    <a:latin typeface="맑은 고딕"/>
                    <a:ea typeface="맑은 고딕"/>
                  </a:rPr>
                  <a:t>1/D</a:t>
                </a:r>
                <a:r>
                  <a:rPr lang="ko-KR" altLang="en-US" sz="1400" dirty="0" smtClean="0">
                    <a:solidFill>
                      <a:srgbClr val="FF0000"/>
                    </a:solidFill>
                    <a:latin typeface="맑은 고딕"/>
                    <a:ea typeface="맑은 고딕"/>
                  </a:rPr>
                  <a:t>임 위에 틀림</a:t>
                </a:r>
                <a:r>
                  <a:rPr lang="en-US" altLang="ko-KR" sz="1400" dirty="0" smtClean="0">
                    <a:solidFill>
                      <a:srgbClr val="FF0000"/>
                    </a:solidFill>
                    <a:latin typeface="맑은 고딕"/>
                    <a:ea typeface="맑은 고딕"/>
                  </a:rPr>
                  <a:t>?</a:t>
                </a:r>
                <a:endParaRPr kumimoji="0" lang="ko-KR" altLang="en-US" sz="1400" dirty="0">
                  <a:solidFill>
                    <a:srgbClr val="FF0000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7131686" y="1317928"/>
                <a:ext cx="47000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en-US" altLang="ko-KR" sz="1400" dirty="0">
                    <a:solidFill>
                      <a:srgbClr val="FF0000"/>
                    </a:solidFill>
                    <a:latin typeface="맑은 고딕"/>
                    <a:ea typeface="맑은 고딕"/>
                  </a:rPr>
                  <a:t>X/X</a:t>
                </a:r>
                <a:endParaRPr kumimoji="0" lang="ko-KR" altLang="en-US" sz="1400" dirty="0">
                  <a:solidFill>
                    <a:srgbClr val="FF0000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>
                <a:off x="2804546" y="3587654"/>
                <a:ext cx="47000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en-US" altLang="ko-KR" sz="1400" dirty="0">
                    <a:solidFill>
                      <a:srgbClr val="FF0000"/>
                    </a:solidFill>
                    <a:latin typeface="맑은 고딕"/>
                    <a:ea typeface="맑은 고딕"/>
                  </a:rPr>
                  <a:t>X/X</a:t>
                </a:r>
                <a:endParaRPr kumimoji="0" lang="ko-KR" altLang="en-US" sz="1400" dirty="0">
                  <a:solidFill>
                    <a:srgbClr val="FF0000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3468227" y="3594502"/>
                <a:ext cx="4828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en-US" altLang="ko-KR" sz="1400" dirty="0">
                    <a:solidFill>
                      <a:srgbClr val="FF0000"/>
                    </a:solidFill>
                    <a:latin typeface="맑은 고딕"/>
                    <a:ea typeface="맑은 고딕"/>
                  </a:rPr>
                  <a:t>D/1</a:t>
                </a:r>
                <a:endParaRPr kumimoji="0" lang="ko-KR" altLang="en-US" sz="1400" dirty="0">
                  <a:solidFill>
                    <a:srgbClr val="FF0000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120" name="TextBox 119"/>
              <p:cNvSpPr txBox="1"/>
              <p:nvPr/>
            </p:nvSpPr>
            <p:spPr>
              <a:xfrm>
                <a:off x="5268427" y="3594502"/>
                <a:ext cx="4828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en-US" altLang="ko-KR" sz="1400" dirty="0">
                    <a:solidFill>
                      <a:srgbClr val="FF0000"/>
                    </a:solidFill>
                    <a:latin typeface="맑은 고딕"/>
                    <a:ea typeface="맑은 고딕"/>
                  </a:rPr>
                  <a:t>1/D</a:t>
                </a:r>
                <a:endParaRPr kumimoji="0" lang="ko-KR" altLang="en-US" sz="1400" dirty="0">
                  <a:solidFill>
                    <a:srgbClr val="FF0000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>
                <a:off x="6228184" y="3789040"/>
                <a:ext cx="46839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en-US" altLang="ko-KR" sz="1400" dirty="0">
                    <a:solidFill>
                      <a:srgbClr val="FF0000"/>
                    </a:solidFill>
                    <a:latin typeface="맑은 고딕"/>
                    <a:ea typeface="맑은 고딕"/>
                  </a:rPr>
                  <a:t>0/C</a:t>
                </a:r>
                <a:endParaRPr kumimoji="0" lang="ko-KR" altLang="en-US" sz="1400" dirty="0">
                  <a:solidFill>
                    <a:srgbClr val="FF0000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7740352" y="3664957"/>
                <a:ext cx="45717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en-US" altLang="ko-KR" sz="1400" dirty="0">
                    <a:solidFill>
                      <a:srgbClr val="FF0000"/>
                    </a:solidFill>
                    <a:latin typeface="맑은 고딕"/>
                    <a:ea typeface="맑은 고딕"/>
                  </a:rPr>
                  <a:t>Y/Y</a:t>
                </a:r>
                <a:endParaRPr kumimoji="0" lang="ko-KR" altLang="en-US" sz="1400" dirty="0">
                  <a:solidFill>
                    <a:srgbClr val="FF0000"/>
                  </a:solidFill>
                  <a:latin typeface="맑은 고딕"/>
                  <a:ea typeface="맑은 고딕"/>
                </a:endParaRPr>
              </a:p>
            </p:txBody>
          </p:sp>
          <p:cxnSp>
            <p:nvCxnSpPr>
              <p:cNvPr id="125" name="구부러진 연결선 124"/>
              <p:cNvCxnSpPr/>
              <p:nvPr/>
            </p:nvCxnSpPr>
            <p:spPr>
              <a:xfrm rot="5400000" flipH="1">
                <a:off x="1435493" y="2968478"/>
                <a:ext cx="8317" cy="649161"/>
              </a:xfrm>
              <a:prstGeom prst="curvedConnector3">
                <a:avLst>
                  <a:gd name="adj1" fmla="val -5057401"/>
                </a:avLst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7" name="TextBox 146"/>
              <p:cNvSpPr txBox="1"/>
              <p:nvPr/>
            </p:nvSpPr>
            <p:spPr>
              <a:xfrm>
                <a:off x="1038555" y="3697287"/>
                <a:ext cx="86914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en-US" altLang="ko-KR" sz="1400" dirty="0">
                    <a:solidFill>
                      <a:srgbClr val="FF0000"/>
                    </a:solidFill>
                    <a:latin typeface="맑은 고딕"/>
                    <a:ea typeface="맑은 고딕"/>
                  </a:rPr>
                  <a:t>0/C, 1/D</a:t>
                </a:r>
                <a:endParaRPr kumimoji="0" lang="ko-KR" altLang="en-US" sz="1400" dirty="0">
                  <a:solidFill>
                    <a:srgbClr val="FF0000"/>
                  </a:solidFill>
                  <a:latin typeface="맑은 고딕"/>
                  <a:ea typeface="맑은 고딕"/>
                </a:endParaRPr>
              </a:p>
            </p:txBody>
          </p:sp>
          <p:cxnSp>
            <p:nvCxnSpPr>
              <p:cNvPr id="148" name="구부러진 연결선 147"/>
              <p:cNvCxnSpPr/>
              <p:nvPr/>
            </p:nvCxnSpPr>
            <p:spPr>
              <a:xfrm rot="16200000" flipH="1">
                <a:off x="7911463" y="3012584"/>
                <a:ext cx="509174" cy="12700"/>
              </a:xfrm>
              <a:prstGeom prst="curvedConnector5">
                <a:avLst>
                  <a:gd name="adj1" fmla="val -23345"/>
                  <a:gd name="adj2" fmla="val 4531535"/>
                  <a:gd name="adj3" fmla="val 164650"/>
                </a:avLst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4" name="TextBox 163"/>
              <p:cNvSpPr txBox="1"/>
              <p:nvPr/>
            </p:nvSpPr>
            <p:spPr>
              <a:xfrm>
                <a:off x="7956376" y="2302133"/>
                <a:ext cx="86914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en-US" altLang="ko-KR" sz="1400" dirty="0">
                    <a:solidFill>
                      <a:srgbClr val="FF0000"/>
                    </a:solidFill>
                    <a:latin typeface="맑은 고딕"/>
                    <a:ea typeface="맑은 고딕"/>
                  </a:rPr>
                  <a:t>0/C, 1/D</a:t>
                </a:r>
                <a:endParaRPr kumimoji="0" lang="ko-KR" altLang="en-US" sz="1400" dirty="0">
                  <a:solidFill>
                    <a:srgbClr val="FF0000"/>
                  </a:solidFill>
                  <a:latin typeface="맑은 고딕"/>
                  <a:ea typeface="맑은 고딕"/>
                </a:endParaRPr>
              </a:p>
            </p:txBody>
          </p:sp>
        </p:grpSp>
      </p:grpSp>
      <p:grpSp>
        <p:nvGrpSpPr>
          <p:cNvPr id="226" name="그룹 225"/>
          <p:cNvGrpSpPr/>
          <p:nvPr/>
        </p:nvGrpSpPr>
        <p:grpSpPr>
          <a:xfrm>
            <a:off x="2069497" y="5786100"/>
            <a:ext cx="5166799" cy="811252"/>
            <a:chOff x="1475656" y="5786100"/>
            <a:chExt cx="5166799" cy="811252"/>
          </a:xfrm>
        </p:grpSpPr>
        <p:sp>
          <p:nvSpPr>
            <p:cNvPr id="165" name="TextBox 164"/>
            <p:cNvSpPr txBox="1"/>
            <p:nvPr/>
          </p:nvSpPr>
          <p:spPr>
            <a:xfrm>
              <a:off x="1475656" y="5805264"/>
              <a:ext cx="51667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 fontAlgn="auto"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Char char="•"/>
              </a:pPr>
              <a:r>
                <a:rPr kumimoji="0" lang="ko-KR" altLang="en-US" sz="1800" dirty="0">
                  <a:solidFill>
                    <a:prstClr val="black"/>
                  </a:solidFill>
                  <a:latin typeface="맑은 고딕"/>
                  <a:ea typeface="맑은 고딕"/>
                </a:rPr>
                <a:t>                                따위의 표현은 생략</a:t>
              </a:r>
              <a:r>
                <a:rPr kumimoji="0" lang="en-US" altLang="ko-KR" sz="1800" dirty="0">
                  <a:solidFill>
                    <a:prstClr val="black"/>
                  </a:solidFill>
                  <a:latin typeface="맑은 고딕"/>
                  <a:ea typeface="맑은 고딕"/>
                </a:rPr>
                <a:t>!</a:t>
              </a:r>
              <a:endParaRPr kumimoji="0" lang="ko-KR" altLang="en-US" sz="1800" dirty="0">
                <a:solidFill>
                  <a:prstClr val="black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66" name="타원 165"/>
            <p:cNvSpPr/>
            <p:nvPr/>
          </p:nvSpPr>
          <p:spPr>
            <a:xfrm>
              <a:off x="1907704" y="5877272"/>
              <a:ext cx="792088" cy="72008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1800" dirty="0">
                  <a:solidFill>
                    <a:prstClr val="white"/>
                  </a:solidFill>
                </a:rPr>
                <a:t> </a:t>
              </a:r>
            </a:p>
          </p:txBody>
        </p:sp>
        <p:cxnSp>
          <p:nvCxnSpPr>
            <p:cNvPr id="167" name="구부러진 연결선 166"/>
            <p:cNvCxnSpPr/>
            <p:nvPr/>
          </p:nvCxnSpPr>
          <p:spPr>
            <a:xfrm rot="16200000" flipH="1">
              <a:off x="2379547" y="6237312"/>
              <a:ext cx="509174" cy="12700"/>
            </a:xfrm>
            <a:prstGeom prst="curvedConnector5">
              <a:avLst>
                <a:gd name="adj1" fmla="val -28733"/>
                <a:gd name="adj2" fmla="val 3307535"/>
                <a:gd name="adj3" fmla="val 152079"/>
              </a:avLst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TextBox 223"/>
            <p:cNvSpPr txBox="1"/>
            <p:nvPr/>
          </p:nvSpPr>
          <p:spPr>
            <a:xfrm>
              <a:off x="3126787" y="5786100"/>
              <a:ext cx="122020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1400" dirty="0">
                  <a:solidFill>
                    <a:srgbClr val="FF0000"/>
                  </a:solidFill>
                  <a:latin typeface="맑은 고딕"/>
                  <a:ea typeface="맑은 고딕"/>
                </a:rPr>
                <a:t>X/X, 1/1, 0/0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1400" dirty="0">
                  <a:solidFill>
                    <a:srgbClr val="FF0000"/>
                  </a:solidFill>
                  <a:latin typeface="맑은 고딕"/>
                  <a:ea typeface="맑은 고딕"/>
                </a:rPr>
                <a:t>C/C, D/D</a:t>
              </a:r>
              <a:endParaRPr kumimoji="0" lang="ko-KR" altLang="en-US" sz="1400" dirty="0">
                <a:solidFill>
                  <a:srgbClr val="FF0000"/>
                </a:solidFill>
                <a:latin typeface="맑은 고딕"/>
                <a:ea typeface="맑은 고딕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800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내용 개체 틀 2"/>
          <p:cNvSpPr>
            <a:spLocks/>
          </p:cNvSpPr>
          <p:nvPr/>
        </p:nvSpPr>
        <p:spPr bwMode="auto">
          <a:xfrm>
            <a:off x="242888" y="635000"/>
            <a:ext cx="4114800" cy="6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TM4 : copy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file find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에서 찾은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string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을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copy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해온다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graphicFrame>
        <p:nvGraphicFramePr>
          <p:cNvPr id="110783" name="Group 191"/>
          <p:cNvGraphicFramePr>
            <a:graphicFrameLocks noGrp="1"/>
          </p:cNvGraphicFramePr>
          <p:nvPr/>
        </p:nvGraphicFramePr>
        <p:xfrm>
          <a:off x="428625" y="1374775"/>
          <a:ext cx="8286750" cy="457200"/>
        </p:xfrm>
        <a:graphic>
          <a:graphicData uri="http://schemas.openxmlformats.org/drawingml/2006/table">
            <a:tbl>
              <a:tblPr/>
              <a:tblGrid>
                <a:gridCol w="373063"/>
                <a:gridCol w="358775"/>
                <a:gridCol w="358775"/>
                <a:gridCol w="358775"/>
                <a:gridCol w="360362"/>
                <a:gridCol w="358775"/>
                <a:gridCol w="358775"/>
                <a:gridCol w="358775"/>
                <a:gridCol w="358775"/>
                <a:gridCol w="360363"/>
                <a:gridCol w="358775"/>
                <a:gridCol w="358775"/>
                <a:gridCol w="358775"/>
                <a:gridCol w="360362"/>
                <a:gridCol w="358775"/>
                <a:gridCol w="358775"/>
                <a:gridCol w="358775"/>
                <a:gridCol w="358775"/>
                <a:gridCol w="360363"/>
                <a:gridCol w="358775"/>
                <a:gridCol w="358775"/>
                <a:gridCol w="358775"/>
                <a:gridCol w="373062"/>
              </a:tblGrid>
              <a:tr h="357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5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Y</a:t>
                      </a:r>
                    </a:p>
                  </a:txBody>
                  <a:tcPr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X</a:t>
                      </a:r>
                    </a:p>
                  </a:txBody>
                  <a:tcPr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C</a:t>
                      </a:r>
                    </a:p>
                  </a:txBody>
                  <a:tcPr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C</a:t>
                      </a:r>
                    </a:p>
                  </a:txBody>
                  <a:tcPr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D</a:t>
                      </a:r>
                    </a:p>
                  </a:txBody>
                  <a:tcPr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C</a:t>
                      </a:r>
                    </a:p>
                  </a:txBody>
                  <a:tcPr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D</a:t>
                      </a:r>
                    </a:p>
                  </a:txBody>
                  <a:tcPr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D</a:t>
                      </a:r>
                    </a:p>
                  </a:txBody>
                  <a:tcPr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X</a:t>
                      </a:r>
                    </a:p>
                  </a:txBody>
                  <a:tcPr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D</a:t>
                      </a:r>
                    </a:p>
                  </a:txBody>
                  <a:tcPr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D</a:t>
                      </a:r>
                    </a:p>
                  </a:txBody>
                  <a:tcPr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C</a:t>
                      </a:r>
                    </a:p>
                  </a:txBody>
                  <a:tcPr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X</a:t>
                      </a:r>
                    </a:p>
                  </a:txBody>
                  <a:tcPr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…</a:t>
                      </a:r>
                    </a:p>
                  </a:txBody>
                  <a:tcPr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Y</a:t>
                      </a:r>
                    </a:p>
                  </a:txBody>
                  <a:tcPr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18835" name="그룹 89"/>
          <p:cNvGrpSpPr>
            <a:grpSpLocks/>
          </p:cNvGrpSpPr>
          <p:nvPr/>
        </p:nvGrpSpPr>
        <p:grpSpPr bwMode="auto">
          <a:xfrm>
            <a:off x="1204913" y="1833563"/>
            <a:ext cx="7653337" cy="1384300"/>
            <a:chOff x="1205176" y="2963427"/>
            <a:chExt cx="7653104" cy="1384742"/>
          </a:xfrm>
        </p:grpSpPr>
        <p:sp>
          <p:nvSpPr>
            <p:cNvPr id="118869" name="TextBox 12"/>
            <p:cNvSpPr txBox="1">
              <a:spLocks noChangeArrowheads="1"/>
            </p:cNvSpPr>
            <p:nvPr/>
          </p:nvSpPr>
          <p:spPr bwMode="auto">
            <a:xfrm>
              <a:off x="1541716" y="3214659"/>
              <a:ext cx="322252" cy="3206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kumimoji="0" lang="en-US" altLang="ko-KR" sz="15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N</a:t>
              </a:r>
            </a:p>
          </p:txBody>
        </p:sp>
        <p:sp>
          <p:nvSpPr>
            <p:cNvPr id="118870" name="TextBox 13"/>
            <p:cNvSpPr txBox="1">
              <a:spLocks noChangeArrowheads="1"/>
            </p:cNvSpPr>
            <p:nvPr/>
          </p:nvSpPr>
          <p:spPr bwMode="auto">
            <a:xfrm rot="10800000">
              <a:off x="2195746" y="2976526"/>
              <a:ext cx="412737" cy="2825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kumimoji="0" lang="en-US" altLang="ko-KR" sz="15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⇒</a:t>
              </a:r>
            </a:p>
          </p:txBody>
        </p:sp>
        <p:sp>
          <p:nvSpPr>
            <p:cNvPr id="118871" name="TextBox 16"/>
            <p:cNvSpPr txBox="1">
              <a:spLocks noChangeArrowheads="1"/>
            </p:cNvSpPr>
            <p:nvPr/>
          </p:nvSpPr>
          <p:spPr bwMode="auto">
            <a:xfrm>
              <a:off x="2286231" y="3142872"/>
              <a:ext cx="1836681" cy="320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kumimoji="0" lang="en-US" altLang="ko-KR" sz="15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q</a:t>
              </a:r>
              <a:r>
                <a:rPr kumimoji="0" lang="en-US" altLang="ko-KR" sz="1500" baseline="-250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H1</a:t>
              </a:r>
              <a:r>
                <a:rPr kumimoji="0" lang="en-US" altLang="ko-KR" sz="15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find</a:t>
              </a:r>
              <a:r>
                <a:rPr kumimoji="0" lang="ko-KR" altLang="en-US" sz="15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가 끝난 상태</a:t>
              </a:r>
            </a:p>
          </p:txBody>
        </p:sp>
        <p:sp>
          <p:nvSpPr>
            <p:cNvPr id="118872" name="자유형 21"/>
            <p:cNvSpPr>
              <a:spLocks noChangeArrowheads="1"/>
            </p:cNvSpPr>
            <p:nvPr/>
          </p:nvSpPr>
          <p:spPr bwMode="auto">
            <a:xfrm rot="10800000">
              <a:off x="1205176" y="2963427"/>
              <a:ext cx="1009369" cy="205077"/>
            </a:xfrm>
            <a:custGeom>
              <a:avLst/>
              <a:gdLst>
                <a:gd name="T0" fmla="*/ 0 w 1194619"/>
                <a:gd name="T1" fmla="*/ 105615 h 398206"/>
                <a:gd name="T2" fmla="*/ 421159 w 1194619"/>
                <a:gd name="T3" fmla="*/ 0 h 398206"/>
                <a:gd name="T4" fmla="*/ 852846 w 1194619"/>
                <a:gd name="T5" fmla="*/ 105615 h 398206"/>
                <a:gd name="T6" fmla="*/ 0 60000 65536"/>
                <a:gd name="T7" fmla="*/ 0 60000 65536"/>
                <a:gd name="T8" fmla="*/ 0 60000 65536"/>
                <a:gd name="T9" fmla="*/ 0 w 1194619"/>
                <a:gd name="T10" fmla="*/ 0 h 398206"/>
                <a:gd name="T11" fmla="*/ 1194619 w 1194619"/>
                <a:gd name="T12" fmla="*/ 398206 h 39820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94619" h="398206">
                  <a:moveTo>
                    <a:pt x="0" y="398206"/>
                  </a:moveTo>
                  <a:cubicBezTo>
                    <a:pt x="195416" y="199103"/>
                    <a:pt x="390832" y="0"/>
                    <a:pt x="589935" y="0"/>
                  </a:cubicBezTo>
                  <a:cubicBezTo>
                    <a:pt x="789038" y="0"/>
                    <a:pt x="991828" y="199103"/>
                    <a:pt x="1194619" y="398206"/>
                  </a:cubicBezTo>
                </a:path>
              </a:pathLst>
            </a:cu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anchor="ctr"/>
            <a:lstStyle/>
            <a:p>
              <a:endParaRPr lang="ko-KR" altLang="en-US"/>
            </a:p>
          </p:txBody>
        </p:sp>
        <p:sp>
          <p:nvSpPr>
            <p:cNvPr id="118873" name="TextBox 23"/>
            <p:cNvSpPr txBox="1">
              <a:spLocks noChangeArrowheads="1"/>
            </p:cNvSpPr>
            <p:nvPr/>
          </p:nvSpPr>
          <p:spPr bwMode="auto">
            <a:xfrm>
              <a:off x="5437322" y="3214332"/>
              <a:ext cx="385751" cy="320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kumimoji="0" lang="en-US" altLang="ko-KR" sz="15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kumimoji="0" lang="en-US" altLang="ko-KR" sz="1500" baseline="-250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118874" name="TextBox 24"/>
            <p:cNvSpPr txBox="1">
              <a:spLocks noChangeArrowheads="1"/>
            </p:cNvSpPr>
            <p:nvPr/>
          </p:nvSpPr>
          <p:spPr bwMode="auto">
            <a:xfrm>
              <a:off x="6500914" y="3214332"/>
              <a:ext cx="417500" cy="320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kumimoji="0" lang="en-US" altLang="ko-KR" sz="15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kumimoji="0" lang="en-US" altLang="ko-KR" sz="1500" baseline="-250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cxnSp>
          <p:nvCxnSpPr>
            <p:cNvPr id="118875" name="직선 화살표 연결선 28"/>
            <p:cNvCxnSpPr>
              <a:cxnSpLocks noChangeShapeType="1"/>
            </p:cNvCxnSpPr>
            <p:nvPr/>
          </p:nvCxnSpPr>
          <p:spPr bwMode="auto">
            <a:xfrm rot="5400000" flipH="1" flipV="1">
              <a:off x="8300199" y="3139061"/>
              <a:ext cx="294194" cy="72232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8876" name="TextBox 32"/>
            <p:cNvSpPr txBox="1">
              <a:spLocks noChangeArrowheads="1"/>
            </p:cNvSpPr>
            <p:nvPr/>
          </p:nvSpPr>
          <p:spPr bwMode="auto">
            <a:xfrm>
              <a:off x="7643880" y="3341663"/>
              <a:ext cx="1214400" cy="10065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kumimoji="0" lang="ko-KR" altLang="en-US" sz="15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이게 없으면 동작하지 않는다</a:t>
              </a:r>
              <a:r>
                <a:rPr kumimoji="0" lang="en-US" altLang="ko-KR" sz="15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. (</a:t>
              </a:r>
              <a:r>
                <a:rPr kumimoji="0" lang="ko-KR" altLang="en-US" sz="15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종료되지 않음</a:t>
              </a:r>
              <a:r>
                <a:rPr kumimoji="0" lang="en-US" altLang="ko-KR" sz="15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)</a:t>
              </a:r>
            </a:p>
          </p:txBody>
        </p:sp>
        <p:sp>
          <p:nvSpPr>
            <p:cNvPr id="118877" name="자유형 40"/>
            <p:cNvSpPr>
              <a:spLocks noChangeArrowheads="1"/>
            </p:cNvSpPr>
            <p:nvPr/>
          </p:nvSpPr>
          <p:spPr bwMode="auto">
            <a:xfrm rot="10800000">
              <a:off x="5143503" y="2965878"/>
              <a:ext cx="1009369" cy="205077"/>
            </a:xfrm>
            <a:custGeom>
              <a:avLst/>
              <a:gdLst>
                <a:gd name="T0" fmla="*/ 0 w 1194619"/>
                <a:gd name="T1" fmla="*/ 105615 h 398206"/>
                <a:gd name="T2" fmla="*/ 421159 w 1194619"/>
                <a:gd name="T3" fmla="*/ 0 h 398206"/>
                <a:gd name="T4" fmla="*/ 852846 w 1194619"/>
                <a:gd name="T5" fmla="*/ 105615 h 398206"/>
                <a:gd name="T6" fmla="*/ 0 60000 65536"/>
                <a:gd name="T7" fmla="*/ 0 60000 65536"/>
                <a:gd name="T8" fmla="*/ 0 60000 65536"/>
                <a:gd name="T9" fmla="*/ 0 w 1194619"/>
                <a:gd name="T10" fmla="*/ 0 h 398206"/>
                <a:gd name="T11" fmla="*/ 1194619 w 1194619"/>
                <a:gd name="T12" fmla="*/ 398206 h 39820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94619" h="398206">
                  <a:moveTo>
                    <a:pt x="0" y="398206"/>
                  </a:moveTo>
                  <a:cubicBezTo>
                    <a:pt x="195416" y="199103"/>
                    <a:pt x="390832" y="0"/>
                    <a:pt x="589935" y="0"/>
                  </a:cubicBezTo>
                  <a:cubicBezTo>
                    <a:pt x="789038" y="0"/>
                    <a:pt x="991828" y="199103"/>
                    <a:pt x="1194619" y="398206"/>
                  </a:cubicBezTo>
                </a:path>
              </a:pathLst>
            </a:cu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anchor="ctr"/>
            <a:lstStyle/>
            <a:p>
              <a:endParaRPr lang="ko-KR" altLang="en-US"/>
            </a:p>
          </p:txBody>
        </p:sp>
        <p:sp>
          <p:nvSpPr>
            <p:cNvPr id="118878" name="자유형 41"/>
            <p:cNvSpPr>
              <a:spLocks noChangeArrowheads="1"/>
            </p:cNvSpPr>
            <p:nvPr/>
          </p:nvSpPr>
          <p:spPr bwMode="auto">
            <a:xfrm rot="10800000">
              <a:off x="6231095" y="2965878"/>
              <a:ext cx="1009369" cy="205077"/>
            </a:xfrm>
            <a:custGeom>
              <a:avLst/>
              <a:gdLst>
                <a:gd name="T0" fmla="*/ 0 w 1194619"/>
                <a:gd name="T1" fmla="*/ 105615 h 398206"/>
                <a:gd name="T2" fmla="*/ 421159 w 1194619"/>
                <a:gd name="T3" fmla="*/ 0 h 398206"/>
                <a:gd name="T4" fmla="*/ 852846 w 1194619"/>
                <a:gd name="T5" fmla="*/ 105615 h 398206"/>
                <a:gd name="T6" fmla="*/ 0 60000 65536"/>
                <a:gd name="T7" fmla="*/ 0 60000 65536"/>
                <a:gd name="T8" fmla="*/ 0 60000 65536"/>
                <a:gd name="T9" fmla="*/ 0 w 1194619"/>
                <a:gd name="T10" fmla="*/ 0 h 398206"/>
                <a:gd name="T11" fmla="*/ 1194619 w 1194619"/>
                <a:gd name="T12" fmla="*/ 398206 h 39820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94619" h="398206">
                  <a:moveTo>
                    <a:pt x="0" y="398206"/>
                  </a:moveTo>
                  <a:cubicBezTo>
                    <a:pt x="195416" y="199103"/>
                    <a:pt x="390832" y="0"/>
                    <a:pt x="589935" y="0"/>
                  </a:cubicBezTo>
                  <a:cubicBezTo>
                    <a:pt x="789038" y="0"/>
                    <a:pt x="991828" y="199103"/>
                    <a:pt x="1194619" y="398206"/>
                  </a:cubicBezTo>
                </a:path>
              </a:pathLst>
            </a:cu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anchor="ctr"/>
            <a:lstStyle/>
            <a:p>
              <a:endParaRPr lang="ko-KR" altLang="en-US"/>
            </a:p>
          </p:txBody>
        </p:sp>
      </p:grpSp>
      <p:grpSp>
        <p:nvGrpSpPr>
          <p:cNvPr id="118836" name="그룹 123"/>
          <p:cNvGrpSpPr>
            <a:grpSpLocks/>
          </p:cNvGrpSpPr>
          <p:nvPr/>
        </p:nvGrpSpPr>
        <p:grpSpPr bwMode="auto">
          <a:xfrm>
            <a:off x="1143000" y="4124325"/>
            <a:ext cx="5143500" cy="2090738"/>
            <a:chOff x="2928926" y="3419764"/>
            <a:chExt cx="5286412" cy="2161612"/>
          </a:xfrm>
        </p:grpSpPr>
        <p:grpSp>
          <p:nvGrpSpPr>
            <p:cNvPr id="118838" name="그룹 111"/>
            <p:cNvGrpSpPr>
              <a:grpSpLocks/>
            </p:cNvGrpSpPr>
            <p:nvPr/>
          </p:nvGrpSpPr>
          <p:grpSpPr bwMode="auto">
            <a:xfrm>
              <a:off x="2928926" y="3419764"/>
              <a:ext cx="5286412" cy="2161612"/>
              <a:chOff x="2928926" y="3419764"/>
              <a:chExt cx="5286412" cy="2161612"/>
            </a:xfrm>
          </p:grpSpPr>
          <p:sp>
            <p:nvSpPr>
              <p:cNvPr id="118849" name="타원 48"/>
              <p:cNvSpPr>
                <a:spLocks noChangeArrowheads="1"/>
              </p:cNvSpPr>
              <p:nvPr/>
            </p:nvSpPr>
            <p:spPr bwMode="auto">
              <a:xfrm>
                <a:off x="6858016" y="4143380"/>
                <a:ext cx="714380" cy="714380"/>
              </a:xfrm>
              <a:prstGeom prst="ellips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r>
                  <a:rPr kumimoji="0" lang="en-US" altLang="ko-KR" sz="150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q</a:t>
                </a:r>
                <a:r>
                  <a:rPr kumimoji="0" lang="en-US" altLang="ko-KR" sz="1500" baseline="-2500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5</a:t>
                </a:r>
                <a:r>
                  <a:rPr kumimoji="0" lang="en-US" altLang="ko-KR" sz="150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, R</a:t>
                </a:r>
              </a:p>
            </p:txBody>
          </p:sp>
          <p:sp>
            <p:nvSpPr>
              <p:cNvPr id="118850" name="타원 51"/>
              <p:cNvSpPr>
                <a:spLocks noChangeArrowheads="1"/>
              </p:cNvSpPr>
              <p:nvPr/>
            </p:nvSpPr>
            <p:spPr bwMode="auto">
              <a:xfrm>
                <a:off x="7500958" y="3419764"/>
                <a:ext cx="714380" cy="714380"/>
              </a:xfrm>
              <a:prstGeom prst="ellips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r>
                  <a:rPr kumimoji="0" lang="en-US" altLang="ko-KR" sz="150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q</a:t>
                </a:r>
                <a:r>
                  <a:rPr kumimoji="0" lang="en-US" altLang="ko-KR" sz="1500" baseline="-2500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H1</a:t>
                </a:r>
              </a:p>
            </p:txBody>
          </p:sp>
          <p:sp>
            <p:nvSpPr>
              <p:cNvPr id="118851" name="타원 52"/>
              <p:cNvSpPr>
                <a:spLocks noChangeArrowheads="1"/>
              </p:cNvSpPr>
              <p:nvPr/>
            </p:nvSpPr>
            <p:spPr bwMode="auto">
              <a:xfrm>
                <a:off x="7500958" y="4866996"/>
                <a:ext cx="714380" cy="714380"/>
              </a:xfrm>
              <a:prstGeom prst="ellipse">
                <a:avLst/>
              </a:prstGeom>
              <a:noFill/>
              <a:ln w="127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r>
                  <a:rPr kumimoji="0" lang="en-US" altLang="ko-KR" sz="150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q</a:t>
                </a:r>
                <a:r>
                  <a:rPr kumimoji="0" lang="en-US" altLang="ko-KR" sz="1500" baseline="-2500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H2</a:t>
                </a:r>
              </a:p>
            </p:txBody>
          </p:sp>
          <p:cxnSp>
            <p:nvCxnSpPr>
              <p:cNvPr id="118852" name="직선 화살표 연결선 69"/>
              <p:cNvCxnSpPr>
                <a:cxnSpLocks noChangeShapeType="1"/>
              </p:cNvCxnSpPr>
              <p:nvPr/>
            </p:nvCxnSpPr>
            <p:spPr bwMode="auto">
              <a:xfrm flipV="1">
                <a:off x="6357950" y="4643446"/>
                <a:ext cx="500066" cy="357192"/>
              </a:xfrm>
              <a:prstGeom prst="straightConnector1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grpSp>
            <p:nvGrpSpPr>
              <p:cNvPr id="118853" name="그룹 90"/>
              <p:cNvGrpSpPr>
                <a:grpSpLocks/>
              </p:cNvGrpSpPr>
              <p:nvPr/>
            </p:nvGrpSpPr>
            <p:grpSpPr bwMode="auto">
              <a:xfrm>
                <a:off x="2928926" y="3419764"/>
                <a:ext cx="3438260" cy="2161612"/>
                <a:chOff x="2928926" y="3419764"/>
                <a:chExt cx="3438260" cy="2161612"/>
              </a:xfrm>
            </p:grpSpPr>
            <p:sp>
              <p:nvSpPr>
                <p:cNvPr id="118858" name="타원 49"/>
                <p:cNvSpPr>
                  <a:spLocks noChangeArrowheads="1"/>
                </p:cNvSpPr>
                <p:nvPr/>
              </p:nvSpPr>
              <p:spPr bwMode="auto">
                <a:xfrm>
                  <a:off x="5652806" y="3419764"/>
                  <a:ext cx="714380" cy="714380"/>
                </a:xfrm>
                <a:prstGeom prst="ellipse">
                  <a:avLst/>
                </a:prstGeom>
                <a:noFill/>
                <a:ln w="12700" algn="ctr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kumimoji="0" lang="en-US" altLang="ko-KR" sz="1500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q</a:t>
                  </a:r>
                  <a:r>
                    <a:rPr kumimoji="0" lang="en-US" altLang="ko-KR" sz="1500" baseline="-25000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2</a:t>
                  </a:r>
                  <a:r>
                    <a:rPr kumimoji="0" lang="en-US" altLang="ko-KR" sz="1500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, R</a:t>
                  </a:r>
                </a:p>
              </p:txBody>
            </p:sp>
            <p:sp>
              <p:nvSpPr>
                <p:cNvPr id="118859" name="타원 50"/>
                <p:cNvSpPr>
                  <a:spLocks noChangeArrowheads="1"/>
                </p:cNvSpPr>
                <p:nvPr/>
              </p:nvSpPr>
              <p:spPr bwMode="auto">
                <a:xfrm>
                  <a:off x="5652806" y="4866996"/>
                  <a:ext cx="714380" cy="714380"/>
                </a:xfrm>
                <a:prstGeom prst="ellipse">
                  <a:avLst/>
                </a:prstGeom>
                <a:noFill/>
                <a:ln w="12700" algn="ctr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kumimoji="0" lang="en-US" altLang="ko-KR" sz="1500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q</a:t>
                  </a:r>
                  <a:r>
                    <a:rPr kumimoji="0" lang="en-US" altLang="ko-KR" sz="1500" baseline="-25000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4</a:t>
                  </a:r>
                  <a:r>
                    <a:rPr kumimoji="0" lang="en-US" altLang="ko-KR" sz="1500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, R</a:t>
                  </a:r>
                </a:p>
              </p:txBody>
            </p:sp>
            <p:grpSp>
              <p:nvGrpSpPr>
                <p:cNvPr id="118860" name="그룹 79"/>
                <p:cNvGrpSpPr>
                  <a:grpSpLocks/>
                </p:cNvGrpSpPr>
                <p:nvPr/>
              </p:nvGrpSpPr>
              <p:grpSpPr bwMode="auto">
                <a:xfrm>
                  <a:off x="2928926" y="3419764"/>
                  <a:ext cx="2143140" cy="2161612"/>
                  <a:chOff x="3143240" y="3419764"/>
                  <a:chExt cx="2143140" cy="2161612"/>
                </a:xfrm>
              </p:grpSpPr>
              <p:sp>
                <p:nvSpPr>
                  <p:cNvPr id="118863" name="타원 44"/>
                  <p:cNvSpPr>
                    <a:spLocks noChangeArrowheads="1"/>
                  </p:cNvSpPr>
                  <p:nvPr/>
                </p:nvSpPr>
                <p:spPr bwMode="auto">
                  <a:xfrm>
                    <a:off x="3491194" y="4143380"/>
                    <a:ext cx="714380" cy="714380"/>
                  </a:xfrm>
                  <a:prstGeom prst="ellipse">
                    <a:avLst/>
                  </a:prstGeom>
                  <a:noFill/>
                  <a:ln w="12700" algn="ctr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anchor="ctr"/>
                  <a:lstStyle/>
                  <a:p>
                    <a:pPr algn="ctr"/>
                    <a:r>
                      <a:rPr kumimoji="0" lang="en-US" altLang="ko-KR" sz="150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rPr>
                      <a:t>q</a:t>
                    </a:r>
                    <a:r>
                      <a:rPr kumimoji="0" lang="en-US" altLang="ko-KR" sz="1500" baseline="-2500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rPr>
                      <a:t>0</a:t>
                    </a:r>
                    <a:r>
                      <a:rPr kumimoji="0" lang="en-US" altLang="ko-KR" sz="150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rPr>
                      <a:t>, R</a:t>
                    </a:r>
                  </a:p>
                </p:txBody>
              </p:sp>
              <p:sp>
                <p:nvSpPr>
                  <p:cNvPr id="118864" name="타원 46"/>
                  <p:cNvSpPr>
                    <a:spLocks noChangeArrowheads="1"/>
                  </p:cNvSpPr>
                  <p:nvPr/>
                </p:nvSpPr>
                <p:spPr bwMode="auto">
                  <a:xfrm>
                    <a:off x="4572000" y="3419764"/>
                    <a:ext cx="714380" cy="714380"/>
                  </a:xfrm>
                  <a:prstGeom prst="ellipse">
                    <a:avLst/>
                  </a:prstGeom>
                  <a:noFill/>
                  <a:ln w="12700" algn="ctr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anchor="ctr"/>
                  <a:lstStyle/>
                  <a:p>
                    <a:pPr algn="ctr"/>
                    <a:r>
                      <a:rPr kumimoji="0" lang="en-US" altLang="ko-KR" sz="150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rPr>
                      <a:t>q</a:t>
                    </a:r>
                    <a:r>
                      <a:rPr kumimoji="0" lang="en-US" altLang="ko-KR" sz="1500" baseline="-2500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rPr>
                      <a:t>1</a:t>
                    </a:r>
                    <a:r>
                      <a:rPr kumimoji="0" lang="en-US" altLang="ko-KR" sz="150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rPr>
                      <a:t>, L</a:t>
                    </a:r>
                  </a:p>
                </p:txBody>
              </p:sp>
              <p:sp>
                <p:nvSpPr>
                  <p:cNvPr id="118865" name="타원 47"/>
                  <p:cNvSpPr>
                    <a:spLocks noChangeArrowheads="1"/>
                  </p:cNvSpPr>
                  <p:nvPr/>
                </p:nvSpPr>
                <p:spPr bwMode="auto">
                  <a:xfrm>
                    <a:off x="4572000" y="4866996"/>
                    <a:ext cx="714380" cy="714380"/>
                  </a:xfrm>
                  <a:prstGeom prst="ellipse">
                    <a:avLst/>
                  </a:prstGeom>
                  <a:noFill/>
                  <a:ln w="12700" algn="ctr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anchor="ctr"/>
                  <a:lstStyle/>
                  <a:p>
                    <a:pPr algn="ctr"/>
                    <a:r>
                      <a:rPr kumimoji="0" lang="en-US" altLang="ko-KR" sz="150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rPr>
                      <a:t>q</a:t>
                    </a:r>
                    <a:r>
                      <a:rPr kumimoji="0" lang="en-US" altLang="ko-KR" sz="1500" baseline="-2500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rPr>
                      <a:t>3</a:t>
                    </a:r>
                    <a:r>
                      <a:rPr kumimoji="0" lang="en-US" altLang="ko-KR" sz="150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rPr>
                      <a:t>, L</a:t>
                    </a:r>
                  </a:p>
                </p:txBody>
              </p:sp>
              <p:cxnSp>
                <p:nvCxnSpPr>
                  <p:cNvPr id="118866" name="직선 화살표 연결선 54"/>
                  <p:cNvCxnSpPr>
                    <a:cxnSpLocks noChangeShapeType="1"/>
                  </p:cNvCxnSpPr>
                  <p:nvPr/>
                </p:nvCxnSpPr>
                <p:spPr bwMode="auto">
                  <a:xfrm rot="16200000" flipH="1">
                    <a:off x="3143240" y="4071942"/>
                    <a:ext cx="285752" cy="285752"/>
                  </a:xfrm>
                  <a:prstGeom prst="straightConnector1">
                    <a:avLst/>
                  </a:prstGeom>
                  <a:noFill/>
                  <a:ln w="9525" algn="ctr">
                    <a:solidFill>
                      <a:srgbClr val="000000"/>
                    </a:solidFill>
                    <a:round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18867" name="직선 화살표 연결선 62"/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4143374" y="3929066"/>
                    <a:ext cx="428626" cy="285754"/>
                  </a:xfrm>
                  <a:prstGeom prst="straightConnector1">
                    <a:avLst/>
                  </a:prstGeom>
                  <a:noFill/>
                  <a:ln w="9525" algn="ctr">
                    <a:solidFill>
                      <a:srgbClr val="000000"/>
                    </a:solidFill>
                    <a:round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18868" name="직선 화살표 연결선 70"/>
                  <p:cNvCxnSpPr>
                    <a:cxnSpLocks noChangeShapeType="1"/>
                  </p:cNvCxnSpPr>
                  <p:nvPr/>
                </p:nvCxnSpPr>
                <p:spPr bwMode="auto">
                  <a:xfrm rot="16200000" flipH="1">
                    <a:off x="4183710" y="4745985"/>
                    <a:ext cx="318934" cy="399609"/>
                  </a:xfrm>
                  <a:prstGeom prst="straightConnector1">
                    <a:avLst/>
                  </a:prstGeom>
                  <a:noFill/>
                  <a:ln w="9525" algn="ctr">
                    <a:solidFill>
                      <a:srgbClr val="000000"/>
                    </a:solidFill>
                    <a:round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cxnSp>
              <p:nvCxnSpPr>
                <p:cNvPr id="118861" name="직선 화살표 연결선 74"/>
                <p:cNvCxnSpPr>
                  <a:cxnSpLocks noChangeShapeType="1"/>
                </p:cNvCxnSpPr>
                <p:nvPr/>
              </p:nvCxnSpPr>
              <p:spPr bwMode="auto">
                <a:xfrm>
                  <a:off x="5115796" y="3776954"/>
                  <a:ext cx="500066" cy="1588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000000"/>
                  </a:solidFill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18862" name="직선 화살표 연결선 84"/>
                <p:cNvCxnSpPr>
                  <a:cxnSpLocks noChangeShapeType="1"/>
                </p:cNvCxnSpPr>
                <p:nvPr/>
              </p:nvCxnSpPr>
              <p:spPr bwMode="auto">
                <a:xfrm>
                  <a:off x="5115796" y="5214950"/>
                  <a:ext cx="500066" cy="1588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000000"/>
                  </a:solidFill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118854" name="직선 화살표 연결선 85"/>
              <p:cNvCxnSpPr>
                <a:cxnSpLocks noChangeShapeType="1"/>
              </p:cNvCxnSpPr>
              <p:nvPr/>
            </p:nvCxnSpPr>
            <p:spPr bwMode="auto">
              <a:xfrm>
                <a:off x="6401680" y="3786190"/>
                <a:ext cx="1071570" cy="1588"/>
              </a:xfrm>
              <a:prstGeom prst="straightConnector1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8855" name="직선 화살표 연결선 95"/>
              <p:cNvCxnSpPr>
                <a:cxnSpLocks noChangeShapeType="1"/>
              </p:cNvCxnSpPr>
              <p:nvPr/>
            </p:nvCxnSpPr>
            <p:spPr bwMode="auto">
              <a:xfrm>
                <a:off x="6401680" y="5214950"/>
                <a:ext cx="1071570" cy="1588"/>
              </a:xfrm>
              <a:prstGeom prst="straightConnector1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8856" name="직선 화살표 연결선 97"/>
              <p:cNvCxnSpPr>
                <a:cxnSpLocks noChangeShapeType="1"/>
              </p:cNvCxnSpPr>
              <p:nvPr/>
            </p:nvCxnSpPr>
            <p:spPr bwMode="auto">
              <a:xfrm>
                <a:off x="6339478" y="3982032"/>
                <a:ext cx="571504" cy="318932"/>
              </a:xfrm>
              <a:prstGeom prst="straightConnector1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8857" name="직선 화살표 연결선 106"/>
              <p:cNvCxnSpPr>
                <a:cxnSpLocks noChangeShapeType="1"/>
              </p:cNvCxnSpPr>
              <p:nvPr/>
            </p:nvCxnSpPr>
            <p:spPr bwMode="auto">
              <a:xfrm rot="10800000">
                <a:off x="4034990" y="4500570"/>
                <a:ext cx="2795318" cy="1588"/>
              </a:xfrm>
              <a:prstGeom prst="straightConnector1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18839" name="그룹 122"/>
            <p:cNvGrpSpPr>
              <a:grpSpLocks/>
            </p:cNvGrpSpPr>
            <p:nvPr/>
          </p:nvGrpSpPr>
          <p:grpSpPr bwMode="auto">
            <a:xfrm>
              <a:off x="3770160" y="3528146"/>
              <a:ext cx="3594842" cy="1981651"/>
              <a:chOff x="3770160" y="3528146"/>
              <a:chExt cx="3594842" cy="1981651"/>
            </a:xfrm>
          </p:grpSpPr>
          <p:sp>
            <p:nvSpPr>
              <p:cNvPr id="118840" name="TextBox 113"/>
              <p:cNvSpPr txBox="1">
                <a:spLocks noChangeArrowheads="1"/>
              </p:cNvSpPr>
              <p:nvPr/>
            </p:nvSpPr>
            <p:spPr bwMode="auto">
              <a:xfrm>
                <a:off x="3817482" y="3813819"/>
                <a:ext cx="471589" cy="3316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kumimoji="0" lang="en-US" altLang="ko-KR" sz="150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0/C</a:t>
                </a:r>
              </a:p>
            </p:txBody>
          </p:sp>
          <p:sp>
            <p:nvSpPr>
              <p:cNvPr id="118841" name="TextBox 114"/>
              <p:cNvSpPr txBox="1">
                <a:spLocks noChangeArrowheads="1"/>
              </p:cNvSpPr>
              <p:nvPr/>
            </p:nvSpPr>
            <p:spPr bwMode="auto">
              <a:xfrm>
                <a:off x="3770160" y="4876063"/>
                <a:ext cx="483011" cy="3316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kumimoji="0" lang="en-US" altLang="ko-KR" sz="150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1/D</a:t>
                </a:r>
              </a:p>
            </p:txBody>
          </p:sp>
          <p:sp>
            <p:nvSpPr>
              <p:cNvPr id="118842" name="TextBox 115"/>
              <p:cNvSpPr txBox="1">
                <a:spLocks noChangeArrowheads="1"/>
              </p:cNvSpPr>
              <p:nvPr/>
            </p:nvSpPr>
            <p:spPr bwMode="auto">
              <a:xfrm>
                <a:off x="5100072" y="3528146"/>
                <a:ext cx="527070" cy="3316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kumimoji="0" lang="en-US" altLang="ko-KR" sz="150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Y/Y</a:t>
                </a:r>
              </a:p>
            </p:txBody>
          </p:sp>
          <p:sp>
            <p:nvSpPr>
              <p:cNvPr id="118843" name="TextBox 116"/>
              <p:cNvSpPr txBox="1">
                <a:spLocks noChangeArrowheads="1"/>
              </p:cNvSpPr>
              <p:nvPr/>
            </p:nvSpPr>
            <p:spPr bwMode="auto">
              <a:xfrm>
                <a:off x="6491993" y="3886058"/>
                <a:ext cx="851796" cy="3316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kumimoji="0" lang="en-US" altLang="ko-KR" sz="150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0/C, 1/C</a:t>
                </a:r>
              </a:p>
            </p:txBody>
          </p:sp>
          <p:sp>
            <p:nvSpPr>
              <p:cNvPr id="118844" name="TextBox 117"/>
              <p:cNvSpPr txBox="1">
                <a:spLocks noChangeArrowheads="1"/>
              </p:cNvSpPr>
              <p:nvPr/>
            </p:nvSpPr>
            <p:spPr bwMode="auto">
              <a:xfrm>
                <a:off x="6653540" y="3537997"/>
                <a:ext cx="527070" cy="3316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kumimoji="0" lang="en-US" altLang="ko-KR" sz="150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X/X</a:t>
                </a:r>
              </a:p>
            </p:txBody>
          </p:sp>
          <p:sp>
            <p:nvSpPr>
              <p:cNvPr id="118845" name="TextBox 118"/>
              <p:cNvSpPr txBox="1">
                <a:spLocks noChangeArrowheads="1"/>
              </p:cNvSpPr>
              <p:nvPr/>
            </p:nvSpPr>
            <p:spPr bwMode="auto">
              <a:xfrm>
                <a:off x="5100072" y="4245612"/>
                <a:ext cx="527070" cy="3316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kumimoji="0" lang="en-US" altLang="ko-KR" sz="150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X/X</a:t>
                </a:r>
              </a:p>
            </p:txBody>
          </p:sp>
          <p:sp>
            <p:nvSpPr>
              <p:cNvPr id="118846" name="TextBox 119"/>
              <p:cNvSpPr txBox="1">
                <a:spLocks noChangeArrowheads="1"/>
              </p:cNvSpPr>
              <p:nvPr/>
            </p:nvSpPr>
            <p:spPr bwMode="auto">
              <a:xfrm>
                <a:off x="5100072" y="4966362"/>
                <a:ext cx="527070" cy="3316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kumimoji="0" lang="en-US" altLang="ko-KR" sz="150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Y/Y</a:t>
                </a:r>
              </a:p>
            </p:txBody>
          </p:sp>
          <p:sp>
            <p:nvSpPr>
              <p:cNvPr id="118847" name="TextBox 120"/>
              <p:cNvSpPr txBox="1">
                <a:spLocks noChangeArrowheads="1"/>
              </p:cNvSpPr>
              <p:nvPr/>
            </p:nvSpPr>
            <p:spPr bwMode="auto">
              <a:xfrm>
                <a:off x="6490361" y="4795615"/>
                <a:ext cx="874641" cy="3316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kumimoji="0" lang="en-US" altLang="ko-KR" sz="150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0/D, 1/D</a:t>
                </a:r>
              </a:p>
            </p:txBody>
          </p:sp>
          <p:sp>
            <p:nvSpPr>
              <p:cNvPr id="118848" name="TextBox 121"/>
              <p:cNvSpPr txBox="1">
                <a:spLocks noChangeArrowheads="1"/>
              </p:cNvSpPr>
              <p:nvPr/>
            </p:nvSpPr>
            <p:spPr bwMode="auto">
              <a:xfrm>
                <a:off x="6695966" y="5178154"/>
                <a:ext cx="527070" cy="3316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kumimoji="0" lang="en-US" altLang="ko-KR" sz="150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X/X</a:t>
                </a:r>
              </a:p>
            </p:txBody>
          </p:sp>
        </p:grpSp>
      </p:grpSp>
      <p:sp>
        <p:nvSpPr>
          <p:cNvPr id="118837" name="내용 개체 틀 2"/>
          <p:cNvSpPr txBox="1">
            <a:spLocks/>
          </p:cNvSpPr>
          <p:nvPr/>
        </p:nvSpPr>
        <p:spPr bwMode="auto">
          <a:xfrm>
            <a:off x="598488" y="2714625"/>
            <a:ext cx="3109912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 = { q</a:t>
            </a:r>
            <a:r>
              <a:rPr kumimoji="0" lang="en-US" altLang="ko-KR" sz="15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q</a:t>
            </a:r>
            <a:r>
              <a:rPr kumimoji="0" lang="en-US" altLang="ko-KR" sz="15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q</a:t>
            </a:r>
            <a:r>
              <a:rPr kumimoji="0" lang="en-US" altLang="ko-KR" sz="15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q</a:t>
            </a:r>
            <a:r>
              <a:rPr kumimoji="0" lang="en-US" altLang="ko-KR" sz="15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q</a:t>
            </a:r>
            <a:r>
              <a:rPr kumimoji="0" lang="en-US" altLang="ko-KR" sz="15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q</a:t>
            </a:r>
            <a:r>
              <a:rPr kumimoji="0" lang="en-US" altLang="ko-KR" sz="15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q</a:t>
            </a:r>
            <a:r>
              <a:rPr kumimoji="0" lang="en-US" altLang="ko-KR" sz="15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H1</a:t>
            </a:r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q</a:t>
            </a:r>
            <a:r>
              <a:rPr kumimoji="0" lang="en-US" altLang="ko-KR" sz="15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H2</a:t>
            </a:r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}</a:t>
            </a:r>
          </a:p>
          <a:p>
            <a:pPr eaLnBrk="1" hangingPunct="1">
              <a:lnSpc>
                <a:spcPct val="150000"/>
              </a:lnSpc>
            </a:pPr>
            <a:r>
              <a:rPr kumimoji="0" lang="az-Cyrl-AZ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Г</a:t>
            </a:r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= { Y, 0, 1, X, C, D }</a:t>
            </a:r>
          </a:p>
          <a:p>
            <a:pPr eaLnBrk="1" hangingPunct="1">
              <a:lnSpc>
                <a:spcPct val="150000"/>
              </a:lnSpc>
            </a:pPr>
            <a:r>
              <a:rPr kumimoji="0" lang="el-GR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δ</a:t>
            </a:r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: Minsky Diagram</a:t>
            </a:r>
          </a:p>
        </p:txBody>
      </p:sp>
    </p:spTree>
    <p:extLst>
      <p:ext uri="{BB962C8B-B14F-4D97-AF65-F5344CB8AC3E}">
        <p14:creationId xmlns:p14="http://schemas.microsoft.com/office/powerpoint/2010/main" val="14390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내용 개체 틀 2"/>
          <p:cNvSpPr>
            <a:spLocks/>
          </p:cNvSpPr>
          <p:nvPr/>
        </p:nvSpPr>
        <p:spPr bwMode="auto">
          <a:xfrm>
            <a:off x="500063" y="2214563"/>
            <a:ext cx="82296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T.M is a information processor.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T.M is a function with input data.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domain : word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range : Yes, no</a:t>
            </a:r>
          </a:p>
        </p:txBody>
      </p:sp>
      <p:grpSp>
        <p:nvGrpSpPr>
          <p:cNvPr id="122883" name="Group 38"/>
          <p:cNvGrpSpPr>
            <a:grpSpLocks/>
          </p:cNvGrpSpPr>
          <p:nvPr/>
        </p:nvGrpSpPr>
        <p:grpSpPr bwMode="auto">
          <a:xfrm>
            <a:off x="324192" y="623888"/>
            <a:ext cx="9036050" cy="1924050"/>
            <a:chOff x="400" y="439"/>
            <a:chExt cx="5016" cy="829"/>
          </a:xfrm>
        </p:grpSpPr>
        <p:sp>
          <p:nvSpPr>
            <p:cNvPr id="122893" name="TextBox 3"/>
            <p:cNvSpPr txBox="1">
              <a:spLocks noChangeArrowheads="1"/>
            </p:cNvSpPr>
            <p:nvPr/>
          </p:nvSpPr>
          <p:spPr bwMode="auto">
            <a:xfrm>
              <a:off x="400" y="562"/>
              <a:ext cx="5016" cy="7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kumimoji="0" lang="en-US" altLang="ko-KR" sz="15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T = &lt; Q, </a:t>
              </a:r>
              <a:r>
                <a:rPr kumimoji="0" lang="az-Cyrl-AZ" altLang="ko-KR" sz="15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Г</a:t>
              </a:r>
              <a:r>
                <a:rPr kumimoji="0" lang="en-US" altLang="ko-KR" sz="15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, </a:t>
              </a:r>
              <a:r>
                <a:rPr kumimoji="0" lang="el-GR" altLang="ko-KR" sz="15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δ</a:t>
              </a:r>
              <a:r>
                <a:rPr kumimoji="0" lang="en-US" altLang="ko-KR" sz="15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, q</a:t>
              </a:r>
              <a:r>
                <a:rPr kumimoji="0" lang="en-US" altLang="ko-KR" sz="1500" baseline="-250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r>
                <a:rPr kumimoji="0" lang="en-US" altLang="ko-KR" sz="15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&gt; </a:t>
              </a:r>
              <a:r>
                <a:rPr kumimoji="0" lang="ko-KR" altLang="en-US" sz="15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인 </a:t>
              </a:r>
              <a:r>
                <a:rPr kumimoji="0" lang="en-US" altLang="ko-KR" sz="15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TM</a:t>
              </a:r>
              <a:r>
                <a:rPr kumimoji="0" lang="ko-KR" altLang="en-US" sz="15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이 존재해서 </a:t>
              </a:r>
              <a:r>
                <a:rPr kumimoji="0" lang="en-US" altLang="ko-KR" sz="15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q</a:t>
              </a:r>
              <a:r>
                <a:rPr kumimoji="0" lang="en-US" altLang="ko-KR" sz="1500" baseline="-250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r>
                <a:rPr kumimoji="0" lang="ko-KR" altLang="en-US" sz="15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에 </a:t>
              </a:r>
              <a:r>
                <a:rPr kumimoji="0" lang="en-US" altLang="ko-KR" sz="15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tape</a:t>
              </a:r>
              <a:r>
                <a:rPr kumimoji="0" lang="ko-KR" altLang="en-US" sz="15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상에                 로 동작 개시하여 </a:t>
              </a:r>
              <a:r>
                <a:rPr kumimoji="0" lang="en-US" altLang="ko-KR" sz="15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q</a:t>
              </a:r>
              <a:r>
                <a:rPr kumimoji="0" lang="en-US" altLang="ko-KR" sz="1500" baseline="-250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kumimoji="0" lang="ko-KR" altLang="en-US" sz="15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에서 </a:t>
              </a:r>
              <a:r>
                <a:rPr kumimoji="0" lang="en-US" altLang="ko-KR" sz="15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Tape</a:t>
              </a:r>
              <a:r>
                <a:rPr kumimoji="0" lang="ko-KR" altLang="en-US" sz="15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상에                를 두고 정지했다면        은 계산 가능한 함수이다</a:t>
              </a:r>
              <a:r>
                <a:rPr kumimoji="0" lang="en-US" altLang="ko-KR" sz="15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. </a:t>
              </a:r>
              <a:r>
                <a:rPr kumimoji="0" lang="ko-KR" altLang="en-US" sz="15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이 때 </a:t>
              </a:r>
              <a:r>
                <a:rPr kumimoji="0" lang="en-US" altLang="ko-KR" sz="15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T</a:t>
              </a:r>
              <a:r>
                <a:rPr kumimoji="0" lang="ko-KR" altLang="en-US" sz="15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는 함수        을 계산하였다고 한다</a:t>
              </a:r>
              <a:r>
                <a:rPr kumimoji="0" lang="en-US" altLang="ko-KR" sz="15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. </a:t>
              </a:r>
            </a:p>
          </p:txBody>
        </p:sp>
        <p:graphicFrame>
          <p:nvGraphicFramePr>
            <p:cNvPr id="122894" name="Object 1"/>
            <p:cNvGraphicFramePr>
              <a:graphicFrameLocks noChangeAspect="1"/>
            </p:cNvGraphicFramePr>
            <p:nvPr/>
          </p:nvGraphicFramePr>
          <p:xfrm>
            <a:off x="2465" y="439"/>
            <a:ext cx="585" cy="4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19" name="수식" r:id="rId3" imgW="634680" imgH="482400" progId="Equation.3">
                    <p:embed/>
                  </p:oleObj>
                </mc:Choice>
                <mc:Fallback>
                  <p:oleObj name="수식" r:id="rId3" imgW="634680" imgH="482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65" y="439"/>
                          <a:ext cx="585" cy="4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895" name="Object 2"/>
            <p:cNvGraphicFramePr>
              <a:graphicFrameLocks noChangeAspect="1"/>
            </p:cNvGraphicFramePr>
            <p:nvPr/>
          </p:nvGraphicFramePr>
          <p:xfrm>
            <a:off x="4557" y="537"/>
            <a:ext cx="479" cy="2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20" name="수식" r:id="rId5" imgW="457002" imgH="203112" progId="Equation.3">
                    <p:embed/>
                  </p:oleObj>
                </mc:Choice>
                <mc:Fallback>
                  <p:oleObj name="수식" r:id="rId5" imgW="457002" imgH="20311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57" y="537"/>
                          <a:ext cx="479" cy="2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896" name="Object 3"/>
            <p:cNvGraphicFramePr>
              <a:graphicFrameLocks noChangeAspect="1"/>
            </p:cNvGraphicFramePr>
            <p:nvPr/>
          </p:nvGraphicFramePr>
          <p:xfrm>
            <a:off x="1039" y="717"/>
            <a:ext cx="221" cy="1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21" name="수식" r:id="rId7" imgW="342751" imgH="203112" progId="Equation.3">
                    <p:embed/>
                  </p:oleObj>
                </mc:Choice>
                <mc:Fallback>
                  <p:oleObj name="수식" r:id="rId7" imgW="342751" imgH="20311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39" y="717"/>
                          <a:ext cx="221" cy="1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897" name="Object 4"/>
            <p:cNvGraphicFramePr>
              <a:graphicFrameLocks noChangeAspect="1"/>
            </p:cNvGraphicFramePr>
            <p:nvPr/>
          </p:nvGraphicFramePr>
          <p:xfrm>
            <a:off x="3118" y="748"/>
            <a:ext cx="220" cy="1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22" name="수식" r:id="rId9" imgW="342751" imgH="203112" progId="Equation.3">
                    <p:embed/>
                  </p:oleObj>
                </mc:Choice>
                <mc:Fallback>
                  <p:oleObj name="수식" r:id="rId9" imgW="342751" imgH="20311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18" y="748"/>
                          <a:ext cx="220" cy="1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2884" name="그룹 21"/>
          <p:cNvGrpSpPr>
            <a:grpSpLocks/>
          </p:cNvGrpSpPr>
          <p:nvPr/>
        </p:nvGrpSpPr>
        <p:grpSpPr bwMode="auto">
          <a:xfrm>
            <a:off x="571500" y="4056063"/>
            <a:ext cx="8001000" cy="1082675"/>
            <a:chOff x="571472" y="4056411"/>
            <a:chExt cx="8001056" cy="1082339"/>
          </a:xfrm>
        </p:grpSpPr>
        <p:grpSp>
          <p:nvGrpSpPr>
            <p:cNvPr id="122885" name="그룹 13"/>
            <p:cNvGrpSpPr>
              <a:grpSpLocks/>
            </p:cNvGrpSpPr>
            <p:nvPr/>
          </p:nvGrpSpPr>
          <p:grpSpPr bwMode="auto">
            <a:xfrm>
              <a:off x="571472" y="4056411"/>
              <a:ext cx="8001056" cy="1082339"/>
              <a:chOff x="571472" y="4056411"/>
              <a:chExt cx="8001056" cy="1082339"/>
            </a:xfrm>
          </p:grpSpPr>
          <p:sp>
            <p:nvSpPr>
              <p:cNvPr id="122889" name="TextBox 7"/>
              <p:cNvSpPr txBox="1">
                <a:spLocks noChangeArrowheads="1"/>
              </p:cNvSpPr>
              <p:nvPr/>
            </p:nvSpPr>
            <p:spPr bwMode="auto">
              <a:xfrm>
                <a:off x="571472" y="4056411"/>
                <a:ext cx="8001056" cy="10061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>
                  <a:lnSpc>
                    <a:spcPct val="200000"/>
                  </a:lnSpc>
                  <a:buFont typeface="Arial" pitchFamily="34" charset="0"/>
                  <a:buChar char="•"/>
                </a:pPr>
                <a:r>
                  <a:rPr kumimoji="0" lang="en-US" altLang="ko-KR" sz="150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   </a:t>
                </a:r>
                <a:r>
                  <a:rPr kumimoji="0" lang="ko-KR" altLang="en-US" sz="150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함수        에 변수 </a:t>
                </a:r>
                <a:r>
                  <a:rPr kumimoji="0" lang="en-US" altLang="ko-KR" sz="150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kumimoji="0" lang="ko-KR" altLang="en-US" sz="150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이 주어졌을 때 </a:t>
                </a:r>
                <a:r>
                  <a:rPr kumimoji="0" lang="en-US" altLang="ko-KR" sz="150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the value of          </a:t>
                </a:r>
                <a:r>
                  <a:rPr kumimoji="0" lang="ko-KR" altLang="en-US" sz="150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을 결과로 하는 </a:t>
                </a:r>
                <a:r>
                  <a:rPr kumimoji="0" lang="en-US" altLang="ko-KR" sz="150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TM</a:t>
                </a:r>
                <a:r>
                  <a:rPr kumimoji="0" lang="ko-KR" altLang="en-US" sz="150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이 존재한다면 </a:t>
                </a:r>
              </a:p>
              <a:p>
                <a:pPr eaLnBrk="1" hangingPunct="1">
                  <a:lnSpc>
                    <a:spcPct val="200000"/>
                  </a:lnSpc>
                </a:pPr>
                <a:r>
                  <a:rPr kumimoji="0" lang="ko-KR" altLang="en-US" sz="150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        이        를			이라고 함</a:t>
                </a:r>
                <a:r>
                  <a:rPr kumimoji="0" lang="en-US" altLang="ko-KR" sz="150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</p:txBody>
          </p:sp>
          <p:grpSp>
            <p:nvGrpSpPr>
              <p:cNvPr id="122890" name="그룹 12"/>
              <p:cNvGrpSpPr>
                <a:grpSpLocks/>
              </p:cNvGrpSpPr>
              <p:nvPr/>
            </p:nvGrpSpPr>
            <p:grpSpPr bwMode="auto">
              <a:xfrm>
                <a:off x="2032145" y="4589514"/>
                <a:ext cx="2093765" cy="549236"/>
                <a:chOff x="2032145" y="4589514"/>
                <a:chExt cx="2093765" cy="549236"/>
              </a:xfrm>
            </p:grpSpPr>
            <p:sp>
              <p:nvSpPr>
                <p:cNvPr id="122891" name="TextBox 6"/>
                <p:cNvSpPr txBox="1">
                  <a:spLocks noChangeArrowheads="1"/>
                </p:cNvSpPr>
                <p:nvPr/>
              </p:nvSpPr>
              <p:spPr bwMode="auto">
                <a:xfrm>
                  <a:off x="2148024" y="4589514"/>
                  <a:ext cx="1977886" cy="54923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10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 sz="10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 sz="10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 sz="10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 sz="10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eaLnBrk="1" hangingPunct="1"/>
                  <a:r>
                    <a:rPr kumimoji="0" lang="en-US" altLang="ko-KR" sz="1500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Computatable function.</a:t>
                  </a:r>
                </a:p>
                <a:p>
                  <a:pPr eaLnBrk="1" hangingPunct="1"/>
                  <a:r>
                    <a:rPr kumimoji="0" lang="en-US" altLang="ko-KR" sz="1500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Recursive function.</a:t>
                  </a:r>
                  <a:endParaRPr kumimoji="0" lang="en-US" altLang="ko-KR" sz="1500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122892" name="자유형 11"/>
                <p:cNvSpPr>
                  <a:spLocks noChangeArrowheads="1"/>
                </p:cNvSpPr>
                <p:nvPr/>
              </p:nvSpPr>
              <p:spPr bwMode="auto">
                <a:xfrm>
                  <a:off x="2032145" y="4714884"/>
                  <a:ext cx="129309" cy="304800"/>
                </a:xfrm>
                <a:custGeom>
                  <a:avLst/>
                  <a:gdLst>
                    <a:gd name="T0" fmla="*/ 129309 w 129309"/>
                    <a:gd name="T1" fmla="*/ 0 h 304800"/>
                    <a:gd name="T2" fmla="*/ 0 w 129309"/>
                    <a:gd name="T3" fmla="*/ 157019 h 304800"/>
                    <a:gd name="T4" fmla="*/ 129309 w 129309"/>
                    <a:gd name="T5" fmla="*/ 304800 h 304800"/>
                    <a:gd name="T6" fmla="*/ 0 60000 65536"/>
                    <a:gd name="T7" fmla="*/ 0 60000 65536"/>
                    <a:gd name="T8" fmla="*/ 0 60000 65536"/>
                    <a:gd name="T9" fmla="*/ 0 w 129309"/>
                    <a:gd name="T10" fmla="*/ 0 h 304800"/>
                    <a:gd name="T11" fmla="*/ 129309 w 129309"/>
                    <a:gd name="T12" fmla="*/ 304800 h 3048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29309" h="304800">
                      <a:moveTo>
                        <a:pt x="129309" y="0"/>
                      </a:moveTo>
                      <a:cubicBezTo>
                        <a:pt x="64654" y="53109"/>
                        <a:pt x="0" y="106219"/>
                        <a:pt x="0" y="157019"/>
                      </a:cubicBezTo>
                      <a:cubicBezTo>
                        <a:pt x="0" y="207819"/>
                        <a:pt x="113915" y="277091"/>
                        <a:pt x="129309" y="304800"/>
                      </a:cubicBezTo>
                    </a:path>
                  </a:pathLst>
                </a:custGeom>
                <a:noFill/>
                <a:ln w="9525" algn="ctr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/>
                <a:p>
                  <a:endParaRPr lang="ko-KR" altLang="en-US"/>
                </a:p>
              </p:txBody>
            </p:sp>
          </p:grpSp>
        </p:grpSp>
        <p:graphicFrame>
          <p:nvGraphicFramePr>
            <p:cNvPr id="122886" name="Object 5"/>
            <p:cNvGraphicFramePr>
              <a:graphicFrameLocks noChangeAspect="1"/>
            </p:cNvGraphicFramePr>
            <p:nvPr/>
          </p:nvGraphicFramePr>
          <p:xfrm>
            <a:off x="1300142" y="4286256"/>
            <a:ext cx="342900" cy="203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23" name="수식" r:id="rId11" imgW="342751" imgH="203112" progId="Equation.3">
                    <p:embed/>
                  </p:oleObj>
                </mc:Choice>
                <mc:Fallback>
                  <p:oleObj name="수식" r:id="rId11" imgW="342751" imgH="20311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00142" y="4286256"/>
                          <a:ext cx="342900" cy="203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887" name="Object 6"/>
            <p:cNvGraphicFramePr>
              <a:graphicFrameLocks noChangeAspect="1"/>
            </p:cNvGraphicFramePr>
            <p:nvPr/>
          </p:nvGraphicFramePr>
          <p:xfrm>
            <a:off x="4733348" y="4297370"/>
            <a:ext cx="342900" cy="203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24" name="수식" r:id="rId12" imgW="342751" imgH="203112" progId="Equation.3">
                    <p:embed/>
                  </p:oleObj>
                </mc:Choice>
                <mc:Fallback>
                  <p:oleObj name="수식" r:id="rId12" imgW="342751" imgH="20311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33348" y="4297370"/>
                          <a:ext cx="342900" cy="203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888" name="Object 7"/>
            <p:cNvGraphicFramePr>
              <a:graphicFrameLocks noChangeAspect="1"/>
            </p:cNvGraphicFramePr>
            <p:nvPr/>
          </p:nvGraphicFramePr>
          <p:xfrm>
            <a:off x="1285852" y="4742592"/>
            <a:ext cx="342900" cy="203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25" name="수식" r:id="rId13" imgW="342751" imgH="203112" progId="Equation.3">
                    <p:embed/>
                  </p:oleObj>
                </mc:Choice>
                <mc:Fallback>
                  <p:oleObj name="수식" r:id="rId13" imgW="342751" imgH="20311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85852" y="4742592"/>
                          <a:ext cx="342900" cy="203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68831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Text Box 23"/>
          <p:cNvSpPr txBox="1">
            <a:spLocks noChangeArrowheads="1"/>
          </p:cNvSpPr>
          <p:nvPr/>
        </p:nvSpPr>
        <p:spPr bwMode="auto">
          <a:xfrm>
            <a:off x="755650" y="692150"/>
            <a:ext cx="100806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partially </a:t>
            </a:r>
          </a:p>
        </p:txBody>
      </p:sp>
      <p:sp>
        <p:nvSpPr>
          <p:cNvPr id="123907" name="Text Box 24"/>
          <p:cNvSpPr txBox="1">
            <a:spLocks noChangeArrowheads="1"/>
          </p:cNvSpPr>
          <p:nvPr/>
        </p:nvSpPr>
        <p:spPr bwMode="auto">
          <a:xfrm>
            <a:off x="1835150" y="657225"/>
            <a:ext cx="12065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computatable</a:t>
            </a:r>
          </a:p>
        </p:txBody>
      </p:sp>
      <p:sp>
        <p:nvSpPr>
          <p:cNvPr id="123908" name="Text Box 25"/>
          <p:cNvSpPr txBox="1">
            <a:spLocks noChangeArrowheads="1"/>
          </p:cNvSpPr>
          <p:nvPr/>
        </p:nvSpPr>
        <p:spPr bwMode="auto">
          <a:xfrm>
            <a:off x="1908175" y="1089025"/>
            <a:ext cx="88106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recursive</a:t>
            </a:r>
          </a:p>
        </p:txBody>
      </p:sp>
      <p:sp>
        <p:nvSpPr>
          <p:cNvPr id="123909" name="AutoShape 26"/>
          <p:cNvSpPr>
            <a:spLocks/>
          </p:cNvSpPr>
          <p:nvPr/>
        </p:nvSpPr>
        <p:spPr bwMode="auto">
          <a:xfrm>
            <a:off x="1692275" y="836613"/>
            <a:ext cx="71438" cy="431800"/>
          </a:xfrm>
          <a:prstGeom prst="leftBracket">
            <a:avLst>
              <a:gd name="adj" fmla="val 5037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3910" name="AutoShape 27"/>
          <p:cNvSpPr>
            <a:spLocks/>
          </p:cNvSpPr>
          <p:nvPr/>
        </p:nvSpPr>
        <p:spPr bwMode="auto">
          <a:xfrm flipH="1">
            <a:off x="3059113" y="836613"/>
            <a:ext cx="71437" cy="431800"/>
          </a:xfrm>
          <a:prstGeom prst="leftBracket">
            <a:avLst>
              <a:gd name="adj" fmla="val 50371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3911" name="Text Box 28"/>
          <p:cNvSpPr txBox="1">
            <a:spLocks noChangeArrowheads="1"/>
          </p:cNvSpPr>
          <p:nvPr/>
        </p:nvSpPr>
        <p:spPr bwMode="auto">
          <a:xfrm>
            <a:off x="3348038" y="692150"/>
            <a:ext cx="817562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function</a:t>
            </a:r>
          </a:p>
        </p:txBody>
      </p:sp>
      <p:sp>
        <p:nvSpPr>
          <p:cNvPr id="123912" name="Text Box 29"/>
          <p:cNvSpPr txBox="1">
            <a:spLocks noChangeArrowheads="1"/>
          </p:cNvSpPr>
          <p:nvPr/>
        </p:nvSpPr>
        <p:spPr bwMode="auto">
          <a:xfrm>
            <a:off x="755650" y="1700213"/>
            <a:ext cx="4237038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→ 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</a:rPr>
              <a:t>특별히 정의된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Domain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</a:rPr>
              <a:t>에서만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n→f(n).</a:t>
            </a:r>
          </a:p>
          <a:p>
            <a:pPr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	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</a:rPr>
              <a:t>그 외의 상황에서는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f(n)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</a:rPr>
              <a:t>이 정지하지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X</a:t>
            </a:r>
          </a:p>
        </p:txBody>
      </p:sp>
      <p:sp>
        <p:nvSpPr>
          <p:cNvPr id="123913" name="Text Box 30"/>
          <p:cNvSpPr txBox="1">
            <a:spLocks noChangeArrowheads="1"/>
          </p:cNvSpPr>
          <p:nvPr/>
        </p:nvSpPr>
        <p:spPr bwMode="auto">
          <a:xfrm>
            <a:off x="744538" y="2671763"/>
            <a:ext cx="19177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Full domain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</a:rPr>
              <a:t>이면 그냥</a:t>
            </a:r>
          </a:p>
        </p:txBody>
      </p:sp>
      <p:sp>
        <p:nvSpPr>
          <p:cNvPr id="123914" name="AutoShape 31"/>
          <p:cNvSpPr>
            <a:spLocks/>
          </p:cNvSpPr>
          <p:nvPr/>
        </p:nvSpPr>
        <p:spPr bwMode="auto">
          <a:xfrm flipH="1">
            <a:off x="5148263" y="1773238"/>
            <a:ext cx="71437" cy="431800"/>
          </a:xfrm>
          <a:prstGeom prst="leftBracket">
            <a:avLst>
              <a:gd name="adj" fmla="val 50371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3915" name="Text Box 32"/>
          <p:cNvSpPr txBox="1">
            <a:spLocks noChangeArrowheads="1"/>
          </p:cNvSpPr>
          <p:nvPr/>
        </p:nvSpPr>
        <p:spPr bwMode="auto">
          <a:xfrm>
            <a:off x="2914650" y="2636838"/>
            <a:ext cx="12065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computatable</a:t>
            </a:r>
          </a:p>
        </p:txBody>
      </p:sp>
      <p:sp>
        <p:nvSpPr>
          <p:cNvPr id="123916" name="Text Box 33"/>
          <p:cNvSpPr txBox="1">
            <a:spLocks noChangeArrowheads="1"/>
          </p:cNvSpPr>
          <p:nvPr/>
        </p:nvSpPr>
        <p:spPr bwMode="auto">
          <a:xfrm>
            <a:off x="2987675" y="3068638"/>
            <a:ext cx="88106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recursive</a:t>
            </a:r>
          </a:p>
        </p:txBody>
      </p:sp>
      <p:sp>
        <p:nvSpPr>
          <p:cNvPr id="123917" name="AutoShape 34"/>
          <p:cNvSpPr>
            <a:spLocks/>
          </p:cNvSpPr>
          <p:nvPr/>
        </p:nvSpPr>
        <p:spPr bwMode="auto">
          <a:xfrm>
            <a:off x="2771775" y="2816225"/>
            <a:ext cx="71438" cy="431800"/>
          </a:xfrm>
          <a:prstGeom prst="leftBracket">
            <a:avLst>
              <a:gd name="adj" fmla="val 5037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3918" name="AutoShape 35"/>
          <p:cNvSpPr>
            <a:spLocks/>
          </p:cNvSpPr>
          <p:nvPr/>
        </p:nvSpPr>
        <p:spPr bwMode="auto">
          <a:xfrm flipH="1">
            <a:off x="4138613" y="2816225"/>
            <a:ext cx="71437" cy="431800"/>
          </a:xfrm>
          <a:prstGeom prst="leftBracket">
            <a:avLst>
              <a:gd name="adj" fmla="val 50371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3919" name="Text Box 36"/>
          <p:cNvSpPr txBox="1">
            <a:spLocks noChangeArrowheads="1"/>
          </p:cNvSpPr>
          <p:nvPr/>
        </p:nvSpPr>
        <p:spPr bwMode="auto">
          <a:xfrm>
            <a:off x="4427538" y="2671763"/>
            <a:ext cx="817562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function</a:t>
            </a:r>
          </a:p>
        </p:txBody>
      </p:sp>
      <p:sp>
        <p:nvSpPr>
          <p:cNvPr id="123920" name="Text Box 37"/>
          <p:cNvSpPr txBox="1">
            <a:spLocks noChangeArrowheads="1"/>
          </p:cNvSpPr>
          <p:nvPr/>
        </p:nvSpPr>
        <p:spPr bwMode="auto">
          <a:xfrm>
            <a:off x="5343525" y="1793875"/>
            <a:ext cx="584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800">
                <a:solidFill>
                  <a:srgbClr val="000000"/>
                </a:solidFill>
                <a:latin typeface="Times New Roman" pitchFamily="18" charset="0"/>
              </a:rPr>
              <a:t>T.M</a:t>
            </a:r>
          </a:p>
        </p:txBody>
      </p:sp>
      <p:sp>
        <p:nvSpPr>
          <p:cNvPr id="123921" name="Text Box 38"/>
          <p:cNvSpPr txBox="1">
            <a:spLocks noChangeArrowheads="1"/>
          </p:cNvSpPr>
          <p:nvPr/>
        </p:nvSpPr>
        <p:spPr bwMode="auto">
          <a:xfrm>
            <a:off x="735013" y="3651250"/>
            <a:ext cx="8085137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Algorithm : 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</a:rPr>
              <a:t>그 함수를 실행하는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T.M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</a:rPr>
              <a:t>이 존재하면 그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T.M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</a:rPr>
              <a:t>을 그 함수의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algorithm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</a:rPr>
              <a:t>이라 한다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</p:txBody>
      </p:sp>
      <p:sp>
        <p:nvSpPr>
          <p:cNvPr id="123922" name="Text Box 39"/>
          <p:cNvSpPr txBox="1">
            <a:spLocks noChangeArrowheads="1"/>
          </p:cNvSpPr>
          <p:nvPr/>
        </p:nvSpPr>
        <p:spPr bwMode="auto">
          <a:xfrm>
            <a:off x="1619250" y="4076700"/>
            <a:ext cx="3779838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☆ 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</a:rPr>
              <a:t>「그 계산을 실행하는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T.M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</a:rPr>
              <a:t>이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algorithm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</a:rPr>
              <a:t>」</a:t>
            </a:r>
          </a:p>
        </p:txBody>
      </p:sp>
      <p:sp>
        <p:nvSpPr>
          <p:cNvPr id="123923" name="Text Box 40"/>
          <p:cNvSpPr txBox="1">
            <a:spLocks noChangeArrowheads="1"/>
          </p:cNvSpPr>
          <p:nvPr/>
        </p:nvSpPr>
        <p:spPr bwMode="auto">
          <a:xfrm>
            <a:off x="755650" y="4724400"/>
            <a:ext cx="473075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Procedure : partially computable function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</a:rPr>
              <a:t>을 실행하는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T.M</a:t>
            </a:r>
          </a:p>
        </p:txBody>
      </p:sp>
      <p:sp>
        <p:nvSpPr>
          <p:cNvPr id="123924" name="Text Box 41"/>
          <p:cNvSpPr txBox="1">
            <a:spLocks noChangeArrowheads="1"/>
          </p:cNvSpPr>
          <p:nvPr/>
        </p:nvSpPr>
        <p:spPr bwMode="auto">
          <a:xfrm>
            <a:off x="755650" y="5300663"/>
            <a:ext cx="4330700" cy="7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Algorithm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</a:rPr>
              <a:t>이 존재하는 언어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: recursive set</a:t>
            </a:r>
          </a:p>
          <a:p>
            <a:pPr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T.M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</a:rPr>
              <a:t>이 존재하는 함수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: recursive function</a:t>
            </a:r>
          </a:p>
          <a:p>
            <a:pPr eaLnBrk="1" hangingPunct="1"/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</a:rPr>
              <a:t>부분 영역에 대해 계산을 실행하는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T.M : procedure</a:t>
            </a:r>
          </a:p>
        </p:txBody>
      </p:sp>
    </p:spTree>
    <p:extLst>
      <p:ext uri="{BB962C8B-B14F-4D97-AF65-F5344CB8AC3E}">
        <p14:creationId xmlns:p14="http://schemas.microsoft.com/office/powerpoint/2010/main" val="2476475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250825" y="549275"/>
            <a:ext cx="8497888" cy="520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400"/>
              <a:t>8. 2  </a:t>
            </a:r>
            <a:r>
              <a:rPr lang="ko-KR" altLang="en-US" sz="2400"/>
              <a:t>만능 튜링기계 </a:t>
            </a:r>
          </a:p>
          <a:p>
            <a:pPr eaLnBrk="1" hangingPunct="1"/>
            <a:endParaRPr lang="ko-KR" altLang="en-US" sz="2400"/>
          </a:p>
          <a:p>
            <a:pPr eaLnBrk="1" hangingPunct="1"/>
            <a:endParaRPr lang="ko-KR" altLang="en-US" sz="2400"/>
          </a:p>
          <a:p>
            <a:pPr eaLnBrk="1" hangingPunct="1"/>
            <a:r>
              <a:rPr lang="ko-KR" altLang="en-US" sz="2400">
                <a:latin typeface="Arial" pitchFamily="34" charset="0"/>
              </a:rPr>
              <a:t> </a:t>
            </a:r>
            <a:r>
              <a:rPr lang="ko-KR" altLang="en-US" sz="2400"/>
              <a:t>앞절에서 설명했듯이 </a:t>
            </a:r>
            <a:r>
              <a:rPr lang="en-US" altLang="ko-KR" sz="2400"/>
              <a:t>TM </a:t>
            </a:r>
            <a:r>
              <a:rPr lang="ko-KR" altLang="en-US" sz="2400"/>
              <a:t>전부 다 영어입니다</a:t>
            </a:r>
            <a:r>
              <a:rPr lang="en-US" altLang="ko-KR" sz="2400"/>
              <a:t>. </a:t>
            </a:r>
          </a:p>
          <a:p>
            <a:pPr eaLnBrk="1" hangingPunct="1"/>
            <a:r>
              <a:rPr lang="en-US" altLang="ko-KR" sz="2400"/>
              <a:t>TM </a:t>
            </a:r>
            <a:r>
              <a:rPr lang="ko-KR" altLang="en-US" sz="2400"/>
              <a:t>은 그 테이프상에 주어진 입력 기호열이 표현하고 있는 정보를 처리하는 것이다</a:t>
            </a:r>
            <a:r>
              <a:rPr lang="en-US" altLang="ko-KR" sz="2400"/>
              <a:t>.</a:t>
            </a:r>
            <a:r>
              <a:rPr lang="en-US" altLang="ko-KR" sz="2400">
                <a:latin typeface="Arial" pitchFamily="34" charset="0"/>
              </a:rPr>
              <a:t> </a:t>
            </a:r>
            <a:r>
              <a:rPr lang="en-US" altLang="ko-KR" sz="2400"/>
              <a:t> TM</a:t>
            </a:r>
            <a:r>
              <a:rPr lang="ko-KR" altLang="en-US" sz="2400"/>
              <a:t>은 초기상태에서 헤드</a:t>
            </a:r>
            <a:r>
              <a:rPr lang="en-US" altLang="ko-KR" sz="2400"/>
              <a:t>,</a:t>
            </a:r>
            <a:r>
              <a:rPr lang="en-US" altLang="ko-KR" sz="2400">
                <a:latin typeface="Arial" pitchFamily="34" charset="0"/>
              </a:rPr>
              <a:t> </a:t>
            </a:r>
            <a:r>
              <a:rPr lang="en-US" altLang="ko-KR" sz="2400"/>
              <a:t> </a:t>
            </a:r>
            <a:r>
              <a:rPr lang="ko-KR" altLang="en-US" sz="2400"/>
              <a:t>머리입니다</a:t>
            </a:r>
            <a:r>
              <a:rPr lang="en-US" altLang="ko-KR" sz="2400"/>
              <a:t>. </a:t>
            </a:r>
          </a:p>
          <a:p>
            <a:pPr eaLnBrk="1" hangingPunct="1"/>
            <a:r>
              <a:rPr lang="en-US" altLang="ko-KR" sz="2400">
                <a:latin typeface="Arial" pitchFamily="34" charset="0"/>
              </a:rPr>
              <a:t> </a:t>
            </a:r>
            <a:r>
              <a:rPr lang="ko-KR" altLang="en-US" sz="2400"/>
              <a:t>헤드를 테이프상의 어떤 표준 콤마에 두고 동작을 게시하여 정지상태에 이를 때까지 동작을 계속한다</a:t>
            </a:r>
            <a:r>
              <a:rPr lang="en-US" altLang="ko-KR" sz="2400"/>
              <a:t>. TM</a:t>
            </a:r>
            <a:r>
              <a:rPr lang="ko-KR" altLang="en-US" sz="2400"/>
              <a:t>이 정지하면 그 때 테이프상에 있는 기호열이 표현하고 있는 정보를 </a:t>
            </a:r>
            <a:r>
              <a:rPr lang="en-US" altLang="ko-KR" sz="2400"/>
              <a:t>TM</a:t>
            </a:r>
            <a:r>
              <a:rPr lang="ko-KR" altLang="en-US" sz="2400"/>
              <a:t>의 계산 결과로 간주한다</a:t>
            </a:r>
            <a:r>
              <a:rPr lang="en-US" altLang="ko-KR" sz="2400"/>
              <a:t>.</a:t>
            </a:r>
            <a:r>
              <a:rPr lang="en-US" altLang="ko-KR" sz="2400">
                <a:latin typeface="Arial" pitchFamily="34" charset="0"/>
              </a:rPr>
              <a:t> </a:t>
            </a:r>
            <a:r>
              <a:rPr lang="en-US" altLang="ko-KR" sz="2400"/>
              <a:t> </a:t>
            </a:r>
            <a:r>
              <a:rPr lang="ko-KR" altLang="en-US" sz="2400"/>
              <a:t>이 계산 결과는 입력에 의존한다</a:t>
            </a:r>
            <a:r>
              <a:rPr lang="en-US" altLang="ko-KR" sz="2400"/>
              <a:t>. </a:t>
            </a:r>
            <a:r>
              <a:rPr lang="ko-KR" altLang="en-US" sz="2400"/>
              <a:t>즉 계산 결과는 입력의 함수라고 생각할 수 있다</a:t>
            </a:r>
            <a:r>
              <a:rPr lang="en-US" altLang="ko-KR" sz="2400"/>
              <a:t>.</a:t>
            </a:r>
            <a:r>
              <a:rPr lang="en-US" altLang="ko-KR" sz="2400">
                <a:latin typeface="Arial" pitchFamily="34" charset="0"/>
              </a:rPr>
              <a:t> </a:t>
            </a:r>
            <a:r>
              <a:rPr lang="en-US" altLang="ko-KR" sz="2400"/>
              <a:t> </a:t>
            </a:r>
            <a:r>
              <a:rPr lang="ko-KR" altLang="en-US" sz="2400"/>
              <a:t>이 함수는 사용하고 있는 </a:t>
            </a:r>
            <a:r>
              <a:rPr lang="en-US" altLang="ko-KR" sz="2400"/>
              <a:t>TM</a:t>
            </a:r>
            <a:r>
              <a:rPr lang="ko-KR" altLang="en-US" sz="2400"/>
              <a:t>에 의존한다</a:t>
            </a:r>
            <a:r>
              <a:rPr lang="en-US" altLang="ko-KR" sz="2400"/>
              <a:t>. </a:t>
            </a:r>
            <a:r>
              <a:rPr lang="ko-KR" altLang="en-US" sz="2400"/>
              <a:t>이러한 의미에서 하나의 튜링기계는 하나의 함수를 정의하고 있다고 간주할 수 있다</a:t>
            </a:r>
            <a:r>
              <a:rPr lang="en-US" altLang="ko-KR" sz="240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8038628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Text Box 2"/>
          <p:cNvSpPr txBox="1">
            <a:spLocks noChangeArrowheads="1"/>
          </p:cNvSpPr>
          <p:nvPr/>
        </p:nvSpPr>
        <p:spPr bwMode="auto">
          <a:xfrm>
            <a:off x="250825" y="442913"/>
            <a:ext cx="8497888" cy="301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2400"/>
              <a:t>여기서 말하는 함수는 매우 넓은 의미의 것이다</a:t>
            </a:r>
            <a:r>
              <a:rPr lang="en-US" altLang="ko-KR" sz="2400"/>
              <a:t>. </a:t>
            </a:r>
            <a:r>
              <a:rPr lang="ko-KR" altLang="en-US" sz="2400"/>
              <a:t>예를 들면 </a:t>
            </a:r>
            <a:r>
              <a:rPr lang="en-US" altLang="ko-KR" sz="2400"/>
              <a:t>TM T</a:t>
            </a:r>
            <a:r>
              <a:rPr lang="ko-KR" altLang="en-US" sz="2400"/>
              <a:t>와 언어 에를 식별하는 시스템으로써 사용할 때 입력은 </a:t>
            </a:r>
            <a:r>
              <a:rPr lang="en-US" altLang="ko-KR" sz="2400"/>
              <a:t>WORD X</a:t>
            </a:r>
            <a:r>
              <a:rPr lang="ko-KR" altLang="en-US" sz="2400"/>
              <a:t>이고 계산 결과는 </a:t>
            </a:r>
            <a:r>
              <a:rPr lang="en-US" altLang="ko-KR" sz="2400"/>
              <a:t>X</a:t>
            </a:r>
            <a:r>
              <a:rPr lang="ko-KR" altLang="en-US" sz="2400"/>
              <a:t>가 </a:t>
            </a:r>
            <a:r>
              <a:rPr lang="en-US" altLang="ko-KR" sz="2400"/>
              <a:t>L</a:t>
            </a:r>
            <a:r>
              <a:rPr lang="ko-KR" altLang="en-US" sz="2400"/>
              <a:t>에 속해 있으면 예스</a:t>
            </a:r>
            <a:r>
              <a:rPr lang="en-US" altLang="ko-KR" sz="2400"/>
              <a:t>,</a:t>
            </a:r>
            <a:r>
              <a:rPr lang="en-US" altLang="ko-KR" sz="2400">
                <a:latin typeface="Arial" pitchFamily="34" charset="0"/>
              </a:rPr>
              <a:t> </a:t>
            </a:r>
            <a:r>
              <a:rPr lang="en-US" altLang="ko-KR" sz="2400"/>
              <a:t> </a:t>
            </a:r>
            <a:r>
              <a:rPr lang="ko-KR" altLang="en-US" sz="2400"/>
              <a:t>속해 있지 않으면 노이다</a:t>
            </a:r>
            <a:r>
              <a:rPr lang="en-US" altLang="ko-KR" sz="2400"/>
              <a:t>. </a:t>
            </a:r>
            <a:r>
              <a:rPr lang="ko-KR" altLang="en-US" sz="2400"/>
              <a:t>이때 </a:t>
            </a:r>
            <a:r>
              <a:rPr lang="en-US" altLang="ko-KR" sz="2400"/>
              <a:t>T</a:t>
            </a:r>
            <a:r>
              <a:rPr lang="ko-KR" altLang="en-US" sz="2400"/>
              <a:t>는 </a:t>
            </a:r>
            <a:r>
              <a:rPr lang="en-US" altLang="ko-KR" sz="2400"/>
              <a:t>WORD</a:t>
            </a:r>
            <a:r>
              <a:rPr lang="ko-KR" altLang="en-US" sz="2400"/>
              <a:t>의 집합</a:t>
            </a:r>
            <a:r>
              <a:rPr lang="en-US" altLang="ko-KR" sz="2400"/>
              <a:t>,</a:t>
            </a:r>
            <a:r>
              <a:rPr lang="en-US" altLang="ko-KR" sz="2400">
                <a:latin typeface="Arial" pitchFamily="34" charset="0"/>
              </a:rPr>
              <a:t> </a:t>
            </a:r>
            <a:r>
              <a:rPr lang="en-US" altLang="ko-KR" sz="2400"/>
              <a:t> </a:t>
            </a:r>
            <a:r>
              <a:rPr lang="ko-KR" altLang="en-US" sz="2400"/>
              <a:t>영어 </a:t>
            </a:r>
            <a:r>
              <a:rPr lang="en-US" altLang="ko-KR" sz="2400"/>
              <a:t>WORD</a:t>
            </a:r>
            <a:r>
              <a:rPr lang="ko-KR" altLang="en-US" sz="2400"/>
              <a:t>입니다</a:t>
            </a:r>
            <a:r>
              <a:rPr lang="en-US" altLang="ko-KR" sz="2400"/>
              <a:t>. </a:t>
            </a:r>
          </a:p>
          <a:p>
            <a:pPr eaLnBrk="1" hangingPunct="1"/>
            <a:r>
              <a:rPr lang="en-US" altLang="ko-KR" sz="2400"/>
              <a:t>WORD,</a:t>
            </a:r>
            <a:r>
              <a:rPr lang="en-US" altLang="ko-KR" sz="2400">
                <a:latin typeface="Arial" pitchFamily="34" charset="0"/>
              </a:rPr>
              <a:t> </a:t>
            </a:r>
            <a:r>
              <a:rPr lang="en-US" altLang="ko-KR" sz="2400"/>
              <a:t> WORD</a:t>
            </a:r>
            <a:r>
              <a:rPr lang="ko-KR" altLang="en-US" sz="2400"/>
              <a:t>의 집합을 정의역으로 하고</a:t>
            </a:r>
            <a:r>
              <a:rPr lang="ko-KR" altLang="en-US" sz="2400">
                <a:latin typeface="Arial" pitchFamily="34" charset="0"/>
              </a:rPr>
              <a:t> </a:t>
            </a:r>
            <a:r>
              <a:rPr lang="ko-KR" altLang="en-US" sz="2400"/>
              <a:t> 예스 노를 치역으로 하는 함수를 정의하는 것이된다</a:t>
            </a:r>
            <a:r>
              <a:rPr lang="en-US" altLang="ko-KR" sz="2400"/>
              <a:t>. </a:t>
            </a:r>
            <a:r>
              <a:rPr lang="ko-KR" altLang="en-US" sz="2400"/>
              <a:t>우선 정의역</a:t>
            </a:r>
            <a:r>
              <a:rPr lang="en-US" altLang="ko-KR" sz="2400"/>
              <a:t>, </a:t>
            </a:r>
            <a:r>
              <a:rPr lang="ko-KR" altLang="en-US" sz="2400"/>
              <a:t>치역 모두 양수인 양의 정수인 함수를 생각하는 것으로 한다</a:t>
            </a:r>
            <a:r>
              <a:rPr lang="en-US" altLang="ko-KR" sz="240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25967157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Text Box 2"/>
          <p:cNvSpPr txBox="1">
            <a:spLocks noChangeArrowheads="1"/>
          </p:cNvSpPr>
          <p:nvPr/>
        </p:nvSpPr>
        <p:spPr bwMode="auto">
          <a:xfrm>
            <a:off x="250825" y="442913"/>
            <a:ext cx="8497888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2400"/>
              <a:t>그리고 튜링기계에 의해 계산되는 함수를 다음과 같이 정의한다</a:t>
            </a:r>
            <a:r>
              <a:rPr lang="en-US" altLang="ko-KR" sz="2400"/>
              <a:t>. </a:t>
            </a:r>
            <a:r>
              <a:rPr lang="ko-KR" altLang="en-US" sz="2400"/>
              <a:t>함수 </a:t>
            </a:r>
            <a:r>
              <a:rPr lang="en-US" altLang="ko-KR" sz="2400"/>
              <a:t>FN</a:t>
            </a:r>
            <a:r>
              <a:rPr lang="ko-KR" altLang="en-US" sz="2400"/>
              <a:t>에 대해 변수 </a:t>
            </a:r>
            <a:r>
              <a:rPr lang="en-US" altLang="ko-KR" sz="2400"/>
              <a:t>N</a:t>
            </a:r>
            <a:r>
              <a:rPr lang="ko-KR" altLang="en-US" sz="2400"/>
              <a:t>이 입력계열로써 테이프상에 주어졌을 때 </a:t>
            </a:r>
            <a:r>
              <a:rPr lang="en-US" altLang="ko-KR" sz="2400"/>
              <a:t>FN</a:t>
            </a:r>
            <a:r>
              <a:rPr lang="ko-KR" altLang="en-US" sz="2400"/>
              <a:t>의 값을 계산 결과로 하는 튜링기계 </a:t>
            </a:r>
            <a:r>
              <a:rPr lang="en-US" altLang="ko-KR" sz="2400"/>
              <a:t>TF</a:t>
            </a:r>
            <a:r>
              <a:rPr lang="ko-KR" altLang="en-US" sz="2400"/>
              <a:t>가 존재한다면 그 함수 </a:t>
            </a:r>
            <a:r>
              <a:rPr lang="en-US" altLang="ko-KR" sz="2400"/>
              <a:t>FN</a:t>
            </a:r>
            <a:r>
              <a:rPr lang="ko-KR" altLang="en-US" sz="2400"/>
              <a:t>을 계산가능함수 또는 재규적함수라고 한다</a:t>
            </a:r>
            <a:r>
              <a:rPr lang="en-US" altLang="ko-KR" sz="2400"/>
              <a:t>. </a:t>
            </a:r>
            <a:r>
              <a:rPr lang="ko-KR" altLang="en-US" sz="2400"/>
              <a:t>테이프상에 양의 정수를 표현하는데에는 여러 가지 방법이 있다</a:t>
            </a:r>
            <a:r>
              <a:rPr lang="en-US" altLang="ko-KR" sz="2400"/>
              <a:t>.</a:t>
            </a:r>
            <a:r>
              <a:rPr lang="en-US" altLang="ko-KR" sz="2400">
                <a:latin typeface="Arial" pitchFamily="34" charset="0"/>
              </a:rPr>
              <a:t> </a:t>
            </a:r>
            <a:r>
              <a:rPr lang="en-US" altLang="ko-KR" sz="2400"/>
              <a:t> </a:t>
            </a:r>
            <a:r>
              <a:rPr lang="ko-KR" altLang="en-US" sz="2400"/>
              <a:t>그중 가장 간단한 방법으로써 양의 정수 </a:t>
            </a:r>
            <a:r>
              <a:rPr lang="en-US" altLang="ko-KR" sz="2400"/>
              <a:t>N</a:t>
            </a:r>
            <a:r>
              <a:rPr lang="ko-KR" altLang="en-US" sz="2400"/>
              <a:t>을 </a:t>
            </a:r>
            <a:r>
              <a:rPr lang="en-US" altLang="ko-KR" sz="2400"/>
              <a:t>0 1 1 0 </a:t>
            </a:r>
            <a:r>
              <a:rPr lang="ko-KR" altLang="en-US" sz="2400"/>
              <a:t>멈추겠습니다</a:t>
            </a:r>
            <a:r>
              <a:rPr lang="en-US" altLang="ko-KR" sz="240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8721766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Text Box 64"/>
          <p:cNvSpPr txBox="1">
            <a:spLocks noChangeArrowheads="1"/>
          </p:cNvSpPr>
          <p:nvPr/>
        </p:nvSpPr>
        <p:spPr bwMode="auto">
          <a:xfrm>
            <a:off x="684213" y="692150"/>
            <a:ext cx="3454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600" b="1" u="sng">
                <a:solidFill>
                  <a:srgbClr val="000000"/>
                </a:solidFill>
                <a:latin typeface="Times New Roman" pitchFamily="18" charset="0"/>
              </a:rPr>
              <a:t>8.3 Universal Turing Machine (UTM)</a:t>
            </a:r>
          </a:p>
        </p:txBody>
      </p:sp>
      <p:sp>
        <p:nvSpPr>
          <p:cNvPr id="128003" name="Line 65"/>
          <p:cNvSpPr>
            <a:spLocks noChangeShapeType="1"/>
          </p:cNvSpPr>
          <p:nvPr/>
        </p:nvSpPr>
        <p:spPr bwMode="auto">
          <a:xfrm>
            <a:off x="755650" y="1412875"/>
            <a:ext cx="57610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28004" name="Line 66"/>
          <p:cNvSpPr>
            <a:spLocks noChangeShapeType="1"/>
          </p:cNvSpPr>
          <p:nvPr/>
        </p:nvSpPr>
        <p:spPr bwMode="auto">
          <a:xfrm>
            <a:off x="755650" y="1989138"/>
            <a:ext cx="57610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28005" name="Line 67"/>
          <p:cNvSpPr>
            <a:spLocks noChangeShapeType="1"/>
          </p:cNvSpPr>
          <p:nvPr/>
        </p:nvSpPr>
        <p:spPr bwMode="auto">
          <a:xfrm>
            <a:off x="1619250" y="1412875"/>
            <a:ext cx="0" cy="5762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28006" name="Line 68"/>
          <p:cNvSpPr>
            <a:spLocks noChangeShapeType="1"/>
          </p:cNvSpPr>
          <p:nvPr/>
        </p:nvSpPr>
        <p:spPr bwMode="auto">
          <a:xfrm>
            <a:off x="2339975" y="1412875"/>
            <a:ext cx="0" cy="5762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28007" name="Line 69"/>
          <p:cNvSpPr>
            <a:spLocks noChangeShapeType="1"/>
          </p:cNvSpPr>
          <p:nvPr/>
        </p:nvSpPr>
        <p:spPr bwMode="auto">
          <a:xfrm>
            <a:off x="4356100" y="1412875"/>
            <a:ext cx="0" cy="5762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28008" name="Line 70"/>
          <p:cNvSpPr>
            <a:spLocks noChangeShapeType="1"/>
          </p:cNvSpPr>
          <p:nvPr/>
        </p:nvSpPr>
        <p:spPr bwMode="auto">
          <a:xfrm>
            <a:off x="5292725" y="1412875"/>
            <a:ext cx="0" cy="5762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28009" name="Text Box 71"/>
          <p:cNvSpPr txBox="1">
            <a:spLocks noChangeArrowheads="1"/>
          </p:cNvSpPr>
          <p:nvPr/>
        </p:nvSpPr>
        <p:spPr bwMode="auto">
          <a:xfrm>
            <a:off x="1820863" y="1557338"/>
            <a:ext cx="354012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M</a:t>
            </a:r>
          </a:p>
        </p:txBody>
      </p:sp>
      <p:sp>
        <p:nvSpPr>
          <p:cNvPr id="128010" name="Line 72"/>
          <p:cNvSpPr>
            <a:spLocks noChangeShapeType="1"/>
          </p:cNvSpPr>
          <p:nvPr/>
        </p:nvSpPr>
        <p:spPr bwMode="auto">
          <a:xfrm>
            <a:off x="4356100" y="1412875"/>
            <a:ext cx="0" cy="215900"/>
          </a:xfrm>
          <a:prstGeom prst="line">
            <a:avLst/>
          </a:prstGeom>
          <a:noFill/>
          <a:ln w="762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28011" name="Line 73"/>
          <p:cNvSpPr>
            <a:spLocks noChangeShapeType="1"/>
          </p:cNvSpPr>
          <p:nvPr/>
        </p:nvSpPr>
        <p:spPr bwMode="auto">
          <a:xfrm>
            <a:off x="4356100" y="1412875"/>
            <a:ext cx="215900" cy="0"/>
          </a:xfrm>
          <a:prstGeom prst="line">
            <a:avLst/>
          </a:prstGeom>
          <a:noFill/>
          <a:ln w="762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28012" name="Line 74"/>
          <p:cNvSpPr>
            <a:spLocks noChangeShapeType="1"/>
          </p:cNvSpPr>
          <p:nvPr/>
        </p:nvSpPr>
        <p:spPr bwMode="auto">
          <a:xfrm rot="-5400000">
            <a:off x="5184775" y="1881188"/>
            <a:ext cx="0" cy="215900"/>
          </a:xfrm>
          <a:prstGeom prst="line">
            <a:avLst/>
          </a:prstGeom>
          <a:noFill/>
          <a:ln w="762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28013" name="Line 75"/>
          <p:cNvSpPr>
            <a:spLocks noChangeShapeType="1"/>
          </p:cNvSpPr>
          <p:nvPr/>
        </p:nvSpPr>
        <p:spPr bwMode="auto">
          <a:xfrm rot="-5400000">
            <a:off x="5184775" y="1881188"/>
            <a:ext cx="215900" cy="0"/>
          </a:xfrm>
          <a:prstGeom prst="line">
            <a:avLst/>
          </a:prstGeom>
          <a:noFill/>
          <a:ln w="762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28014" name="Text Box 76"/>
          <p:cNvSpPr txBox="1">
            <a:spLocks noChangeArrowheads="1"/>
          </p:cNvSpPr>
          <p:nvPr/>
        </p:nvSpPr>
        <p:spPr bwMode="auto">
          <a:xfrm>
            <a:off x="4614863" y="1517650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800">
                <a:solidFill>
                  <a:srgbClr val="000000"/>
                </a:solidFill>
                <a:latin typeface="Times New Roman" pitchFamily="18" charset="0"/>
              </a:rPr>
              <a:t>②</a:t>
            </a:r>
          </a:p>
        </p:txBody>
      </p:sp>
      <p:sp>
        <p:nvSpPr>
          <p:cNvPr id="128015" name="Text Box 77"/>
          <p:cNvSpPr txBox="1">
            <a:spLocks noChangeArrowheads="1"/>
          </p:cNvSpPr>
          <p:nvPr/>
        </p:nvSpPr>
        <p:spPr bwMode="auto">
          <a:xfrm>
            <a:off x="5580063" y="1557338"/>
            <a:ext cx="838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800">
                <a:solidFill>
                  <a:srgbClr val="000000"/>
                </a:solidFill>
                <a:latin typeface="Times New Roman" pitchFamily="18" charset="0"/>
              </a:rPr>
              <a:t>①   dT</a:t>
            </a:r>
          </a:p>
        </p:txBody>
      </p:sp>
      <p:sp>
        <p:nvSpPr>
          <p:cNvPr id="128016" name="Line 78"/>
          <p:cNvSpPr>
            <a:spLocks noChangeShapeType="1"/>
          </p:cNvSpPr>
          <p:nvPr/>
        </p:nvSpPr>
        <p:spPr bwMode="auto">
          <a:xfrm>
            <a:off x="4356100" y="2133600"/>
            <a:ext cx="0" cy="2873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28017" name="Line 79"/>
          <p:cNvSpPr>
            <a:spLocks noChangeShapeType="1"/>
          </p:cNvSpPr>
          <p:nvPr/>
        </p:nvSpPr>
        <p:spPr bwMode="auto">
          <a:xfrm>
            <a:off x="5292725" y="2133600"/>
            <a:ext cx="0" cy="2873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28018" name="Text Box 80"/>
          <p:cNvSpPr txBox="1">
            <a:spLocks noChangeArrowheads="1"/>
          </p:cNvSpPr>
          <p:nvPr/>
        </p:nvSpPr>
        <p:spPr bwMode="auto">
          <a:xfrm>
            <a:off x="1619250" y="2133600"/>
            <a:ext cx="854075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T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</a:rPr>
              <a:t>의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tape</a:t>
            </a:r>
          </a:p>
        </p:txBody>
      </p:sp>
      <p:sp>
        <p:nvSpPr>
          <p:cNvPr id="128019" name="Text Box 81"/>
          <p:cNvSpPr txBox="1">
            <a:spLocks noChangeArrowheads="1"/>
          </p:cNvSpPr>
          <p:nvPr/>
        </p:nvSpPr>
        <p:spPr bwMode="auto">
          <a:xfrm>
            <a:off x="4572000" y="2133600"/>
            <a:ext cx="576263" cy="7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T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</a:rPr>
              <a:t>의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input state</a:t>
            </a:r>
          </a:p>
        </p:txBody>
      </p:sp>
      <p:sp>
        <p:nvSpPr>
          <p:cNvPr id="128020" name="Text Box 82"/>
          <p:cNvSpPr txBox="1">
            <a:spLocks noChangeArrowheads="1"/>
          </p:cNvSpPr>
          <p:nvPr/>
        </p:nvSpPr>
        <p:spPr bwMode="auto">
          <a:xfrm>
            <a:off x="5632450" y="2119313"/>
            <a:ext cx="6477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T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</a:rPr>
              <a:t>의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δ</a:t>
            </a:r>
          </a:p>
        </p:txBody>
      </p:sp>
      <p:sp>
        <p:nvSpPr>
          <p:cNvPr id="128021" name="Line 83"/>
          <p:cNvSpPr>
            <a:spLocks noChangeShapeType="1"/>
          </p:cNvSpPr>
          <p:nvPr/>
        </p:nvSpPr>
        <p:spPr bwMode="auto">
          <a:xfrm flipH="1">
            <a:off x="5364163" y="2276475"/>
            <a:ext cx="2873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28022" name="Line 84"/>
          <p:cNvSpPr>
            <a:spLocks noChangeShapeType="1"/>
          </p:cNvSpPr>
          <p:nvPr/>
        </p:nvSpPr>
        <p:spPr bwMode="auto">
          <a:xfrm>
            <a:off x="5003800" y="2276475"/>
            <a:ext cx="1444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28023" name="Line 85"/>
          <p:cNvSpPr>
            <a:spLocks noChangeShapeType="1"/>
          </p:cNvSpPr>
          <p:nvPr/>
        </p:nvSpPr>
        <p:spPr bwMode="auto">
          <a:xfrm flipH="1">
            <a:off x="4427538" y="2276475"/>
            <a:ext cx="215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28024" name="Line 86"/>
          <p:cNvSpPr>
            <a:spLocks noChangeShapeType="1"/>
          </p:cNvSpPr>
          <p:nvPr/>
        </p:nvSpPr>
        <p:spPr bwMode="auto">
          <a:xfrm>
            <a:off x="2555875" y="2276475"/>
            <a:ext cx="16557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28025" name="Line 87"/>
          <p:cNvSpPr>
            <a:spLocks noChangeShapeType="1"/>
          </p:cNvSpPr>
          <p:nvPr/>
        </p:nvSpPr>
        <p:spPr bwMode="auto">
          <a:xfrm flipH="1">
            <a:off x="900113" y="2276475"/>
            <a:ext cx="7191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28026" name="Text Box 88"/>
          <p:cNvSpPr txBox="1">
            <a:spLocks noChangeArrowheads="1"/>
          </p:cNvSpPr>
          <p:nvPr/>
        </p:nvSpPr>
        <p:spPr bwMode="auto">
          <a:xfrm>
            <a:off x="684213" y="3213100"/>
            <a:ext cx="4899025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① dT = &lt; q, a, p, b, d &gt;       δ(q, a) = (p, b, d)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</a:rPr>
              <a:t>를 변형시킨것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!</a:t>
            </a:r>
          </a:p>
        </p:txBody>
      </p:sp>
      <p:sp>
        <p:nvSpPr>
          <p:cNvPr id="128027" name="Line 89"/>
          <p:cNvSpPr>
            <a:spLocks noChangeShapeType="1"/>
          </p:cNvSpPr>
          <p:nvPr/>
        </p:nvSpPr>
        <p:spPr bwMode="auto">
          <a:xfrm>
            <a:off x="827088" y="4292600"/>
            <a:ext cx="67691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28028" name="Line 90"/>
          <p:cNvSpPr>
            <a:spLocks noChangeShapeType="1"/>
          </p:cNvSpPr>
          <p:nvPr/>
        </p:nvSpPr>
        <p:spPr bwMode="auto">
          <a:xfrm>
            <a:off x="827088" y="4868863"/>
            <a:ext cx="67691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28029" name="Line 91"/>
          <p:cNvSpPr>
            <a:spLocks noChangeShapeType="1"/>
          </p:cNvSpPr>
          <p:nvPr/>
        </p:nvSpPr>
        <p:spPr bwMode="auto">
          <a:xfrm>
            <a:off x="1258888" y="4292600"/>
            <a:ext cx="0" cy="5762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28030" name="Line 92"/>
          <p:cNvSpPr>
            <a:spLocks noChangeShapeType="1"/>
          </p:cNvSpPr>
          <p:nvPr/>
        </p:nvSpPr>
        <p:spPr bwMode="auto">
          <a:xfrm>
            <a:off x="1692275" y="4292600"/>
            <a:ext cx="0" cy="5762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28031" name="Line 93"/>
          <p:cNvSpPr>
            <a:spLocks noChangeShapeType="1"/>
          </p:cNvSpPr>
          <p:nvPr/>
        </p:nvSpPr>
        <p:spPr bwMode="auto">
          <a:xfrm>
            <a:off x="2124075" y="4292600"/>
            <a:ext cx="0" cy="5762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28032" name="Line 94"/>
          <p:cNvSpPr>
            <a:spLocks noChangeShapeType="1"/>
          </p:cNvSpPr>
          <p:nvPr/>
        </p:nvSpPr>
        <p:spPr bwMode="auto">
          <a:xfrm>
            <a:off x="2557463" y="4292600"/>
            <a:ext cx="0" cy="5762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28033" name="Line 95"/>
          <p:cNvSpPr>
            <a:spLocks noChangeShapeType="1"/>
          </p:cNvSpPr>
          <p:nvPr/>
        </p:nvSpPr>
        <p:spPr bwMode="auto">
          <a:xfrm>
            <a:off x="2986088" y="4292600"/>
            <a:ext cx="0" cy="5762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28034" name="Line 96"/>
          <p:cNvSpPr>
            <a:spLocks noChangeShapeType="1"/>
          </p:cNvSpPr>
          <p:nvPr/>
        </p:nvSpPr>
        <p:spPr bwMode="auto">
          <a:xfrm>
            <a:off x="3419475" y="4292600"/>
            <a:ext cx="0" cy="5762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28035" name="Line 97"/>
          <p:cNvSpPr>
            <a:spLocks noChangeShapeType="1"/>
          </p:cNvSpPr>
          <p:nvPr/>
        </p:nvSpPr>
        <p:spPr bwMode="auto">
          <a:xfrm>
            <a:off x="3851275" y="4292600"/>
            <a:ext cx="0" cy="5762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28036" name="Line 98"/>
          <p:cNvSpPr>
            <a:spLocks noChangeShapeType="1"/>
          </p:cNvSpPr>
          <p:nvPr/>
        </p:nvSpPr>
        <p:spPr bwMode="auto">
          <a:xfrm>
            <a:off x="4284663" y="4292600"/>
            <a:ext cx="0" cy="5762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28037" name="Line 99"/>
          <p:cNvSpPr>
            <a:spLocks noChangeShapeType="1"/>
          </p:cNvSpPr>
          <p:nvPr/>
        </p:nvSpPr>
        <p:spPr bwMode="auto">
          <a:xfrm>
            <a:off x="4714875" y="4292600"/>
            <a:ext cx="0" cy="5762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28038" name="Line 100"/>
          <p:cNvSpPr>
            <a:spLocks noChangeShapeType="1"/>
          </p:cNvSpPr>
          <p:nvPr/>
        </p:nvSpPr>
        <p:spPr bwMode="auto">
          <a:xfrm>
            <a:off x="5148263" y="4292600"/>
            <a:ext cx="0" cy="5762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28039" name="Line 101"/>
          <p:cNvSpPr>
            <a:spLocks noChangeShapeType="1"/>
          </p:cNvSpPr>
          <p:nvPr/>
        </p:nvSpPr>
        <p:spPr bwMode="auto">
          <a:xfrm>
            <a:off x="5608638" y="4292600"/>
            <a:ext cx="0" cy="5762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28040" name="Text Box 102"/>
          <p:cNvSpPr txBox="1">
            <a:spLocks noChangeArrowheads="1"/>
          </p:cNvSpPr>
          <p:nvPr/>
        </p:nvSpPr>
        <p:spPr bwMode="auto">
          <a:xfrm>
            <a:off x="1301750" y="4394200"/>
            <a:ext cx="3270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8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128041" name="Text Box 103"/>
          <p:cNvSpPr txBox="1">
            <a:spLocks noChangeArrowheads="1"/>
          </p:cNvSpPr>
          <p:nvPr/>
        </p:nvSpPr>
        <p:spPr bwMode="auto">
          <a:xfrm>
            <a:off x="1749425" y="4276725"/>
            <a:ext cx="30162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600">
                <a:solidFill>
                  <a:srgbClr val="000000"/>
                </a:solidFill>
              </a:rPr>
              <a:t>0</a:t>
            </a:r>
          </a:p>
          <a:p>
            <a:pPr eaLnBrk="1" hangingPunct="1"/>
            <a:r>
              <a:rPr lang="en-US" altLang="ko-KR" sz="16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28042" name="Text Box 104"/>
          <p:cNvSpPr txBox="1">
            <a:spLocks noChangeArrowheads="1"/>
          </p:cNvSpPr>
          <p:nvPr/>
        </p:nvSpPr>
        <p:spPr bwMode="auto">
          <a:xfrm>
            <a:off x="2195513" y="4278313"/>
            <a:ext cx="30162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600">
                <a:solidFill>
                  <a:srgbClr val="000000"/>
                </a:solidFill>
              </a:rPr>
              <a:t>0</a:t>
            </a:r>
          </a:p>
          <a:p>
            <a:pPr eaLnBrk="1" hangingPunct="1"/>
            <a:r>
              <a:rPr lang="en-US" altLang="ko-KR" sz="16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28043" name="Text Box 105"/>
          <p:cNvSpPr txBox="1">
            <a:spLocks noChangeArrowheads="1"/>
          </p:cNvSpPr>
          <p:nvPr/>
        </p:nvSpPr>
        <p:spPr bwMode="auto">
          <a:xfrm>
            <a:off x="2627313" y="4292600"/>
            <a:ext cx="30162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600">
                <a:solidFill>
                  <a:srgbClr val="000000"/>
                </a:solidFill>
              </a:rPr>
              <a:t>0</a:t>
            </a:r>
          </a:p>
          <a:p>
            <a:pPr eaLnBrk="1" hangingPunct="1"/>
            <a:r>
              <a:rPr lang="en-US" altLang="ko-KR" sz="16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28044" name="Text Box 106"/>
          <p:cNvSpPr txBox="1">
            <a:spLocks noChangeArrowheads="1"/>
          </p:cNvSpPr>
          <p:nvPr/>
        </p:nvSpPr>
        <p:spPr bwMode="auto">
          <a:xfrm>
            <a:off x="3059113" y="4292600"/>
            <a:ext cx="30162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600">
                <a:solidFill>
                  <a:srgbClr val="000000"/>
                </a:solidFill>
              </a:rPr>
              <a:t>0</a:t>
            </a:r>
          </a:p>
          <a:p>
            <a:pPr eaLnBrk="1" hangingPunct="1"/>
            <a:r>
              <a:rPr lang="en-US" altLang="ko-KR" sz="16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28045" name="Text Box 107"/>
          <p:cNvSpPr txBox="1">
            <a:spLocks noChangeArrowheads="1"/>
          </p:cNvSpPr>
          <p:nvPr/>
        </p:nvSpPr>
        <p:spPr bwMode="auto">
          <a:xfrm>
            <a:off x="3492500" y="4292600"/>
            <a:ext cx="30162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600">
                <a:solidFill>
                  <a:srgbClr val="000000"/>
                </a:solidFill>
              </a:rPr>
              <a:t>0</a:t>
            </a:r>
          </a:p>
          <a:p>
            <a:pPr eaLnBrk="1" hangingPunct="1"/>
            <a:r>
              <a:rPr lang="en-US" altLang="ko-KR" sz="16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28046" name="Text Box 108"/>
          <p:cNvSpPr txBox="1">
            <a:spLocks noChangeArrowheads="1"/>
          </p:cNvSpPr>
          <p:nvPr/>
        </p:nvSpPr>
        <p:spPr bwMode="auto">
          <a:xfrm>
            <a:off x="3924300" y="4292600"/>
            <a:ext cx="30162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600">
                <a:solidFill>
                  <a:srgbClr val="000000"/>
                </a:solidFill>
              </a:rPr>
              <a:t>0</a:t>
            </a:r>
          </a:p>
          <a:p>
            <a:pPr eaLnBrk="1" hangingPunct="1"/>
            <a:r>
              <a:rPr lang="en-US" altLang="ko-KR" sz="16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28047" name="Text Box 109"/>
          <p:cNvSpPr txBox="1">
            <a:spLocks noChangeArrowheads="1"/>
          </p:cNvSpPr>
          <p:nvPr/>
        </p:nvSpPr>
        <p:spPr bwMode="auto">
          <a:xfrm>
            <a:off x="4356100" y="4292600"/>
            <a:ext cx="30162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600">
                <a:solidFill>
                  <a:srgbClr val="000000"/>
                </a:solidFill>
              </a:rPr>
              <a:t>0</a:t>
            </a:r>
          </a:p>
          <a:p>
            <a:pPr eaLnBrk="1" hangingPunct="1"/>
            <a:r>
              <a:rPr lang="en-US" altLang="ko-KR" sz="16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28048" name="Text Box 110"/>
          <p:cNvSpPr txBox="1">
            <a:spLocks noChangeArrowheads="1"/>
          </p:cNvSpPr>
          <p:nvPr/>
        </p:nvSpPr>
        <p:spPr bwMode="auto">
          <a:xfrm>
            <a:off x="5219700" y="4292600"/>
            <a:ext cx="30162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600">
                <a:solidFill>
                  <a:srgbClr val="000000"/>
                </a:solidFill>
              </a:rPr>
              <a:t>0</a:t>
            </a:r>
          </a:p>
          <a:p>
            <a:pPr eaLnBrk="1" hangingPunct="1"/>
            <a:r>
              <a:rPr lang="en-US" altLang="ko-KR" sz="16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28049" name="Text Box 111"/>
          <p:cNvSpPr txBox="1">
            <a:spLocks noChangeArrowheads="1"/>
          </p:cNvSpPr>
          <p:nvPr/>
        </p:nvSpPr>
        <p:spPr bwMode="auto">
          <a:xfrm>
            <a:off x="4759325" y="4379913"/>
            <a:ext cx="3270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8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128050" name="Line 112"/>
          <p:cNvSpPr>
            <a:spLocks noChangeShapeType="1"/>
          </p:cNvSpPr>
          <p:nvPr/>
        </p:nvSpPr>
        <p:spPr bwMode="auto">
          <a:xfrm>
            <a:off x="1692275" y="5013325"/>
            <a:ext cx="142875" cy="714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28051" name="Line 113"/>
          <p:cNvSpPr>
            <a:spLocks noChangeShapeType="1"/>
          </p:cNvSpPr>
          <p:nvPr/>
        </p:nvSpPr>
        <p:spPr bwMode="auto">
          <a:xfrm flipH="1">
            <a:off x="1835150" y="4941888"/>
            <a:ext cx="720725" cy="1428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28052" name="Line 114"/>
          <p:cNvSpPr>
            <a:spLocks noChangeShapeType="1"/>
          </p:cNvSpPr>
          <p:nvPr/>
        </p:nvSpPr>
        <p:spPr bwMode="auto">
          <a:xfrm>
            <a:off x="2771775" y="4941888"/>
            <a:ext cx="0" cy="215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28053" name="Line 115"/>
          <p:cNvSpPr>
            <a:spLocks noChangeShapeType="1"/>
          </p:cNvSpPr>
          <p:nvPr/>
        </p:nvSpPr>
        <p:spPr bwMode="auto">
          <a:xfrm>
            <a:off x="2987675" y="4868863"/>
            <a:ext cx="431800" cy="215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28054" name="Line 116"/>
          <p:cNvSpPr>
            <a:spLocks noChangeShapeType="1"/>
          </p:cNvSpPr>
          <p:nvPr/>
        </p:nvSpPr>
        <p:spPr bwMode="auto">
          <a:xfrm flipV="1">
            <a:off x="3419475" y="4941888"/>
            <a:ext cx="431800" cy="1428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28055" name="Line 117"/>
          <p:cNvSpPr>
            <a:spLocks noChangeShapeType="1"/>
          </p:cNvSpPr>
          <p:nvPr/>
        </p:nvSpPr>
        <p:spPr bwMode="auto">
          <a:xfrm>
            <a:off x="4067175" y="4941888"/>
            <a:ext cx="0" cy="215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28056" name="Line 118"/>
          <p:cNvSpPr>
            <a:spLocks noChangeShapeType="1"/>
          </p:cNvSpPr>
          <p:nvPr/>
        </p:nvSpPr>
        <p:spPr bwMode="auto">
          <a:xfrm>
            <a:off x="4572000" y="4941888"/>
            <a:ext cx="0" cy="215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28057" name="Text Box 119"/>
          <p:cNvSpPr txBox="1">
            <a:spLocks noChangeArrowheads="1"/>
          </p:cNvSpPr>
          <p:nvPr/>
        </p:nvSpPr>
        <p:spPr bwMode="auto">
          <a:xfrm>
            <a:off x="1547813" y="5084763"/>
            <a:ext cx="708025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q 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</a:rPr>
              <a:t>상태</a:t>
            </a:r>
          </a:p>
        </p:txBody>
      </p:sp>
      <p:sp>
        <p:nvSpPr>
          <p:cNvPr id="128058" name="Text Box 120"/>
          <p:cNvSpPr txBox="1">
            <a:spLocks noChangeArrowheads="1"/>
          </p:cNvSpPr>
          <p:nvPr/>
        </p:nvSpPr>
        <p:spPr bwMode="auto">
          <a:xfrm>
            <a:off x="2535238" y="5273675"/>
            <a:ext cx="56515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</a:rPr>
              <a:t>입력</a:t>
            </a:r>
          </a:p>
          <a:p>
            <a:pPr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28059" name="Text Box 121"/>
          <p:cNvSpPr txBox="1">
            <a:spLocks noChangeArrowheads="1"/>
          </p:cNvSpPr>
          <p:nvPr/>
        </p:nvSpPr>
        <p:spPr bwMode="auto">
          <a:xfrm>
            <a:off x="3203575" y="5157788"/>
            <a:ext cx="719138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</a:rPr>
              <a:t>바뀐상태</a:t>
            </a:r>
          </a:p>
        </p:txBody>
      </p:sp>
      <p:sp>
        <p:nvSpPr>
          <p:cNvPr id="128060" name="Text Box 122"/>
          <p:cNvSpPr txBox="1">
            <a:spLocks noChangeArrowheads="1"/>
          </p:cNvSpPr>
          <p:nvPr/>
        </p:nvSpPr>
        <p:spPr bwMode="auto">
          <a:xfrm>
            <a:off x="3779838" y="5229225"/>
            <a:ext cx="708025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b 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</a:rPr>
              <a:t>출력</a:t>
            </a:r>
          </a:p>
        </p:txBody>
      </p:sp>
      <p:sp>
        <p:nvSpPr>
          <p:cNvPr id="128061" name="Text Box 123"/>
          <p:cNvSpPr txBox="1">
            <a:spLocks noChangeArrowheads="1"/>
          </p:cNvSpPr>
          <p:nvPr/>
        </p:nvSpPr>
        <p:spPr bwMode="auto">
          <a:xfrm>
            <a:off x="4427538" y="5229225"/>
            <a:ext cx="708025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d 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</a:rPr>
              <a:t>방향</a:t>
            </a:r>
          </a:p>
        </p:txBody>
      </p:sp>
    </p:spTree>
    <p:extLst>
      <p:ext uri="{BB962C8B-B14F-4D97-AF65-F5344CB8AC3E}">
        <p14:creationId xmlns:p14="http://schemas.microsoft.com/office/powerpoint/2010/main" val="208054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026" name="그룹 28"/>
          <p:cNvGrpSpPr>
            <a:grpSpLocks/>
          </p:cNvGrpSpPr>
          <p:nvPr/>
        </p:nvGrpSpPr>
        <p:grpSpPr bwMode="auto">
          <a:xfrm>
            <a:off x="1692275" y="836613"/>
            <a:ext cx="4643438" cy="1763712"/>
            <a:chOff x="1571604" y="1428736"/>
            <a:chExt cx="4643470" cy="1763723"/>
          </a:xfrm>
        </p:grpSpPr>
        <p:sp>
          <p:nvSpPr>
            <p:cNvPr id="129094" name="TextBox 4"/>
            <p:cNvSpPr txBox="1">
              <a:spLocks noChangeArrowheads="1"/>
            </p:cNvSpPr>
            <p:nvPr/>
          </p:nvSpPr>
          <p:spPr bwMode="auto">
            <a:xfrm>
              <a:off x="1571604" y="1500174"/>
              <a:ext cx="4643470" cy="1692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kumimoji="0" lang="en-US" altLang="ko-KR" sz="15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②    part </a:t>
              </a:r>
            </a:p>
            <a:p>
              <a:pPr eaLnBrk="1" hangingPunct="1"/>
              <a:endPara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eaLnBrk="1" hangingPunct="1"/>
              <a:endPara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eaLnBrk="1" hangingPunct="1"/>
              <a:endPara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eaLnBrk="1" hangingPunct="1"/>
              <a:endPara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eaLnBrk="1" hangingPunct="1"/>
              <a:endPara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eaLnBrk="1" hangingPunct="1"/>
              <a:r>
                <a:rPr kumimoji="0" lang="en-US" altLang="ko-KR" sz="15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③ M : maker. </a:t>
              </a:r>
              <a:r>
                <a:rPr kumimoji="0" lang="ko-KR" altLang="en-US" sz="15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일반 </a:t>
              </a:r>
              <a:r>
                <a:rPr kumimoji="0" lang="en-US" altLang="ko-KR" sz="15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TM</a:t>
              </a:r>
              <a:r>
                <a:rPr kumimoji="0" lang="ko-KR" altLang="en-US" sz="15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에서의 </a:t>
              </a:r>
              <a:r>
                <a:rPr kumimoji="0" lang="en-US" altLang="ko-KR" sz="15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head </a:t>
              </a:r>
              <a:r>
                <a:rPr kumimoji="0" lang="ko-KR" altLang="en-US" sz="15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역할</a:t>
              </a:r>
            </a:p>
          </p:txBody>
        </p:sp>
        <p:grpSp>
          <p:nvGrpSpPr>
            <p:cNvPr id="129095" name="그룹 8"/>
            <p:cNvGrpSpPr>
              <a:grpSpLocks/>
            </p:cNvGrpSpPr>
            <p:nvPr/>
          </p:nvGrpSpPr>
          <p:grpSpPr bwMode="auto">
            <a:xfrm>
              <a:off x="2786050" y="1428736"/>
              <a:ext cx="3286148" cy="500066"/>
              <a:chOff x="2571736" y="1000108"/>
              <a:chExt cx="3714776" cy="501654"/>
            </a:xfrm>
          </p:grpSpPr>
          <p:cxnSp>
            <p:nvCxnSpPr>
              <p:cNvPr id="7" name="직선 연결선 6"/>
              <p:cNvCxnSpPr/>
              <p:nvPr/>
            </p:nvCxnSpPr>
            <p:spPr>
              <a:xfrm>
                <a:off x="2571736" y="1000108"/>
                <a:ext cx="3714776" cy="159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/>
              <p:cNvCxnSpPr/>
              <p:nvPr/>
            </p:nvCxnSpPr>
            <p:spPr>
              <a:xfrm>
                <a:off x="2571736" y="1500169"/>
                <a:ext cx="3714776" cy="159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6" name="직선 연결선 15"/>
            <p:cNvCxnSpPr/>
            <p:nvPr/>
          </p:nvCxnSpPr>
          <p:spPr>
            <a:xfrm rot="5400000">
              <a:off x="3679026" y="1678769"/>
              <a:ext cx="501653" cy="158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rot="5400000">
              <a:off x="4250530" y="1678769"/>
              <a:ext cx="501653" cy="158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 rot="5400000">
              <a:off x="4820446" y="1678769"/>
              <a:ext cx="501653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 rot="5400000">
              <a:off x="3105934" y="1678769"/>
              <a:ext cx="501653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 rot="5400000">
              <a:off x="5391949" y="1678769"/>
              <a:ext cx="501653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9101" name="TextBox 19"/>
            <p:cNvSpPr txBox="1">
              <a:spLocks noChangeArrowheads="1"/>
            </p:cNvSpPr>
            <p:nvPr/>
          </p:nvSpPr>
          <p:spPr bwMode="auto">
            <a:xfrm>
              <a:off x="3500430" y="1428736"/>
              <a:ext cx="571504" cy="549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kumimoji="0" lang="en-US" altLang="ko-KR" sz="1500">
                  <a:solidFill>
                    <a:srgbClr val="0D0D0D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</a:p>
            <a:p>
              <a:pPr eaLnBrk="1" hangingPunct="1"/>
              <a:r>
                <a:rPr kumimoji="0" lang="en-US" altLang="ko-KR" sz="1500">
                  <a:solidFill>
                    <a:srgbClr val="0D0D0D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29102" name="TextBox 20"/>
            <p:cNvSpPr txBox="1">
              <a:spLocks noChangeArrowheads="1"/>
            </p:cNvSpPr>
            <p:nvPr/>
          </p:nvSpPr>
          <p:spPr bwMode="auto">
            <a:xfrm>
              <a:off x="4071934" y="1428736"/>
              <a:ext cx="571504" cy="549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kumimoji="0" lang="en-US" altLang="ko-KR" sz="1500">
                  <a:solidFill>
                    <a:srgbClr val="0D0D0D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</a:p>
            <a:p>
              <a:pPr eaLnBrk="1" hangingPunct="1"/>
              <a:r>
                <a:rPr kumimoji="0" lang="en-US" altLang="ko-KR" sz="1500">
                  <a:solidFill>
                    <a:srgbClr val="0D0D0D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29103" name="TextBox 21"/>
            <p:cNvSpPr txBox="1">
              <a:spLocks noChangeArrowheads="1"/>
            </p:cNvSpPr>
            <p:nvPr/>
          </p:nvSpPr>
          <p:spPr bwMode="auto">
            <a:xfrm>
              <a:off x="4643438" y="1428736"/>
              <a:ext cx="642941" cy="549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kumimoji="0" lang="en-US" altLang="ko-KR" sz="1500">
                  <a:solidFill>
                    <a:srgbClr val="0D0D0D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</a:p>
            <a:p>
              <a:pPr eaLnBrk="1" hangingPunct="1"/>
              <a:r>
                <a:rPr kumimoji="0" lang="en-US" altLang="ko-KR" sz="1500">
                  <a:solidFill>
                    <a:srgbClr val="0D0D0D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29104" name="TextBox 24"/>
            <p:cNvSpPr txBox="1">
              <a:spLocks noChangeArrowheads="1"/>
            </p:cNvSpPr>
            <p:nvPr/>
          </p:nvSpPr>
          <p:spPr bwMode="auto">
            <a:xfrm>
              <a:off x="5214942" y="1533512"/>
              <a:ext cx="642941" cy="3206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kumimoji="0" lang="en-US" altLang="ko-KR" sz="1500">
                  <a:solidFill>
                    <a:srgbClr val="0D0D0D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</a:p>
          </p:txBody>
        </p:sp>
      </p:grpSp>
      <p:sp>
        <p:nvSpPr>
          <p:cNvPr id="129027" name="TextBox 25"/>
          <p:cNvSpPr txBox="1">
            <a:spLocks noChangeArrowheads="1"/>
          </p:cNvSpPr>
          <p:nvPr/>
        </p:nvSpPr>
        <p:spPr bwMode="auto">
          <a:xfrm>
            <a:off x="620713" y="2836863"/>
            <a:ext cx="3276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UTM</a:t>
            </a:r>
            <a:r>
              <a:rPr kumimoji="0" lang="ko-KR" altLang="en-US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의 동작 </a:t>
            </a:r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(with 4 cycle for one step)</a:t>
            </a:r>
          </a:p>
        </p:txBody>
      </p:sp>
      <p:sp>
        <p:nvSpPr>
          <p:cNvPr id="129028" name="TextBox 27"/>
          <p:cNvSpPr txBox="1">
            <a:spLocks noChangeArrowheads="1"/>
          </p:cNvSpPr>
          <p:nvPr/>
        </p:nvSpPr>
        <p:spPr bwMode="auto">
          <a:xfrm>
            <a:off x="1120775" y="3336925"/>
            <a:ext cx="3613150" cy="112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kumimoji="0" lang="en-US" altLang="ko-KR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1st cycle : File Finding</a:t>
            </a:r>
          </a:p>
          <a:p>
            <a:pPr eaLnBrk="1" hangingPunct="1">
              <a:lnSpc>
                <a:spcPct val="150000"/>
              </a:lnSpc>
            </a:pPr>
            <a:r>
              <a:rPr kumimoji="0" lang="en-US" altLang="ko-KR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     </a:t>
            </a:r>
            <a:r>
              <a:rPr kumimoji="0" lang="ko-KR" altLang="en-US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동작은  </a:t>
            </a:r>
            <a:r>
              <a:rPr kumimoji="0" lang="en-US" altLang="ko-KR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TM3  </a:t>
            </a:r>
            <a:r>
              <a:rPr kumimoji="0" lang="ko-KR" altLang="en-US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같다</a:t>
            </a:r>
            <a:r>
              <a:rPr kumimoji="0" lang="en-US" altLang="ko-KR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eaLnBrk="1" hangingPunct="1">
              <a:lnSpc>
                <a:spcPct val="150000"/>
              </a:lnSpc>
            </a:pPr>
            <a:r>
              <a:rPr kumimoji="0" lang="en-US" altLang="ko-KR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     ②</a:t>
            </a:r>
            <a:r>
              <a:rPr kumimoji="0" lang="ko-KR" altLang="en-US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를 </a:t>
            </a:r>
            <a:r>
              <a:rPr kumimoji="0" lang="en-US" altLang="ko-KR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key word</a:t>
            </a:r>
            <a:r>
              <a:rPr kumimoji="0" lang="ko-KR" altLang="en-US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로 ①에서 찾는다</a:t>
            </a:r>
            <a:r>
              <a:rPr kumimoji="0" lang="en-US" altLang="ko-KR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grpSp>
        <p:nvGrpSpPr>
          <p:cNvPr id="129029" name="그룹 32"/>
          <p:cNvGrpSpPr>
            <a:grpSpLocks/>
          </p:cNvGrpSpPr>
          <p:nvPr/>
        </p:nvGrpSpPr>
        <p:grpSpPr bwMode="auto">
          <a:xfrm>
            <a:off x="334963" y="5051425"/>
            <a:ext cx="8643937" cy="501650"/>
            <a:chOff x="928662" y="5357826"/>
            <a:chExt cx="8643998" cy="501913"/>
          </a:xfrm>
        </p:grpSpPr>
        <p:cxnSp>
          <p:nvCxnSpPr>
            <p:cNvPr id="31" name="직선 연결선 30"/>
            <p:cNvCxnSpPr/>
            <p:nvPr/>
          </p:nvCxnSpPr>
          <p:spPr>
            <a:xfrm>
              <a:off x="928662" y="5357826"/>
              <a:ext cx="8643998" cy="15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928662" y="5858151"/>
              <a:ext cx="8643998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9030" name="그룹 36"/>
          <p:cNvGrpSpPr>
            <a:grpSpLocks/>
          </p:cNvGrpSpPr>
          <p:nvPr/>
        </p:nvGrpSpPr>
        <p:grpSpPr bwMode="auto">
          <a:xfrm>
            <a:off x="835025" y="5051425"/>
            <a:ext cx="430213" cy="514350"/>
            <a:chOff x="1571604" y="5357826"/>
            <a:chExt cx="430216" cy="514714"/>
          </a:xfrm>
        </p:grpSpPr>
        <p:cxnSp>
          <p:nvCxnSpPr>
            <p:cNvPr id="35" name="직선 연결선 34"/>
            <p:cNvCxnSpPr/>
            <p:nvPr/>
          </p:nvCxnSpPr>
          <p:spPr>
            <a:xfrm rot="5400000">
              <a:off x="1750818" y="5621538"/>
              <a:ext cx="500416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 rot="5400000">
              <a:off x="1322189" y="5607241"/>
              <a:ext cx="500417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9031" name="TextBox 40"/>
          <p:cNvSpPr txBox="1">
            <a:spLocks noChangeArrowheads="1"/>
          </p:cNvSpPr>
          <p:nvPr/>
        </p:nvSpPr>
        <p:spPr bwMode="auto">
          <a:xfrm>
            <a:off x="334963" y="5051425"/>
            <a:ext cx="5715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50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0  0</a:t>
            </a:r>
          </a:p>
          <a:p>
            <a:pPr eaLnBrk="1" hangingPunct="1"/>
            <a:r>
              <a:rPr kumimoji="0" lang="en-US" altLang="ko-KR" sz="150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1  1</a:t>
            </a:r>
          </a:p>
        </p:txBody>
      </p:sp>
      <p:sp>
        <p:nvSpPr>
          <p:cNvPr id="129032" name="TextBox 41"/>
          <p:cNvSpPr txBox="1">
            <a:spLocks noChangeArrowheads="1"/>
          </p:cNvSpPr>
          <p:nvPr/>
        </p:nvSpPr>
        <p:spPr bwMode="auto">
          <a:xfrm>
            <a:off x="835025" y="5156200"/>
            <a:ext cx="42862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kumimoji="0" lang="en-US" altLang="ko-KR" sz="150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M</a:t>
            </a:r>
          </a:p>
        </p:txBody>
      </p:sp>
      <p:sp>
        <p:nvSpPr>
          <p:cNvPr id="129033" name="TextBox 42"/>
          <p:cNvSpPr txBox="1">
            <a:spLocks noChangeArrowheads="1"/>
          </p:cNvSpPr>
          <p:nvPr/>
        </p:nvSpPr>
        <p:spPr bwMode="auto">
          <a:xfrm>
            <a:off x="1263650" y="5051425"/>
            <a:ext cx="4699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0  0</a:t>
            </a:r>
          </a:p>
          <a:p>
            <a:pPr eaLnBrk="1" hangingPunct="1"/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1  1</a:t>
            </a:r>
          </a:p>
        </p:txBody>
      </p:sp>
      <p:sp>
        <p:nvSpPr>
          <p:cNvPr id="129034" name="TextBox 43"/>
          <p:cNvSpPr txBox="1">
            <a:spLocks noChangeArrowheads="1"/>
          </p:cNvSpPr>
          <p:nvPr/>
        </p:nvSpPr>
        <p:spPr bwMode="auto">
          <a:xfrm>
            <a:off x="1620838" y="5051425"/>
            <a:ext cx="458787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</a:rPr>
              <a:t>…..</a:t>
            </a:r>
          </a:p>
        </p:txBody>
      </p:sp>
      <p:cxnSp>
        <p:nvCxnSpPr>
          <p:cNvPr id="46" name="직선 연결선 45"/>
          <p:cNvCxnSpPr/>
          <p:nvPr/>
        </p:nvCxnSpPr>
        <p:spPr>
          <a:xfrm rot="5400000">
            <a:off x="1800226" y="5302250"/>
            <a:ext cx="500062" cy="15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9036" name="그룹 72"/>
          <p:cNvGrpSpPr>
            <a:grpSpLocks/>
          </p:cNvGrpSpPr>
          <p:nvPr/>
        </p:nvGrpSpPr>
        <p:grpSpPr bwMode="auto">
          <a:xfrm>
            <a:off x="3549650" y="1479550"/>
            <a:ext cx="928688" cy="142875"/>
            <a:chOff x="3428992" y="1643050"/>
            <a:chExt cx="928694" cy="142876"/>
          </a:xfrm>
        </p:grpSpPr>
        <p:cxnSp>
          <p:nvCxnSpPr>
            <p:cNvPr id="70" name="직선 연결선 69"/>
            <p:cNvCxnSpPr/>
            <p:nvPr/>
          </p:nvCxnSpPr>
          <p:spPr>
            <a:xfrm>
              <a:off x="3428992" y="1643050"/>
              <a:ext cx="428628" cy="14287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/>
            <p:nvPr/>
          </p:nvCxnSpPr>
          <p:spPr>
            <a:xfrm flipV="1">
              <a:off x="3857620" y="1643050"/>
              <a:ext cx="500066" cy="14287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9037" name="TextBox 73"/>
          <p:cNvSpPr txBox="1">
            <a:spLocks noChangeArrowheads="1"/>
          </p:cNvSpPr>
          <p:nvPr/>
        </p:nvSpPr>
        <p:spPr bwMode="auto">
          <a:xfrm>
            <a:off x="3835400" y="1622425"/>
            <a:ext cx="2794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</a:t>
            </a:r>
          </a:p>
        </p:txBody>
      </p:sp>
      <p:cxnSp>
        <p:nvCxnSpPr>
          <p:cNvPr id="76" name="직선 연결선 75"/>
          <p:cNvCxnSpPr/>
          <p:nvPr/>
        </p:nvCxnSpPr>
        <p:spPr>
          <a:xfrm rot="5400000">
            <a:off x="4800600" y="1585913"/>
            <a:ext cx="214313" cy="15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039" name="TextBox 76"/>
          <p:cNvSpPr txBox="1">
            <a:spLocks noChangeArrowheads="1"/>
          </p:cNvSpPr>
          <p:nvPr/>
        </p:nvSpPr>
        <p:spPr bwMode="auto">
          <a:xfrm>
            <a:off x="4764088" y="1655763"/>
            <a:ext cx="268287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cxnSp>
        <p:nvCxnSpPr>
          <p:cNvPr id="78" name="직선 연결선 77"/>
          <p:cNvCxnSpPr/>
          <p:nvPr/>
        </p:nvCxnSpPr>
        <p:spPr>
          <a:xfrm rot="5400000">
            <a:off x="2227262" y="5300663"/>
            <a:ext cx="500063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041" name="TextBox 78"/>
          <p:cNvSpPr txBox="1">
            <a:spLocks noChangeArrowheads="1"/>
          </p:cNvSpPr>
          <p:nvPr/>
        </p:nvSpPr>
        <p:spPr bwMode="auto">
          <a:xfrm>
            <a:off x="2049463" y="5156200"/>
            <a:ext cx="42862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kumimoji="0" lang="en-US" altLang="ko-KR" sz="150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Y</a:t>
            </a:r>
          </a:p>
        </p:txBody>
      </p:sp>
      <p:sp>
        <p:nvSpPr>
          <p:cNvPr id="129042" name="TextBox 79"/>
          <p:cNvSpPr txBox="1">
            <a:spLocks noChangeArrowheads="1"/>
          </p:cNvSpPr>
          <p:nvPr/>
        </p:nvSpPr>
        <p:spPr bwMode="auto">
          <a:xfrm>
            <a:off x="2478088" y="5051425"/>
            <a:ext cx="5715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50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0   0</a:t>
            </a:r>
          </a:p>
          <a:p>
            <a:pPr eaLnBrk="1" hangingPunct="1"/>
            <a:r>
              <a:rPr kumimoji="0" lang="en-US" altLang="ko-KR" sz="150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1   1</a:t>
            </a:r>
          </a:p>
        </p:txBody>
      </p:sp>
      <p:cxnSp>
        <p:nvCxnSpPr>
          <p:cNvPr id="81" name="직선 연결선 80"/>
          <p:cNvCxnSpPr/>
          <p:nvPr/>
        </p:nvCxnSpPr>
        <p:spPr>
          <a:xfrm rot="5400000">
            <a:off x="2728912" y="5300663"/>
            <a:ext cx="500063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 rot="5400000">
            <a:off x="3155950" y="5300663"/>
            <a:ext cx="500063" cy="15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045" name="TextBox 82"/>
          <p:cNvSpPr txBox="1">
            <a:spLocks noChangeArrowheads="1"/>
          </p:cNvSpPr>
          <p:nvPr/>
        </p:nvSpPr>
        <p:spPr bwMode="auto">
          <a:xfrm>
            <a:off x="3049588" y="5051425"/>
            <a:ext cx="28575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50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0 </a:t>
            </a:r>
          </a:p>
          <a:p>
            <a:pPr eaLnBrk="1" hangingPunct="1"/>
            <a:r>
              <a:rPr kumimoji="0" lang="en-US" altLang="ko-KR" sz="150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1 </a:t>
            </a:r>
          </a:p>
        </p:txBody>
      </p:sp>
      <p:sp>
        <p:nvSpPr>
          <p:cNvPr id="129046" name="TextBox 83"/>
          <p:cNvSpPr txBox="1">
            <a:spLocks noChangeArrowheads="1"/>
          </p:cNvSpPr>
          <p:nvPr/>
        </p:nvSpPr>
        <p:spPr bwMode="auto">
          <a:xfrm>
            <a:off x="3406775" y="5156200"/>
            <a:ext cx="42862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kumimoji="0" lang="en-US" altLang="ko-KR" sz="150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X</a:t>
            </a:r>
          </a:p>
        </p:txBody>
      </p:sp>
      <p:cxnSp>
        <p:nvCxnSpPr>
          <p:cNvPr id="87" name="직선 연결선 86"/>
          <p:cNvCxnSpPr/>
          <p:nvPr/>
        </p:nvCxnSpPr>
        <p:spPr>
          <a:xfrm rot="5400000">
            <a:off x="3586162" y="5300663"/>
            <a:ext cx="500063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048" name="TextBox 87"/>
          <p:cNvSpPr txBox="1">
            <a:spLocks noChangeArrowheads="1"/>
          </p:cNvSpPr>
          <p:nvPr/>
        </p:nvSpPr>
        <p:spPr bwMode="auto">
          <a:xfrm>
            <a:off x="3835400" y="5051425"/>
            <a:ext cx="1500188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 C C C C C C</a:t>
            </a:r>
          </a:p>
          <a:p>
            <a:pPr eaLnBrk="1" hangingPunct="1"/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 D D D D D D</a:t>
            </a:r>
          </a:p>
        </p:txBody>
      </p:sp>
      <p:cxnSp>
        <p:nvCxnSpPr>
          <p:cNvPr id="92" name="직선 연결선 91"/>
          <p:cNvCxnSpPr/>
          <p:nvPr/>
        </p:nvCxnSpPr>
        <p:spPr>
          <a:xfrm rot="5400000">
            <a:off x="4943475" y="5300663"/>
            <a:ext cx="500063" cy="15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050" name="TextBox 92"/>
          <p:cNvSpPr txBox="1">
            <a:spLocks noChangeArrowheads="1"/>
          </p:cNvSpPr>
          <p:nvPr/>
        </p:nvSpPr>
        <p:spPr bwMode="auto">
          <a:xfrm>
            <a:off x="5192713" y="5156200"/>
            <a:ext cx="42862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kumimoji="0" lang="en-US" altLang="ko-KR" sz="150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X</a:t>
            </a:r>
          </a:p>
        </p:txBody>
      </p:sp>
      <p:cxnSp>
        <p:nvCxnSpPr>
          <p:cNvPr id="95" name="직선 연결선 94"/>
          <p:cNvCxnSpPr/>
          <p:nvPr/>
        </p:nvCxnSpPr>
        <p:spPr>
          <a:xfrm rot="5400000">
            <a:off x="5372100" y="5300663"/>
            <a:ext cx="500063" cy="15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 rot="5400000">
            <a:off x="5657850" y="5300663"/>
            <a:ext cx="500063" cy="15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053" name="TextBox 96"/>
          <p:cNvSpPr txBox="1">
            <a:spLocks noChangeArrowheads="1"/>
          </p:cNvSpPr>
          <p:nvPr/>
        </p:nvSpPr>
        <p:spPr bwMode="auto">
          <a:xfrm>
            <a:off x="5549900" y="5051425"/>
            <a:ext cx="42862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kumimoji="0" lang="en-US" altLang="ko-KR" sz="150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  <a:p>
            <a:pPr algn="ctr" eaLnBrk="1" hangingPunct="1"/>
            <a:r>
              <a:rPr kumimoji="0" lang="en-US" altLang="ko-KR" sz="150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grpSp>
        <p:nvGrpSpPr>
          <p:cNvPr id="129054" name="그룹 99"/>
          <p:cNvGrpSpPr>
            <a:grpSpLocks/>
          </p:cNvGrpSpPr>
          <p:nvPr/>
        </p:nvGrpSpPr>
        <p:grpSpPr bwMode="auto">
          <a:xfrm>
            <a:off x="5835650" y="5051425"/>
            <a:ext cx="428625" cy="549275"/>
            <a:chOff x="5788034" y="3840122"/>
            <a:chExt cx="428628" cy="549236"/>
          </a:xfrm>
        </p:grpSpPr>
        <p:sp>
          <p:nvSpPr>
            <p:cNvPr id="129086" name="TextBox 97"/>
            <p:cNvSpPr txBox="1">
              <a:spLocks noChangeArrowheads="1"/>
            </p:cNvSpPr>
            <p:nvPr/>
          </p:nvSpPr>
          <p:spPr bwMode="auto">
            <a:xfrm>
              <a:off x="5788034" y="3840122"/>
              <a:ext cx="428628" cy="549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kumimoji="0" lang="en-US" altLang="ko-KR" sz="1500">
                  <a:solidFill>
                    <a:srgbClr val="0D0D0D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</a:p>
            <a:p>
              <a:pPr algn="ctr" eaLnBrk="1" hangingPunct="1"/>
              <a:r>
                <a:rPr kumimoji="0" lang="en-US" altLang="ko-KR" sz="1500">
                  <a:solidFill>
                    <a:srgbClr val="0D0D0D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</a:p>
          </p:txBody>
        </p:sp>
        <p:cxnSp>
          <p:nvCxnSpPr>
            <p:cNvPr id="99" name="직선 연결선 98"/>
            <p:cNvCxnSpPr/>
            <p:nvPr/>
          </p:nvCxnSpPr>
          <p:spPr>
            <a:xfrm rot="5400000">
              <a:off x="5896004" y="4089342"/>
              <a:ext cx="500027" cy="158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9055" name="그룹 101"/>
          <p:cNvGrpSpPr>
            <a:grpSpLocks/>
          </p:cNvGrpSpPr>
          <p:nvPr/>
        </p:nvGrpSpPr>
        <p:grpSpPr bwMode="auto">
          <a:xfrm>
            <a:off x="6121400" y="5051425"/>
            <a:ext cx="428625" cy="549275"/>
            <a:chOff x="5572132" y="5214950"/>
            <a:chExt cx="428628" cy="549236"/>
          </a:xfrm>
        </p:grpSpPr>
        <p:sp>
          <p:nvSpPr>
            <p:cNvPr id="129084" name="TextBox 102"/>
            <p:cNvSpPr txBox="1">
              <a:spLocks noChangeArrowheads="1"/>
            </p:cNvSpPr>
            <p:nvPr/>
          </p:nvSpPr>
          <p:spPr bwMode="auto">
            <a:xfrm>
              <a:off x="5572132" y="5214950"/>
              <a:ext cx="428628" cy="549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kumimoji="0" lang="en-US" altLang="ko-KR" sz="1500">
                  <a:solidFill>
                    <a:srgbClr val="0D0D0D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</a:p>
            <a:p>
              <a:pPr algn="ctr" eaLnBrk="1" hangingPunct="1"/>
              <a:r>
                <a:rPr kumimoji="0" lang="en-US" altLang="ko-KR" sz="1500">
                  <a:solidFill>
                    <a:srgbClr val="0D0D0D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</a:p>
          </p:txBody>
        </p:sp>
        <p:cxnSp>
          <p:nvCxnSpPr>
            <p:cNvPr id="104" name="직선 연결선 103"/>
            <p:cNvCxnSpPr/>
            <p:nvPr/>
          </p:nvCxnSpPr>
          <p:spPr>
            <a:xfrm rot="5400000">
              <a:off x="5680102" y="5464170"/>
              <a:ext cx="500027" cy="158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9056" name="TextBox 104"/>
          <p:cNvSpPr txBox="1">
            <a:spLocks noChangeArrowheads="1"/>
          </p:cNvSpPr>
          <p:nvPr/>
        </p:nvSpPr>
        <p:spPr bwMode="auto">
          <a:xfrm>
            <a:off x="6478588" y="5051425"/>
            <a:ext cx="5715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50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0  0</a:t>
            </a:r>
          </a:p>
          <a:p>
            <a:pPr eaLnBrk="1" hangingPunct="1"/>
            <a:r>
              <a:rPr kumimoji="0" lang="en-US" altLang="ko-KR" sz="150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1  1</a:t>
            </a:r>
          </a:p>
        </p:txBody>
      </p:sp>
      <p:cxnSp>
        <p:nvCxnSpPr>
          <p:cNvPr id="106" name="직선 연결선 105"/>
          <p:cNvCxnSpPr/>
          <p:nvPr/>
        </p:nvCxnSpPr>
        <p:spPr>
          <a:xfrm rot="5400000">
            <a:off x="6729412" y="5300663"/>
            <a:ext cx="500063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직선 연결선 106"/>
          <p:cNvCxnSpPr/>
          <p:nvPr/>
        </p:nvCxnSpPr>
        <p:spPr>
          <a:xfrm rot="5400000">
            <a:off x="7156450" y="5300663"/>
            <a:ext cx="500063" cy="15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직선 연결선 107"/>
          <p:cNvCxnSpPr/>
          <p:nvPr/>
        </p:nvCxnSpPr>
        <p:spPr>
          <a:xfrm rot="5400000">
            <a:off x="7585075" y="5300663"/>
            <a:ext cx="500063" cy="15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직선 연결선 108"/>
          <p:cNvCxnSpPr/>
          <p:nvPr/>
        </p:nvCxnSpPr>
        <p:spPr>
          <a:xfrm rot="5400000">
            <a:off x="8015287" y="5300663"/>
            <a:ext cx="500063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061" name="TextBox 109"/>
          <p:cNvSpPr txBox="1">
            <a:spLocks noChangeArrowheads="1"/>
          </p:cNvSpPr>
          <p:nvPr/>
        </p:nvSpPr>
        <p:spPr bwMode="auto">
          <a:xfrm>
            <a:off x="7050088" y="5051425"/>
            <a:ext cx="28575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50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0 </a:t>
            </a:r>
          </a:p>
          <a:p>
            <a:pPr eaLnBrk="1" hangingPunct="1"/>
            <a:r>
              <a:rPr kumimoji="0" lang="en-US" altLang="ko-KR" sz="150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1 </a:t>
            </a:r>
          </a:p>
        </p:txBody>
      </p:sp>
      <p:sp>
        <p:nvSpPr>
          <p:cNvPr id="129062" name="TextBox 110"/>
          <p:cNvSpPr txBox="1">
            <a:spLocks noChangeArrowheads="1"/>
          </p:cNvSpPr>
          <p:nvPr/>
        </p:nvSpPr>
        <p:spPr bwMode="auto">
          <a:xfrm>
            <a:off x="7478713" y="5051425"/>
            <a:ext cx="28575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50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0 </a:t>
            </a:r>
          </a:p>
          <a:p>
            <a:pPr eaLnBrk="1" hangingPunct="1"/>
            <a:r>
              <a:rPr kumimoji="0" lang="en-US" altLang="ko-KR" sz="150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1 </a:t>
            </a:r>
          </a:p>
        </p:txBody>
      </p:sp>
      <p:sp>
        <p:nvSpPr>
          <p:cNvPr id="129063" name="TextBox 111"/>
          <p:cNvSpPr txBox="1">
            <a:spLocks noChangeArrowheads="1"/>
          </p:cNvSpPr>
          <p:nvPr/>
        </p:nvSpPr>
        <p:spPr bwMode="auto">
          <a:xfrm>
            <a:off x="7835900" y="5156200"/>
            <a:ext cx="42862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kumimoji="0" lang="en-US" altLang="ko-KR" sz="150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X</a:t>
            </a:r>
          </a:p>
        </p:txBody>
      </p:sp>
      <p:sp>
        <p:nvSpPr>
          <p:cNvPr id="129064" name="TextBox 113"/>
          <p:cNvSpPr txBox="1">
            <a:spLocks noChangeArrowheads="1"/>
          </p:cNvSpPr>
          <p:nvPr/>
        </p:nvSpPr>
        <p:spPr bwMode="auto">
          <a:xfrm>
            <a:off x="8305800" y="5051425"/>
            <a:ext cx="31591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 </a:t>
            </a:r>
          </a:p>
          <a:p>
            <a:pPr eaLnBrk="1" hangingPunct="1"/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  </a:t>
            </a:r>
          </a:p>
        </p:txBody>
      </p:sp>
      <p:sp>
        <p:nvSpPr>
          <p:cNvPr id="129065" name="TextBox 114"/>
          <p:cNvSpPr txBox="1">
            <a:spLocks noChangeArrowheads="1"/>
          </p:cNvSpPr>
          <p:nvPr/>
        </p:nvSpPr>
        <p:spPr bwMode="auto">
          <a:xfrm>
            <a:off x="8478838" y="5051425"/>
            <a:ext cx="458787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</a:rPr>
              <a:t>…..</a:t>
            </a:r>
          </a:p>
        </p:txBody>
      </p:sp>
      <p:grpSp>
        <p:nvGrpSpPr>
          <p:cNvPr id="129066" name="그룹 120"/>
          <p:cNvGrpSpPr>
            <a:grpSpLocks/>
          </p:cNvGrpSpPr>
          <p:nvPr/>
        </p:nvGrpSpPr>
        <p:grpSpPr bwMode="auto">
          <a:xfrm>
            <a:off x="2478088" y="5622925"/>
            <a:ext cx="428625" cy="214313"/>
            <a:chOff x="2357422" y="5786454"/>
            <a:chExt cx="428628" cy="214314"/>
          </a:xfrm>
        </p:grpSpPr>
        <p:cxnSp>
          <p:nvCxnSpPr>
            <p:cNvPr id="117" name="직선 연결선 116"/>
            <p:cNvCxnSpPr/>
            <p:nvPr/>
          </p:nvCxnSpPr>
          <p:spPr>
            <a:xfrm rot="16200000" flipH="1">
              <a:off x="2357421" y="5786455"/>
              <a:ext cx="214314" cy="21431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직선 연결선 119"/>
            <p:cNvCxnSpPr/>
            <p:nvPr/>
          </p:nvCxnSpPr>
          <p:spPr>
            <a:xfrm rot="5400000" flipH="1" flipV="1">
              <a:off x="2571736" y="5786454"/>
              <a:ext cx="214314" cy="21431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9067" name="TextBox 121"/>
          <p:cNvSpPr txBox="1">
            <a:spLocks noChangeArrowheads="1"/>
          </p:cNvSpPr>
          <p:nvPr/>
        </p:nvSpPr>
        <p:spPr bwMode="auto">
          <a:xfrm>
            <a:off x="2549525" y="5837238"/>
            <a:ext cx="2794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</a:t>
            </a:r>
          </a:p>
        </p:txBody>
      </p:sp>
      <p:cxnSp>
        <p:nvCxnSpPr>
          <p:cNvPr id="123" name="직선 연결선 122"/>
          <p:cNvCxnSpPr/>
          <p:nvPr/>
        </p:nvCxnSpPr>
        <p:spPr>
          <a:xfrm rot="5400000">
            <a:off x="3084512" y="5729288"/>
            <a:ext cx="214313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069" name="TextBox 123"/>
          <p:cNvSpPr txBox="1">
            <a:spLocks noChangeArrowheads="1"/>
          </p:cNvSpPr>
          <p:nvPr/>
        </p:nvSpPr>
        <p:spPr bwMode="auto">
          <a:xfrm>
            <a:off x="3049588" y="5870575"/>
            <a:ext cx="268287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129070" name="TextBox 126"/>
          <p:cNvSpPr txBox="1">
            <a:spLocks noChangeArrowheads="1"/>
          </p:cNvSpPr>
          <p:nvPr/>
        </p:nvSpPr>
        <p:spPr bwMode="auto">
          <a:xfrm>
            <a:off x="477838" y="4703763"/>
            <a:ext cx="7556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ko-KR" altLang="en-US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종료시</a:t>
            </a:r>
          </a:p>
        </p:txBody>
      </p:sp>
      <p:cxnSp>
        <p:nvCxnSpPr>
          <p:cNvPr id="130" name="직선 연결선 129"/>
          <p:cNvCxnSpPr/>
          <p:nvPr/>
        </p:nvCxnSpPr>
        <p:spPr>
          <a:xfrm rot="5400000">
            <a:off x="6657182" y="4729956"/>
            <a:ext cx="357188" cy="1428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직선 연결선 131"/>
          <p:cNvCxnSpPr/>
          <p:nvPr/>
        </p:nvCxnSpPr>
        <p:spPr>
          <a:xfrm rot="5400000">
            <a:off x="7085807" y="4729956"/>
            <a:ext cx="357188" cy="1428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직선 연결선 132"/>
          <p:cNvCxnSpPr/>
          <p:nvPr/>
        </p:nvCxnSpPr>
        <p:spPr>
          <a:xfrm rot="5400000">
            <a:off x="7514432" y="4729956"/>
            <a:ext cx="357188" cy="1428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074" name="TextBox 133"/>
          <p:cNvSpPr txBox="1">
            <a:spLocks noChangeArrowheads="1"/>
          </p:cNvSpPr>
          <p:nvPr/>
        </p:nvSpPr>
        <p:spPr bwMode="auto">
          <a:xfrm>
            <a:off x="6835775" y="4265613"/>
            <a:ext cx="2794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</a:p>
        </p:txBody>
      </p:sp>
      <p:sp>
        <p:nvSpPr>
          <p:cNvPr id="129075" name="TextBox 134"/>
          <p:cNvSpPr txBox="1">
            <a:spLocks noChangeArrowheads="1"/>
          </p:cNvSpPr>
          <p:nvPr/>
        </p:nvSpPr>
        <p:spPr bwMode="auto">
          <a:xfrm>
            <a:off x="7192963" y="4298950"/>
            <a:ext cx="2794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129076" name="TextBox 135"/>
          <p:cNvSpPr txBox="1">
            <a:spLocks noChangeArrowheads="1"/>
          </p:cNvSpPr>
          <p:nvPr/>
        </p:nvSpPr>
        <p:spPr bwMode="auto">
          <a:xfrm>
            <a:off x="7621588" y="4298950"/>
            <a:ext cx="2794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129077" name="직사각형 136"/>
          <p:cNvSpPr>
            <a:spLocks noChangeArrowheads="1"/>
          </p:cNvSpPr>
          <p:nvPr/>
        </p:nvSpPr>
        <p:spPr bwMode="auto">
          <a:xfrm>
            <a:off x="5621338" y="4979988"/>
            <a:ext cx="857250" cy="642937"/>
          </a:xfrm>
          <a:prstGeom prst="rect">
            <a:avLst/>
          </a:prstGeom>
          <a:noFill/>
          <a:ln w="25400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kumimoji="0" lang="ko-KR" altLang="ko-KR" sz="15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9078" name="TextBox 137"/>
          <p:cNvSpPr txBox="1">
            <a:spLocks noChangeArrowheads="1"/>
          </p:cNvSpPr>
          <p:nvPr/>
        </p:nvSpPr>
        <p:spPr bwMode="auto">
          <a:xfrm>
            <a:off x="5692775" y="5622925"/>
            <a:ext cx="8191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ko-KR" altLang="en-US" sz="1500">
                <a:solidFill>
                  <a:srgbClr val="000000"/>
                </a:solidFill>
                <a:latin typeface="Times New Roman" pitchFamily="18" charset="0"/>
              </a:rPr>
              <a:t>찾았음</a:t>
            </a:r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</a:rPr>
              <a:t>!</a:t>
            </a:r>
          </a:p>
        </p:txBody>
      </p:sp>
      <p:cxnSp>
        <p:nvCxnSpPr>
          <p:cNvPr id="139" name="직선 화살표 연결선 138"/>
          <p:cNvCxnSpPr/>
          <p:nvPr/>
        </p:nvCxnSpPr>
        <p:spPr>
          <a:xfrm>
            <a:off x="263525" y="4837113"/>
            <a:ext cx="214313" cy="1587"/>
          </a:xfrm>
          <a:prstGeom prst="straightConnector1">
            <a:avLst/>
          </a:prstGeom>
          <a:ln w="31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080" name="TextBox 139"/>
          <p:cNvSpPr txBox="1">
            <a:spLocks noChangeArrowheads="1"/>
          </p:cNvSpPr>
          <p:nvPr/>
        </p:nvSpPr>
        <p:spPr bwMode="auto">
          <a:xfrm>
            <a:off x="1490663" y="752475"/>
            <a:ext cx="3746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</a:rPr>
              <a:t>┌</a:t>
            </a:r>
          </a:p>
        </p:txBody>
      </p:sp>
      <p:sp>
        <p:nvSpPr>
          <p:cNvPr id="129081" name="TextBox 140"/>
          <p:cNvSpPr txBox="1">
            <a:spLocks noChangeArrowheads="1"/>
          </p:cNvSpPr>
          <p:nvPr/>
        </p:nvSpPr>
        <p:spPr bwMode="auto">
          <a:xfrm>
            <a:off x="1835150" y="1050925"/>
            <a:ext cx="3746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</a:rPr>
              <a:t>┘</a:t>
            </a:r>
          </a:p>
        </p:txBody>
      </p:sp>
    </p:spTree>
    <p:extLst>
      <p:ext uri="{BB962C8B-B14F-4D97-AF65-F5344CB8AC3E}">
        <p14:creationId xmlns:p14="http://schemas.microsoft.com/office/powerpoint/2010/main" val="134775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TextBox 3"/>
          <p:cNvSpPr txBox="1">
            <a:spLocks noChangeArrowheads="1"/>
          </p:cNvSpPr>
          <p:nvPr/>
        </p:nvSpPr>
        <p:spPr bwMode="auto">
          <a:xfrm>
            <a:off x="1071563" y="857250"/>
            <a:ext cx="3478212" cy="112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kumimoji="0" lang="ko-KR" altLang="en-US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앞으로 할 일 </a:t>
            </a:r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   p</a:t>
            </a:r>
            <a:r>
              <a:rPr kumimoji="0" lang="ko-KR" altLang="en-US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를 </a:t>
            </a:r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kumimoji="0" lang="ko-KR" altLang="en-US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위치로 </a:t>
            </a:r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copy</a:t>
            </a:r>
          </a:p>
          <a:p>
            <a:pPr eaLnBrk="1" hangingPunct="1">
              <a:lnSpc>
                <a:spcPct val="150000"/>
              </a:lnSpc>
            </a:pPr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        b</a:t>
            </a:r>
            <a:r>
              <a:rPr kumimoji="0" lang="ko-KR" altLang="en-US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를 </a:t>
            </a:r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kumimoji="0" lang="ko-KR" altLang="en-US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위치로 </a:t>
            </a:r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copy</a:t>
            </a:r>
          </a:p>
          <a:p>
            <a:pPr eaLnBrk="1" hangingPunct="1">
              <a:lnSpc>
                <a:spcPct val="150000"/>
              </a:lnSpc>
            </a:pPr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        M</a:t>
            </a:r>
            <a:r>
              <a:rPr kumimoji="0" lang="ko-KR" altLang="en-US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을  “</a:t>
            </a:r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kumimoji="0" lang="ko-KR" altLang="en-US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방향” 으로 </a:t>
            </a:r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move</a:t>
            </a:r>
          </a:p>
        </p:txBody>
      </p:sp>
      <p:sp>
        <p:nvSpPr>
          <p:cNvPr id="130051" name="TextBox 4"/>
          <p:cNvSpPr txBox="1">
            <a:spLocks noChangeArrowheads="1"/>
          </p:cNvSpPr>
          <p:nvPr/>
        </p:nvSpPr>
        <p:spPr bwMode="auto">
          <a:xfrm>
            <a:off x="1071563" y="2500313"/>
            <a:ext cx="4327525" cy="112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2nd cycle : File copy</a:t>
            </a:r>
          </a:p>
          <a:p>
            <a:pPr eaLnBrk="1" hangingPunct="1">
              <a:lnSpc>
                <a:spcPct val="150000"/>
              </a:lnSpc>
            </a:pPr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① </a:t>
            </a:r>
            <a:r>
              <a:rPr kumimoji="0" lang="ko-KR" altLang="en-US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일단 </a:t>
            </a:r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(p , b)</a:t>
            </a:r>
            <a:r>
              <a:rPr kumimoji="0" lang="ko-KR" altLang="en-US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를 </a:t>
            </a:r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C,D</a:t>
            </a:r>
            <a:r>
              <a:rPr kumimoji="0" lang="ko-KR" altLang="en-US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로 표현하여 ②자리에 </a:t>
            </a:r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copy</a:t>
            </a:r>
          </a:p>
          <a:p>
            <a:pPr eaLnBrk="1" hangingPunct="1">
              <a:lnSpc>
                <a:spcPct val="150000"/>
              </a:lnSpc>
            </a:pPr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② d</a:t>
            </a:r>
            <a:r>
              <a:rPr kumimoji="0" lang="ko-KR" altLang="en-US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를 </a:t>
            </a:r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state</a:t>
            </a:r>
            <a:r>
              <a:rPr kumimoji="0" lang="ko-KR" altLang="en-US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로 기억 </a:t>
            </a:r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                                           )</a:t>
            </a:r>
          </a:p>
        </p:txBody>
      </p:sp>
      <p:sp>
        <p:nvSpPr>
          <p:cNvPr id="130052" name="TextBox 5"/>
          <p:cNvSpPr txBox="1">
            <a:spLocks noChangeArrowheads="1"/>
          </p:cNvSpPr>
          <p:nvPr/>
        </p:nvSpPr>
        <p:spPr bwMode="auto">
          <a:xfrm>
            <a:off x="3071813" y="3214688"/>
            <a:ext cx="300037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</a:p>
        </p:txBody>
      </p:sp>
      <p:sp>
        <p:nvSpPr>
          <p:cNvPr id="130053" name="TextBox 6"/>
          <p:cNvSpPr txBox="1">
            <a:spLocks noChangeArrowheads="1"/>
          </p:cNvSpPr>
          <p:nvPr/>
        </p:nvSpPr>
        <p:spPr bwMode="auto">
          <a:xfrm>
            <a:off x="3100388" y="3429000"/>
            <a:ext cx="1841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</a:rPr>
              <a:t>0</a:t>
            </a:r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3357563" y="3429000"/>
            <a:ext cx="21431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055" name="TextBox 13"/>
          <p:cNvSpPr txBox="1">
            <a:spLocks noChangeArrowheads="1"/>
          </p:cNvSpPr>
          <p:nvPr/>
        </p:nvSpPr>
        <p:spPr bwMode="auto">
          <a:xfrm>
            <a:off x="3576638" y="3248025"/>
            <a:ext cx="2794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</a:t>
            </a:r>
          </a:p>
        </p:txBody>
      </p:sp>
      <p:sp>
        <p:nvSpPr>
          <p:cNvPr id="130056" name="TextBox 14"/>
          <p:cNvSpPr txBox="1">
            <a:spLocks noChangeArrowheads="1"/>
          </p:cNvSpPr>
          <p:nvPr/>
        </p:nvSpPr>
        <p:spPr bwMode="auto">
          <a:xfrm>
            <a:off x="4786313" y="3381375"/>
            <a:ext cx="3714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>
                <a:solidFill>
                  <a:srgbClr val="000000"/>
                </a:solidFill>
                <a:latin typeface="Times New Roman" pitchFamily="18" charset="0"/>
              </a:rPr>
              <a:t>H 2</a:t>
            </a:r>
          </a:p>
        </p:txBody>
      </p:sp>
      <p:sp>
        <p:nvSpPr>
          <p:cNvPr id="130057" name="TextBox 15"/>
          <p:cNvSpPr txBox="1">
            <a:spLocks noChangeArrowheads="1"/>
          </p:cNvSpPr>
          <p:nvPr/>
        </p:nvSpPr>
        <p:spPr bwMode="auto">
          <a:xfrm>
            <a:off x="4116388" y="3214688"/>
            <a:ext cx="3111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</a:p>
        </p:txBody>
      </p:sp>
      <p:sp>
        <p:nvSpPr>
          <p:cNvPr id="130058" name="TextBox 17"/>
          <p:cNvSpPr txBox="1">
            <a:spLocks noChangeArrowheads="1"/>
          </p:cNvSpPr>
          <p:nvPr/>
        </p:nvSpPr>
        <p:spPr bwMode="auto">
          <a:xfrm>
            <a:off x="4144963" y="3429000"/>
            <a:ext cx="1841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130059" name="TextBox 20"/>
          <p:cNvSpPr txBox="1">
            <a:spLocks noChangeArrowheads="1"/>
          </p:cNvSpPr>
          <p:nvPr/>
        </p:nvSpPr>
        <p:spPr bwMode="auto">
          <a:xfrm>
            <a:off x="4643438" y="3248025"/>
            <a:ext cx="2794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</a:t>
            </a: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4429125" y="3429000"/>
            <a:ext cx="214313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061" name="TextBox 22"/>
          <p:cNvSpPr txBox="1">
            <a:spLocks noChangeArrowheads="1"/>
          </p:cNvSpPr>
          <p:nvPr/>
        </p:nvSpPr>
        <p:spPr bwMode="auto">
          <a:xfrm>
            <a:off x="3714750" y="3357563"/>
            <a:ext cx="3714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>
                <a:solidFill>
                  <a:srgbClr val="000000"/>
                </a:solidFill>
                <a:latin typeface="Times New Roman" pitchFamily="18" charset="0"/>
              </a:rPr>
              <a:t>H 1</a:t>
            </a:r>
          </a:p>
        </p:txBody>
      </p:sp>
      <p:grpSp>
        <p:nvGrpSpPr>
          <p:cNvPr id="130062" name="그룹 135"/>
          <p:cNvGrpSpPr>
            <a:grpSpLocks/>
          </p:cNvGrpSpPr>
          <p:nvPr/>
        </p:nvGrpSpPr>
        <p:grpSpPr bwMode="auto">
          <a:xfrm>
            <a:off x="71438" y="4071938"/>
            <a:ext cx="8715375" cy="896937"/>
            <a:chOff x="142844" y="4866513"/>
            <a:chExt cx="8715436" cy="897669"/>
          </a:xfrm>
        </p:grpSpPr>
        <p:grpSp>
          <p:nvGrpSpPr>
            <p:cNvPr id="130065" name="그룹 71"/>
            <p:cNvGrpSpPr>
              <a:grpSpLocks/>
            </p:cNvGrpSpPr>
            <p:nvPr/>
          </p:nvGrpSpPr>
          <p:grpSpPr bwMode="auto">
            <a:xfrm>
              <a:off x="214282" y="5214950"/>
              <a:ext cx="8643998" cy="501913"/>
              <a:chOff x="928662" y="5357826"/>
              <a:chExt cx="8643998" cy="501913"/>
            </a:xfrm>
          </p:grpSpPr>
          <p:cxnSp>
            <p:nvCxnSpPr>
              <p:cNvPr id="73" name="직선 연결선 72"/>
              <p:cNvCxnSpPr/>
              <p:nvPr/>
            </p:nvCxnSpPr>
            <p:spPr>
              <a:xfrm>
                <a:off x="928661" y="5357335"/>
                <a:ext cx="8643998" cy="158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직선 연결선 73"/>
              <p:cNvCxnSpPr/>
              <p:nvPr/>
            </p:nvCxnSpPr>
            <p:spPr>
              <a:xfrm>
                <a:off x="928661" y="5857805"/>
                <a:ext cx="8643998" cy="158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30066" name="그룹 74"/>
            <p:cNvGrpSpPr>
              <a:grpSpLocks/>
            </p:cNvGrpSpPr>
            <p:nvPr/>
          </p:nvGrpSpPr>
          <p:grpSpPr bwMode="auto">
            <a:xfrm>
              <a:off x="714348" y="5214950"/>
              <a:ext cx="430216" cy="514714"/>
              <a:chOff x="1571604" y="5357826"/>
              <a:chExt cx="430216" cy="514714"/>
            </a:xfrm>
          </p:grpSpPr>
          <p:cxnSp>
            <p:nvCxnSpPr>
              <p:cNvPr id="76" name="직선 연결선 75"/>
              <p:cNvCxnSpPr/>
              <p:nvPr/>
            </p:nvCxnSpPr>
            <p:spPr>
              <a:xfrm rot="5400000">
                <a:off x="1750791" y="5621075"/>
                <a:ext cx="500470" cy="158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직선 연결선 76"/>
              <p:cNvCxnSpPr/>
              <p:nvPr/>
            </p:nvCxnSpPr>
            <p:spPr>
              <a:xfrm rot="5400000">
                <a:off x="1322162" y="5606777"/>
                <a:ext cx="500471" cy="158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30067" name="TextBox 77"/>
            <p:cNvSpPr txBox="1">
              <a:spLocks noChangeArrowheads="1"/>
            </p:cNvSpPr>
            <p:nvPr/>
          </p:nvSpPr>
          <p:spPr bwMode="auto">
            <a:xfrm>
              <a:off x="214281" y="5214459"/>
              <a:ext cx="571504" cy="5497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kumimoji="0" lang="en-US" altLang="ko-KR" sz="1500">
                  <a:solidFill>
                    <a:srgbClr val="0D0D0D"/>
                  </a:solidFill>
                  <a:latin typeface="Times New Roman" pitchFamily="18" charset="0"/>
                  <a:cs typeface="Times New Roman" pitchFamily="18" charset="0"/>
                </a:rPr>
                <a:t>0  0</a:t>
              </a:r>
            </a:p>
            <a:p>
              <a:pPr eaLnBrk="1" hangingPunct="1"/>
              <a:r>
                <a:rPr kumimoji="0" lang="en-US" altLang="ko-KR" sz="1500">
                  <a:solidFill>
                    <a:srgbClr val="0D0D0D"/>
                  </a:solidFill>
                  <a:latin typeface="Times New Roman" pitchFamily="18" charset="0"/>
                  <a:cs typeface="Times New Roman" pitchFamily="18" charset="0"/>
                </a:rPr>
                <a:t>1  1</a:t>
              </a:r>
            </a:p>
          </p:txBody>
        </p:sp>
        <p:sp>
          <p:nvSpPr>
            <p:cNvPr id="130068" name="TextBox 78"/>
            <p:cNvSpPr txBox="1">
              <a:spLocks noChangeArrowheads="1"/>
            </p:cNvSpPr>
            <p:nvPr/>
          </p:nvSpPr>
          <p:spPr bwMode="auto">
            <a:xfrm>
              <a:off x="714348" y="5320909"/>
              <a:ext cx="428628" cy="322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kumimoji="0" lang="en-US" altLang="ko-KR" sz="1500">
                  <a:solidFill>
                    <a:srgbClr val="0D0D0D"/>
                  </a:solidFill>
                  <a:latin typeface="Times New Roman" pitchFamily="18" charset="0"/>
                  <a:cs typeface="Times New Roman" pitchFamily="18" charset="0"/>
                </a:rPr>
                <a:t>M</a:t>
              </a:r>
            </a:p>
          </p:txBody>
        </p:sp>
        <p:sp>
          <p:nvSpPr>
            <p:cNvPr id="130069" name="TextBox 79"/>
            <p:cNvSpPr txBox="1">
              <a:spLocks noChangeArrowheads="1"/>
            </p:cNvSpPr>
            <p:nvPr/>
          </p:nvSpPr>
          <p:spPr bwMode="auto">
            <a:xfrm>
              <a:off x="1142976" y="5214459"/>
              <a:ext cx="327027" cy="5497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kumimoji="0" lang="en-US" altLang="ko-KR" sz="15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0</a:t>
              </a:r>
            </a:p>
            <a:p>
              <a:pPr eaLnBrk="1" hangingPunct="1"/>
              <a:r>
                <a:rPr kumimoji="0" lang="en-US" altLang="ko-KR" sz="15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1</a:t>
              </a:r>
            </a:p>
          </p:txBody>
        </p:sp>
        <p:sp>
          <p:nvSpPr>
            <p:cNvPr id="130070" name="TextBox 80"/>
            <p:cNvSpPr txBox="1">
              <a:spLocks noChangeArrowheads="1"/>
            </p:cNvSpPr>
            <p:nvPr/>
          </p:nvSpPr>
          <p:spPr bwMode="auto">
            <a:xfrm>
              <a:off x="1428728" y="5214459"/>
              <a:ext cx="458791" cy="320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kumimoji="0" lang="en-US" altLang="ko-KR" sz="1500">
                  <a:solidFill>
                    <a:srgbClr val="000000"/>
                  </a:solidFill>
                  <a:latin typeface="Times New Roman" pitchFamily="18" charset="0"/>
                </a:rPr>
                <a:t>…..</a:t>
              </a:r>
            </a:p>
          </p:txBody>
        </p:sp>
        <p:cxnSp>
          <p:nvCxnSpPr>
            <p:cNvPr id="82" name="직선 연결선 81"/>
            <p:cNvCxnSpPr/>
            <p:nvPr/>
          </p:nvCxnSpPr>
          <p:spPr>
            <a:xfrm rot="5400000">
              <a:off x="1679352" y="5465489"/>
              <a:ext cx="50047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직선 연결선 82"/>
            <p:cNvCxnSpPr/>
            <p:nvPr/>
          </p:nvCxnSpPr>
          <p:spPr>
            <a:xfrm rot="5400000">
              <a:off x="2106392" y="5463901"/>
              <a:ext cx="500471" cy="158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0073" name="TextBox 83"/>
            <p:cNvSpPr txBox="1">
              <a:spLocks noChangeArrowheads="1"/>
            </p:cNvSpPr>
            <p:nvPr/>
          </p:nvSpPr>
          <p:spPr bwMode="auto">
            <a:xfrm>
              <a:off x="1928793" y="5320909"/>
              <a:ext cx="428628" cy="322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kumimoji="0" lang="en-US" altLang="ko-KR" sz="1500">
                  <a:solidFill>
                    <a:srgbClr val="0D0D0D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</a:p>
          </p:txBody>
        </p:sp>
        <p:cxnSp>
          <p:nvCxnSpPr>
            <p:cNvPr id="86" name="직선 연결선 85"/>
            <p:cNvCxnSpPr/>
            <p:nvPr/>
          </p:nvCxnSpPr>
          <p:spPr>
            <a:xfrm rot="5400000">
              <a:off x="2536607" y="5463901"/>
              <a:ext cx="500471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직선 연결선 86"/>
            <p:cNvCxnSpPr/>
            <p:nvPr/>
          </p:nvCxnSpPr>
          <p:spPr>
            <a:xfrm rot="5400000">
              <a:off x="2965235" y="5463901"/>
              <a:ext cx="500471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0076" name="TextBox 88"/>
            <p:cNvSpPr txBox="1">
              <a:spLocks noChangeArrowheads="1"/>
            </p:cNvSpPr>
            <p:nvPr/>
          </p:nvSpPr>
          <p:spPr bwMode="auto">
            <a:xfrm>
              <a:off x="3286116" y="5320909"/>
              <a:ext cx="428628" cy="322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kumimoji="0" lang="en-US" altLang="ko-KR" sz="1500">
                  <a:solidFill>
                    <a:srgbClr val="0D0D0D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</a:p>
          </p:txBody>
        </p:sp>
        <p:cxnSp>
          <p:nvCxnSpPr>
            <p:cNvPr id="90" name="직선 연결선 89"/>
            <p:cNvCxnSpPr/>
            <p:nvPr/>
          </p:nvCxnSpPr>
          <p:spPr>
            <a:xfrm rot="5400000">
              <a:off x="3465302" y="5463901"/>
              <a:ext cx="500471" cy="158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0078" name="TextBox 90"/>
            <p:cNvSpPr txBox="1">
              <a:spLocks noChangeArrowheads="1"/>
            </p:cNvSpPr>
            <p:nvPr/>
          </p:nvSpPr>
          <p:spPr bwMode="auto">
            <a:xfrm>
              <a:off x="3786182" y="5214459"/>
              <a:ext cx="1401772" cy="5497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kumimoji="0" lang="en-US" altLang="ko-KR" sz="15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</a:p>
            <a:p>
              <a:pPr eaLnBrk="1" hangingPunct="1"/>
              <a:r>
                <a:rPr kumimoji="0" lang="en-US" altLang="ko-KR" sz="15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</a:p>
          </p:txBody>
        </p:sp>
        <p:cxnSp>
          <p:nvCxnSpPr>
            <p:cNvPr id="92" name="직선 연결선 91"/>
            <p:cNvCxnSpPr/>
            <p:nvPr/>
          </p:nvCxnSpPr>
          <p:spPr>
            <a:xfrm rot="5400000">
              <a:off x="4320970" y="5463901"/>
              <a:ext cx="500471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0080" name="TextBox 92"/>
            <p:cNvSpPr txBox="1">
              <a:spLocks noChangeArrowheads="1"/>
            </p:cNvSpPr>
            <p:nvPr/>
          </p:nvSpPr>
          <p:spPr bwMode="auto">
            <a:xfrm>
              <a:off x="4572000" y="5320909"/>
              <a:ext cx="428628" cy="322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kumimoji="0" lang="en-US" altLang="ko-KR" sz="1500">
                  <a:solidFill>
                    <a:srgbClr val="0D0D0D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</a:p>
          </p:txBody>
        </p:sp>
        <p:cxnSp>
          <p:nvCxnSpPr>
            <p:cNvPr id="94" name="직선 연결선 93"/>
            <p:cNvCxnSpPr/>
            <p:nvPr/>
          </p:nvCxnSpPr>
          <p:spPr>
            <a:xfrm rot="5400000">
              <a:off x="4751186" y="5463901"/>
              <a:ext cx="500471" cy="158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직선 연결선 94"/>
            <p:cNvCxnSpPr/>
            <p:nvPr/>
          </p:nvCxnSpPr>
          <p:spPr>
            <a:xfrm rot="5400000">
              <a:off x="5322690" y="5463901"/>
              <a:ext cx="500471" cy="158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0083" name="TextBox 95"/>
            <p:cNvSpPr txBox="1">
              <a:spLocks noChangeArrowheads="1"/>
            </p:cNvSpPr>
            <p:nvPr/>
          </p:nvSpPr>
          <p:spPr bwMode="auto">
            <a:xfrm>
              <a:off x="4929189" y="5214459"/>
              <a:ext cx="428628" cy="5497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kumimoji="0" lang="en-US" altLang="ko-KR" sz="1500">
                  <a:solidFill>
                    <a:srgbClr val="0D0D0D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</a:p>
            <a:p>
              <a:pPr algn="ctr" eaLnBrk="1" hangingPunct="1"/>
              <a:r>
                <a:rPr kumimoji="0" lang="en-US" altLang="ko-KR" sz="1500">
                  <a:solidFill>
                    <a:srgbClr val="0D0D0D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</a:p>
          </p:txBody>
        </p:sp>
        <p:sp>
          <p:nvSpPr>
            <p:cNvPr id="130084" name="TextBox 97"/>
            <p:cNvSpPr txBox="1">
              <a:spLocks noChangeArrowheads="1"/>
            </p:cNvSpPr>
            <p:nvPr/>
          </p:nvSpPr>
          <p:spPr bwMode="auto">
            <a:xfrm>
              <a:off x="5572132" y="5214459"/>
              <a:ext cx="428628" cy="5497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kumimoji="0" lang="en-US" altLang="ko-KR" sz="1500">
                  <a:solidFill>
                    <a:srgbClr val="0D0D0D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</a:p>
            <a:p>
              <a:pPr algn="ctr" eaLnBrk="1" hangingPunct="1"/>
              <a:r>
                <a:rPr kumimoji="0" lang="en-US" altLang="ko-KR" sz="1500">
                  <a:solidFill>
                    <a:srgbClr val="0D0D0D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</a:p>
          </p:txBody>
        </p:sp>
        <p:cxnSp>
          <p:nvCxnSpPr>
            <p:cNvPr id="102" name="직선 연결선 101"/>
            <p:cNvCxnSpPr/>
            <p:nvPr/>
          </p:nvCxnSpPr>
          <p:spPr>
            <a:xfrm rot="5400000">
              <a:off x="5751318" y="5463901"/>
              <a:ext cx="500471" cy="158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>
            <a:xfrm rot="5400000">
              <a:off x="7178490" y="5463901"/>
              <a:ext cx="500471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>
            <a:xfrm rot="5400000">
              <a:off x="7535680" y="5463901"/>
              <a:ext cx="500471" cy="158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>
            <a:xfrm rot="5400000">
              <a:off x="7964308" y="5463901"/>
              <a:ext cx="500471" cy="158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0089" name="TextBox 108"/>
            <p:cNvSpPr txBox="1">
              <a:spLocks noChangeArrowheads="1"/>
            </p:cNvSpPr>
            <p:nvPr/>
          </p:nvSpPr>
          <p:spPr bwMode="auto">
            <a:xfrm>
              <a:off x="7429520" y="5214459"/>
              <a:ext cx="285752" cy="5497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kumimoji="0" lang="en-US" altLang="ko-KR" sz="1500">
                  <a:solidFill>
                    <a:srgbClr val="0D0D0D"/>
                  </a:solidFill>
                  <a:latin typeface="Times New Roman" pitchFamily="18" charset="0"/>
                  <a:cs typeface="Times New Roman" pitchFamily="18" charset="0"/>
                </a:rPr>
                <a:t>0 </a:t>
              </a:r>
            </a:p>
            <a:p>
              <a:pPr eaLnBrk="1" hangingPunct="1"/>
              <a:r>
                <a:rPr kumimoji="0" lang="en-US" altLang="ko-KR" sz="1500">
                  <a:solidFill>
                    <a:srgbClr val="0D0D0D"/>
                  </a:solidFill>
                  <a:latin typeface="Times New Roman" pitchFamily="18" charset="0"/>
                  <a:cs typeface="Times New Roman" pitchFamily="18" charset="0"/>
                </a:rPr>
                <a:t>1 </a:t>
              </a:r>
            </a:p>
          </p:txBody>
        </p:sp>
        <p:sp>
          <p:nvSpPr>
            <p:cNvPr id="130090" name="TextBox 109"/>
            <p:cNvSpPr txBox="1">
              <a:spLocks noChangeArrowheads="1"/>
            </p:cNvSpPr>
            <p:nvPr/>
          </p:nvSpPr>
          <p:spPr bwMode="auto">
            <a:xfrm>
              <a:off x="7786709" y="5320909"/>
              <a:ext cx="428628" cy="322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kumimoji="0" lang="en-US" altLang="ko-KR" sz="1500">
                  <a:solidFill>
                    <a:srgbClr val="0D0D0D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</a:p>
          </p:txBody>
        </p:sp>
        <p:sp>
          <p:nvSpPr>
            <p:cNvPr id="130091" name="TextBox 110"/>
            <p:cNvSpPr txBox="1">
              <a:spLocks noChangeArrowheads="1"/>
            </p:cNvSpPr>
            <p:nvPr/>
          </p:nvSpPr>
          <p:spPr bwMode="auto">
            <a:xfrm>
              <a:off x="8256613" y="5214459"/>
              <a:ext cx="315915" cy="5497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kumimoji="0" lang="en-US" altLang="ko-KR" sz="15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0 </a:t>
              </a:r>
            </a:p>
            <a:p>
              <a:pPr eaLnBrk="1" hangingPunct="1"/>
              <a:r>
                <a:rPr kumimoji="0" lang="en-US" altLang="ko-KR" sz="15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1  </a:t>
              </a:r>
            </a:p>
          </p:txBody>
        </p:sp>
        <p:sp>
          <p:nvSpPr>
            <p:cNvPr id="130092" name="TextBox 111"/>
            <p:cNvSpPr txBox="1">
              <a:spLocks noChangeArrowheads="1"/>
            </p:cNvSpPr>
            <p:nvPr/>
          </p:nvSpPr>
          <p:spPr bwMode="auto">
            <a:xfrm>
              <a:off x="8399489" y="5214459"/>
              <a:ext cx="458791" cy="320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kumimoji="0" lang="en-US" altLang="ko-KR" sz="1500">
                  <a:solidFill>
                    <a:srgbClr val="000000"/>
                  </a:solidFill>
                  <a:latin typeface="Times New Roman" pitchFamily="18" charset="0"/>
                </a:rPr>
                <a:t>…..</a:t>
              </a:r>
            </a:p>
          </p:txBody>
        </p:sp>
        <p:sp>
          <p:nvSpPr>
            <p:cNvPr id="130093" name="TextBox 118"/>
            <p:cNvSpPr txBox="1">
              <a:spLocks noChangeArrowheads="1"/>
            </p:cNvSpPr>
            <p:nvPr/>
          </p:nvSpPr>
          <p:spPr bwMode="auto">
            <a:xfrm>
              <a:off x="357158" y="4866513"/>
              <a:ext cx="755655" cy="3209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kumimoji="0" lang="ko-KR" altLang="en-US" sz="15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종료시</a:t>
              </a:r>
            </a:p>
          </p:txBody>
        </p:sp>
        <p:cxnSp>
          <p:nvCxnSpPr>
            <p:cNvPr id="123" name="직선 화살표 연결선 122"/>
            <p:cNvCxnSpPr/>
            <p:nvPr/>
          </p:nvCxnSpPr>
          <p:spPr>
            <a:xfrm>
              <a:off x="142844" y="4999972"/>
              <a:ext cx="214313" cy="1588"/>
            </a:xfrm>
            <a:prstGeom prst="straightConnector1">
              <a:avLst/>
            </a:prstGeom>
            <a:ln w="31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0095" name="TextBox 123"/>
            <p:cNvSpPr txBox="1">
              <a:spLocks noChangeArrowheads="1"/>
            </p:cNvSpPr>
            <p:nvPr/>
          </p:nvSpPr>
          <p:spPr bwMode="auto">
            <a:xfrm>
              <a:off x="2357421" y="5320909"/>
              <a:ext cx="428628" cy="322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kumimoji="0" lang="en-US" altLang="ko-KR" sz="1500">
                  <a:solidFill>
                    <a:srgbClr val="0D0D0D"/>
                  </a:solidFill>
                  <a:latin typeface="Times New Roman" pitchFamily="18" charset="0"/>
                  <a:cs typeface="Times New Roman" pitchFamily="18" charset="0"/>
                </a:rPr>
                <a:t>p</a:t>
              </a:r>
            </a:p>
          </p:txBody>
        </p:sp>
        <p:sp>
          <p:nvSpPr>
            <p:cNvPr id="130096" name="TextBox 124"/>
            <p:cNvSpPr txBox="1">
              <a:spLocks noChangeArrowheads="1"/>
            </p:cNvSpPr>
            <p:nvPr/>
          </p:nvSpPr>
          <p:spPr bwMode="auto">
            <a:xfrm>
              <a:off x="2786049" y="5320909"/>
              <a:ext cx="428628" cy="322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kumimoji="0" lang="en-US" altLang="ko-KR" sz="1500">
                  <a:solidFill>
                    <a:srgbClr val="0D0D0D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</a:p>
          </p:txBody>
        </p:sp>
        <p:sp>
          <p:nvSpPr>
            <p:cNvPr id="130097" name="TextBox 125"/>
            <p:cNvSpPr txBox="1">
              <a:spLocks noChangeArrowheads="1"/>
            </p:cNvSpPr>
            <p:nvPr/>
          </p:nvSpPr>
          <p:spPr bwMode="auto">
            <a:xfrm>
              <a:off x="3970333" y="5214459"/>
              <a:ext cx="458791" cy="320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kumimoji="0" lang="en-US" altLang="ko-KR" sz="1500">
                  <a:solidFill>
                    <a:srgbClr val="000000"/>
                  </a:solidFill>
                  <a:latin typeface="Times New Roman" pitchFamily="18" charset="0"/>
                </a:rPr>
                <a:t>…..</a:t>
              </a:r>
            </a:p>
          </p:txBody>
        </p:sp>
        <p:sp>
          <p:nvSpPr>
            <p:cNvPr id="130098" name="TextBox 126"/>
            <p:cNvSpPr txBox="1">
              <a:spLocks noChangeArrowheads="1"/>
            </p:cNvSpPr>
            <p:nvPr/>
          </p:nvSpPr>
          <p:spPr bwMode="auto">
            <a:xfrm>
              <a:off x="5214941" y="5214459"/>
              <a:ext cx="428628" cy="5497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kumimoji="0" lang="en-US" altLang="ko-KR" sz="1500">
                  <a:solidFill>
                    <a:srgbClr val="0D0D0D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</a:p>
            <a:p>
              <a:pPr algn="ctr" eaLnBrk="1" hangingPunct="1"/>
              <a:r>
                <a:rPr kumimoji="0" lang="en-US" altLang="ko-KR" sz="1500">
                  <a:solidFill>
                    <a:srgbClr val="0D0D0D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</a:p>
          </p:txBody>
        </p:sp>
        <p:sp>
          <p:nvSpPr>
            <p:cNvPr id="130099" name="TextBox 127"/>
            <p:cNvSpPr txBox="1">
              <a:spLocks noChangeArrowheads="1"/>
            </p:cNvSpPr>
            <p:nvPr/>
          </p:nvSpPr>
          <p:spPr bwMode="auto">
            <a:xfrm>
              <a:off x="5929321" y="5214459"/>
              <a:ext cx="428628" cy="5497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kumimoji="0" lang="en-US" altLang="ko-KR" sz="1500">
                  <a:solidFill>
                    <a:srgbClr val="0D0D0D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</a:p>
            <a:p>
              <a:pPr algn="ctr" eaLnBrk="1" hangingPunct="1"/>
              <a:r>
                <a:rPr kumimoji="0" lang="en-US" altLang="ko-KR" sz="1500">
                  <a:solidFill>
                    <a:srgbClr val="0D0D0D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</a:p>
          </p:txBody>
        </p:sp>
        <p:sp>
          <p:nvSpPr>
            <p:cNvPr id="130100" name="TextBox 128"/>
            <p:cNvSpPr txBox="1">
              <a:spLocks noChangeArrowheads="1"/>
            </p:cNvSpPr>
            <p:nvPr/>
          </p:nvSpPr>
          <p:spPr bwMode="auto">
            <a:xfrm>
              <a:off x="6215073" y="5214459"/>
              <a:ext cx="428628" cy="5497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kumimoji="0" lang="en-US" altLang="ko-KR" sz="1500">
                  <a:solidFill>
                    <a:srgbClr val="0D0D0D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</a:p>
            <a:p>
              <a:pPr algn="ctr" eaLnBrk="1" hangingPunct="1"/>
              <a:r>
                <a:rPr kumimoji="0" lang="en-US" altLang="ko-KR" sz="1500">
                  <a:solidFill>
                    <a:srgbClr val="0D0D0D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</a:p>
          </p:txBody>
        </p:sp>
        <p:cxnSp>
          <p:nvCxnSpPr>
            <p:cNvPr id="131" name="직선 연결선 130"/>
            <p:cNvCxnSpPr/>
            <p:nvPr/>
          </p:nvCxnSpPr>
          <p:spPr>
            <a:xfrm rot="5400000">
              <a:off x="6322822" y="5463901"/>
              <a:ext cx="500471" cy="158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0102" name="TextBox 132"/>
            <p:cNvSpPr txBox="1">
              <a:spLocks noChangeArrowheads="1"/>
            </p:cNvSpPr>
            <p:nvPr/>
          </p:nvSpPr>
          <p:spPr bwMode="auto">
            <a:xfrm>
              <a:off x="6572264" y="5214459"/>
              <a:ext cx="428628" cy="5497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kumimoji="0" lang="en-US" altLang="ko-KR" sz="1500">
                  <a:solidFill>
                    <a:srgbClr val="0D0D0D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</a:p>
            <a:p>
              <a:pPr algn="ctr" eaLnBrk="1" hangingPunct="1"/>
              <a:r>
                <a:rPr kumimoji="0" lang="en-US" altLang="ko-KR" sz="1500">
                  <a:solidFill>
                    <a:srgbClr val="0D0D0D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</a:p>
          </p:txBody>
        </p:sp>
        <p:cxnSp>
          <p:nvCxnSpPr>
            <p:cNvPr id="134" name="직선 연결선 133"/>
            <p:cNvCxnSpPr/>
            <p:nvPr/>
          </p:nvCxnSpPr>
          <p:spPr>
            <a:xfrm rot="5400000">
              <a:off x="6749862" y="5463901"/>
              <a:ext cx="500471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0104" name="TextBox 134"/>
            <p:cNvSpPr txBox="1">
              <a:spLocks noChangeArrowheads="1"/>
            </p:cNvSpPr>
            <p:nvPr/>
          </p:nvSpPr>
          <p:spPr bwMode="auto">
            <a:xfrm>
              <a:off x="7000892" y="5214459"/>
              <a:ext cx="428628" cy="5497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kumimoji="0" lang="en-US" altLang="ko-KR" sz="1500">
                  <a:solidFill>
                    <a:srgbClr val="0D0D0D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</a:p>
            <a:p>
              <a:pPr algn="ctr" eaLnBrk="1" hangingPunct="1"/>
              <a:r>
                <a:rPr kumimoji="0" lang="en-US" altLang="ko-KR" sz="1500">
                  <a:solidFill>
                    <a:srgbClr val="0D0D0D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</a:p>
          </p:txBody>
        </p:sp>
      </p:grpSp>
      <p:cxnSp>
        <p:nvCxnSpPr>
          <p:cNvPr id="138" name="직선 화살표 연결선 137"/>
          <p:cNvCxnSpPr/>
          <p:nvPr/>
        </p:nvCxnSpPr>
        <p:spPr>
          <a:xfrm rot="5400000" flipH="1" flipV="1">
            <a:off x="3322637" y="5180013"/>
            <a:ext cx="2127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064" name="TextBox 139"/>
          <p:cNvSpPr txBox="1">
            <a:spLocks noChangeArrowheads="1"/>
          </p:cNvSpPr>
          <p:nvPr/>
        </p:nvSpPr>
        <p:spPr bwMode="auto">
          <a:xfrm>
            <a:off x="2935288" y="5286375"/>
            <a:ext cx="1055687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State </a:t>
            </a:r>
            <a:r>
              <a:rPr kumimoji="0" lang="ko-KR" altLang="en-US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기억</a:t>
            </a:r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21153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5"/>
          <p:cNvSpPr txBox="1">
            <a:spLocks noChangeArrowheads="1"/>
          </p:cNvSpPr>
          <p:nvPr/>
        </p:nvSpPr>
        <p:spPr bwMode="auto">
          <a:xfrm>
            <a:off x="971550" y="549275"/>
            <a:ext cx="5689600" cy="546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500" u="sng">
                <a:solidFill>
                  <a:srgbClr val="000000"/>
                </a:solidFill>
                <a:latin typeface="Times New Roman" pitchFamily="18" charset="0"/>
              </a:rPr>
              <a:t>Proof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.  A → x₁x₂· · · x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 (x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 ∈ (V∪T))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	ⅰ) x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</a:rPr>
              <a:t>가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teminal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</a:rPr>
              <a:t>이면</a:t>
            </a:r>
          </a:p>
          <a:p>
            <a:pPr eaLnBrk="1" hangingPunct="1">
              <a:spcBef>
                <a:spcPct val="50000"/>
              </a:spcBef>
            </a:pP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</a:rPr>
              <a:t>	     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</a:rPr>
              <a:t>를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</a:rPr>
              <a:t>로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replace (C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 ∈ V)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	      C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</a:rPr>
              <a:t>를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</a:rPr>
              <a:t>로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replace (a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 ∈ T)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		C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  →  ai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	ⅱ) x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</a:rPr>
              <a:t>가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variable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</a:rPr>
              <a:t>이면</a:t>
            </a:r>
          </a:p>
          <a:p>
            <a:pPr eaLnBrk="1" hangingPunct="1">
              <a:spcBef>
                <a:spcPct val="50000"/>
              </a:spcBef>
            </a:pP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</a:rPr>
              <a:t>	    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</a:rPr>
              <a:t>를 그대로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</a:rPr>
              <a:t>로 하자</a:t>
            </a:r>
          </a:p>
          <a:p>
            <a:pPr eaLnBrk="1" hangingPunct="1">
              <a:spcBef>
                <a:spcPct val="50000"/>
              </a:spcBef>
            </a:pP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</a:rPr>
              <a:t>	    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A   →   C₁C₂· · · C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		variable D₁D₂· · · D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n-2 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</a:rPr>
              <a:t>를 도입</a:t>
            </a:r>
          </a:p>
          <a:p>
            <a:pPr eaLnBrk="1" hangingPunct="1">
              <a:spcBef>
                <a:spcPct val="50000"/>
              </a:spcBef>
            </a:pP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</a:rPr>
              <a:t>	    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A   →   C₁D₁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	     D₁→   C₂D₂</a:t>
            </a:r>
          </a:p>
          <a:p>
            <a:pPr eaLnBrk="1" hangingPunct="1">
              <a:spcBef>
                <a:spcPct val="50000"/>
              </a:spcBef>
            </a:pPr>
            <a:endParaRPr lang="en-US" altLang="ko-KR" sz="1500">
              <a:solidFill>
                <a:srgbClr val="000000"/>
              </a:solidFill>
              <a:latin typeface="Times New Roman" pitchFamily="18" charset="0"/>
            </a:endParaRPr>
          </a:p>
          <a:p>
            <a:pPr eaLnBrk="1" hangingPunct="1">
              <a:lnSpc>
                <a:spcPct val="0"/>
              </a:lnSpc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		 ·</a:t>
            </a:r>
          </a:p>
          <a:p>
            <a:pPr eaLnBrk="1" hangingPunct="1">
              <a:lnSpc>
                <a:spcPct val="0"/>
              </a:lnSpc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		 ·</a:t>
            </a:r>
          </a:p>
          <a:p>
            <a:pPr eaLnBrk="1" hangingPunct="1">
              <a:lnSpc>
                <a:spcPct val="0"/>
              </a:lnSpc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		 ·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	     D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n-2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 → C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n-1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  C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n</a:t>
            </a:r>
            <a:endParaRPr lang="en-US" altLang="ko-KR" sz="1500">
              <a:solidFill>
                <a:srgbClr val="000000"/>
              </a:solidFill>
              <a:latin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endParaRPr lang="en-US" altLang="ko-KR" sz="1500">
              <a:solidFill>
                <a:srgbClr val="000000"/>
              </a:solidFill>
              <a:latin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	     ∴ L(G) = L(G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</a:rPr>
              <a:t>＇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263011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Text Box 23"/>
          <p:cNvSpPr txBox="1">
            <a:spLocks noChangeArrowheads="1"/>
          </p:cNvSpPr>
          <p:nvPr/>
        </p:nvSpPr>
        <p:spPr bwMode="auto">
          <a:xfrm>
            <a:off x="684213" y="1557338"/>
            <a:ext cx="7704137" cy="306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257300" indent="-3429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714500" indent="-3429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3</a:t>
            </a:r>
            <a:r>
              <a:rPr lang="en-US" altLang="ko-KR" sz="1500" baseline="30000">
                <a:solidFill>
                  <a:srgbClr val="000000"/>
                </a:solidFill>
                <a:latin typeface="Times New Roman" pitchFamily="18" charset="0"/>
              </a:rPr>
              <a:t>rd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 cycle : Input I</a:t>
            </a:r>
          </a:p>
          <a:p>
            <a:pPr lvl="2" eaLnBrk="1" hangingPunct="1">
              <a:spcBef>
                <a:spcPct val="50000"/>
              </a:spcBef>
              <a:buFontTx/>
              <a:buAutoNum type="circleNumDbPlain"/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U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</a:rPr>
              <a:t>는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head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</a:rPr>
              <a:t>를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M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</a:rPr>
              <a:t>까지 좌로 이동</a:t>
            </a:r>
          </a:p>
          <a:p>
            <a:pPr lvl="2" eaLnBrk="1" hangingPunct="1">
              <a:spcBef>
                <a:spcPct val="50000"/>
              </a:spcBef>
              <a:buFontTx/>
              <a:buAutoNum type="circleNumDbPlain"/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U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</a:rPr>
              <a:t>는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M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</a:rPr>
              <a:t>을 지우고 그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comma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</a:rPr>
              <a:t>에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</a:rPr>
              <a:t>를 일시기억시킴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(L → C , R → D)</a:t>
            </a:r>
          </a:p>
          <a:p>
            <a:pPr lvl="2" eaLnBrk="1" hangingPunct="1">
              <a:spcBef>
                <a:spcPct val="50000"/>
              </a:spcBef>
              <a:buFontTx/>
              <a:buAutoNum type="circleNumDbPlain"/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U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</a:rPr>
              <a:t>는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head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</a:rPr>
              <a:t>를 우로 이동시키면서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tape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</a:rPr>
              <a:t>상의 모든 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data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</a:rPr>
              <a:t>를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0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</a:rPr>
              <a:t>과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</a:rPr>
              <a:t>로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rewrite</a:t>
            </a:r>
          </a:p>
          <a:p>
            <a:pPr lvl="2" eaLnBrk="1" hangingPunct="1">
              <a:spcBef>
                <a:spcPct val="50000"/>
              </a:spcBef>
              <a:buFontTx/>
              <a:buAutoNum type="circleNumDbPlain"/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U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</a:rPr>
              <a:t>는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</a:rPr>
              <a:t>의 좌측 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</a:rPr>
              <a:t>를 지우고  상태로 기억</a:t>
            </a:r>
          </a:p>
          <a:p>
            <a:pPr lvl="2" eaLnBrk="1" hangingPunct="1">
              <a:spcBef>
                <a:spcPct val="50000"/>
              </a:spcBef>
            </a:pP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</a:rPr>
              <a:t>	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&amp; I comma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</a:rPr>
              <a:t>에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Maker S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</a:rPr>
              <a:t>를 놓는다</a:t>
            </a:r>
          </a:p>
          <a:p>
            <a:pPr lvl="3" eaLnBrk="1" hangingPunct="1">
              <a:spcBef>
                <a:spcPct val="50000"/>
              </a:spcBef>
              <a:buFontTx/>
              <a:buAutoNum type="circleNumDbPlain"/>
            </a:pPr>
            <a:endParaRPr lang="ko-KR" altLang="en-US" sz="1500">
              <a:solidFill>
                <a:srgbClr val="000000"/>
              </a:solidFill>
              <a:latin typeface="Times New Roman" pitchFamily="18" charset="0"/>
            </a:endParaRPr>
          </a:p>
          <a:p>
            <a:pPr lvl="3" eaLnBrk="1" hangingPunct="1">
              <a:spcBef>
                <a:spcPct val="50000"/>
              </a:spcBef>
              <a:buFontTx/>
              <a:buAutoNum type="circleNumDbPlain"/>
            </a:pPr>
            <a:endParaRPr lang="ko-KR" altLang="en-US" sz="1500">
              <a:solidFill>
                <a:srgbClr val="000000"/>
              </a:solidFill>
              <a:latin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</a:rPr>
              <a:t>             → 종료시</a:t>
            </a:r>
          </a:p>
        </p:txBody>
      </p:sp>
      <p:sp>
        <p:nvSpPr>
          <p:cNvPr id="131075" name="Rectangle 24"/>
          <p:cNvSpPr>
            <a:spLocks noChangeArrowheads="1"/>
          </p:cNvSpPr>
          <p:nvPr/>
        </p:nvSpPr>
        <p:spPr bwMode="auto">
          <a:xfrm>
            <a:off x="1619250" y="4797425"/>
            <a:ext cx="59055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1076" name="Line 25"/>
          <p:cNvSpPr>
            <a:spLocks noChangeShapeType="1"/>
          </p:cNvSpPr>
          <p:nvPr/>
        </p:nvSpPr>
        <p:spPr bwMode="auto">
          <a:xfrm>
            <a:off x="2411413" y="4797425"/>
            <a:ext cx="0" cy="5032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1077" name="Line 26"/>
          <p:cNvSpPr>
            <a:spLocks noChangeShapeType="1"/>
          </p:cNvSpPr>
          <p:nvPr/>
        </p:nvSpPr>
        <p:spPr bwMode="auto">
          <a:xfrm>
            <a:off x="2916238" y="4797425"/>
            <a:ext cx="0" cy="5032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1078" name="Line 27"/>
          <p:cNvSpPr>
            <a:spLocks noChangeShapeType="1"/>
          </p:cNvSpPr>
          <p:nvPr/>
        </p:nvSpPr>
        <p:spPr bwMode="auto">
          <a:xfrm>
            <a:off x="3995738" y="4797425"/>
            <a:ext cx="0" cy="5032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1079" name="Line 28"/>
          <p:cNvSpPr>
            <a:spLocks noChangeShapeType="1"/>
          </p:cNvSpPr>
          <p:nvPr/>
        </p:nvSpPr>
        <p:spPr bwMode="auto">
          <a:xfrm>
            <a:off x="4427538" y="4797425"/>
            <a:ext cx="0" cy="5032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1080" name="Line 29"/>
          <p:cNvSpPr>
            <a:spLocks noChangeShapeType="1"/>
          </p:cNvSpPr>
          <p:nvPr/>
        </p:nvSpPr>
        <p:spPr bwMode="auto">
          <a:xfrm>
            <a:off x="5435600" y="4797425"/>
            <a:ext cx="0" cy="5032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1081" name="Line 30"/>
          <p:cNvSpPr>
            <a:spLocks noChangeShapeType="1"/>
          </p:cNvSpPr>
          <p:nvPr/>
        </p:nvSpPr>
        <p:spPr bwMode="auto">
          <a:xfrm>
            <a:off x="5867400" y="4797425"/>
            <a:ext cx="0" cy="5032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1082" name="Line 31"/>
          <p:cNvSpPr>
            <a:spLocks noChangeShapeType="1"/>
          </p:cNvSpPr>
          <p:nvPr/>
        </p:nvSpPr>
        <p:spPr bwMode="auto">
          <a:xfrm>
            <a:off x="6300788" y="4797425"/>
            <a:ext cx="0" cy="5032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1083" name="Line 32"/>
          <p:cNvSpPr>
            <a:spLocks noChangeShapeType="1"/>
          </p:cNvSpPr>
          <p:nvPr/>
        </p:nvSpPr>
        <p:spPr bwMode="auto">
          <a:xfrm>
            <a:off x="1619250" y="4797425"/>
            <a:ext cx="5905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1084" name="Line 33"/>
          <p:cNvSpPr>
            <a:spLocks noChangeShapeType="1"/>
          </p:cNvSpPr>
          <p:nvPr/>
        </p:nvSpPr>
        <p:spPr bwMode="auto">
          <a:xfrm>
            <a:off x="1619250" y="5300663"/>
            <a:ext cx="5905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1085" name="Text Box 34"/>
          <p:cNvSpPr txBox="1">
            <a:spLocks noChangeArrowheads="1"/>
          </p:cNvSpPr>
          <p:nvPr/>
        </p:nvSpPr>
        <p:spPr bwMode="auto">
          <a:xfrm>
            <a:off x="3995738" y="4868863"/>
            <a:ext cx="360362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Y</a:t>
            </a:r>
          </a:p>
        </p:txBody>
      </p:sp>
      <p:sp>
        <p:nvSpPr>
          <p:cNvPr id="131086" name="Text Box 35"/>
          <p:cNvSpPr txBox="1">
            <a:spLocks noChangeArrowheads="1"/>
          </p:cNvSpPr>
          <p:nvPr/>
        </p:nvSpPr>
        <p:spPr bwMode="auto">
          <a:xfrm>
            <a:off x="1979613" y="4724400"/>
            <a:ext cx="2160587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0         C      0               </a:t>
            </a:r>
          </a:p>
          <a:p>
            <a:pPr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1         D      1     `````    </a:t>
            </a:r>
          </a:p>
        </p:txBody>
      </p:sp>
      <p:sp>
        <p:nvSpPr>
          <p:cNvPr id="131087" name="Text Box 36"/>
          <p:cNvSpPr txBox="1">
            <a:spLocks noChangeArrowheads="1"/>
          </p:cNvSpPr>
          <p:nvPr/>
        </p:nvSpPr>
        <p:spPr bwMode="auto">
          <a:xfrm>
            <a:off x="4572000" y="4797425"/>
            <a:ext cx="8636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1    1</a:t>
            </a:r>
            <a:b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0    0</a:t>
            </a:r>
          </a:p>
        </p:txBody>
      </p:sp>
      <p:sp>
        <p:nvSpPr>
          <p:cNvPr id="131088" name="Text Box 37"/>
          <p:cNvSpPr txBox="1">
            <a:spLocks noChangeArrowheads="1"/>
          </p:cNvSpPr>
          <p:nvPr/>
        </p:nvSpPr>
        <p:spPr bwMode="auto">
          <a:xfrm>
            <a:off x="6300788" y="4751388"/>
            <a:ext cx="1223962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0    0</a:t>
            </a:r>
            <a:b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1    1   ```</a:t>
            </a:r>
          </a:p>
        </p:txBody>
      </p:sp>
      <p:sp>
        <p:nvSpPr>
          <p:cNvPr id="131089" name="Text Box 38"/>
          <p:cNvSpPr txBox="1">
            <a:spLocks noChangeArrowheads="1"/>
          </p:cNvSpPr>
          <p:nvPr/>
        </p:nvSpPr>
        <p:spPr bwMode="auto">
          <a:xfrm>
            <a:off x="5508625" y="4868863"/>
            <a:ext cx="287338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S</a:t>
            </a:r>
          </a:p>
        </p:txBody>
      </p:sp>
      <p:sp>
        <p:nvSpPr>
          <p:cNvPr id="131090" name="Text Box 39"/>
          <p:cNvSpPr txBox="1">
            <a:spLocks noChangeArrowheads="1"/>
          </p:cNvSpPr>
          <p:nvPr/>
        </p:nvSpPr>
        <p:spPr bwMode="auto">
          <a:xfrm>
            <a:off x="5940425" y="4868863"/>
            <a:ext cx="36036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X</a:t>
            </a:r>
          </a:p>
        </p:txBody>
      </p:sp>
      <p:sp>
        <p:nvSpPr>
          <p:cNvPr id="131091" name="Freeform 40"/>
          <p:cNvSpPr>
            <a:spLocks/>
          </p:cNvSpPr>
          <p:nvPr/>
        </p:nvSpPr>
        <p:spPr bwMode="auto">
          <a:xfrm>
            <a:off x="2339975" y="5229225"/>
            <a:ext cx="215900" cy="684213"/>
          </a:xfrm>
          <a:custGeom>
            <a:avLst/>
            <a:gdLst>
              <a:gd name="T0" fmla="*/ 2147483647 w 136"/>
              <a:gd name="T1" fmla="*/ 0 h 431"/>
              <a:gd name="T2" fmla="*/ 0 w 136"/>
              <a:gd name="T3" fmla="*/ 2147483647 h 431"/>
              <a:gd name="T4" fmla="*/ 2147483647 w 136"/>
              <a:gd name="T5" fmla="*/ 2147483647 h 431"/>
              <a:gd name="T6" fmla="*/ 2147483647 w 136"/>
              <a:gd name="T7" fmla="*/ 2147483647 h 43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36" h="431">
                <a:moveTo>
                  <a:pt x="91" y="0"/>
                </a:moveTo>
                <a:cubicBezTo>
                  <a:pt x="45" y="102"/>
                  <a:pt x="0" y="204"/>
                  <a:pt x="0" y="272"/>
                </a:cubicBezTo>
                <a:cubicBezTo>
                  <a:pt x="0" y="340"/>
                  <a:pt x="68" y="385"/>
                  <a:pt x="91" y="408"/>
                </a:cubicBezTo>
                <a:cubicBezTo>
                  <a:pt x="114" y="431"/>
                  <a:pt x="125" y="419"/>
                  <a:pt x="136" y="408"/>
                </a:cubicBez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1092" name="Text Box 41"/>
          <p:cNvSpPr txBox="1">
            <a:spLocks noChangeArrowheads="1"/>
          </p:cNvSpPr>
          <p:nvPr/>
        </p:nvSpPr>
        <p:spPr bwMode="auto">
          <a:xfrm>
            <a:off x="2339975" y="5661025"/>
            <a:ext cx="1152525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direction</a:t>
            </a:r>
          </a:p>
        </p:txBody>
      </p:sp>
    </p:spTree>
    <p:extLst>
      <p:ext uri="{BB962C8B-B14F-4D97-AF65-F5344CB8AC3E}">
        <p14:creationId xmlns:p14="http://schemas.microsoft.com/office/powerpoint/2010/main" val="1723537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Text Box 38"/>
          <p:cNvSpPr txBox="1">
            <a:spLocks noChangeArrowheads="1"/>
          </p:cNvSpPr>
          <p:nvPr/>
        </p:nvSpPr>
        <p:spPr bwMode="auto">
          <a:xfrm>
            <a:off x="684213" y="1557338"/>
            <a:ext cx="7704137" cy="317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257300" indent="-3429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714500" indent="-3429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4</a:t>
            </a:r>
            <a:r>
              <a:rPr lang="en-US" altLang="ko-KR" sz="1500" baseline="30000">
                <a:solidFill>
                  <a:srgbClr val="000000"/>
                </a:solidFill>
                <a:latin typeface="Times New Roman" pitchFamily="18" charset="0"/>
              </a:rPr>
              <a:t>th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 cycle : Input II</a:t>
            </a:r>
          </a:p>
          <a:p>
            <a:pPr lvl="2" eaLnBrk="1" hangingPunct="1">
              <a:spcBef>
                <a:spcPct val="50000"/>
              </a:spcBef>
              <a:buFontTx/>
              <a:buAutoNum type="circleNumDbPlain"/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C (or D)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</a:rPr>
              <a:t>를 읽을 때까지 좌로 이동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  <a:p>
            <a:pPr lvl="2" eaLnBrk="1" hangingPunct="1">
              <a:spcBef>
                <a:spcPct val="50000"/>
              </a:spcBef>
              <a:buFontTx/>
              <a:buAutoNum type="circleNumDbPlain"/>
            </a:pP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</a:rPr>
              <a:t>상태로 기억하고 있던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</a:rPr>
              <a:t>값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(0.1)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</a:rPr>
              <a:t>을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write.</a:t>
            </a:r>
            <a:b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</a:rPr>
              <a:t>읽은 기호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(C or D)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</a:rPr>
              <a:t>에 따라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one comma 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</a:rPr>
              <a:t>이동</a:t>
            </a:r>
          </a:p>
          <a:p>
            <a:pPr lvl="2" eaLnBrk="1" hangingPunct="1">
              <a:spcBef>
                <a:spcPct val="50000"/>
              </a:spcBef>
              <a:buFontTx/>
              <a:buAutoNum type="circleNumDbPlain"/>
            </a:pP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</a:rPr>
              <a:t>그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comma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</a:rPr>
              <a:t>에서 값을 읽어 상태로 기억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. &amp; M 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</a:rPr>
              <a:t>을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write.</a:t>
            </a:r>
            <a:b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S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</a:rPr>
              <a:t>를 읽을 때까지 우로 이동</a:t>
            </a:r>
          </a:p>
          <a:p>
            <a:pPr lvl="2" eaLnBrk="1" hangingPunct="1">
              <a:spcBef>
                <a:spcPct val="50000"/>
              </a:spcBef>
              <a:buFontTx/>
              <a:buAutoNum type="circleNumDbPlain"/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S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</a:rPr>
              <a:t>자리에 상태로 기억한 새로운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input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</a:rPr>
              <a:t>을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write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</a:rPr>
              <a:t>하고 우로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1 comma </a:t>
            </a:r>
          </a:p>
          <a:p>
            <a:pPr lvl="3" eaLnBrk="1" hangingPunct="1">
              <a:spcBef>
                <a:spcPct val="50000"/>
              </a:spcBef>
              <a:buFontTx/>
              <a:buAutoNum type="circleNumDbPlain"/>
            </a:pPr>
            <a:endParaRPr lang="en-US" altLang="ko-KR" sz="1500">
              <a:solidFill>
                <a:srgbClr val="000000"/>
              </a:solidFill>
              <a:latin typeface="Times New Roman" pitchFamily="18" charset="0"/>
            </a:endParaRPr>
          </a:p>
          <a:p>
            <a:pPr lvl="3" eaLnBrk="1" hangingPunct="1">
              <a:spcBef>
                <a:spcPct val="50000"/>
              </a:spcBef>
              <a:buFontTx/>
              <a:buAutoNum type="circleNumDbPlain"/>
            </a:pPr>
            <a:endParaRPr lang="en-US" altLang="ko-KR" sz="1500">
              <a:solidFill>
                <a:srgbClr val="000000"/>
              </a:solidFill>
              <a:latin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             → 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</a:rPr>
              <a:t>종료시</a:t>
            </a:r>
          </a:p>
        </p:txBody>
      </p:sp>
      <p:sp>
        <p:nvSpPr>
          <p:cNvPr id="132099" name="Rectangle 39"/>
          <p:cNvSpPr>
            <a:spLocks noChangeArrowheads="1"/>
          </p:cNvSpPr>
          <p:nvPr/>
        </p:nvSpPr>
        <p:spPr bwMode="auto">
          <a:xfrm>
            <a:off x="1619250" y="4797425"/>
            <a:ext cx="59055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2100" name="Line 40"/>
          <p:cNvSpPr>
            <a:spLocks noChangeShapeType="1"/>
          </p:cNvSpPr>
          <p:nvPr/>
        </p:nvSpPr>
        <p:spPr bwMode="auto">
          <a:xfrm>
            <a:off x="2268538" y="4797425"/>
            <a:ext cx="0" cy="5032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2101" name="Line 41"/>
          <p:cNvSpPr>
            <a:spLocks noChangeShapeType="1"/>
          </p:cNvSpPr>
          <p:nvPr/>
        </p:nvSpPr>
        <p:spPr bwMode="auto">
          <a:xfrm>
            <a:off x="2700338" y="4797425"/>
            <a:ext cx="0" cy="5032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2102" name="Line 42"/>
          <p:cNvSpPr>
            <a:spLocks noChangeShapeType="1"/>
          </p:cNvSpPr>
          <p:nvPr/>
        </p:nvSpPr>
        <p:spPr bwMode="auto">
          <a:xfrm>
            <a:off x="3132138" y="4797425"/>
            <a:ext cx="0" cy="5032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2103" name="Line 43"/>
          <p:cNvSpPr>
            <a:spLocks noChangeShapeType="1"/>
          </p:cNvSpPr>
          <p:nvPr/>
        </p:nvSpPr>
        <p:spPr bwMode="auto">
          <a:xfrm>
            <a:off x="3563938" y="4797425"/>
            <a:ext cx="0" cy="5032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2104" name="Line 44"/>
          <p:cNvSpPr>
            <a:spLocks noChangeShapeType="1"/>
          </p:cNvSpPr>
          <p:nvPr/>
        </p:nvSpPr>
        <p:spPr bwMode="auto">
          <a:xfrm>
            <a:off x="4284663" y="4797425"/>
            <a:ext cx="0" cy="5032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2105" name="Line 45"/>
          <p:cNvSpPr>
            <a:spLocks noChangeShapeType="1"/>
          </p:cNvSpPr>
          <p:nvPr/>
        </p:nvSpPr>
        <p:spPr bwMode="auto">
          <a:xfrm>
            <a:off x="4716463" y="4797425"/>
            <a:ext cx="0" cy="5032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2106" name="Line 46"/>
          <p:cNvSpPr>
            <a:spLocks noChangeShapeType="1"/>
          </p:cNvSpPr>
          <p:nvPr/>
        </p:nvSpPr>
        <p:spPr bwMode="auto">
          <a:xfrm>
            <a:off x="5364163" y="4797425"/>
            <a:ext cx="0" cy="5032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2107" name="Line 47"/>
          <p:cNvSpPr>
            <a:spLocks noChangeShapeType="1"/>
          </p:cNvSpPr>
          <p:nvPr/>
        </p:nvSpPr>
        <p:spPr bwMode="auto">
          <a:xfrm>
            <a:off x="1619250" y="4797425"/>
            <a:ext cx="5905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2108" name="Line 48"/>
          <p:cNvSpPr>
            <a:spLocks noChangeShapeType="1"/>
          </p:cNvSpPr>
          <p:nvPr/>
        </p:nvSpPr>
        <p:spPr bwMode="auto">
          <a:xfrm>
            <a:off x="1619250" y="5300663"/>
            <a:ext cx="5905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2109" name="Text Box 49"/>
          <p:cNvSpPr txBox="1">
            <a:spLocks noChangeArrowheads="1"/>
          </p:cNvSpPr>
          <p:nvPr/>
        </p:nvSpPr>
        <p:spPr bwMode="auto">
          <a:xfrm>
            <a:off x="4356100" y="4868863"/>
            <a:ext cx="36036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Y</a:t>
            </a:r>
          </a:p>
        </p:txBody>
      </p:sp>
      <p:sp>
        <p:nvSpPr>
          <p:cNvPr id="132110" name="Text Box 50"/>
          <p:cNvSpPr txBox="1">
            <a:spLocks noChangeArrowheads="1"/>
          </p:cNvSpPr>
          <p:nvPr/>
        </p:nvSpPr>
        <p:spPr bwMode="auto">
          <a:xfrm>
            <a:off x="4643438" y="4751388"/>
            <a:ext cx="8636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0   0</a:t>
            </a:r>
            <a:b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1   1</a:t>
            </a:r>
          </a:p>
        </p:txBody>
      </p:sp>
      <p:sp>
        <p:nvSpPr>
          <p:cNvPr id="132111" name="Text Box 51"/>
          <p:cNvSpPr txBox="1">
            <a:spLocks noChangeArrowheads="1"/>
          </p:cNvSpPr>
          <p:nvPr/>
        </p:nvSpPr>
        <p:spPr bwMode="auto">
          <a:xfrm>
            <a:off x="6084888" y="4797425"/>
            <a:ext cx="1223962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0    0</a:t>
            </a:r>
            <a:b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1    1   ```</a:t>
            </a:r>
          </a:p>
        </p:txBody>
      </p:sp>
      <p:sp>
        <p:nvSpPr>
          <p:cNvPr id="132112" name="Text Box 52"/>
          <p:cNvSpPr txBox="1">
            <a:spLocks noChangeArrowheads="1"/>
          </p:cNvSpPr>
          <p:nvPr/>
        </p:nvSpPr>
        <p:spPr bwMode="auto">
          <a:xfrm>
            <a:off x="5364163" y="4724400"/>
            <a:ext cx="4318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0</a:t>
            </a:r>
            <a:b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132113" name="Text Box 53"/>
          <p:cNvSpPr txBox="1">
            <a:spLocks noChangeArrowheads="1"/>
          </p:cNvSpPr>
          <p:nvPr/>
        </p:nvSpPr>
        <p:spPr bwMode="auto">
          <a:xfrm>
            <a:off x="5724525" y="4868863"/>
            <a:ext cx="36036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X</a:t>
            </a:r>
          </a:p>
        </p:txBody>
      </p:sp>
      <p:sp>
        <p:nvSpPr>
          <p:cNvPr id="132114" name="Line 54"/>
          <p:cNvSpPr>
            <a:spLocks noChangeShapeType="1"/>
          </p:cNvSpPr>
          <p:nvPr/>
        </p:nvSpPr>
        <p:spPr bwMode="auto">
          <a:xfrm>
            <a:off x="5724525" y="4797425"/>
            <a:ext cx="0" cy="5032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2115" name="Line 55"/>
          <p:cNvSpPr>
            <a:spLocks noChangeShapeType="1"/>
          </p:cNvSpPr>
          <p:nvPr/>
        </p:nvSpPr>
        <p:spPr bwMode="auto">
          <a:xfrm>
            <a:off x="6084888" y="4797425"/>
            <a:ext cx="0" cy="5032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2116" name="Line 56"/>
          <p:cNvSpPr>
            <a:spLocks noChangeShapeType="1"/>
          </p:cNvSpPr>
          <p:nvPr/>
        </p:nvSpPr>
        <p:spPr bwMode="auto">
          <a:xfrm>
            <a:off x="6948488" y="4797425"/>
            <a:ext cx="0" cy="5032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2117" name="Line 57"/>
          <p:cNvSpPr>
            <a:spLocks noChangeShapeType="1"/>
          </p:cNvSpPr>
          <p:nvPr/>
        </p:nvSpPr>
        <p:spPr bwMode="auto">
          <a:xfrm>
            <a:off x="7308850" y="4797425"/>
            <a:ext cx="0" cy="5032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2118" name="Line 58"/>
          <p:cNvSpPr>
            <a:spLocks noChangeShapeType="1"/>
          </p:cNvSpPr>
          <p:nvPr/>
        </p:nvSpPr>
        <p:spPr bwMode="auto">
          <a:xfrm>
            <a:off x="7524750" y="4797425"/>
            <a:ext cx="5032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2119" name="Line 59"/>
          <p:cNvSpPr>
            <a:spLocks noChangeShapeType="1"/>
          </p:cNvSpPr>
          <p:nvPr/>
        </p:nvSpPr>
        <p:spPr bwMode="auto">
          <a:xfrm>
            <a:off x="7524750" y="5300663"/>
            <a:ext cx="5032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2120" name="Text Box 60"/>
          <p:cNvSpPr txBox="1">
            <a:spLocks noChangeArrowheads="1"/>
          </p:cNvSpPr>
          <p:nvPr/>
        </p:nvSpPr>
        <p:spPr bwMode="auto">
          <a:xfrm>
            <a:off x="7308850" y="4797425"/>
            <a:ext cx="1223963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0    0</a:t>
            </a:r>
            <a:b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1    1   ```</a:t>
            </a:r>
          </a:p>
        </p:txBody>
      </p:sp>
      <p:sp>
        <p:nvSpPr>
          <p:cNvPr id="132121" name="Text Box 61"/>
          <p:cNvSpPr txBox="1">
            <a:spLocks noChangeArrowheads="1"/>
          </p:cNvSpPr>
          <p:nvPr/>
        </p:nvSpPr>
        <p:spPr bwMode="auto">
          <a:xfrm>
            <a:off x="6948488" y="4868863"/>
            <a:ext cx="360362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X</a:t>
            </a:r>
          </a:p>
        </p:txBody>
      </p:sp>
      <p:sp>
        <p:nvSpPr>
          <p:cNvPr id="132122" name="Text Box 62"/>
          <p:cNvSpPr txBox="1">
            <a:spLocks noChangeArrowheads="1"/>
          </p:cNvSpPr>
          <p:nvPr/>
        </p:nvSpPr>
        <p:spPr bwMode="auto">
          <a:xfrm>
            <a:off x="2700338" y="4724400"/>
            <a:ext cx="4318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0</a:t>
            </a:r>
            <a:b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132123" name="Text Box 63"/>
          <p:cNvSpPr txBox="1">
            <a:spLocks noChangeArrowheads="1"/>
          </p:cNvSpPr>
          <p:nvPr/>
        </p:nvSpPr>
        <p:spPr bwMode="auto">
          <a:xfrm>
            <a:off x="3132138" y="4724400"/>
            <a:ext cx="4318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0</a:t>
            </a:r>
            <a:b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132124" name="Text Box 64"/>
          <p:cNvSpPr txBox="1">
            <a:spLocks noChangeArrowheads="1"/>
          </p:cNvSpPr>
          <p:nvPr/>
        </p:nvSpPr>
        <p:spPr bwMode="auto">
          <a:xfrm>
            <a:off x="3635375" y="4797425"/>
            <a:ext cx="57626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…..</a:t>
            </a:r>
          </a:p>
        </p:txBody>
      </p:sp>
      <p:sp>
        <p:nvSpPr>
          <p:cNvPr id="132125" name="Text Box 65"/>
          <p:cNvSpPr txBox="1">
            <a:spLocks noChangeArrowheads="1"/>
          </p:cNvSpPr>
          <p:nvPr/>
        </p:nvSpPr>
        <p:spPr bwMode="auto">
          <a:xfrm>
            <a:off x="1619250" y="4868863"/>
            <a:ext cx="57626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…..</a:t>
            </a:r>
          </a:p>
        </p:txBody>
      </p:sp>
      <p:sp>
        <p:nvSpPr>
          <p:cNvPr id="132126" name="Text Box 66"/>
          <p:cNvSpPr txBox="1">
            <a:spLocks noChangeArrowheads="1"/>
          </p:cNvSpPr>
          <p:nvPr/>
        </p:nvSpPr>
        <p:spPr bwMode="auto">
          <a:xfrm>
            <a:off x="2268538" y="4868863"/>
            <a:ext cx="287337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M</a:t>
            </a:r>
          </a:p>
        </p:txBody>
      </p:sp>
      <p:sp>
        <p:nvSpPr>
          <p:cNvPr id="132127" name="Line 67"/>
          <p:cNvSpPr>
            <a:spLocks noChangeShapeType="1"/>
          </p:cNvSpPr>
          <p:nvPr/>
        </p:nvSpPr>
        <p:spPr bwMode="auto">
          <a:xfrm>
            <a:off x="4716463" y="5300663"/>
            <a:ext cx="287337" cy="2889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2128" name="Line 68"/>
          <p:cNvSpPr>
            <a:spLocks noChangeShapeType="1"/>
          </p:cNvSpPr>
          <p:nvPr/>
        </p:nvSpPr>
        <p:spPr bwMode="auto">
          <a:xfrm flipV="1">
            <a:off x="5003800" y="5300663"/>
            <a:ext cx="360363" cy="2889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2129" name="Line 69"/>
          <p:cNvSpPr>
            <a:spLocks noChangeShapeType="1"/>
          </p:cNvSpPr>
          <p:nvPr/>
        </p:nvSpPr>
        <p:spPr bwMode="auto">
          <a:xfrm>
            <a:off x="5580063" y="5300663"/>
            <a:ext cx="576262" cy="5032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2130" name="Text Box 70"/>
          <p:cNvSpPr txBox="1">
            <a:spLocks noChangeArrowheads="1"/>
          </p:cNvSpPr>
          <p:nvPr/>
        </p:nvSpPr>
        <p:spPr bwMode="auto">
          <a:xfrm>
            <a:off x="4716463" y="5516563"/>
            <a:ext cx="1152525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P =&gt; q’</a:t>
            </a:r>
          </a:p>
        </p:txBody>
      </p:sp>
      <p:sp>
        <p:nvSpPr>
          <p:cNvPr id="132131" name="Text Box 71"/>
          <p:cNvSpPr txBox="1">
            <a:spLocks noChangeArrowheads="1"/>
          </p:cNvSpPr>
          <p:nvPr/>
        </p:nvSpPr>
        <p:spPr bwMode="auto">
          <a:xfrm>
            <a:off x="5867400" y="5726113"/>
            <a:ext cx="122555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B </a:t>
            </a:r>
            <a:r>
              <a:rPr lang="en-US" altLang="ko-KR" sz="1500">
                <a:solidFill>
                  <a:srgbClr val="000000"/>
                </a:solidFill>
              </a:rPr>
              <a:t>-&gt;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 a’</a:t>
            </a:r>
          </a:p>
        </p:txBody>
      </p:sp>
    </p:spTree>
    <p:extLst>
      <p:ext uri="{BB962C8B-B14F-4D97-AF65-F5344CB8AC3E}">
        <p14:creationId xmlns:p14="http://schemas.microsoft.com/office/powerpoint/2010/main" val="3246148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018" name="Group 8"/>
          <p:cNvGrpSpPr>
            <a:grpSpLocks/>
          </p:cNvGrpSpPr>
          <p:nvPr/>
        </p:nvGrpSpPr>
        <p:grpSpPr bwMode="auto">
          <a:xfrm>
            <a:off x="962025" y="536575"/>
            <a:ext cx="6624638" cy="3868738"/>
            <a:chOff x="606" y="338"/>
            <a:chExt cx="4173" cy="2437"/>
          </a:xfrm>
        </p:grpSpPr>
        <p:sp>
          <p:nvSpPr>
            <p:cNvPr id="86019" name="Text Box 9"/>
            <p:cNvSpPr txBox="1">
              <a:spLocks noChangeArrowheads="1"/>
            </p:cNvSpPr>
            <p:nvPr/>
          </p:nvSpPr>
          <p:spPr bwMode="auto">
            <a:xfrm>
              <a:off x="606" y="338"/>
              <a:ext cx="4173" cy="21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500">
                  <a:solidFill>
                    <a:srgbClr val="000000"/>
                  </a:solidFill>
                  <a:latin typeface="Times New Roman" pitchFamily="18" charset="0"/>
                </a:rPr>
                <a:t>ex) 6.8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ko-KR" sz="1500">
                  <a:solidFill>
                    <a:srgbClr val="000000"/>
                  </a:solidFill>
                  <a:latin typeface="Times New Roman" pitchFamily="18" charset="0"/>
                </a:rPr>
                <a:t>	S → ABa		S → ABV</a:t>
              </a:r>
              <a:r>
                <a:rPr lang="en-US" altLang="ko-KR" sz="1200">
                  <a:solidFill>
                    <a:srgbClr val="000000"/>
                  </a:solidFill>
                  <a:latin typeface="Times New Roman" pitchFamily="18" charset="0"/>
                </a:rPr>
                <a:t>a		</a:t>
              </a:r>
              <a:r>
                <a:rPr lang="en-US" altLang="ko-KR" sz="1500">
                  <a:solidFill>
                    <a:srgbClr val="000000"/>
                  </a:solidFill>
                  <a:latin typeface="Times New Roman" pitchFamily="18" charset="0"/>
                </a:rPr>
                <a:t>V</a:t>
              </a:r>
              <a:r>
                <a:rPr lang="en-US" altLang="ko-KR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r>
                <a:rPr lang="en-US" altLang="ko-KR" sz="1500">
                  <a:solidFill>
                    <a:srgbClr val="000000"/>
                  </a:solidFill>
                  <a:latin typeface="Times New Roman" pitchFamily="18" charset="0"/>
                </a:rPr>
                <a:t> → a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ko-KR" sz="1500">
                  <a:solidFill>
                    <a:srgbClr val="000000"/>
                  </a:solidFill>
                  <a:latin typeface="Times New Roman" pitchFamily="18" charset="0"/>
                </a:rPr>
                <a:t>	A → aab		A → V</a:t>
              </a:r>
              <a:r>
                <a:rPr lang="en-US" altLang="ko-KR" sz="1200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r>
                <a:rPr lang="en-US" altLang="ko-KR" sz="1500">
                  <a:solidFill>
                    <a:srgbClr val="000000"/>
                  </a:solidFill>
                  <a:latin typeface="Times New Roman" pitchFamily="18" charset="0"/>
                </a:rPr>
                <a:t>V</a:t>
              </a:r>
              <a:r>
                <a:rPr lang="en-US" altLang="ko-KR" sz="1200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r>
                <a:rPr lang="en-US" altLang="ko-KR" sz="1500">
                  <a:solidFill>
                    <a:srgbClr val="000000"/>
                  </a:solidFill>
                  <a:latin typeface="Times New Roman" pitchFamily="18" charset="0"/>
                </a:rPr>
                <a:t>V</a:t>
              </a:r>
              <a:r>
                <a:rPr lang="en-US" altLang="ko-KR" sz="1200">
                  <a:solidFill>
                    <a:srgbClr val="000000"/>
                  </a:solidFill>
                  <a:latin typeface="Times New Roman" pitchFamily="18" charset="0"/>
                </a:rPr>
                <a:t>b</a:t>
              </a:r>
              <a:r>
                <a:rPr lang="en-US" altLang="ko-KR" sz="1500">
                  <a:solidFill>
                    <a:srgbClr val="000000"/>
                  </a:solidFill>
                  <a:latin typeface="Times New Roman" pitchFamily="18" charset="0"/>
                </a:rPr>
                <a:t>	V</a:t>
              </a:r>
              <a:r>
                <a:rPr lang="en-US" altLang="ko-KR" sz="1200">
                  <a:solidFill>
                    <a:srgbClr val="000000"/>
                  </a:solidFill>
                  <a:latin typeface="Times New Roman" pitchFamily="18" charset="0"/>
                </a:rPr>
                <a:t>b</a:t>
              </a:r>
              <a:r>
                <a:rPr lang="en-US" altLang="ko-KR" sz="1500">
                  <a:solidFill>
                    <a:srgbClr val="000000"/>
                  </a:solidFill>
                  <a:latin typeface="Times New Roman" pitchFamily="18" charset="0"/>
                </a:rPr>
                <a:t> → b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ko-KR" sz="1500">
                  <a:solidFill>
                    <a:srgbClr val="000000"/>
                  </a:solidFill>
                  <a:latin typeface="Times New Roman" pitchFamily="18" charset="0"/>
                </a:rPr>
                <a:t>	B → Ac		B → AV</a:t>
              </a:r>
              <a:r>
                <a:rPr lang="en-US" altLang="ko-KR" sz="1200">
                  <a:solidFill>
                    <a:srgbClr val="000000"/>
                  </a:solidFill>
                  <a:latin typeface="Times New Roman" pitchFamily="18" charset="0"/>
                </a:rPr>
                <a:t>c</a:t>
              </a:r>
              <a:r>
                <a:rPr lang="en-US" altLang="ko-KR" sz="1500">
                  <a:solidFill>
                    <a:srgbClr val="000000"/>
                  </a:solidFill>
                  <a:latin typeface="Times New Roman" pitchFamily="18" charset="0"/>
                </a:rPr>
                <a:t>	     	V</a:t>
              </a:r>
              <a:r>
                <a:rPr lang="en-US" altLang="ko-KR" sz="1200">
                  <a:solidFill>
                    <a:srgbClr val="000000"/>
                  </a:solidFill>
                  <a:latin typeface="Times New Roman" pitchFamily="18" charset="0"/>
                </a:rPr>
                <a:t>c</a:t>
              </a:r>
              <a:r>
                <a:rPr lang="en-US" altLang="ko-KR" sz="1500">
                  <a:solidFill>
                    <a:srgbClr val="000000"/>
                  </a:solidFill>
                  <a:latin typeface="Times New Roman" pitchFamily="18" charset="0"/>
                </a:rPr>
                <a:t> → c</a:t>
              </a:r>
            </a:p>
            <a:p>
              <a:pPr eaLnBrk="1" hangingPunct="1">
                <a:spcBef>
                  <a:spcPct val="50000"/>
                </a:spcBef>
              </a:pPr>
              <a:endParaRPr lang="en-US" altLang="ko-KR" sz="1500">
                <a:solidFill>
                  <a:srgbClr val="000000"/>
                </a:solidFill>
                <a:latin typeface="Times New Roman" pitchFamily="18" charset="0"/>
              </a:endParaRPr>
            </a:p>
            <a:p>
              <a:pPr eaLnBrk="1" hangingPunct="1">
                <a:spcBef>
                  <a:spcPct val="50000"/>
                </a:spcBef>
              </a:pPr>
              <a:r>
                <a:rPr lang="en-US" altLang="ko-KR" sz="1500">
                  <a:solidFill>
                    <a:srgbClr val="000000"/>
                  </a:solidFill>
                  <a:latin typeface="Times New Roman" pitchFamily="18" charset="0"/>
                </a:rPr>
                <a:t>			S    →  AD₁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ko-KR" sz="1500">
                  <a:solidFill>
                    <a:srgbClr val="000000"/>
                  </a:solidFill>
                  <a:latin typeface="Times New Roman" pitchFamily="18" charset="0"/>
                </a:rPr>
                <a:t>			D₁→  BV</a:t>
              </a:r>
              <a:r>
                <a:rPr lang="en-US" altLang="ko-KR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ko-KR" sz="1500">
                  <a:solidFill>
                    <a:srgbClr val="000000"/>
                  </a:solidFill>
                  <a:latin typeface="Times New Roman" pitchFamily="18" charset="0"/>
                </a:rPr>
                <a:t>			A    →  V</a:t>
              </a:r>
              <a:r>
                <a:rPr lang="en-US" altLang="ko-KR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r>
                <a:rPr lang="en-US" altLang="ko-KR" sz="1500">
                  <a:solidFill>
                    <a:srgbClr val="000000"/>
                  </a:solidFill>
                  <a:latin typeface="Times New Roman" pitchFamily="18" charset="0"/>
                </a:rPr>
                <a:t>D₂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ko-KR" sz="1500">
                  <a:solidFill>
                    <a:srgbClr val="000000"/>
                  </a:solidFill>
                  <a:latin typeface="Times New Roman" pitchFamily="18" charset="0"/>
                </a:rPr>
                <a:t>			D₂→  V</a:t>
              </a:r>
              <a:r>
                <a:rPr lang="en-US" altLang="ko-KR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r>
                <a:rPr lang="en-US" altLang="ko-KR" sz="1500">
                  <a:solidFill>
                    <a:srgbClr val="000000"/>
                  </a:solidFill>
                  <a:latin typeface="Times New Roman" pitchFamily="18" charset="0"/>
                </a:rPr>
                <a:t>V</a:t>
              </a:r>
              <a:r>
                <a:rPr lang="en-US" altLang="ko-KR">
                  <a:solidFill>
                    <a:srgbClr val="000000"/>
                  </a:solidFill>
                  <a:latin typeface="Times New Roman" pitchFamily="18" charset="0"/>
                </a:rPr>
                <a:t>b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ko-KR" sz="1500">
                  <a:solidFill>
                    <a:srgbClr val="000000"/>
                  </a:solidFill>
                  <a:latin typeface="Times New Roman" pitchFamily="18" charset="0"/>
                </a:rPr>
                <a:t>			B    →  AV</a:t>
              </a:r>
              <a:r>
                <a:rPr lang="en-US" altLang="ko-KR">
                  <a:solidFill>
                    <a:srgbClr val="000000"/>
                  </a:solidFill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86020" name="Freeform 10"/>
            <p:cNvSpPr>
              <a:spLocks/>
            </p:cNvSpPr>
            <p:nvPr/>
          </p:nvSpPr>
          <p:spPr bwMode="auto">
            <a:xfrm>
              <a:off x="2085" y="338"/>
              <a:ext cx="2136" cy="2437"/>
            </a:xfrm>
            <a:custGeom>
              <a:avLst/>
              <a:gdLst>
                <a:gd name="T0" fmla="*/ 174 w 2136"/>
                <a:gd name="T1" fmla="*/ 2254 h 2437"/>
                <a:gd name="T2" fmla="*/ 1038 w 2136"/>
                <a:gd name="T3" fmla="*/ 2254 h 2437"/>
                <a:gd name="T4" fmla="*/ 1269 w 2136"/>
                <a:gd name="T5" fmla="*/ 1243 h 2437"/>
                <a:gd name="T6" fmla="*/ 2011 w 2136"/>
                <a:gd name="T7" fmla="*/ 1025 h 2437"/>
                <a:gd name="T8" fmla="*/ 2020 w 2136"/>
                <a:gd name="T9" fmla="*/ 144 h 2437"/>
                <a:gd name="T10" fmla="*/ 1313 w 2136"/>
                <a:gd name="T11" fmla="*/ 161 h 2437"/>
                <a:gd name="T12" fmla="*/ 1141 w 2136"/>
                <a:gd name="T13" fmla="*/ 872 h 2437"/>
                <a:gd name="T14" fmla="*/ 161 w 2136"/>
                <a:gd name="T15" fmla="*/ 1153 h 2437"/>
                <a:gd name="T16" fmla="*/ 174 w 2136"/>
                <a:gd name="T17" fmla="*/ 2254 h 243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136" h="2437">
                  <a:moveTo>
                    <a:pt x="174" y="2254"/>
                  </a:moveTo>
                  <a:cubicBezTo>
                    <a:pt x="320" y="2437"/>
                    <a:pt x="856" y="2422"/>
                    <a:pt x="1038" y="2254"/>
                  </a:cubicBezTo>
                  <a:cubicBezTo>
                    <a:pt x="1220" y="2086"/>
                    <a:pt x="1107" y="1448"/>
                    <a:pt x="1269" y="1243"/>
                  </a:cubicBezTo>
                  <a:cubicBezTo>
                    <a:pt x="1431" y="1038"/>
                    <a:pt x="1886" y="1208"/>
                    <a:pt x="2011" y="1025"/>
                  </a:cubicBezTo>
                  <a:cubicBezTo>
                    <a:pt x="2136" y="842"/>
                    <a:pt x="2136" y="288"/>
                    <a:pt x="2020" y="144"/>
                  </a:cubicBezTo>
                  <a:cubicBezTo>
                    <a:pt x="1904" y="0"/>
                    <a:pt x="1459" y="40"/>
                    <a:pt x="1313" y="161"/>
                  </a:cubicBezTo>
                  <a:cubicBezTo>
                    <a:pt x="1167" y="282"/>
                    <a:pt x="1333" y="707"/>
                    <a:pt x="1141" y="872"/>
                  </a:cubicBezTo>
                  <a:cubicBezTo>
                    <a:pt x="949" y="1037"/>
                    <a:pt x="322" y="923"/>
                    <a:pt x="161" y="1153"/>
                  </a:cubicBezTo>
                  <a:cubicBezTo>
                    <a:pt x="0" y="1383"/>
                    <a:pt x="27" y="2047"/>
                    <a:pt x="174" y="2254"/>
                  </a:cubicBez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6021" name="Text Box 11"/>
            <p:cNvSpPr txBox="1">
              <a:spLocks noChangeArrowheads="1"/>
            </p:cNvSpPr>
            <p:nvPr/>
          </p:nvSpPr>
          <p:spPr bwMode="auto">
            <a:xfrm>
              <a:off x="3424" y="1616"/>
              <a:ext cx="1225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500">
                  <a:solidFill>
                    <a:srgbClr val="000000"/>
                  </a:solidFill>
                  <a:latin typeface="Times New Roman" pitchFamily="18" charset="0"/>
                </a:rPr>
                <a:t>Chomsky NF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97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042" name="Group 57"/>
          <p:cNvGrpSpPr>
            <a:grpSpLocks/>
          </p:cNvGrpSpPr>
          <p:nvPr/>
        </p:nvGrpSpPr>
        <p:grpSpPr bwMode="auto">
          <a:xfrm>
            <a:off x="684213" y="227013"/>
            <a:ext cx="3097212" cy="642937"/>
            <a:chOff x="431" y="143"/>
            <a:chExt cx="1951" cy="405"/>
          </a:xfrm>
        </p:grpSpPr>
        <p:sp>
          <p:nvSpPr>
            <p:cNvPr id="87057" name="Text Box 58"/>
            <p:cNvSpPr txBox="1">
              <a:spLocks noChangeArrowheads="1"/>
            </p:cNvSpPr>
            <p:nvPr/>
          </p:nvSpPr>
          <p:spPr bwMode="auto">
            <a:xfrm>
              <a:off x="431" y="143"/>
              <a:ext cx="862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500" b="1" u="sng">
                  <a:solidFill>
                    <a:srgbClr val="000000"/>
                  </a:solidFill>
                  <a:latin typeface="Times New Roman" pitchFamily="18" charset="0"/>
                </a:rPr>
                <a:t>Greibach NF</a:t>
              </a:r>
            </a:p>
          </p:txBody>
        </p:sp>
        <p:grpSp>
          <p:nvGrpSpPr>
            <p:cNvPr id="87058" name="Group 59"/>
            <p:cNvGrpSpPr>
              <a:grpSpLocks/>
            </p:cNvGrpSpPr>
            <p:nvPr/>
          </p:nvGrpSpPr>
          <p:grpSpPr bwMode="auto">
            <a:xfrm>
              <a:off x="613" y="346"/>
              <a:ext cx="1769" cy="202"/>
              <a:chOff x="567" y="643"/>
              <a:chExt cx="1769" cy="202"/>
            </a:xfrm>
          </p:grpSpPr>
          <p:sp>
            <p:nvSpPr>
              <p:cNvPr id="87059" name="Text Box 60"/>
              <p:cNvSpPr txBox="1">
                <a:spLocks noChangeArrowheads="1"/>
              </p:cNvSpPr>
              <p:nvPr/>
            </p:nvSpPr>
            <p:spPr bwMode="auto">
              <a:xfrm>
                <a:off x="567" y="643"/>
                <a:ext cx="545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ko-KR" sz="1500">
                    <a:solidFill>
                      <a:srgbClr val="000000"/>
                    </a:solidFill>
                    <a:latin typeface="Times New Roman" pitchFamily="18" charset="0"/>
                  </a:rPr>
                  <a:t>A </a:t>
                </a:r>
                <a:r>
                  <a:rPr lang="en-US" altLang="ko-KR" sz="150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→ aX</a:t>
                </a:r>
              </a:p>
            </p:txBody>
          </p:sp>
          <p:sp>
            <p:nvSpPr>
              <p:cNvPr id="87060" name="Text Box 61"/>
              <p:cNvSpPr txBox="1">
                <a:spLocks noChangeArrowheads="1"/>
              </p:cNvSpPr>
              <p:nvPr/>
            </p:nvSpPr>
            <p:spPr bwMode="auto">
              <a:xfrm>
                <a:off x="1202" y="643"/>
                <a:ext cx="545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ko-KR" sz="1500">
                    <a:solidFill>
                      <a:srgbClr val="000000"/>
                    </a:solidFill>
                    <a:latin typeface="Times New Roman" pitchFamily="18" charset="0"/>
                  </a:rPr>
                  <a:t>a ∈ T</a:t>
                </a:r>
                <a:endParaRPr lang="en-US" altLang="ko-KR" sz="15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7061" name="Text Box 62"/>
              <p:cNvSpPr txBox="1">
                <a:spLocks noChangeArrowheads="1"/>
              </p:cNvSpPr>
              <p:nvPr/>
            </p:nvSpPr>
            <p:spPr bwMode="auto">
              <a:xfrm>
                <a:off x="1791" y="643"/>
                <a:ext cx="545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ko-KR" sz="1500">
                    <a:solidFill>
                      <a:srgbClr val="000000"/>
                    </a:solidFill>
                    <a:latin typeface="Times New Roman" pitchFamily="18" charset="0"/>
                  </a:rPr>
                  <a:t>X ∈ V*</a:t>
                </a:r>
                <a:endParaRPr lang="en-US" altLang="ko-KR" sz="15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87043" name="Group 96"/>
          <p:cNvGrpSpPr>
            <a:grpSpLocks/>
          </p:cNvGrpSpPr>
          <p:nvPr/>
        </p:nvGrpSpPr>
        <p:grpSpPr bwMode="auto">
          <a:xfrm>
            <a:off x="827088" y="1125538"/>
            <a:ext cx="4076700" cy="3070225"/>
            <a:chOff x="521" y="709"/>
            <a:chExt cx="2568" cy="1934"/>
          </a:xfrm>
        </p:grpSpPr>
        <p:sp>
          <p:nvSpPr>
            <p:cNvPr id="87051" name="Text Box 97"/>
            <p:cNvSpPr txBox="1">
              <a:spLocks noChangeArrowheads="1"/>
            </p:cNvSpPr>
            <p:nvPr/>
          </p:nvSpPr>
          <p:spPr bwMode="auto">
            <a:xfrm>
              <a:off x="521" y="709"/>
              <a:ext cx="545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500" b="1">
                  <a:solidFill>
                    <a:srgbClr val="000000"/>
                  </a:solidFill>
                  <a:latin typeface="Times New Roman" pitchFamily="18" charset="0"/>
                </a:rPr>
                <a:t>Ex6.9)</a:t>
              </a:r>
              <a:r>
                <a:rPr lang="en-US" altLang="ko-KR" sz="15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87052" name="Text Box 98"/>
            <p:cNvSpPr txBox="1">
              <a:spLocks noChangeArrowheads="1"/>
            </p:cNvSpPr>
            <p:nvPr/>
          </p:nvSpPr>
          <p:spPr bwMode="auto">
            <a:xfrm>
              <a:off x="703" y="911"/>
              <a:ext cx="1633" cy="5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ko-KR" sz="1500">
                  <a:solidFill>
                    <a:srgbClr val="000000"/>
                  </a:solidFill>
                  <a:latin typeface="Times New Roman" pitchFamily="18" charset="0"/>
                </a:rPr>
                <a:t>S → AB</a:t>
              </a:r>
            </a:p>
            <a:p>
              <a:pPr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ko-KR" sz="1500">
                  <a:solidFill>
                    <a:srgbClr val="000000"/>
                  </a:solidFill>
                  <a:latin typeface="Times New Roman" pitchFamily="18" charset="0"/>
                </a:rPr>
                <a:t>A → aA | bB | b</a:t>
              </a:r>
            </a:p>
            <a:p>
              <a:pPr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ko-KR" sz="1500">
                  <a:solidFill>
                    <a:srgbClr val="000000"/>
                  </a:solidFill>
                  <a:latin typeface="Times New Roman" pitchFamily="18" charset="0"/>
                </a:rPr>
                <a:t>B → b</a:t>
              </a:r>
            </a:p>
          </p:txBody>
        </p:sp>
        <p:grpSp>
          <p:nvGrpSpPr>
            <p:cNvPr id="87053" name="Group 99"/>
            <p:cNvGrpSpPr>
              <a:grpSpLocks/>
            </p:cNvGrpSpPr>
            <p:nvPr/>
          </p:nvGrpSpPr>
          <p:grpSpPr bwMode="auto">
            <a:xfrm>
              <a:off x="703" y="1933"/>
              <a:ext cx="1224" cy="710"/>
              <a:chOff x="703" y="1933"/>
              <a:chExt cx="1224" cy="710"/>
            </a:xfrm>
          </p:grpSpPr>
          <p:sp>
            <p:nvSpPr>
              <p:cNvPr id="87055" name="Text Box 100"/>
              <p:cNvSpPr txBox="1">
                <a:spLocks noChangeArrowheads="1"/>
              </p:cNvSpPr>
              <p:nvPr/>
            </p:nvSpPr>
            <p:spPr bwMode="auto">
              <a:xfrm>
                <a:off x="703" y="1933"/>
                <a:ext cx="1224" cy="553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altLang="ko-KR" sz="1500">
                    <a:solidFill>
                      <a:srgbClr val="000000"/>
                    </a:solidFill>
                    <a:latin typeface="Times New Roman" pitchFamily="18" charset="0"/>
                  </a:rPr>
                  <a:t>S → aAB | bBB | bB</a:t>
                </a:r>
              </a:p>
              <a:p>
                <a:pPr eaLnBrk="1" hangingPunct="1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altLang="ko-KR" sz="1500">
                    <a:solidFill>
                      <a:srgbClr val="000000"/>
                    </a:solidFill>
                    <a:latin typeface="Times New Roman" pitchFamily="18" charset="0"/>
                  </a:rPr>
                  <a:t>A → aA | bB | b</a:t>
                </a:r>
              </a:p>
              <a:p>
                <a:pPr eaLnBrk="1" hangingPunct="1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altLang="ko-KR" sz="1500">
                    <a:solidFill>
                      <a:srgbClr val="000000"/>
                    </a:solidFill>
                    <a:latin typeface="Times New Roman" pitchFamily="18" charset="0"/>
                  </a:rPr>
                  <a:t>B → b</a:t>
                </a:r>
              </a:p>
            </p:txBody>
          </p:sp>
          <p:sp>
            <p:nvSpPr>
              <p:cNvPr id="87056" name="Text Box 101"/>
              <p:cNvSpPr txBox="1">
                <a:spLocks noChangeArrowheads="1"/>
              </p:cNvSpPr>
              <p:nvPr/>
            </p:nvSpPr>
            <p:spPr bwMode="auto">
              <a:xfrm>
                <a:off x="930" y="2441"/>
                <a:ext cx="862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ko-KR" sz="1500">
                    <a:solidFill>
                      <a:srgbClr val="000000"/>
                    </a:solidFill>
                    <a:latin typeface="Times New Roman" pitchFamily="18" charset="0"/>
                  </a:rPr>
                  <a:t>Greibach NF</a:t>
                </a:r>
              </a:p>
            </p:txBody>
          </p:sp>
        </p:grpSp>
        <p:sp>
          <p:nvSpPr>
            <p:cNvPr id="87054" name="Text Box 102"/>
            <p:cNvSpPr txBox="1">
              <a:spLocks noChangeArrowheads="1"/>
            </p:cNvSpPr>
            <p:nvPr/>
          </p:nvSpPr>
          <p:spPr bwMode="auto">
            <a:xfrm>
              <a:off x="703" y="1480"/>
              <a:ext cx="2386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500">
                  <a:solidFill>
                    <a:srgbClr val="000000"/>
                  </a:solidFill>
                  <a:latin typeface="Times New Roman" pitchFamily="18" charset="0"/>
                </a:rPr>
                <a:t>AB</a:t>
              </a:r>
              <a:r>
                <a:rPr lang="ko-KR" altLang="en-US" sz="1500">
                  <a:solidFill>
                    <a:srgbClr val="000000"/>
                  </a:solidFill>
                  <a:latin typeface="Times New Roman" pitchFamily="18" charset="0"/>
                </a:rPr>
                <a:t>가 </a:t>
              </a:r>
              <a:r>
                <a:rPr lang="en-US" altLang="ko-KR" sz="1500">
                  <a:solidFill>
                    <a:srgbClr val="000000"/>
                  </a:solidFill>
                  <a:latin typeface="Times New Roman" pitchFamily="18" charset="0"/>
                </a:rPr>
                <a:t>Greibach NF</a:t>
              </a:r>
              <a:r>
                <a:rPr lang="ko-KR" altLang="en-US" sz="1500">
                  <a:solidFill>
                    <a:srgbClr val="000000"/>
                  </a:solidFill>
                  <a:latin typeface="Times New Roman" pitchFamily="18" charset="0"/>
                </a:rPr>
                <a:t>가 아니므로</a:t>
              </a:r>
            </a:p>
            <a:p>
              <a:pPr eaLnBrk="1" hangingPunct="1"/>
              <a:r>
                <a:rPr lang="en-US" altLang="ko-KR" sz="1500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r>
                <a:rPr lang="ko-KR" altLang="en-US" sz="1500">
                  <a:solidFill>
                    <a:srgbClr val="000000"/>
                  </a:solidFill>
                  <a:latin typeface="Times New Roman" pitchFamily="18" charset="0"/>
                </a:rPr>
                <a:t>를 치환시켜서 </a:t>
              </a:r>
              <a:r>
                <a:rPr lang="en-US" altLang="ko-KR" sz="1500">
                  <a:solidFill>
                    <a:srgbClr val="000000"/>
                  </a:solidFill>
                  <a:latin typeface="Times New Roman" pitchFamily="18" charset="0"/>
                </a:rPr>
                <a:t>Greibach NF</a:t>
              </a:r>
              <a:r>
                <a:rPr lang="ko-KR" altLang="en-US" sz="1500">
                  <a:solidFill>
                    <a:srgbClr val="000000"/>
                  </a:solidFill>
                  <a:latin typeface="Times New Roman" pitchFamily="18" charset="0"/>
                </a:rPr>
                <a:t>를 유도해 낸다</a:t>
              </a:r>
            </a:p>
          </p:txBody>
        </p:sp>
      </p:grpSp>
      <p:grpSp>
        <p:nvGrpSpPr>
          <p:cNvPr id="87044" name="Group 103"/>
          <p:cNvGrpSpPr>
            <a:grpSpLocks/>
          </p:cNvGrpSpPr>
          <p:nvPr/>
        </p:nvGrpSpPr>
        <p:grpSpPr bwMode="auto">
          <a:xfrm>
            <a:off x="5076825" y="1125538"/>
            <a:ext cx="2881313" cy="3070225"/>
            <a:chOff x="3198" y="709"/>
            <a:chExt cx="1815" cy="1934"/>
          </a:xfrm>
        </p:grpSpPr>
        <p:sp>
          <p:nvSpPr>
            <p:cNvPr id="87045" name="Text Box 104"/>
            <p:cNvSpPr txBox="1">
              <a:spLocks noChangeArrowheads="1"/>
            </p:cNvSpPr>
            <p:nvPr/>
          </p:nvSpPr>
          <p:spPr bwMode="auto">
            <a:xfrm>
              <a:off x="3198" y="709"/>
              <a:ext cx="545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500" b="1">
                  <a:solidFill>
                    <a:srgbClr val="000000"/>
                  </a:solidFill>
                  <a:latin typeface="Times New Roman" pitchFamily="18" charset="0"/>
                </a:rPr>
                <a:t>Ex6.10)</a:t>
              </a:r>
              <a:r>
                <a:rPr lang="en-US" altLang="ko-KR" sz="15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87046" name="Text Box 105"/>
            <p:cNvSpPr txBox="1">
              <a:spLocks noChangeArrowheads="1"/>
            </p:cNvSpPr>
            <p:nvPr/>
          </p:nvSpPr>
          <p:spPr bwMode="auto">
            <a:xfrm>
              <a:off x="3380" y="871"/>
              <a:ext cx="1633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500">
                  <a:solidFill>
                    <a:srgbClr val="000000"/>
                  </a:solidFill>
                  <a:latin typeface="Times New Roman" pitchFamily="18" charset="0"/>
                </a:rPr>
                <a:t>S → abSab | aa</a:t>
              </a:r>
            </a:p>
          </p:txBody>
        </p:sp>
        <p:grpSp>
          <p:nvGrpSpPr>
            <p:cNvPr id="87047" name="Group 106"/>
            <p:cNvGrpSpPr>
              <a:grpSpLocks/>
            </p:cNvGrpSpPr>
            <p:nvPr/>
          </p:nvGrpSpPr>
          <p:grpSpPr bwMode="auto">
            <a:xfrm>
              <a:off x="3380" y="1933"/>
              <a:ext cx="1180" cy="710"/>
              <a:chOff x="3380" y="1933"/>
              <a:chExt cx="1180" cy="710"/>
            </a:xfrm>
          </p:grpSpPr>
          <p:sp>
            <p:nvSpPr>
              <p:cNvPr id="87049" name="Text Box 107"/>
              <p:cNvSpPr txBox="1">
                <a:spLocks noChangeArrowheads="1"/>
              </p:cNvSpPr>
              <p:nvPr/>
            </p:nvSpPr>
            <p:spPr bwMode="auto">
              <a:xfrm>
                <a:off x="3380" y="1933"/>
                <a:ext cx="1180" cy="553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altLang="ko-KR" sz="1500">
                    <a:solidFill>
                      <a:srgbClr val="000000"/>
                    </a:solidFill>
                    <a:latin typeface="Times New Roman" pitchFamily="18" charset="0"/>
                  </a:rPr>
                  <a:t>S → aBSAB | aA</a:t>
                </a:r>
              </a:p>
              <a:p>
                <a:pPr eaLnBrk="1" hangingPunct="1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altLang="ko-KR" sz="1500">
                    <a:solidFill>
                      <a:srgbClr val="000000"/>
                    </a:solidFill>
                    <a:latin typeface="Times New Roman" pitchFamily="18" charset="0"/>
                  </a:rPr>
                  <a:t>A → a</a:t>
                </a:r>
              </a:p>
              <a:p>
                <a:pPr eaLnBrk="1" hangingPunct="1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altLang="ko-KR" sz="1500">
                    <a:solidFill>
                      <a:srgbClr val="000000"/>
                    </a:solidFill>
                    <a:latin typeface="Times New Roman" pitchFamily="18" charset="0"/>
                  </a:rPr>
                  <a:t>B → b</a:t>
                </a:r>
              </a:p>
            </p:txBody>
          </p:sp>
          <p:sp>
            <p:nvSpPr>
              <p:cNvPr id="87050" name="Text Box 108"/>
              <p:cNvSpPr txBox="1">
                <a:spLocks noChangeArrowheads="1"/>
              </p:cNvSpPr>
              <p:nvPr/>
            </p:nvSpPr>
            <p:spPr bwMode="auto">
              <a:xfrm>
                <a:off x="3607" y="2441"/>
                <a:ext cx="862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ko-KR" sz="1500">
                    <a:solidFill>
                      <a:srgbClr val="000000"/>
                    </a:solidFill>
                    <a:latin typeface="Times New Roman" pitchFamily="18" charset="0"/>
                  </a:rPr>
                  <a:t>Greibach NF</a:t>
                </a:r>
              </a:p>
            </p:txBody>
          </p:sp>
        </p:grpSp>
        <p:sp>
          <p:nvSpPr>
            <p:cNvPr id="87048" name="Text Box 109"/>
            <p:cNvSpPr txBox="1">
              <a:spLocks noChangeArrowheads="1"/>
            </p:cNvSpPr>
            <p:nvPr/>
          </p:nvSpPr>
          <p:spPr bwMode="auto">
            <a:xfrm>
              <a:off x="3379" y="1480"/>
              <a:ext cx="1566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500">
                  <a:solidFill>
                    <a:srgbClr val="000000"/>
                  </a:solidFill>
                  <a:latin typeface="Times New Roman" pitchFamily="18" charset="0"/>
                </a:rPr>
                <a:t>TV* </a:t>
              </a:r>
              <a:r>
                <a:rPr lang="ko-KR" altLang="en-US" sz="1500">
                  <a:solidFill>
                    <a:srgbClr val="000000"/>
                  </a:solidFill>
                  <a:latin typeface="Times New Roman" pitchFamily="18" charset="0"/>
                </a:rPr>
                <a:t>이어야 하므로</a:t>
              </a:r>
            </a:p>
            <a:p>
              <a:pPr eaLnBrk="1" hangingPunct="1"/>
              <a:r>
                <a:rPr lang="ko-KR" altLang="en-US" sz="1500">
                  <a:solidFill>
                    <a:srgbClr val="000000"/>
                  </a:solidFill>
                  <a:latin typeface="Times New Roman" pitchFamily="18" charset="0"/>
                </a:rPr>
                <a:t>뒤의 </a:t>
              </a:r>
              <a:r>
                <a:rPr lang="en-US" altLang="ko-KR" sz="1500">
                  <a:solidFill>
                    <a:srgbClr val="000000"/>
                  </a:solidFill>
                  <a:latin typeface="Times New Roman" pitchFamily="18" charset="0"/>
                </a:rPr>
                <a:t>T</a:t>
              </a:r>
              <a:r>
                <a:rPr lang="ko-KR" altLang="en-US" sz="1500">
                  <a:solidFill>
                    <a:srgbClr val="000000"/>
                  </a:solidFill>
                  <a:latin typeface="Times New Roman" pitchFamily="18" charset="0"/>
                </a:rPr>
                <a:t>들을 </a:t>
              </a:r>
              <a:r>
                <a:rPr lang="en-US" altLang="ko-KR" sz="1500">
                  <a:solidFill>
                    <a:srgbClr val="000000"/>
                  </a:solidFill>
                  <a:latin typeface="Times New Roman" pitchFamily="18" charset="0"/>
                </a:rPr>
                <a:t>V</a:t>
              </a:r>
              <a:r>
                <a:rPr lang="ko-KR" altLang="en-US" sz="1500">
                  <a:solidFill>
                    <a:srgbClr val="000000"/>
                  </a:solidFill>
                  <a:latin typeface="Times New Roman" pitchFamily="18" charset="0"/>
                </a:rPr>
                <a:t>로 만들어준다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2817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ext Box 2"/>
          <p:cNvSpPr txBox="1">
            <a:spLocks noChangeArrowheads="1"/>
          </p:cNvSpPr>
          <p:nvPr/>
        </p:nvSpPr>
        <p:spPr bwMode="auto">
          <a:xfrm>
            <a:off x="250825" y="225425"/>
            <a:ext cx="8497888" cy="5694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800"/>
              <a:t>6. 4</a:t>
            </a:r>
            <a:r>
              <a:rPr lang="en-US" altLang="ko-KR" sz="2800">
                <a:latin typeface="Arial" pitchFamily="34" charset="0"/>
              </a:rPr>
              <a:t> </a:t>
            </a:r>
            <a:r>
              <a:rPr lang="en-US" altLang="ko-KR" sz="2800"/>
              <a:t> Properties of CFL</a:t>
            </a:r>
            <a:r>
              <a:rPr lang="ko-KR" altLang="en-US" sz="2400"/>
              <a:t> </a:t>
            </a:r>
          </a:p>
          <a:p>
            <a:pPr eaLnBrk="1" hangingPunct="1"/>
            <a:endParaRPr lang="ko-KR" altLang="en-US" sz="2400"/>
          </a:p>
          <a:p>
            <a:pPr eaLnBrk="1" hangingPunct="1"/>
            <a:r>
              <a:rPr lang="ko-KR" altLang="en-US" sz="2400">
                <a:latin typeface="Arial" pitchFamily="34" charset="0"/>
              </a:rPr>
              <a:t> </a:t>
            </a:r>
            <a:r>
              <a:rPr lang="ko-KR" altLang="en-US" sz="2400"/>
              <a:t>언어 </a:t>
            </a:r>
            <a:r>
              <a:rPr lang="en-US" altLang="ko-KR" sz="2400"/>
              <a:t>'L'</a:t>
            </a:r>
            <a:r>
              <a:rPr lang="ko-KR" altLang="en-US" sz="2400"/>
              <a:t>이 주어졌을 때 그것이 문맥자유형언어인지 아닌지를 조사하는 것은 중요한 문제이다</a:t>
            </a:r>
            <a:r>
              <a:rPr lang="en-US" altLang="ko-KR" sz="2400"/>
              <a:t>. 'L'</a:t>
            </a:r>
            <a:r>
              <a:rPr lang="ko-KR" altLang="en-US" sz="2400"/>
              <a:t>이 문맥자유형언어인 경우에는 </a:t>
            </a:r>
            <a:r>
              <a:rPr lang="en-US" altLang="ko-KR" sz="2400"/>
              <a:t>'L'</a:t>
            </a:r>
            <a:r>
              <a:rPr lang="ko-KR" altLang="en-US" sz="2400"/>
              <a:t>을 생성하는 문법 </a:t>
            </a:r>
            <a:r>
              <a:rPr lang="en-US" altLang="ko-KR" sz="2400"/>
              <a:t>'G' </a:t>
            </a:r>
            <a:r>
              <a:rPr lang="ko-KR" altLang="en-US" sz="2400"/>
              <a:t>및 </a:t>
            </a:r>
            <a:r>
              <a:rPr lang="en-US" altLang="ko-KR" sz="2400"/>
              <a:t>'L'</a:t>
            </a:r>
            <a:r>
              <a:rPr lang="ko-KR" altLang="en-US" sz="2400"/>
              <a:t>을 식별하는 </a:t>
            </a:r>
            <a:r>
              <a:rPr lang="en-US" altLang="ko-KR" sz="2400"/>
              <a:t>PDA 'M'</a:t>
            </a:r>
            <a:r>
              <a:rPr lang="ko-KR" altLang="en-US" sz="2400"/>
              <a:t>을 구성함에 의해</a:t>
            </a:r>
            <a:r>
              <a:rPr lang="ko-KR" altLang="en-US" sz="2400">
                <a:latin typeface="Arial" pitchFamily="34" charset="0"/>
              </a:rPr>
              <a:t> </a:t>
            </a:r>
            <a:r>
              <a:rPr lang="ko-KR" altLang="en-US" sz="2400"/>
              <a:t> </a:t>
            </a:r>
            <a:r>
              <a:rPr lang="en-US" altLang="ko-KR" sz="2400"/>
              <a:t>'L'</a:t>
            </a:r>
            <a:r>
              <a:rPr lang="ko-KR" altLang="en-US" sz="2400"/>
              <a:t>이 문맥자유형언어임을 볼 수 있다</a:t>
            </a:r>
            <a:r>
              <a:rPr lang="en-US" altLang="ko-KR" sz="2400"/>
              <a:t>. </a:t>
            </a:r>
            <a:r>
              <a:rPr lang="ko-KR" altLang="en-US" sz="2400"/>
              <a:t>그러나 </a:t>
            </a:r>
            <a:r>
              <a:rPr lang="en-US" altLang="ko-KR" sz="2400"/>
              <a:t>'L'</a:t>
            </a:r>
            <a:r>
              <a:rPr lang="ko-KR" altLang="en-US" sz="2400"/>
              <a:t>이 문맥자유형언어가 아닌 경우에는 이 이론를 사용할 수 없다</a:t>
            </a:r>
            <a:r>
              <a:rPr lang="en-US" altLang="ko-KR" sz="2400"/>
              <a:t>. </a:t>
            </a:r>
            <a:r>
              <a:rPr lang="ko-KR" altLang="en-US" sz="2400"/>
              <a:t>실제로 </a:t>
            </a:r>
            <a:r>
              <a:rPr lang="en-US" altLang="ko-KR" sz="2400"/>
              <a:t>'L'</a:t>
            </a:r>
            <a:r>
              <a:rPr lang="ko-KR" altLang="en-US" sz="2400"/>
              <a:t>이</a:t>
            </a:r>
            <a:r>
              <a:rPr lang="ko-KR" altLang="en-US" sz="2400">
                <a:latin typeface="Arial" pitchFamily="34" charset="0"/>
              </a:rPr>
              <a:t> </a:t>
            </a:r>
            <a:r>
              <a:rPr lang="ko-KR" altLang="en-US" sz="2400"/>
              <a:t> 문맥자유형언어가 아닌 것을 문맥자유형문법 및 </a:t>
            </a:r>
            <a:r>
              <a:rPr lang="en-US" altLang="ko-KR" sz="2400"/>
              <a:t>PDA</a:t>
            </a:r>
            <a:r>
              <a:rPr lang="ko-KR" altLang="en-US" sz="2400"/>
              <a:t>를 가지고 보이기 위해서는 </a:t>
            </a:r>
            <a:r>
              <a:rPr lang="en-US" altLang="ko-KR" sz="2400"/>
              <a:t>'L'</a:t>
            </a:r>
            <a:r>
              <a:rPr lang="ko-KR" altLang="en-US" sz="2400"/>
              <a:t>은 어떠한 문맥자유형문법에 의해서도 생성되지 않는다던가 </a:t>
            </a:r>
            <a:r>
              <a:rPr lang="en-US" altLang="ko-KR" sz="2400"/>
              <a:t>'L'</a:t>
            </a:r>
            <a:r>
              <a:rPr lang="ko-KR" altLang="en-US" sz="2400"/>
              <a:t>은 어떠한 </a:t>
            </a:r>
            <a:r>
              <a:rPr lang="en-US" altLang="ko-KR" sz="2400"/>
              <a:t>PDA</a:t>
            </a:r>
            <a:r>
              <a:rPr lang="ko-KR" altLang="en-US" sz="2400"/>
              <a:t>에 의해서도 식별되지 않는 것을 보여 주지 않으면 안 되지만 이와 같은 것은 유한한 절차는 아니다</a:t>
            </a:r>
            <a:r>
              <a:rPr lang="en-US" altLang="ko-KR" sz="2400"/>
              <a:t>. </a:t>
            </a:r>
            <a:r>
              <a:rPr lang="ko-KR" altLang="en-US" sz="2400"/>
              <a:t>따라서 </a:t>
            </a:r>
            <a:r>
              <a:rPr lang="en-US" altLang="ko-KR" sz="2400"/>
              <a:t>'L'</a:t>
            </a:r>
            <a:r>
              <a:rPr lang="ko-KR" altLang="en-US" sz="2400"/>
              <a:t>이 문맥자유형언어가 아닌 것을 보이기 위해서는 문맥자유형언어의 다른 성질에 의하지 않으면 안 된다</a:t>
            </a:r>
            <a:r>
              <a:rPr lang="en-US" altLang="ko-KR" sz="2400"/>
              <a:t>. </a:t>
            </a:r>
            <a:r>
              <a:rPr lang="ko-KR" altLang="en-US" sz="2400"/>
              <a:t>이 절에서는 이와 같은 경우에 유용한 문맥자유형언어의 성질을 설명한다</a:t>
            </a:r>
            <a:r>
              <a:rPr lang="en-US" altLang="ko-KR" sz="240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854882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090" name="Group 8"/>
          <p:cNvGrpSpPr>
            <a:grpSpLocks/>
          </p:cNvGrpSpPr>
          <p:nvPr/>
        </p:nvGrpSpPr>
        <p:grpSpPr bwMode="auto">
          <a:xfrm>
            <a:off x="1223963" y="265113"/>
            <a:ext cx="4968875" cy="3209925"/>
            <a:chOff x="0" y="2645"/>
            <a:chExt cx="3130" cy="1556"/>
          </a:xfrm>
        </p:grpSpPr>
        <p:sp>
          <p:nvSpPr>
            <p:cNvPr id="89095" name="Text Box 9"/>
            <p:cNvSpPr txBox="1">
              <a:spLocks noChangeArrowheads="1"/>
            </p:cNvSpPr>
            <p:nvPr/>
          </p:nvSpPr>
          <p:spPr bwMode="auto">
            <a:xfrm>
              <a:off x="0" y="2645"/>
              <a:ext cx="3130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2400" b="1" u="sng">
                  <a:solidFill>
                    <a:srgbClr val="000000"/>
                  </a:solidFill>
                  <a:latin typeface="Times New Roman" pitchFamily="18" charset="0"/>
                </a:rPr>
                <a:t>Chap 7. Push-down Automata</a:t>
              </a:r>
            </a:p>
          </p:txBody>
        </p:sp>
        <p:sp>
          <p:nvSpPr>
            <p:cNvPr id="89096" name="Rectangle 10"/>
            <p:cNvSpPr>
              <a:spLocks noChangeArrowheads="1"/>
            </p:cNvSpPr>
            <p:nvPr/>
          </p:nvSpPr>
          <p:spPr bwMode="auto">
            <a:xfrm>
              <a:off x="637" y="3513"/>
              <a:ext cx="1043" cy="544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097" name="Rectangle 11"/>
            <p:cNvSpPr>
              <a:spLocks noChangeArrowheads="1"/>
            </p:cNvSpPr>
            <p:nvPr/>
          </p:nvSpPr>
          <p:spPr bwMode="auto">
            <a:xfrm>
              <a:off x="1472" y="3150"/>
              <a:ext cx="208" cy="1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ct val="120000"/>
                </a:lnSpc>
                <a:spcBef>
                  <a:spcPct val="20000"/>
                </a:spcBef>
              </a:pPr>
              <a:r>
                <a:rPr lang="en-US" altLang="ko-KR" sz="1500">
                  <a:solidFill>
                    <a:srgbClr val="000000"/>
                  </a:solidFill>
                  <a:latin typeface="Times New Roman" pitchFamily="18" charset="0"/>
                </a:rPr>
                <a:t>ᆢ</a:t>
              </a:r>
            </a:p>
          </p:txBody>
        </p:sp>
        <p:sp>
          <p:nvSpPr>
            <p:cNvPr id="89098" name="Rectangle 12"/>
            <p:cNvSpPr>
              <a:spLocks noChangeArrowheads="1"/>
            </p:cNvSpPr>
            <p:nvPr/>
          </p:nvSpPr>
          <p:spPr bwMode="auto">
            <a:xfrm>
              <a:off x="1262" y="3150"/>
              <a:ext cx="210" cy="1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ct val="120000"/>
                </a:lnSpc>
                <a:spcBef>
                  <a:spcPct val="20000"/>
                </a:spcBef>
              </a:pPr>
              <a:endParaRPr lang="ko-KR" altLang="ko-KR" sz="1500">
                <a:latin typeface="Times New Roman" pitchFamily="18" charset="0"/>
              </a:endParaRPr>
            </a:p>
          </p:txBody>
        </p:sp>
        <p:sp>
          <p:nvSpPr>
            <p:cNvPr id="89099" name="Rectangle 13"/>
            <p:cNvSpPr>
              <a:spLocks noChangeArrowheads="1"/>
            </p:cNvSpPr>
            <p:nvPr/>
          </p:nvSpPr>
          <p:spPr bwMode="auto">
            <a:xfrm>
              <a:off x="1055" y="3150"/>
              <a:ext cx="207" cy="1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ct val="120000"/>
                </a:lnSpc>
                <a:spcBef>
                  <a:spcPct val="20000"/>
                </a:spcBef>
              </a:pPr>
              <a:endParaRPr lang="ko-KR" altLang="ko-KR" sz="1500">
                <a:latin typeface="Times New Roman" pitchFamily="18" charset="0"/>
              </a:endParaRPr>
            </a:p>
          </p:txBody>
        </p:sp>
        <p:sp>
          <p:nvSpPr>
            <p:cNvPr id="89100" name="Rectangle 14"/>
            <p:cNvSpPr>
              <a:spLocks noChangeArrowheads="1"/>
            </p:cNvSpPr>
            <p:nvPr/>
          </p:nvSpPr>
          <p:spPr bwMode="auto">
            <a:xfrm>
              <a:off x="845" y="3150"/>
              <a:ext cx="210" cy="1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ct val="120000"/>
                </a:lnSpc>
                <a:spcBef>
                  <a:spcPct val="20000"/>
                </a:spcBef>
              </a:pPr>
              <a:endParaRPr lang="ko-KR" altLang="ko-KR" sz="1500">
                <a:latin typeface="Times New Roman" pitchFamily="18" charset="0"/>
              </a:endParaRPr>
            </a:p>
          </p:txBody>
        </p:sp>
        <p:sp>
          <p:nvSpPr>
            <p:cNvPr id="89101" name="Rectangle 15"/>
            <p:cNvSpPr>
              <a:spLocks noChangeArrowheads="1"/>
            </p:cNvSpPr>
            <p:nvPr/>
          </p:nvSpPr>
          <p:spPr bwMode="auto">
            <a:xfrm>
              <a:off x="637" y="3150"/>
              <a:ext cx="208" cy="1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ct val="120000"/>
                </a:lnSpc>
                <a:spcBef>
                  <a:spcPct val="20000"/>
                </a:spcBef>
              </a:pPr>
              <a:endParaRPr lang="ko-KR" altLang="ko-KR" sz="1500">
                <a:latin typeface="Times New Roman" pitchFamily="18" charset="0"/>
              </a:endParaRPr>
            </a:p>
          </p:txBody>
        </p:sp>
        <p:sp>
          <p:nvSpPr>
            <p:cNvPr id="89102" name="Line 16"/>
            <p:cNvSpPr>
              <a:spLocks noChangeShapeType="1"/>
            </p:cNvSpPr>
            <p:nvPr/>
          </p:nvSpPr>
          <p:spPr bwMode="auto">
            <a:xfrm>
              <a:off x="637" y="3150"/>
              <a:ext cx="1043" cy="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9103" name="Line 17"/>
            <p:cNvSpPr>
              <a:spLocks noChangeShapeType="1"/>
            </p:cNvSpPr>
            <p:nvPr/>
          </p:nvSpPr>
          <p:spPr bwMode="auto">
            <a:xfrm>
              <a:off x="637" y="3303"/>
              <a:ext cx="1043" cy="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9104" name="Line 18"/>
            <p:cNvSpPr>
              <a:spLocks noChangeShapeType="1"/>
            </p:cNvSpPr>
            <p:nvPr/>
          </p:nvSpPr>
          <p:spPr bwMode="auto">
            <a:xfrm>
              <a:off x="637" y="3150"/>
              <a:ext cx="0" cy="153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9105" name="Line 19"/>
            <p:cNvSpPr>
              <a:spLocks noChangeShapeType="1"/>
            </p:cNvSpPr>
            <p:nvPr/>
          </p:nvSpPr>
          <p:spPr bwMode="auto">
            <a:xfrm>
              <a:off x="845" y="3150"/>
              <a:ext cx="0" cy="1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9106" name="Line 20"/>
            <p:cNvSpPr>
              <a:spLocks noChangeShapeType="1"/>
            </p:cNvSpPr>
            <p:nvPr/>
          </p:nvSpPr>
          <p:spPr bwMode="auto">
            <a:xfrm>
              <a:off x="1055" y="3150"/>
              <a:ext cx="0" cy="1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9107" name="Line 21"/>
            <p:cNvSpPr>
              <a:spLocks noChangeShapeType="1"/>
            </p:cNvSpPr>
            <p:nvPr/>
          </p:nvSpPr>
          <p:spPr bwMode="auto">
            <a:xfrm>
              <a:off x="1262" y="3150"/>
              <a:ext cx="0" cy="1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9108" name="Line 22"/>
            <p:cNvSpPr>
              <a:spLocks noChangeShapeType="1"/>
            </p:cNvSpPr>
            <p:nvPr/>
          </p:nvSpPr>
          <p:spPr bwMode="auto">
            <a:xfrm>
              <a:off x="1472" y="3150"/>
              <a:ext cx="0" cy="1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9109" name="Line 23"/>
            <p:cNvSpPr>
              <a:spLocks noChangeShapeType="1"/>
            </p:cNvSpPr>
            <p:nvPr/>
          </p:nvSpPr>
          <p:spPr bwMode="auto">
            <a:xfrm>
              <a:off x="1680" y="3150"/>
              <a:ext cx="0" cy="153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9110" name="Rectangle 24"/>
            <p:cNvSpPr>
              <a:spLocks noChangeArrowheads="1"/>
            </p:cNvSpPr>
            <p:nvPr/>
          </p:nvSpPr>
          <p:spPr bwMode="auto">
            <a:xfrm>
              <a:off x="1938" y="4029"/>
              <a:ext cx="151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ct val="120000"/>
                </a:lnSpc>
                <a:spcBef>
                  <a:spcPct val="20000"/>
                </a:spcBef>
              </a:pPr>
              <a:endParaRPr lang="ko-KR" altLang="ko-KR" sz="1500">
                <a:latin typeface="Times New Roman" pitchFamily="18" charset="0"/>
              </a:endParaRPr>
            </a:p>
          </p:txBody>
        </p:sp>
        <p:sp>
          <p:nvSpPr>
            <p:cNvPr id="89111" name="Rectangle 25"/>
            <p:cNvSpPr>
              <a:spLocks noChangeArrowheads="1"/>
            </p:cNvSpPr>
            <p:nvPr/>
          </p:nvSpPr>
          <p:spPr bwMode="auto">
            <a:xfrm>
              <a:off x="1938" y="3857"/>
              <a:ext cx="151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ct val="120000"/>
                </a:lnSpc>
                <a:spcBef>
                  <a:spcPct val="20000"/>
                </a:spcBef>
              </a:pPr>
              <a:endParaRPr lang="ko-KR" altLang="ko-KR" sz="1500">
                <a:latin typeface="Times New Roman" pitchFamily="18" charset="0"/>
              </a:endParaRPr>
            </a:p>
          </p:txBody>
        </p:sp>
        <p:sp>
          <p:nvSpPr>
            <p:cNvPr id="89112" name="Rectangle 26"/>
            <p:cNvSpPr>
              <a:spLocks noChangeArrowheads="1"/>
            </p:cNvSpPr>
            <p:nvPr/>
          </p:nvSpPr>
          <p:spPr bwMode="auto">
            <a:xfrm>
              <a:off x="1938" y="3685"/>
              <a:ext cx="151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ct val="120000"/>
                </a:lnSpc>
                <a:spcBef>
                  <a:spcPct val="20000"/>
                </a:spcBef>
              </a:pPr>
              <a:endParaRPr lang="ko-KR" altLang="ko-KR" sz="1500">
                <a:latin typeface="Times New Roman" pitchFamily="18" charset="0"/>
              </a:endParaRPr>
            </a:p>
          </p:txBody>
        </p:sp>
        <p:sp>
          <p:nvSpPr>
            <p:cNvPr id="89113" name="Rectangle 27"/>
            <p:cNvSpPr>
              <a:spLocks noChangeArrowheads="1"/>
            </p:cNvSpPr>
            <p:nvPr/>
          </p:nvSpPr>
          <p:spPr bwMode="auto">
            <a:xfrm>
              <a:off x="1938" y="3513"/>
              <a:ext cx="151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ct val="120000"/>
                </a:lnSpc>
                <a:spcBef>
                  <a:spcPct val="20000"/>
                </a:spcBef>
              </a:pPr>
              <a:endParaRPr lang="ko-KR" altLang="ko-KR" sz="1500">
                <a:latin typeface="Times New Roman" pitchFamily="18" charset="0"/>
              </a:endParaRPr>
            </a:p>
          </p:txBody>
        </p:sp>
        <p:sp>
          <p:nvSpPr>
            <p:cNvPr id="89114" name="Line 28"/>
            <p:cNvSpPr>
              <a:spLocks noChangeShapeType="1"/>
            </p:cNvSpPr>
            <p:nvPr/>
          </p:nvSpPr>
          <p:spPr bwMode="auto">
            <a:xfrm>
              <a:off x="1938" y="3513"/>
              <a:ext cx="151" cy="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9115" name="Line 29"/>
            <p:cNvSpPr>
              <a:spLocks noChangeShapeType="1"/>
            </p:cNvSpPr>
            <p:nvPr/>
          </p:nvSpPr>
          <p:spPr bwMode="auto">
            <a:xfrm>
              <a:off x="1938" y="3685"/>
              <a:ext cx="15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9116" name="Line 30"/>
            <p:cNvSpPr>
              <a:spLocks noChangeShapeType="1"/>
            </p:cNvSpPr>
            <p:nvPr/>
          </p:nvSpPr>
          <p:spPr bwMode="auto">
            <a:xfrm>
              <a:off x="1938" y="3857"/>
              <a:ext cx="15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9117" name="Line 31"/>
            <p:cNvSpPr>
              <a:spLocks noChangeShapeType="1"/>
            </p:cNvSpPr>
            <p:nvPr/>
          </p:nvSpPr>
          <p:spPr bwMode="auto">
            <a:xfrm>
              <a:off x="1938" y="4029"/>
              <a:ext cx="15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9118" name="Line 32"/>
            <p:cNvSpPr>
              <a:spLocks noChangeShapeType="1"/>
            </p:cNvSpPr>
            <p:nvPr/>
          </p:nvSpPr>
          <p:spPr bwMode="auto">
            <a:xfrm>
              <a:off x="1938" y="4201"/>
              <a:ext cx="151" cy="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9119" name="Line 33"/>
            <p:cNvSpPr>
              <a:spLocks noChangeShapeType="1"/>
            </p:cNvSpPr>
            <p:nvPr/>
          </p:nvSpPr>
          <p:spPr bwMode="auto">
            <a:xfrm>
              <a:off x="1938" y="3513"/>
              <a:ext cx="0" cy="688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9120" name="Line 34"/>
            <p:cNvSpPr>
              <a:spLocks noChangeShapeType="1"/>
            </p:cNvSpPr>
            <p:nvPr/>
          </p:nvSpPr>
          <p:spPr bwMode="auto">
            <a:xfrm>
              <a:off x="2089" y="3513"/>
              <a:ext cx="0" cy="688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9121" name="AutoShape 35"/>
            <p:cNvSpPr>
              <a:spLocks noChangeArrowheads="1"/>
            </p:cNvSpPr>
            <p:nvPr/>
          </p:nvSpPr>
          <p:spPr bwMode="auto">
            <a:xfrm>
              <a:off x="1096" y="3336"/>
              <a:ext cx="136" cy="136"/>
            </a:xfrm>
            <a:prstGeom prst="down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ko-KR" altLang="en-US"/>
            </a:p>
          </p:txBody>
        </p:sp>
        <p:sp>
          <p:nvSpPr>
            <p:cNvPr id="89122" name="AutoShape 36"/>
            <p:cNvSpPr>
              <a:spLocks noChangeArrowheads="1"/>
            </p:cNvSpPr>
            <p:nvPr/>
          </p:nvSpPr>
          <p:spPr bwMode="auto">
            <a:xfrm>
              <a:off x="1726" y="3740"/>
              <a:ext cx="136" cy="90"/>
            </a:xfrm>
            <a:prstGeom prst="leftRightArrow">
              <a:avLst>
                <a:gd name="adj1" fmla="val 50000"/>
                <a:gd name="adj2" fmla="val 30222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123" name="Text Box 37"/>
            <p:cNvSpPr txBox="1">
              <a:spLocks noChangeArrowheads="1"/>
            </p:cNvSpPr>
            <p:nvPr/>
          </p:nvSpPr>
          <p:spPr bwMode="auto">
            <a:xfrm>
              <a:off x="773" y="3603"/>
              <a:ext cx="898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ko-KR" sz="1500">
                  <a:solidFill>
                    <a:srgbClr val="000000"/>
                  </a:solidFill>
                  <a:latin typeface="Times New Roman" pitchFamily="18" charset="0"/>
                </a:rPr>
                <a:t>Control Unit Automata</a:t>
              </a:r>
            </a:p>
          </p:txBody>
        </p:sp>
        <p:sp>
          <p:nvSpPr>
            <p:cNvPr id="89124" name="Text Box 38"/>
            <p:cNvSpPr txBox="1">
              <a:spLocks noChangeArrowheads="1"/>
            </p:cNvSpPr>
            <p:nvPr/>
          </p:nvSpPr>
          <p:spPr bwMode="auto">
            <a:xfrm>
              <a:off x="1836" y="3331"/>
              <a:ext cx="477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500">
                  <a:solidFill>
                    <a:srgbClr val="000000"/>
                  </a:solidFill>
                  <a:latin typeface="Times New Roman" pitchFamily="18" charset="0"/>
                </a:rPr>
                <a:t>Stack</a:t>
              </a:r>
            </a:p>
          </p:txBody>
        </p:sp>
        <p:sp>
          <p:nvSpPr>
            <p:cNvPr id="89125" name="Text Box 39"/>
            <p:cNvSpPr txBox="1">
              <a:spLocks noChangeArrowheads="1"/>
            </p:cNvSpPr>
            <p:nvPr/>
          </p:nvSpPr>
          <p:spPr bwMode="auto">
            <a:xfrm>
              <a:off x="930" y="2966"/>
              <a:ext cx="635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500">
                  <a:solidFill>
                    <a:srgbClr val="000000"/>
                  </a:solidFill>
                  <a:latin typeface="Times New Roman" pitchFamily="18" charset="0"/>
                </a:rPr>
                <a:t>Input file</a:t>
              </a:r>
            </a:p>
          </p:txBody>
        </p:sp>
      </p:grpSp>
      <p:grpSp>
        <p:nvGrpSpPr>
          <p:cNvPr id="89091" name="Group 54"/>
          <p:cNvGrpSpPr>
            <a:grpSpLocks/>
          </p:cNvGrpSpPr>
          <p:nvPr/>
        </p:nvGrpSpPr>
        <p:grpSpPr bwMode="auto">
          <a:xfrm>
            <a:off x="396875" y="3475038"/>
            <a:ext cx="7704138" cy="1935162"/>
            <a:chOff x="114" y="85"/>
            <a:chExt cx="4853" cy="1219"/>
          </a:xfrm>
        </p:grpSpPr>
        <p:sp>
          <p:nvSpPr>
            <p:cNvPr id="89092" name="Text Box 55"/>
            <p:cNvSpPr txBox="1">
              <a:spLocks noChangeArrowheads="1"/>
            </p:cNvSpPr>
            <p:nvPr/>
          </p:nvSpPr>
          <p:spPr bwMode="auto">
            <a:xfrm>
              <a:off x="114" y="85"/>
              <a:ext cx="4853" cy="12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500">
                  <a:solidFill>
                    <a:srgbClr val="000000"/>
                  </a:solidFill>
                  <a:latin typeface="Times New Roman" pitchFamily="18" charset="0"/>
                </a:rPr>
                <a:t>Def.  7.1) NonDeterministic Push-Down Automata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ko-KR" sz="1500">
                  <a:solidFill>
                    <a:srgbClr val="000000"/>
                  </a:solidFill>
                  <a:latin typeface="Times New Roman" pitchFamily="18" charset="0"/>
                </a:rPr>
                <a:t>	   M = (Q, ∑, Γ, δ, q0, z , F)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ko-KR" sz="1500">
                  <a:solidFill>
                    <a:srgbClr val="000000"/>
                  </a:solidFill>
                  <a:latin typeface="Times New Roman" pitchFamily="18" charset="0"/>
                </a:rPr>
                <a:t>	   Γ = </a:t>
              </a:r>
              <a:r>
                <a:rPr lang="ko-KR" altLang="en-US" sz="15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r>
                <a:rPr lang="en-US" altLang="ko-KR" sz="1500">
                  <a:solidFill>
                    <a:srgbClr val="000000"/>
                  </a:solidFill>
                  <a:latin typeface="Times New Roman" pitchFamily="18" charset="0"/>
                </a:rPr>
                <a:t>A set of symbols called the Stack Alphabet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ko-KR" sz="1500">
                  <a:solidFill>
                    <a:srgbClr val="000000"/>
                  </a:solidFill>
                  <a:latin typeface="Times New Roman" pitchFamily="18" charset="0"/>
                </a:rPr>
                <a:t>	   δ : Q x {∑ ∪ λ} x Γ → Q x Γ	     (q₁,r₁) → (q₂,r₂)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ko-KR" sz="1500">
                  <a:solidFill>
                    <a:srgbClr val="000000"/>
                  </a:solidFill>
                  <a:latin typeface="Times New Roman" pitchFamily="18" charset="0"/>
                </a:rPr>
                <a:t>	   </a:t>
              </a:r>
              <a:r>
                <a:rPr lang="en-US" altLang="ko-KR" sz="1500" u="sng">
                  <a:solidFill>
                    <a:srgbClr val="000000"/>
                  </a:solidFill>
                  <a:latin typeface="Times New Roman" pitchFamily="18" charset="0"/>
                </a:rPr>
                <a:t>z</a:t>
              </a:r>
              <a:r>
                <a:rPr lang="en-US" altLang="ko-KR" sz="1500">
                  <a:solidFill>
                    <a:srgbClr val="000000"/>
                  </a:solidFill>
                  <a:latin typeface="Times New Roman" pitchFamily="18" charset="0"/>
                </a:rPr>
                <a:t> : stack start symbol</a:t>
              </a:r>
            </a:p>
            <a:p>
              <a:pPr eaLnBrk="1" hangingPunct="1">
                <a:lnSpc>
                  <a:spcPct val="40000"/>
                </a:lnSpc>
                <a:spcBef>
                  <a:spcPct val="50000"/>
                </a:spcBef>
              </a:pPr>
              <a:r>
                <a:rPr lang="en-US" altLang="ko-KR" sz="1500">
                  <a:solidFill>
                    <a:srgbClr val="000000"/>
                  </a:solidFill>
                  <a:latin typeface="Times New Roman" pitchFamily="18" charset="0"/>
                </a:rPr>
                <a:t>                            This symbol is located at the bottom of stack</a:t>
              </a:r>
              <a:endParaRPr lang="ko-KR" altLang="en-US" sz="15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89093" name="Text Box 56"/>
            <p:cNvSpPr txBox="1">
              <a:spLocks noChangeArrowheads="1"/>
            </p:cNvSpPr>
            <p:nvPr/>
          </p:nvSpPr>
          <p:spPr bwMode="auto">
            <a:xfrm>
              <a:off x="2244" y="709"/>
              <a:ext cx="227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500">
                  <a:solidFill>
                    <a:srgbClr val="000000"/>
                  </a:solidFill>
                  <a:latin typeface="Times New Roman" pitchFamily="18" charset="0"/>
                </a:rPr>
                <a:t>*</a:t>
              </a:r>
            </a:p>
          </p:txBody>
        </p:sp>
        <p:sp>
          <p:nvSpPr>
            <p:cNvPr id="89094" name="Text Box 57"/>
            <p:cNvSpPr txBox="1">
              <a:spLocks noChangeArrowheads="1"/>
            </p:cNvSpPr>
            <p:nvPr/>
          </p:nvSpPr>
          <p:spPr bwMode="auto">
            <a:xfrm>
              <a:off x="3198" y="935"/>
              <a:ext cx="1224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500">
                  <a:solidFill>
                    <a:srgbClr val="000000"/>
                  </a:solidFill>
                  <a:latin typeface="Times New Roman" pitchFamily="18" charset="0"/>
                </a:rPr>
                <a:t>configuration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19324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3348</Words>
  <Application>Microsoft Macintosh PowerPoint</Application>
  <PresentationFormat>On-screen Show (4:3)</PresentationFormat>
  <Paragraphs>897</Paragraphs>
  <Slides>51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51</vt:i4>
      </vt:variant>
    </vt:vector>
  </HeadingPairs>
  <TitlesOfParts>
    <vt:vector size="61" baseType="lpstr">
      <vt:lpstr>굴림</vt:lpstr>
      <vt:lpstr>맑은 고딕</vt:lpstr>
      <vt:lpstr>서울도시</vt:lpstr>
      <vt:lpstr>Cambria Math</vt:lpstr>
      <vt:lpstr>Symbol</vt:lpstr>
      <vt:lpstr>Times New Roman</vt:lpstr>
      <vt:lpstr>Arial</vt:lpstr>
      <vt:lpstr>Office 테마</vt:lpstr>
      <vt:lpstr>수식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aaabbb               a         a   a                       b               λ         b    b     FA :        a            b              state transition diagram          state transition table   Pda : (qi, ri) configuration              a     b         moves of configuration   TH : (qi, w, ri) Instantanuous Description         </vt:lpstr>
      <vt:lpstr> δ 를 수식화        δ : Q × { ∑ ∪ λ } × Γ → Q × Γ*       ↗non deterministic δ 의 제 1형        δ ( q1, a, z ) = { ( P1, r1 ), ( P2, r2 ), · · · · · ·, ( Pn, rn ) }                    q ∈ Q      a ∈ ∑      z ∈ Γ      Pi ∈ Q      ri ∈ Γ*       top δ 의 제 2형        δ ( q1, λ, z ) = { ( P1, r1 ), ( P2, r2 ), · · · · · ·, ( Pi, ri ) }    δ : moves of configuration           ↗함수, 나머지는 set M = &lt; Q, ∑, Γ, δ, q0, F, z &gt;  ↗ 0 ∈ Γ    10 ∈ Γ*   (not 10 ∈ Γ )     δ ( q0, a, 0 ) = { ( q0, 10 ) }      δ ( q0, a, 1 ) = { ( q0, 11 ) }      δ ( q0, b, 1 ) = { ( q1, λ ) }       δ ( q1, b, 1 ) = { ( q1, λ ) }      δ ( q1, λ, 0 ) = { ( q1, λ ) }       δ ( q0, λ, 0 ) = undefined      이런 동작은 없다! = 가만히 있음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( q。, 000111, Z ) ├ ( q₁, 000111, SZ ) ├ ( q₁, 00111, SAZ ) ├ ( q₁, 0111, SAAZ ) ├ ( q₁, 111, AAAZ ) ├ ( q₁, 11, AAZ ) ├ ( q₁, 1, AZ ) ├ ( q₁, λ, Z ) ├ ( q₂, λ)  S → aSbb | a      ↓                                             δ ( q。, λ, Z ) = {( q₁, SZ )} S → aSA | a                                 δ ( q₁, a, S ) = {( q₁, SA ), ( q₁, λ )} A → bB                                       δ ( q₁, b, A ) = {( q₁, B )} B → b                                          δ ( q₁, b, B ) = {( q₁, λ )}                                                      δ ( q₁, λ, Z ) = {( q₂, λ )}</vt:lpstr>
      <vt:lpstr>PowerPoint Presentation</vt:lpstr>
      <vt:lpstr>T is identical with the set of terminals of G       δ ① δ(q0, λ, z) = {(q1, Sz)} · · · · · · · · · (7.1)          ② (q1, U) ∈ δ(q1, a, A)                wherever A → au     u ∈ V* · · · · · · ·(7.2)          ③ finally δ(q1, λ, z) = {(qf,λ)} · · · ·(7.3)  M 이 any w ∈ L(G) 를 accept함을 보이기 위해, 다음 partial leftmost derivation 을 consider            S      a1a2 · · · ·anA1A2 · · ·An              ⇒ a1a2 · · ·anbB1B2 · · ·BkAz · · ·An                   A1 → bB1B2 · · ·Bk  if  M은 derivation 을 simulate 하면,  a1a2 · · ·an을 읽은 후          A1A2 · · ·An을 stack에 남기고           다음 step에서 A1 → bB1 · · ·Bk를 위해서          b를 읽고 A1대신 B1 · · ·Bk를 stack에 push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TM2. Multiplication</vt:lpstr>
      <vt:lpstr>Computation of TM2</vt:lpstr>
      <vt:lpstr>PowerPoint Presentation</vt:lpstr>
      <vt:lpstr>Ex3) File Finding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X200</dc:creator>
  <cp:lastModifiedBy>Microsoft Office User</cp:lastModifiedBy>
  <cp:revision>11</cp:revision>
  <dcterms:created xsi:type="dcterms:W3CDTF">2015-11-18T00:46:49Z</dcterms:created>
  <dcterms:modified xsi:type="dcterms:W3CDTF">2017-06-07T01:11:57Z</dcterms:modified>
</cp:coreProperties>
</file>