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>
      <p:cViewPr varScale="1">
        <p:scale>
          <a:sx n="88" d="100"/>
          <a:sy n="88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6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85DE-945B-47D9-B2E5-D21DD606A2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32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2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9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9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0F71-197F-4081-8B48-2A9A250FBAF7}" type="datetimeFigureOut">
              <a:rPr lang="ko-KR" altLang="en-US" smtClean="0"/>
              <a:t>2017. 4. 11.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Th. 2.2 Let </a:t>
            </a:r>
            <a:r>
              <a:rPr lang="en-US" altLang="ko-KR" sz="1500" b="1" smtClean="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be a language accepted by NFA, Then there exist a DFA that accept same </a:t>
            </a:r>
            <a:r>
              <a:rPr lang="en-US" altLang="ko-KR" sz="1500" b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  <a:p>
            <a:pPr marL="812800" indent="-8128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12800" indent="-8128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Proof.   DFA : A’   NFA : A</a:t>
            </a:r>
          </a:p>
          <a:p>
            <a:pPr marL="1168400" lvl="1" indent="-711200" eaLnBrk="1" hangingPunct="1">
              <a:buFontTx/>
              <a:buAutoNum type="romanU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a∈∑, |a| = 1</a:t>
            </a:r>
            <a:b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NFA : δ({q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}, a) = {p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b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DFA : δ({q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}, a) = {p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0825" y="477838"/>
            <a:ext cx="849788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/>
              <a:t>4. 1   Grammar</a:t>
            </a:r>
            <a:endParaRPr lang="ko-KR" altLang="en-US" sz="2400"/>
          </a:p>
          <a:p>
            <a:pPr eaLnBrk="1" hangingPunct="1"/>
            <a:endParaRPr lang="ko-KR" altLang="en-US" sz="2400"/>
          </a:p>
          <a:p>
            <a:pPr eaLnBrk="1" hangingPunct="1"/>
            <a:r>
              <a:rPr lang="en-US" altLang="ko-KR" sz="2400"/>
              <a:t>  Linguistic’s view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How to make a Grammar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7471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49788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dirty="0"/>
              <a:t>Context free Grammar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en-US" altLang="ko-KR" sz="2400" dirty="0"/>
              <a:t>Context sensitive Grammar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en-US" altLang="ko-KR" sz="2400" dirty="0"/>
              <a:t>Phrase structure Grammar</a:t>
            </a:r>
          </a:p>
        </p:txBody>
      </p:sp>
    </p:spTree>
    <p:extLst>
      <p:ext uri="{BB962C8B-B14F-4D97-AF65-F5344CB8AC3E}">
        <p14:creationId xmlns:p14="http://schemas.microsoft.com/office/powerpoint/2010/main" val="31781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2"/>
          <p:cNvSpPr>
            <a:spLocks/>
          </p:cNvSpPr>
          <p:nvPr/>
        </p:nvSpPr>
        <p:spPr bwMode="auto">
          <a:xfrm>
            <a:off x="457200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4.2  Context Free Language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Formal Grammar?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- System that build the language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&lt; language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: Formal Grammar + Syntactic sugar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G = ( V , T , S ,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V : Variable ( Non Terminal Symbol ) – capital letter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T : Terminal ( Terminal Symbol ) –small letter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P : Product Rules ( Rewriting Rules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S : Start Symbol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Ex 1.11) G = ( { S } , { a , b } , S ,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	    P : S → a S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         S → 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		               Generation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        	S  ⇒ a S b ⇒ aa S bb ⇒ aaa S bbb ⇒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S 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⇒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		                  Parsing</a:t>
            </a:r>
          </a:p>
        </p:txBody>
      </p:sp>
      <p:sp>
        <p:nvSpPr>
          <p:cNvPr id="46083" name="오른쪽 화살표 8"/>
          <p:cNvSpPr>
            <a:spLocks noChangeArrowheads="1"/>
          </p:cNvSpPr>
          <p:nvPr/>
        </p:nvSpPr>
        <p:spPr bwMode="auto">
          <a:xfrm flipV="1">
            <a:off x="2484438" y="5307013"/>
            <a:ext cx="4214812" cy="142875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C0504D"/>
          </a:solidFill>
          <a:ln w="25400" algn="ctr">
            <a:solidFill>
              <a:srgbClr val="953735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</a:t>
            </a:r>
          </a:p>
        </p:txBody>
      </p:sp>
      <p:sp>
        <p:nvSpPr>
          <p:cNvPr id="46084" name="오른쪽 화살표 11"/>
          <p:cNvSpPr>
            <a:spLocks noChangeArrowheads="1"/>
          </p:cNvSpPr>
          <p:nvPr/>
        </p:nvSpPr>
        <p:spPr bwMode="auto">
          <a:xfrm rot="10800000" flipV="1">
            <a:off x="2484438" y="5949950"/>
            <a:ext cx="4214812" cy="142875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1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/>
          </p:cNvSpPr>
          <p:nvPr/>
        </p:nvSpPr>
        <p:spPr bwMode="auto">
          <a:xfrm>
            <a:off x="457200" y="1000125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The little boy runs fast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    variable 	        variable             variable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P :  &lt; Sentence &gt; → &lt; Noun Phrase &gt; &lt; Verb Phrase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             	  &lt; NP &gt; &lt; VP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NP &gt; → &lt; Adjective &gt; &lt; Noun Phrase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NP &gt; → &lt; Adjective &gt; &lt; Noun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	            &lt;  Adj &gt; &lt; N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VP &gt; → &lt; Verb &gt; &lt; Adverb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	            &lt; V &gt; &lt; Adv &gt;</a:t>
            </a:r>
          </a:p>
        </p:txBody>
      </p:sp>
    </p:spTree>
    <p:extLst>
      <p:ext uri="{BB962C8B-B14F-4D97-AF65-F5344CB8AC3E}">
        <p14:creationId xmlns:p14="http://schemas.microsoft.com/office/powerpoint/2010/main" val="8611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4"/>
          <p:cNvGrpSpPr>
            <a:grpSpLocks/>
          </p:cNvGrpSpPr>
          <p:nvPr/>
        </p:nvGrpSpPr>
        <p:grpSpPr bwMode="auto">
          <a:xfrm>
            <a:off x="2339975" y="1268413"/>
            <a:ext cx="4113213" cy="3554412"/>
            <a:chOff x="1837" y="1071"/>
            <a:chExt cx="2591" cy="2239"/>
          </a:xfrm>
        </p:grpSpPr>
        <p:sp>
          <p:nvSpPr>
            <p:cNvPr id="48138" name="Text Box 5"/>
            <p:cNvSpPr txBox="1">
              <a:spLocks noChangeArrowheads="1"/>
            </p:cNvSpPr>
            <p:nvPr/>
          </p:nvSpPr>
          <p:spPr bwMode="auto">
            <a:xfrm>
              <a:off x="2821" y="1071"/>
              <a:ext cx="6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&lt;Sentence&gt;</a:t>
              </a:r>
            </a:p>
          </p:txBody>
        </p:sp>
        <p:sp>
          <p:nvSpPr>
            <p:cNvPr id="48139" name="Text Box 6"/>
            <p:cNvSpPr txBox="1">
              <a:spLocks noChangeArrowheads="1"/>
            </p:cNvSpPr>
            <p:nvPr/>
          </p:nvSpPr>
          <p:spPr bwMode="auto">
            <a:xfrm>
              <a:off x="2264" y="153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8140" name="Text Box 7"/>
            <p:cNvSpPr txBox="1">
              <a:spLocks noChangeArrowheads="1"/>
            </p:cNvSpPr>
            <p:nvPr/>
          </p:nvSpPr>
          <p:spPr bwMode="auto">
            <a:xfrm>
              <a:off x="3699" y="153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&lt;VP&gt;</a:t>
              </a:r>
            </a:p>
          </p:txBody>
        </p:sp>
        <p:sp>
          <p:nvSpPr>
            <p:cNvPr id="48141" name="Text Box 8"/>
            <p:cNvSpPr txBox="1">
              <a:spLocks noChangeArrowheads="1"/>
            </p:cNvSpPr>
            <p:nvPr/>
          </p:nvSpPr>
          <p:spPr bwMode="auto">
            <a:xfrm>
              <a:off x="1837" y="202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8142" name="Text Box 9"/>
            <p:cNvSpPr txBox="1">
              <a:spLocks noChangeArrowheads="1"/>
            </p:cNvSpPr>
            <p:nvPr/>
          </p:nvSpPr>
          <p:spPr bwMode="auto">
            <a:xfrm>
              <a:off x="2655" y="2028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8143" name="Text Box 10"/>
            <p:cNvSpPr txBox="1">
              <a:spLocks noChangeArrowheads="1"/>
            </p:cNvSpPr>
            <p:nvPr/>
          </p:nvSpPr>
          <p:spPr bwMode="auto">
            <a:xfrm>
              <a:off x="2403" y="251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8144" name="Text Box 11"/>
            <p:cNvSpPr txBox="1">
              <a:spLocks noChangeArrowheads="1"/>
            </p:cNvSpPr>
            <p:nvPr/>
          </p:nvSpPr>
          <p:spPr bwMode="auto">
            <a:xfrm>
              <a:off x="2971" y="2518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&lt;N&gt;</a:t>
              </a:r>
            </a:p>
          </p:txBody>
        </p:sp>
        <p:sp>
          <p:nvSpPr>
            <p:cNvPr id="48145" name="Text Box 12"/>
            <p:cNvSpPr txBox="1">
              <a:spLocks noChangeArrowheads="1"/>
            </p:cNvSpPr>
            <p:nvPr/>
          </p:nvSpPr>
          <p:spPr bwMode="auto">
            <a:xfrm>
              <a:off x="3494" y="2032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&lt;V&gt;</a:t>
              </a:r>
            </a:p>
          </p:txBody>
        </p:sp>
        <p:sp>
          <p:nvSpPr>
            <p:cNvPr id="48146" name="Text Box 13"/>
            <p:cNvSpPr txBox="1">
              <a:spLocks noChangeArrowheads="1"/>
            </p:cNvSpPr>
            <p:nvPr/>
          </p:nvSpPr>
          <p:spPr bwMode="auto">
            <a:xfrm>
              <a:off x="3969" y="2032"/>
              <a:ext cx="45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&lt;Adv&gt;</a:t>
              </a:r>
            </a:p>
          </p:txBody>
        </p:sp>
        <p:cxnSp>
          <p:nvCxnSpPr>
            <p:cNvPr id="48147" name="AutoShape 14"/>
            <p:cNvCxnSpPr>
              <a:cxnSpLocks noChangeShapeType="1"/>
              <a:stCxn id="48138" idx="2"/>
              <a:endCxn id="48139" idx="0"/>
            </p:cNvCxnSpPr>
            <p:nvPr/>
          </p:nvCxnSpPr>
          <p:spPr bwMode="auto">
            <a:xfrm flipH="1">
              <a:off x="2467" y="1273"/>
              <a:ext cx="696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8" name="AutoShape 15"/>
            <p:cNvCxnSpPr>
              <a:cxnSpLocks noChangeShapeType="1"/>
              <a:stCxn id="48138" idx="2"/>
              <a:endCxn id="48140" idx="0"/>
            </p:cNvCxnSpPr>
            <p:nvPr/>
          </p:nvCxnSpPr>
          <p:spPr bwMode="auto">
            <a:xfrm>
              <a:off x="3163" y="1273"/>
              <a:ext cx="739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9" name="AutoShape 16"/>
            <p:cNvCxnSpPr>
              <a:cxnSpLocks noChangeShapeType="1"/>
              <a:stCxn id="48139" idx="2"/>
              <a:endCxn id="48141" idx="0"/>
            </p:cNvCxnSpPr>
            <p:nvPr/>
          </p:nvCxnSpPr>
          <p:spPr bwMode="auto">
            <a:xfrm flipH="1">
              <a:off x="2053" y="1735"/>
              <a:ext cx="414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0" name="AutoShape 17"/>
            <p:cNvCxnSpPr>
              <a:cxnSpLocks noChangeShapeType="1"/>
              <a:stCxn id="48139" idx="2"/>
              <a:endCxn id="48142" idx="0"/>
            </p:cNvCxnSpPr>
            <p:nvPr/>
          </p:nvCxnSpPr>
          <p:spPr bwMode="auto">
            <a:xfrm>
              <a:off x="2467" y="1735"/>
              <a:ext cx="3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1" name="AutoShape 18"/>
            <p:cNvCxnSpPr>
              <a:cxnSpLocks noChangeShapeType="1"/>
              <a:stCxn id="48140" idx="2"/>
              <a:endCxn id="48145" idx="0"/>
            </p:cNvCxnSpPr>
            <p:nvPr/>
          </p:nvCxnSpPr>
          <p:spPr bwMode="auto">
            <a:xfrm flipH="1">
              <a:off x="3664" y="1735"/>
              <a:ext cx="238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2" name="AutoShape 19"/>
            <p:cNvCxnSpPr>
              <a:cxnSpLocks noChangeShapeType="1"/>
              <a:stCxn id="48140" idx="2"/>
              <a:endCxn id="48146" idx="0"/>
            </p:cNvCxnSpPr>
            <p:nvPr/>
          </p:nvCxnSpPr>
          <p:spPr bwMode="auto">
            <a:xfrm>
              <a:off x="3902" y="1735"/>
              <a:ext cx="297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3" name="AutoShape 20"/>
            <p:cNvCxnSpPr>
              <a:cxnSpLocks noChangeShapeType="1"/>
              <a:stCxn id="48142" idx="2"/>
              <a:endCxn id="48143" idx="0"/>
            </p:cNvCxnSpPr>
            <p:nvPr/>
          </p:nvCxnSpPr>
          <p:spPr bwMode="auto">
            <a:xfrm flipH="1">
              <a:off x="2619" y="2230"/>
              <a:ext cx="239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4" name="AutoShape 21"/>
            <p:cNvCxnSpPr>
              <a:cxnSpLocks noChangeShapeType="1"/>
              <a:stCxn id="48142" idx="2"/>
              <a:endCxn id="48144" idx="0"/>
            </p:cNvCxnSpPr>
            <p:nvPr/>
          </p:nvCxnSpPr>
          <p:spPr bwMode="auto">
            <a:xfrm>
              <a:off x="2858" y="2230"/>
              <a:ext cx="283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55" name="Text Box 22"/>
            <p:cNvSpPr txBox="1">
              <a:spLocks noChangeArrowheads="1"/>
            </p:cNvSpPr>
            <p:nvPr/>
          </p:nvSpPr>
          <p:spPr bwMode="auto">
            <a:xfrm>
              <a:off x="1903" y="3108"/>
              <a:ext cx="30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8156" name="Text Box 23"/>
            <p:cNvSpPr txBox="1">
              <a:spLocks noChangeArrowheads="1"/>
            </p:cNvSpPr>
            <p:nvPr/>
          </p:nvSpPr>
          <p:spPr bwMode="auto">
            <a:xfrm>
              <a:off x="2454" y="3108"/>
              <a:ext cx="33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little</a:t>
              </a:r>
            </a:p>
          </p:txBody>
        </p:sp>
        <p:sp>
          <p:nvSpPr>
            <p:cNvPr id="48157" name="Text Box 24"/>
            <p:cNvSpPr txBox="1">
              <a:spLocks noChangeArrowheads="1"/>
            </p:cNvSpPr>
            <p:nvPr/>
          </p:nvSpPr>
          <p:spPr bwMode="auto">
            <a:xfrm>
              <a:off x="3013" y="3108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boy</a:t>
              </a:r>
            </a:p>
          </p:txBody>
        </p:sp>
        <p:sp>
          <p:nvSpPr>
            <p:cNvPr id="48158" name="Text Box 25"/>
            <p:cNvSpPr txBox="1">
              <a:spLocks noChangeArrowheads="1"/>
            </p:cNvSpPr>
            <p:nvPr/>
          </p:nvSpPr>
          <p:spPr bwMode="auto">
            <a:xfrm>
              <a:off x="3537" y="3108"/>
              <a:ext cx="3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runs</a:t>
              </a:r>
            </a:p>
          </p:txBody>
        </p:sp>
        <p:sp>
          <p:nvSpPr>
            <p:cNvPr id="48159" name="Text Box 26"/>
            <p:cNvSpPr txBox="1">
              <a:spLocks noChangeArrowheads="1"/>
            </p:cNvSpPr>
            <p:nvPr/>
          </p:nvSpPr>
          <p:spPr bwMode="auto">
            <a:xfrm>
              <a:off x="4089" y="3108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fast</a:t>
              </a:r>
            </a:p>
          </p:txBody>
        </p:sp>
        <p:cxnSp>
          <p:nvCxnSpPr>
            <p:cNvPr id="48160" name="AutoShape 27"/>
            <p:cNvCxnSpPr>
              <a:cxnSpLocks noChangeShapeType="1"/>
              <a:stCxn id="48146" idx="2"/>
              <a:endCxn id="48159" idx="0"/>
            </p:cNvCxnSpPr>
            <p:nvPr/>
          </p:nvCxnSpPr>
          <p:spPr bwMode="auto">
            <a:xfrm>
              <a:off x="4199" y="2234"/>
              <a:ext cx="35" cy="8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1" name="AutoShape 28"/>
            <p:cNvCxnSpPr>
              <a:cxnSpLocks noChangeShapeType="1"/>
              <a:stCxn id="48145" idx="2"/>
              <a:endCxn id="48158" idx="0"/>
            </p:cNvCxnSpPr>
            <p:nvPr/>
          </p:nvCxnSpPr>
          <p:spPr bwMode="auto">
            <a:xfrm>
              <a:off x="3664" y="2234"/>
              <a:ext cx="35" cy="8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2" name="AutoShape 29"/>
            <p:cNvCxnSpPr>
              <a:cxnSpLocks noChangeShapeType="1"/>
              <a:stCxn id="48144" idx="2"/>
              <a:endCxn id="48157" idx="0"/>
            </p:cNvCxnSpPr>
            <p:nvPr/>
          </p:nvCxnSpPr>
          <p:spPr bwMode="auto">
            <a:xfrm>
              <a:off x="3141" y="2720"/>
              <a:ext cx="20" cy="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3" name="AutoShape 30"/>
            <p:cNvCxnSpPr>
              <a:cxnSpLocks noChangeShapeType="1"/>
              <a:stCxn id="48143" idx="2"/>
              <a:endCxn id="48156" idx="0"/>
            </p:cNvCxnSpPr>
            <p:nvPr/>
          </p:nvCxnSpPr>
          <p:spPr bwMode="auto">
            <a:xfrm>
              <a:off x="2619" y="2720"/>
              <a:ext cx="2" cy="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4" name="AutoShape 31"/>
            <p:cNvCxnSpPr>
              <a:cxnSpLocks noChangeShapeType="1"/>
              <a:stCxn id="48141" idx="2"/>
              <a:endCxn id="48155" idx="0"/>
            </p:cNvCxnSpPr>
            <p:nvPr/>
          </p:nvCxnSpPr>
          <p:spPr bwMode="auto">
            <a:xfrm>
              <a:off x="2053" y="2230"/>
              <a:ext cx="1" cy="8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31" name="Group 32"/>
          <p:cNvGrpSpPr>
            <a:grpSpLocks/>
          </p:cNvGrpSpPr>
          <p:nvPr/>
        </p:nvGrpSpPr>
        <p:grpSpPr bwMode="auto">
          <a:xfrm>
            <a:off x="263525" y="1365250"/>
            <a:ext cx="1028700" cy="3457575"/>
            <a:chOff x="3003" y="1071"/>
            <a:chExt cx="648" cy="2178"/>
          </a:xfrm>
        </p:grpSpPr>
        <p:sp>
          <p:nvSpPr>
            <p:cNvPr id="48136" name="Line 33"/>
            <p:cNvSpPr>
              <a:spLocks noChangeShapeType="1"/>
            </p:cNvSpPr>
            <p:nvPr/>
          </p:nvSpPr>
          <p:spPr bwMode="auto">
            <a:xfrm>
              <a:off x="3605" y="1071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7" name="Text Box 34"/>
            <p:cNvSpPr txBox="1">
              <a:spLocks noChangeArrowheads="1"/>
            </p:cNvSpPr>
            <p:nvPr/>
          </p:nvSpPr>
          <p:spPr bwMode="auto">
            <a:xfrm>
              <a:off x="3003" y="2919"/>
              <a:ext cx="64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Generation</a:t>
              </a:r>
            </a:p>
          </p:txBody>
        </p:sp>
      </p:grpSp>
      <p:grpSp>
        <p:nvGrpSpPr>
          <p:cNvPr id="48132" name="Group 35"/>
          <p:cNvGrpSpPr>
            <a:grpSpLocks/>
          </p:cNvGrpSpPr>
          <p:nvPr/>
        </p:nvGrpSpPr>
        <p:grpSpPr bwMode="auto">
          <a:xfrm>
            <a:off x="7500938" y="1365250"/>
            <a:ext cx="755650" cy="3457575"/>
            <a:chOff x="4241" y="1071"/>
            <a:chExt cx="476" cy="2178"/>
          </a:xfrm>
        </p:grpSpPr>
        <p:sp>
          <p:nvSpPr>
            <p:cNvPr id="48134" name="Line 36"/>
            <p:cNvSpPr>
              <a:spLocks noChangeShapeType="1"/>
            </p:cNvSpPr>
            <p:nvPr/>
          </p:nvSpPr>
          <p:spPr bwMode="auto">
            <a:xfrm>
              <a:off x="4286" y="1071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5" name="Text Box 37"/>
            <p:cNvSpPr txBox="1">
              <a:spLocks noChangeArrowheads="1"/>
            </p:cNvSpPr>
            <p:nvPr/>
          </p:nvSpPr>
          <p:spPr bwMode="auto">
            <a:xfrm>
              <a:off x="4241" y="2923"/>
              <a:ext cx="4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Parsing</a:t>
              </a:r>
            </a:p>
          </p:txBody>
        </p:sp>
      </p:grpSp>
      <p:sp>
        <p:nvSpPr>
          <p:cNvPr id="48133" name="Text Box 38"/>
          <p:cNvSpPr txBox="1">
            <a:spLocks noChangeArrowheads="1"/>
          </p:cNvSpPr>
          <p:nvPr/>
        </p:nvSpPr>
        <p:spPr bwMode="auto">
          <a:xfrm>
            <a:off x="598488" y="5373688"/>
            <a:ext cx="2416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1500" dirty="0">
                <a:latin typeface="Times New Roman" pitchFamily="18" charset="0"/>
              </a:rPr>
              <a:t>※ Parser : parsing</a:t>
            </a:r>
            <a:r>
              <a:rPr lang="ko-KR" altLang="en-US" sz="1500" dirty="0">
                <a:latin typeface="Times New Roman" pitchFamily="18" charset="0"/>
              </a:rPr>
              <a:t>하는 녀석</a:t>
            </a:r>
          </a:p>
        </p:txBody>
      </p:sp>
      <p:sp>
        <p:nvSpPr>
          <p:cNvPr id="2" name="Donut 1"/>
          <p:cNvSpPr/>
          <p:nvPr/>
        </p:nvSpPr>
        <p:spPr>
          <a:xfrm>
            <a:off x="2257078" y="4475843"/>
            <a:ext cx="4680297" cy="43901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3768" y="5004356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terminal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4"/>
          <p:cNvGrpSpPr>
            <a:grpSpLocks/>
          </p:cNvGrpSpPr>
          <p:nvPr/>
        </p:nvGrpSpPr>
        <p:grpSpPr bwMode="auto">
          <a:xfrm>
            <a:off x="900113" y="836613"/>
            <a:ext cx="7343775" cy="4581525"/>
            <a:chOff x="567" y="981"/>
            <a:chExt cx="4626" cy="2886"/>
          </a:xfrm>
        </p:grpSpPr>
        <p:sp>
          <p:nvSpPr>
            <p:cNvPr id="49156" name="Text Box 5"/>
            <p:cNvSpPr txBox="1">
              <a:spLocks noChangeArrowheads="1"/>
            </p:cNvSpPr>
            <p:nvPr/>
          </p:nvSpPr>
          <p:spPr bwMode="auto">
            <a:xfrm>
              <a:off x="2133" y="981"/>
              <a:ext cx="6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&lt;Sentence&gt;</a:t>
              </a:r>
            </a:p>
          </p:txBody>
        </p:sp>
        <p:sp>
          <p:nvSpPr>
            <p:cNvPr id="49157" name="Text Box 6"/>
            <p:cNvSpPr txBox="1">
              <a:spLocks noChangeArrowheads="1"/>
            </p:cNvSpPr>
            <p:nvPr/>
          </p:nvSpPr>
          <p:spPr bwMode="auto">
            <a:xfrm>
              <a:off x="1204" y="144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58" name="Text Box 7"/>
            <p:cNvSpPr txBox="1">
              <a:spLocks noChangeArrowheads="1"/>
            </p:cNvSpPr>
            <p:nvPr/>
          </p:nvSpPr>
          <p:spPr bwMode="auto">
            <a:xfrm>
              <a:off x="3195" y="144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&lt;VP&gt;</a:t>
              </a:r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567" y="1942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2180" y="2437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61" name="Text Box 10"/>
            <p:cNvSpPr txBox="1">
              <a:spLocks noChangeArrowheads="1"/>
            </p:cNvSpPr>
            <p:nvPr/>
          </p:nvSpPr>
          <p:spPr bwMode="auto">
            <a:xfrm>
              <a:off x="1928" y="301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9162" name="Text Box 11"/>
            <p:cNvSpPr txBox="1">
              <a:spLocks noChangeArrowheads="1"/>
            </p:cNvSpPr>
            <p:nvPr/>
          </p:nvSpPr>
          <p:spPr bwMode="auto">
            <a:xfrm>
              <a:off x="2496" y="3018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&lt;N&gt;</a:t>
              </a:r>
            </a:p>
          </p:txBody>
        </p:sp>
        <p:sp>
          <p:nvSpPr>
            <p:cNvPr id="49163" name="Text Box 12"/>
            <p:cNvSpPr txBox="1">
              <a:spLocks noChangeArrowheads="1"/>
            </p:cNvSpPr>
            <p:nvPr/>
          </p:nvSpPr>
          <p:spPr bwMode="auto">
            <a:xfrm>
              <a:off x="2990" y="1942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&lt;V&gt;</a:t>
              </a:r>
            </a:p>
          </p:txBody>
        </p:sp>
        <p:sp>
          <p:nvSpPr>
            <p:cNvPr id="49164" name="Text Box 13"/>
            <p:cNvSpPr txBox="1">
              <a:spLocks noChangeArrowheads="1"/>
            </p:cNvSpPr>
            <p:nvPr/>
          </p:nvSpPr>
          <p:spPr bwMode="auto">
            <a:xfrm>
              <a:off x="3465" y="1942"/>
              <a:ext cx="45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&lt;Adv&gt;</a:t>
              </a:r>
            </a:p>
          </p:txBody>
        </p:sp>
        <p:cxnSp>
          <p:nvCxnSpPr>
            <p:cNvPr id="49165" name="AutoShape 14"/>
            <p:cNvCxnSpPr>
              <a:cxnSpLocks noChangeShapeType="1"/>
              <a:stCxn id="49156" idx="2"/>
              <a:endCxn id="49157" idx="0"/>
            </p:cNvCxnSpPr>
            <p:nvPr/>
          </p:nvCxnSpPr>
          <p:spPr bwMode="auto">
            <a:xfrm flipH="1">
              <a:off x="1407" y="1183"/>
              <a:ext cx="1068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6" name="AutoShape 15"/>
            <p:cNvCxnSpPr>
              <a:cxnSpLocks noChangeShapeType="1"/>
              <a:stCxn id="49156" idx="2"/>
              <a:endCxn id="49158" idx="0"/>
            </p:cNvCxnSpPr>
            <p:nvPr/>
          </p:nvCxnSpPr>
          <p:spPr bwMode="auto">
            <a:xfrm>
              <a:off x="2475" y="1183"/>
              <a:ext cx="923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7" name="AutoShape 16"/>
            <p:cNvCxnSpPr>
              <a:cxnSpLocks noChangeShapeType="1"/>
              <a:stCxn id="49157" idx="2"/>
              <a:endCxn id="49159" idx="0"/>
            </p:cNvCxnSpPr>
            <p:nvPr/>
          </p:nvCxnSpPr>
          <p:spPr bwMode="auto">
            <a:xfrm flipH="1">
              <a:off x="783" y="1645"/>
              <a:ext cx="624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8" name="AutoShape 17"/>
            <p:cNvCxnSpPr>
              <a:cxnSpLocks noChangeShapeType="1"/>
              <a:stCxn id="49158" idx="2"/>
              <a:endCxn id="49163" idx="0"/>
            </p:cNvCxnSpPr>
            <p:nvPr/>
          </p:nvCxnSpPr>
          <p:spPr bwMode="auto">
            <a:xfrm flipH="1">
              <a:off x="3160" y="1645"/>
              <a:ext cx="238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9" name="AutoShape 18"/>
            <p:cNvCxnSpPr>
              <a:cxnSpLocks noChangeShapeType="1"/>
              <a:stCxn id="49158" idx="2"/>
              <a:endCxn id="49164" idx="0"/>
            </p:cNvCxnSpPr>
            <p:nvPr/>
          </p:nvCxnSpPr>
          <p:spPr bwMode="auto">
            <a:xfrm>
              <a:off x="3398" y="1645"/>
              <a:ext cx="297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0" name="AutoShape 19"/>
            <p:cNvCxnSpPr>
              <a:cxnSpLocks noChangeShapeType="1"/>
              <a:stCxn id="49160" idx="2"/>
              <a:endCxn id="49161" idx="0"/>
            </p:cNvCxnSpPr>
            <p:nvPr/>
          </p:nvCxnSpPr>
          <p:spPr bwMode="auto">
            <a:xfrm flipH="1">
              <a:off x="2144" y="2639"/>
              <a:ext cx="23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1" name="AutoShape 20"/>
            <p:cNvCxnSpPr>
              <a:cxnSpLocks noChangeShapeType="1"/>
              <a:stCxn id="49160" idx="2"/>
              <a:endCxn id="49162" idx="0"/>
            </p:cNvCxnSpPr>
            <p:nvPr/>
          </p:nvCxnSpPr>
          <p:spPr bwMode="auto">
            <a:xfrm>
              <a:off x="2383" y="2639"/>
              <a:ext cx="283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2" name="Text Box 21"/>
            <p:cNvSpPr txBox="1">
              <a:spLocks noChangeArrowheads="1"/>
            </p:cNvSpPr>
            <p:nvPr/>
          </p:nvSpPr>
          <p:spPr bwMode="auto">
            <a:xfrm>
              <a:off x="633" y="3517"/>
              <a:ext cx="30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9173" name="Text Box 22"/>
            <p:cNvSpPr txBox="1">
              <a:spLocks noChangeArrowheads="1"/>
            </p:cNvSpPr>
            <p:nvPr/>
          </p:nvSpPr>
          <p:spPr bwMode="auto">
            <a:xfrm>
              <a:off x="2018" y="3517"/>
              <a:ext cx="26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9174" name="Text Box 23"/>
            <p:cNvSpPr txBox="1">
              <a:spLocks noChangeArrowheads="1"/>
            </p:cNvSpPr>
            <p:nvPr/>
          </p:nvSpPr>
          <p:spPr bwMode="auto">
            <a:xfrm>
              <a:off x="2538" y="3517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boy</a:t>
              </a:r>
            </a:p>
          </p:txBody>
        </p:sp>
        <p:sp>
          <p:nvSpPr>
            <p:cNvPr id="49175" name="Text Box 24"/>
            <p:cNvSpPr txBox="1">
              <a:spLocks noChangeArrowheads="1"/>
            </p:cNvSpPr>
            <p:nvPr/>
          </p:nvSpPr>
          <p:spPr bwMode="auto">
            <a:xfrm>
              <a:off x="3033" y="3517"/>
              <a:ext cx="3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runs</a:t>
              </a:r>
            </a:p>
          </p:txBody>
        </p:sp>
        <p:sp>
          <p:nvSpPr>
            <p:cNvPr id="49176" name="Text Box 25"/>
            <p:cNvSpPr txBox="1">
              <a:spLocks noChangeArrowheads="1"/>
            </p:cNvSpPr>
            <p:nvPr/>
          </p:nvSpPr>
          <p:spPr bwMode="auto">
            <a:xfrm>
              <a:off x="3585" y="3517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fast</a:t>
              </a:r>
            </a:p>
          </p:txBody>
        </p:sp>
        <p:cxnSp>
          <p:nvCxnSpPr>
            <p:cNvPr id="49177" name="AutoShape 26"/>
            <p:cNvCxnSpPr>
              <a:cxnSpLocks noChangeShapeType="1"/>
              <a:stCxn id="49164" idx="2"/>
              <a:endCxn id="49176" idx="0"/>
            </p:cNvCxnSpPr>
            <p:nvPr/>
          </p:nvCxnSpPr>
          <p:spPr bwMode="auto">
            <a:xfrm>
              <a:off x="3695" y="2144"/>
              <a:ext cx="35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8" name="AutoShape 27"/>
            <p:cNvCxnSpPr>
              <a:cxnSpLocks noChangeShapeType="1"/>
              <a:stCxn id="49163" idx="2"/>
              <a:endCxn id="49175" idx="0"/>
            </p:cNvCxnSpPr>
            <p:nvPr/>
          </p:nvCxnSpPr>
          <p:spPr bwMode="auto">
            <a:xfrm>
              <a:off x="3160" y="2144"/>
              <a:ext cx="35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9" name="AutoShape 28"/>
            <p:cNvCxnSpPr>
              <a:cxnSpLocks noChangeShapeType="1"/>
              <a:stCxn id="49162" idx="2"/>
              <a:endCxn id="49174" idx="0"/>
            </p:cNvCxnSpPr>
            <p:nvPr/>
          </p:nvCxnSpPr>
          <p:spPr bwMode="auto">
            <a:xfrm>
              <a:off x="2666" y="3220"/>
              <a:ext cx="20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0" name="AutoShape 29"/>
            <p:cNvCxnSpPr>
              <a:cxnSpLocks noChangeShapeType="1"/>
              <a:stCxn id="49161" idx="2"/>
              <a:endCxn id="49173" idx="0"/>
            </p:cNvCxnSpPr>
            <p:nvPr/>
          </p:nvCxnSpPr>
          <p:spPr bwMode="auto">
            <a:xfrm>
              <a:off x="2144" y="3220"/>
              <a:ext cx="5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1" name="AutoShape 30"/>
            <p:cNvCxnSpPr>
              <a:cxnSpLocks noChangeShapeType="1"/>
              <a:stCxn id="49159" idx="2"/>
              <a:endCxn id="49172" idx="0"/>
            </p:cNvCxnSpPr>
            <p:nvPr/>
          </p:nvCxnSpPr>
          <p:spPr bwMode="auto">
            <a:xfrm>
              <a:off x="783" y="2144"/>
              <a:ext cx="1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2" name="Text Box 31"/>
            <p:cNvSpPr txBox="1">
              <a:spLocks noChangeArrowheads="1"/>
            </p:cNvSpPr>
            <p:nvPr/>
          </p:nvSpPr>
          <p:spPr bwMode="auto">
            <a:xfrm>
              <a:off x="1817" y="1942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83" name="Text Box 32"/>
            <p:cNvSpPr txBox="1">
              <a:spLocks noChangeArrowheads="1"/>
            </p:cNvSpPr>
            <p:nvPr/>
          </p:nvSpPr>
          <p:spPr bwMode="auto">
            <a:xfrm>
              <a:off x="1405" y="2431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cxnSp>
          <p:nvCxnSpPr>
            <p:cNvPr id="49184" name="AutoShape 33"/>
            <p:cNvCxnSpPr>
              <a:cxnSpLocks noChangeShapeType="1"/>
              <a:stCxn id="49182" idx="2"/>
              <a:endCxn id="49183" idx="0"/>
            </p:cNvCxnSpPr>
            <p:nvPr/>
          </p:nvCxnSpPr>
          <p:spPr bwMode="auto">
            <a:xfrm flipH="1">
              <a:off x="1621" y="2144"/>
              <a:ext cx="399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5" name="AutoShape 34"/>
            <p:cNvCxnSpPr>
              <a:cxnSpLocks noChangeShapeType="1"/>
              <a:stCxn id="49183" idx="2"/>
              <a:endCxn id="49188" idx="0"/>
            </p:cNvCxnSpPr>
            <p:nvPr/>
          </p:nvCxnSpPr>
          <p:spPr bwMode="auto">
            <a:xfrm>
              <a:off x="1621" y="2633"/>
              <a:ext cx="4" cy="8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6" name="AutoShape 35"/>
            <p:cNvCxnSpPr>
              <a:cxnSpLocks noChangeShapeType="1"/>
              <a:stCxn id="49157" idx="2"/>
              <a:endCxn id="49182" idx="0"/>
            </p:cNvCxnSpPr>
            <p:nvPr/>
          </p:nvCxnSpPr>
          <p:spPr bwMode="auto">
            <a:xfrm>
              <a:off x="1407" y="1645"/>
              <a:ext cx="613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7" name="AutoShape 36"/>
            <p:cNvCxnSpPr>
              <a:cxnSpLocks noChangeShapeType="1"/>
              <a:stCxn id="49182" idx="2"/>
              <a:endCxn id="49160" idx="0"/>
            </p:cNvCxnSpPr>
            <p:nvPr/>
          </p:nvCxnSpPr>
          <p:spPr bwMode="auto">
            <a:xfrm>
              <a:off x="2020" y="2144"/>
              <a:ext cx="363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8" name="Text Box 37"/>
            <p:cNvSpPr txBox="1">
              <a:spLocks noChangeArrowheads="1"/>
            </p:cNvSpPr>
            <p:nvPr/>
          </p:nvSpPr>
          <p:spPr bwMode="auto">
            <a:xfrm>
              <a:off x="1458" y="3517"/>
              <a:ext cx="33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little</a:t>
              </a:r>
            </a:p>
          </p:txBody>
        </p:sp>
        <p:sp>
          <p:nvSpPr>
            <p:cNvPr id="49189" name="Text Box 38"/>
            <p:cNvSpPr txBox="1">
              <a:spLocks noChangeArrowheads="1"/>
            </p:cNvSpPr>
            <p:nvPr/>
          </p:nvSpPr>
          <p:spPr bwMode="auto">
            <a:xfrm>
              <a:off x="3877" y="3521"/>
              <a:ext cx="13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→ </a:t>
              </a:r>
              <a:r>
                <a:rPr lang="ko-KR" altLang="en-US" sz="1500">
                  <a:latin typeface="Times New Roman" pitchFamily="18" charset="0"/>
                </a:rPr>
                <a:t>문법은 맞지만 </a:t>
              </a:r>
            </a:p>
            <a:p>
              <a:pPr eaLnBrk="1" hangingPunct="1"/>
              <a:r>
                <a:rPr lang="ko-KR" altLang="en-US" sz="1500">
                  <a:latin typeface="Times New Roman" pitchFamily="18" charset="0"/>
                </a:rPr>
                <a:t>     뜻은 통하지 않는다</a:t>
              </a:r>
              <a:r>
                <a:rPr lang="en-US" altLang="ko-KR" sz="150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49155" name="Text Box 39"/>
          <p:cNvSpPr txBox="1">
            <a:spLocks noChangeArrowheads="1"/>
          </p:cNvSpPr>
          <p:nvPr/>
        </p:nvSpPr>
        <p:spPr bwMode="auto">
          <a:xfrm>
            <a:off x="990600" y="5556250"/>
            <a:ext cx="58134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Push-down Automata : Grammar</a:t>
            </a:r>
            <a:r>
              <a:rPr lang="ko-KR" altLang="en-US" sz="1500">
                <a:latin typeface="Times New Roman" pitchFamily="18" charset="0"/>
              </a:rPr>
              <a:t>에 적합한지를 </a:t>
            </a:r>
            <a:r>
              <a:rPr lang="en-US" altLang="ko-KR" sz="1500">
                <a:latin typeface="Times New Roman" pitchFamily="18" charset="0"/>
              </a:rPr>
              <a:t>check</a:t>
            </a:r>
            <a:r>
              <a:rPr lang="ko-KR" altLang="en-US" sz="1500">
                <a:latin typeface="Times New Roman" pitchFamily="18" charset="0"/>
              </a:rPr>
              <a:t>해주는 </a:t>
            </a:r>
            <a:r>
              <a:rPr lang="en-US" altLang="ko-KR" sz="1500">
                <a:latin typeface="Times New Roman" pitchFamily="18" charset="0"/>
              </a:rPr>
              <a:t>Automata.</a:t>
            </a:r>
          </a:p>
        </p:txBody>
      </p:sp>
    </p:spTree>
    <p:extLst>
      <p:ext uri="{BB962C8B-B14F-4D97-AF65-F5344CB8AC3E}">
        <p14:creationId xmlns:p14="http://schemas.microsoft.com/office/powerpoint/2010/main" val="35805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260648"/>
            <a:ext cx="8229600" cy="5865515"/>
          </a:xfrm>
          <a:blipFill rotWithShape="1">
            <a:blip r:embed="rId2"/>
            <a:stretch>
              <a:fillRect l="-444" t="-208" b="-1611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50179" name="직사각형 3"/>
          <p:cNvSpPr>
            <a:spLocks noChangeArrowheads="1"/>
          </p:cNvSpPr>
          <p:nvPr/>
        </p:nvSpPr>
        <p:spPr bwMode="auto">
          <a:xfrm>
            <a:off x="3068638" y="2786063"/>
            <a:ext cx="208915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A→</a:t>
            </a:r>
            <a:r>
              <a:rPr lang="el-GR" altLang="ko-KR" sz="1400"/>
              <a:t>β</a:t>
            </a:r>
            <a:r>
              <a:rPr lang="en-US" altLang="ko-KR" sz="1400"/>
              <a:t>. A∈V, </a:t>
            </a:r>
            <a:r>
              <a:rPr lang="el-GR" altLang="ko-KR" sz="1400"/>
              <a:t>β</a:t>
            </a:r>
            <a:r>
              <a:rPr lang="en-US" altLang="ko-KR" sz="1400"/>
              <a:t>∈(V∪T)</a:t>
            </a:r>
            <a:r>
              <a:rPr lang="en-US" altLang="ko-KR" sz="1400" baseline="30000"/>
              <a:t>+</a:t>
            </a:r>
            <a:endParaRPr lang="ko-KR" altLang="en-US" sz="1400"/>
          </a:p>
        </p:txBody>
      </p:sp>
      <p:sp>
        <p:nvSpPr>
          <p:cNvPr id="50180" name="직사각형 5"/>
          <p:cNvSpPr>
            <a:spLocks noChangeArrowheads="1"/>
          </p:cNvSpPr>
          <p:nvPr/>
        </p:nvSpPr>
        <p:spPr bwMode="auto">
          <a:xfrm>
            <a:off x="4113213" y="4057650"/>
            <a:ext cx="963612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A,B∈V</a:t>
            </a:r>
          </a:p>
          <a:p>
            <a:r>
              <a:rPr lang="en-US" altLang="ko-KR" sz="1400"/>
              <a:t>a∈T</a:t>
            </a:r>
            <a:endParaRPr lang="ko-KR" altLang="en-US" sz="1400"/>
          </a:p>
        </p:txBody>
      </p:sp>
      <p:sp>
        <p:nvSpPr>
          <p:cNvPr id="50181" name="직사각형 6"/>
          <p:cNvSpPr>
            <a:spLocks noChangeArrowheads="1"/>
          </p:cNvSpPr>
          <p:nvPr/>
        </p:nvSpPr>
        <p:spPr bwMode="auto">
          <a:xfrm>
            <a:off x="4140200" y="4819650"/>
            <a:ext cx="863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X</a:t>
            </a:r>
            <a:r>
              <a:rPr lang="en-US" altLang="ko-KR" sz="1400" baseline="-25000"/>
              <a:t>A</a:t>
            </a:r>
            <a:r>
              <a:rPr lang="en-US" altLang="ko-KR" sz="1400"/>
              <a:t>∈T</a:t>
            </a:r>
            <a:r>
              <a:rPr lang="en-US" altLang="ko-KR" sz="1400" baseline="30000"/>
              <a:t>+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979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그룹 20"/>
          <p:cNvGrpSpPr>
            <a:grpSpLocks/>
          </p:cNvGrpSpPr>
          <p:nvPr/>
        </p:nvGrpSpPr>
        <p:grpSpPr bwMode="auto">
          <a:xfrm>
            <a:off x="611188" y="828675"/>
            <a:ext cx="7848600" cy="4976813"/>
            <a:chOff x="683568" y="694437"/>
            <a:chExt cx="7848872" cy="4976103"/>
          </a:xfrm>
        </p:grpSpPr>
        <p:grpSp>
          <p:nvGrpSpPr>
            <p:cNvPr id="51203" name="그룹 19"/>
            <p:cNvGrpSpPr>
              <a:grpSpLocks/>
            </p:cNvGrpSpPr>
            <p:nvPr/>
          </p:nvGrpSpPr>
          <p:grpSpPr bwMode="auto">
            <a:xfrm>
              <a:off x="683568" y="1053161"/>
              <a:ext cx="7344816" cy="4617379"/>
              <a:chOff x="683568" y="1053161"/>
              <a:chExt cx="7344816" cy="4617379"/>
            </a:xfrm>
          </p:grpSpPr>
          <p:grpSp>
            <p:nvGrpSpPr>
              <p:cNvPr id="51205" name="그룹 12"/>
              <p:cNvGrpSpPr>
                <a:grpSpLocks/>
              </p:cNvGrpSpPr>
              <p:nvPr/>
            </p:nvGrpSpPr>
            <p:grpSpPr bwMode="auto">
              <a:xfrm>
                <a:off x="683568" y="1053161"/>
                <a:ext cx="6766160" cy="4247544"/>
                <a:chOff x="1259632" y="1053161"/>
                <a:chExt cx="6766160" cy="4247544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1259632" y="1053161"/>
                  <a:ext cx="6766160" cy="424754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1475539" y="1549978"/>
                  <a:ext cx="5181780" cy="32539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762886" y="1965844"/>
                  <a:ext cx="3841883" cy="240948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2018483" y="2348376"/>
                  <a:ext cx="2625816" cy="164282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213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987824" y="2934314"/>
                  <a:ext cx="659887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RL</a:t>
                  </a:r>
                  <a:endParaRPr lang="ko-KR" altLang="en-US"/>
                </a:p>
              </p:txBody>
            </p:sp>
            <p:sp>
              <p:nvSpPr>
                <p:cNvPr id="51214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4860033" y="2933328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CFL</a:t>
                  </a:r>
                  <a:endParaRPr lang="ko-KR" altLang="en-US"/>
                </a:p>
              </p:txBody>
            </p:sp>
            <p:sp>
              <p:nvSpPr>
                <p:cNvPr id="51215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868144" y="2934275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CSL</a:t>
                  </a:r>
                  <a:endParaRPr lang="ko-KR" altLang="en-US"/>
                </a:p>
              </p:txBody>
            </p:sp>
            <p:sp>
              <p:nvSpPr>
                <p:cNvPr id="51216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934275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PSL</a:t>
                  </a:r>
                  <a:endParaRPr lang="ko-KR" altLang="en-US"/>
                </a:p>
              </p:txBody>
            </p:sp>
          </p:grpSp>
          <p:grpSp>
            <p:nvGrpSpPr>
              <p:cNvPr id="51206" name="그룹 17"/>
              <p:cNvGrpSpPr>
                <a:grpSpLocks/>
              </p:cNvGrpSpPr>
              <p:nvPr/>
            </p:nvGrpSpPr>
            <p:grpSpPr bwMode="auto">
              <a:xfrm>
                <a:off x="5796136" y="5013176"/>
                <a:ext cx="2232248" cy="657364"/>
                <a:chOff x="5652120" y="5085184"/>
                <a:chExt cx="2232248" cy="657364"/>
              </a:xfrm>
            </p:grpSpPr>
            <p:sp>
              <p:nvSpPr>
                <p:cNvPr id="51207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6156176" y="5373216"/>
                  <a:ext cx="172819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Recursive set</a:t>
                  </a:r>
                  <a:endParaRPr lang="ko-KR" altLang="en-US"/>
                </a:p>
              </p:txBody>
            </p:sp>
            <p:cxnSp>
              <p:nvCxnSpPr>
                <p:cNvPr id="17" name="꺾인 연결선 16"/>
                <p:cNvCxnSpPr>
                  <a:endCxn id="51207" idx="1"/>
                </p:cNvCxnSpPr>
                <p:nvPr/>
              </p:nvCxnSpPr>
              <p:spPr>
                <a:xfrm>
                  <a:off x="5651479" y="5085417"/>
                  <a:ext cx="503254" cy="473007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204" name="TextBox 18"/>
            <p:cNvSpPr txBox="1">
              <a:spLocks noChangeArrowheads="1"/>
            </p:cNvSpPr>
            <p:nvPr/>
          </p:nvSpPr>
          <p:spPr bwMode="auto">
            <a:xfrm>
              <a:off x="6660232" y="694437"/>
              <a:ext cx="18722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Recursive set </a:t>
              </a:r>
              <a:r>
                <a:rPr lang="ko-KR" altLang="en-US"/>
                <a:t>이 아닌 영역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3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5 </a:t>
            </a:r>
            <a:r>
              <a:rPr lang="ko-KR" altLang="en-US" sz="2400"/>
              <a:t>장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r>
              <a:rPr lang="en-US" altLang="ko-KR" sz="2400"/>
              <a:t>Properties of Context Free Language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The more constraints impose on the grammar, the less power of expression goes.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Negotiations between RG and PSG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Contemporary PL(Java, C#...) uses CFG</a:t>
            </a:r>
            <a:r>
              <a:rPr lang="ko-KR" altLang="en-US" sz="2400"/>
              <a:t/>
            </a:r>
            <a:br>
              <a:rPr lang="ko-KR" altLang="en-US" sz="2400"/>
            </a:br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29903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2"/>
          <p:cNvSpPr>
            <a:spLocks/>
          </p:cNvSpPr>
          <p:nvPr/>
        </p:nvSpPr>
        <p:spPr bwMode="auto">
          <a:xfrm>
            <a:off x="179388" y="428625"/>
            <a:ext cx="885666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 5.1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 = &lt; V, T, S, P &gt; is Context free.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P is of the form   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A  ∈ V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β  ∈ ( V ∪ T )*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L(G) : Context free language.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5.1 )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bSb		G = ( {S}, {a, b},  S, 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abSba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abbSbba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abbbba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L(G) = { w | ww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w ∈ Σ*  } 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once one of the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productions in G,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hand side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 into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hand side.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g*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production many times in G,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hand side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 into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hand side.</a:t>
            </a:r>
          </a:p>
        </p:txBody>
      </p:sp>
    </p:spTree>
    <p:extLst>
      <p:ext uri="{BB962C8B-B14F-4D97-AF65-F5344CB8AC3E}">
        <p14:creationId xmlns:p14="http://schemas.microsoft.com/office/powerpoint/2010/main" val="15718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/>
          </p:cNvSpPr>
          <p:nvPr/>
        </p:nvSpPr>
        <p:spPr bwMode="auto">
          <a:xfrm>
            <a:off x="457200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ii)  X  ∊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Σ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*          | X |  = arbitrary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NFA :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X)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}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이면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DFA :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X) =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]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 됨을 보이면 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arenR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| X | =  0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NFA :   δ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}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DFA :  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    ) =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]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 됨을 보이면 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아무 입력도 안 들어간 상태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2)    | X | =  1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NFA :   δ  (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}, a ) = {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DFA :   δ′ (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] , a ) = [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3 )    | X | =  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성립한다고 가정하면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4 )    | X | =  n + 1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때도 성립함을 보이면 증명 완료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NFA :   δ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Xa ) = δ  ( 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 ), a ) = δ (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}, a )  = {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DFA :  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Xa ) = δ′ (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 ), a ) = δ (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], a )   = [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>
            <a:spLocks/>
          </p:cNvSpPr>
          <p:nvPr/>
        </p:nvSpPr>
        <p:spPr bwMode="auto">
          <a:xfrm>
            <a:off x="457200" y="428625"/>
            <a:ext cx="8229600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Ex 5.3 )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L = {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m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: n  ≠ m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  n &gt; m		                    n &lt; 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	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 		S1 -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 | a		B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bB |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=&gt;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| 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 | 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B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bB | b</a:t>
            </a:r>
          </a:p>
        </p:txBody>
      </p:sp>
    </p:spTree>
    <p:extLst>
      <p:ext uri="{BB962C8B-B14F-4D97-AF65-F5344CB8AC3E}">
        <p14:creationId xmlns:p14="http://schemas.microsoft.com/office/powerpoint/2010/main" val="9852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/>
              <a:t>5.</a:t>
            </a:r>
            <a:r>
              <a:rPr lang="en-US" altLang="ko-KR" sz="2800">
                <a:latin typeface="Arial" pitchFamily="34" charset="0"/>
              </a:rPr>
              <a:t> </a:t>
            </a:r>
            <a:r>
              <a:rPr lang="en-US" altLang="ko-KR" sz="2800"/>
              <a:t> Finite Automata and Regular Language</a:t>
            </a:r>
            <a:r>
              <a:rPr lang="ko-KR" altLang="en-US" sz="2400"/>
              <a:t> </a:t>
            </a:r>
          </a:p>
          <a:p>
            <a:pPr eaLnBrk="1" hangingPunct="1"/>
            <a:r>
              <a:rPr lang="ko-KR" altLang="en-US" sz="2400"/>
              <a:t/>
            </a:r>
            <a:br>
              <a:rPr lang="ko-KR" altLang="en-US" sz="2400"/>
            </a:br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r>
              <a:rPr lang="en-US" altLang="ko-KR" sz="2400"/>
              <a:t>Theorem ; 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If L is a regular language on </a:t>
            </a:r>
            <a:r>
              <a:rPr lang="el-GR" altLang="ko-KR" sz="2400"/>
              <a:t>Σ</a:t>
            </a:r>
            <a:r>
              <a:rPr lang="en-US" altLang="ko-KR" sz="2400"/>
              <a:t>, then there  exists right(left) linear grammar G such that L=L(G)</a:t>
            </a:r>
          </a:p>
          <a:p>
            <a:pPr eaLnBrk="1" hangingPunct="1"/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73440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3"/>
          <p:cNvSpPr txBox="1">
            <a:spLocks noChangeArrowheads="1"/>
          </p:cNvSpPr>
          <p:nvPr/>
        </p:nvSpPr>
        <p:spPr bwMode="auto">
          <a:xfrm>
            <a:off x="571500" y="500063"/>
            <a:ext cx="8215313" cy="6197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5.1 Regular Grammar.</a:t>
            </a:r>
          </a:p>
          <a:p>
            <a:pPr eaLnBrk="1" hangingPunct="1"/>
            <a:endParaRPr kumimoji="0" lang="en-US" altLang="ko-KR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L(G):  Regular Language. (G: regular grammar)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Def&gt; 3.3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 is  regular G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productions of the from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                     right-linear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or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Bx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                      left-linear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A,B  ∈ V    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x  ∈  T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</a:p>
          <a:p>
            <a:pPr eaLnBrk="1" hangingPunct="1"/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3.12)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abS |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=&gt; abS  =&gt; ababS =&gt; abababS(&lt;-a)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=&gt; (ab)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ab|S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ababab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&lt;-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a)ababab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=&gt; aab(ab)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</a:p>
        </p:txBody>
      </p:sp>
      <p:sp>
        <p:nvSpPr>
          <p:cNvPr id="56323" name="왼쪽 대괄호 6"/>
          <p:cNvSpPr>
            <a:spLocks/>
          </p:cNvSpPr>
          <p:nvPr/>
        </p:nvSpPr>
        <p:spPr bwMode="auto">
          <a:xfrm>
            <a:off x="714375" y="2214563"/>
            <a:ext cx="71438" cy="357187"/>
          </a:xfrm>
          <a:prstGeom prst="lef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4" name="왼쪽 대괄호 7"/>
          <p:cNvSpPr>
            <a:spLocks/>
          </p:cNvSpPr>
          <p:nvPr/>
        </p:nvSpPr>
        <p:spPr bwMode="auto">
          <a:xfrm>
            <a:off x="714375" y="2928938"/>
            <a:ext cx="71438" cy="357187"/>
          </a:xfrm>
          <a:prstGeom prst="lef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5" name="오른쪽 대괄호 8"/>
          <p:cNvSpPr>
            <a:spLocks/>
          </p:cNvSpPr>
          <p:nvPr/>
        </p:nvSpPr>
        <p:spPr bwMode="auto">
          <a:xfrm>
            <a:off x="1714500" y="2214563"/>
            <a:ext cx="46038" cy="357187"/>
          </a:xfrm>
          <a:prstGeom prst="rightBracket">
            <a:avLst>
              <a:gd name="adj" fmla="val 8261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6" name="오른쪽 대괄호 10"/>
          <p:cNvSpPr>
            <a:spLocks/>
          </p:cNvSpPr>
          <p:nvPr/>
        </p:nvSpPr>
        <p:spPr bwMode="auto">
          <a:xfrm>
            <a:off x="1643063" y="2928938"/>
            <a:ext cx="71437" cy="357187"/>
          </a:xfrm>
          <a:prstGeom prst="righ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2"/>
          <p:cNvSpPr>
            <a:spLocks/>
          </p:cNvSpPr>
          <p:nvPr/>
        </p:nvSpPr>
        <p:spPr bwMode="auto">
          <a:xfrm>
            <a:off x="428625" y="981075"/>
            <a:ext cx="825817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3.13)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S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A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  |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right-linear and left-linear rules are mixed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B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                     It’s not a regular grammar but context grammar.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(regular G        context free G)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S=&gt; A =&gt; aB =&gt; aAb</a:t>
            </a:r>
          </a:p>
        </p:txBody>
      </p:sp>
      <p:graphicFrame>
        <p:nvGraphicFramePr>
          <p:cNvPr id="57347" name="Object 2"/>
          <p:cNvGraphicFramePr>
            <a:graphicFrameLocks noGrp="1" noChangeAspect="1"/>
          </p:cNvGraphicFramePr>
          <p:nvPr>
            <p:ph/>
          </p:nvPr>
        </p:nvGraphicFramePr>
        <p:xfrm>
          <a:off x="4067175" y="2349500"/>
          <a:ext cx="28733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수식" r:id="rId3" imgW="152202" imgH="126835" progId="Equation.3">
                  <p:embed/>
                </p:oleObj>
              </mc:Choice>
              <mc:Fallback>
                <p:oleObj name="수식" r:id="rId3" imgW="152202" imgH="12683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349500"/>
                        <a:ext cx="287338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AutoShape 8"/>
          <p:cNvSpPr>
            <a:spLocks/>
          </p:cNvSpPr>
          <p:nvPr/>
        </p:nvSpPr>
        <p:spPr bwMode="auto">
          <a:xfrm>
            <a:off x="2555875" y="1844675"/>
            <a:ext cx="144463" cy="360363"/>
          </a:xfrm>
          <a:prstGeom prst="rightBracket">
            <a:avLst>
              <a:gd name="adj" fmla="val 207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95288" y="404813"/>
            <a:ext cx="8001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서울도시" pitchFamily="18" charset="-127"/>
              </a:rPr>
              <a:t>Th 3.3         S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→ 0A		S → 1A			right linear regular 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 	A → 01B		B → 11B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B →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⇒ 0A		S ⇒ 1A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S ⇒ ( 0 + 1 ) A ⇒ ( 0 + 1 ) 01B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010		⇒ ( 0 + 1 ) 01 ( 11 )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 ( 11 )*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 ( 11 )*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→ B0		B → B11				left linear regular 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B → A01		A → 0		A → 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⇒ B0 ⇒ B ( 11 )* 0 ⇒ A01 ( 11 )* 0 ⇒ ( 0 + 1 ) 01 ( 11 )* 0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Unix yacc → push-down automata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programming 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하는 것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   Grammar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 만들어서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yacc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에 집어넣으면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push-down automata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	   자동으로 생성해 준다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 (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상업적으로 이용하면 안되지만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.)		</a:t>
            </a:r>
          </a:p>
        </p:txBody>
      </p:sp>
    </p:spTree>
    <p:extLst>
      <p:ext uri="{BB962C8B-B14F-4D97-AF65-F5344CB8AC3E}">
        <p14:creationId xmlns:p14="http://schemas.microsoft.com/office/powerpoint/2010/main" val="4087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Sentential Form vs Sentence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</a:t>
            </a:r>
            <a:endParaRPr lang="en-US" altLang="zh-CN" sz="1500" baseline="-5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L(G)={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∈T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,S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 =&gt;   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S       abaabb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</a:t>
            </a:r>
            <a:endParaRPr lang="en-US" altLang="zh-CN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sentence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S 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endParaRPr lang="en-US" altLang="zh-CN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Sentential form:contains variables and terminals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G=(V,T,S,P)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V={S,B,C}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T={a,b,c}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P=       S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→aSBC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S → aBC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CB→BC                                 context sensitive.  (not context free)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aB→ab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bB→bb                 →TV → TT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bC→bc  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cC→cc    </a:t>
            </a:r>
            <a:endParaRPr lang="el-GR" altLang="zh-CN" sz="15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AutoShape 6"/>
          <p:cNvSpPr>
            <a:spLocks/>
          </p:cNvSpPr>
          <p:nvPr/>
        </p:nvSpPr>
        <p:spPr bwMode="auto">
          <a:xfrm rot="-5400000">
            <a:off x="1941513" y="2025650"/>
            <a:ext cx="254000" cy="1619250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62000"/>
            <a:ext cx="8229600" cy="5592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1500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S=&gt;  aSBC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=&gt;  aaSBCBC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(a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a)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S(BC)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n-1   </a:t>
            </a:r>
          </a:p>
          <a:p>
            <a:pPr eaLnBrk="1" hangingPunct="1">
              <a:buFontTx/>
              <a:buNone/>
            </a:pP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                  n</a:t>
            </a:r>
            <a:endParaRPr lang="en-US" altLang="zh-CN" sz="1500" baseline="30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C...BC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=&gt;a…aBBC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=&gt;a…aBBBCCCBC…BC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=&gt;a…aB…BC…C     ←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Time Complexity of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=&gt;a…abB…BC…C</a:t>
            </a: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=&gt;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a…ab…bcC…C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=&gt;a…ab…bcc…C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=&gt;a…ab…bc…c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</a:p>
          <a:p>
            <a:pPr eaLnBrk="1" hangingPunct="1">
              <a:buFontTx/>
              <a:buNone/>
            </a:pPr>
            <a:endParaRPr lang="en-US" altLang="ko-KR" sz="1500" baseline="30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Context free grammar could not generate  it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!!!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zh-CN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8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0"/>
          <p:cNvSpPr txBox="1">
            <a:spLocks noChangeArrowheads="1"/>
          </p:cNvSpPr>
          <p:nvPr/>
        </p:nvSpPr>
        <p:spPr bwMode="auto">
          <a:xfrm>
            <a:off x="684213" y="765175"/>
            <a:ext cx="7488237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  For context free G ,When  parsing w, (w ∈ L(G))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Time complexity 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|w|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Java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has the same time complexity 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Context sensitive L that has greater class than context free 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Time complexity of e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1"/>
          <p:cNvSpPr txBox="1">
            <a:spLocks noChangeArrowheads="1"/>
          </p:cNvSpPr>
          <p:nvPr/>
        </p:nvSpPr>
        <p:spPr bwMode="auto">
          <a:xfrm>
            <a:off x="2627313" y="1989138"/>
            <a:ext cx="2879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∈  (V ∪ T)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*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⇒ 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: one step derivation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G         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is derivated from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539750" y="3141663"/>
            <a:ext cx="4032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</a:rPr>
              <a:t>Leftmost &amp; Rightmost derivation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84213" y="3573463"/>
            <a:ext cx="136683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→ AB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aaA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λ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Bb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λ</a:t>
            </a:r>
          </a:p>
        </p:txBody>
      </p:sp>
      <p:sp>
        <p:nvSpPr>
          <p:cNvPr id="61446" name="Text Box 14"/>
          <p:cNvSpPr txBox="1">
            <a:spLocks noChangeArrowheads="1"/>
          </p:cNvSpPr>
          <p:nvPr/>
        </p:nvSpPr>
        <p:spPr bwMode="auto">
          <a:xfrm>
            <a:off x="2195513" y="3644900"/>
            <a:ext cx="59055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⇒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⇒aab  : leftmost derivation</a:t>
            </a:r>
          </a:p>
        </p:txBody>
      </p:sp>
      <p:sp>
        <p:nvSpPr>
          <p:cNvPr id="61447" name="Text Box 15"/>
          <p:cNvSpPr txBox="1">
            <a:spLocks noChangeArrowheads="1"/>
          </p:cNvSpPr>
          <p:nvPr/>
        </p:nvSpPr>
        <p:spPr bwMode="auto">
          <a:xfrm>
            <a:off x="2195513" y="4221163"/>
            <a:ext cx="60499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⇒A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⇒A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⇒aab    : 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238158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9"/>
          <p:cNvSpPr txBox="1">
            <a:spLocks noChangeArrowheads="1"/>
          </p:cNvSpPr>
          <p:nvPr/>
        </p:nvSpPr>
        <p:spPr bwMode="auto">
          <a:xfrm>
            <a:off x="1403350" y="476250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</a:rPr>
              <a:t>5.2 Derivation tree</a:t>
            </a:r>
          </a:p>
        </p:txBody>
      </p:sp>
      <p:sp>
        <p:nvSpPr>
          <p:cNvPr id="62467" name="Text Box 20"/>
          <p:cNvSpPr txBox="1">
            <a:spLocks noChangeArrowheads="1"/>
          </p:cNvSpPr>
          <p:nvPr/>
        </p:nvSpPr>
        <p:spPr bwMode="auto">
          <a:xfrm>
            <a:off x="611188" y="1341438"/>
            <a:ext cx="7273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p.139 Def 5.3)  G is context free grammar,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ordered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derivation tree has following properties</a:t>
            </a:r>
          </a:p>
        </p:txBody>
      </p:sp>
      <p:sp>
        <p:nvSpPr>
          <p:cNvPr id="62468" name="Text Box 21"/>
          <p:cNvSpPr txBox="1">
            <a:spLocks noChangeArrowheads="1"/>
          </p:cNvSpPr>
          <p:nvPr/>
        </p:nvSpPr>
        <p:spPr bwMode="auto">
          <a:xfrm>
            <a:off x="971550" y="1989138"/>
            <a:ext cx="576103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 root : 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Leaf : T ∪ {λ}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Interior vertex : V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∈ V                A has children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9" name="Oval 22"/>
          <p:cNvSpPr>
            <a:spLocks noChangeArrowheads="1"/>
          </p:cNvSpPr>
          <p:nvPr/>
        </p:nvSpPr>
        <p:spPr bwMode="auto">
          <a:xfrm>
            <a:off x="1547813" y="3500438"/>
            <a:ext cx="503237" cy="4333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0" name="Line 23"/>
          <p:cNvSpPr>
            <a:spLocks noChangeShapeType="1"/>
          </p:cNvSpPr>
          <p:nvPr/>
        </p:nvSpPr>
        <p:spPr bwMode="auto">
          <a:xfrm flipH="1">
            <a:off x="1116013" y="3860800"/>
            <a:ext cx="504825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1" name="Line 24"/>
          <p:cNvSpPr>
            <a:spLocks noChangeShapeType="1"/>
          </p:cNvSpPr>
          <p:nvPr/>
        </p:nvSpPr>
        <p:spPr bwMode="auto">
          <a:xfrm>
            <a:off x="1763713" y="3933825"/>
            <a:ext cx="0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2" name="Line 25"/>
          <p:cNvSpPr>
            <a:spLocks noChangeShapeType="1"/>
          </p:cNvSpPr>
          <p:nvPr/>
        </p:nvSpPr>
        <p:spPr bwMode="auto">
          <a:xfrm>
            <a:off x="1908175" y="3933825"/>
            <a:ext cx="287338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3" name="Line 26"/>
          <p:cNvSpPr>
            <a:spLocks noChangeShapeType="1"/>
          </p:cNvSpPr>
          <p:nvPr/>
        </p:nvSpPr>
        <p:spPr bwMode="auto">
          <a:xfrm>
            <a:off x="2051050" y="3789363"/>
            <a:ext cx="576263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4" name="Text Box 27"/>
          <p:cNvSpPr txBox="1">
            <a:spLocks noChangeArrowheads="1"/>
          </p:cNvSpPr>
          <p:nvPr/>
        </p:nvSpPr>
        <p:spPr bwMode="auto">
          <a:xfrm>
            <a:off x="1619250" y="3573463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2475" name="Rectangle 28"/>
          <p:cNvSpPr>
            <a:spLocks noChangeArrowheads="1"/>
          </p:cNvSpPr>
          <p:nvPr/>
        </p:nvSpPr>
        <p:spPr bwMode="auto">
          <a:xfrm>
            <a:off x="900113" y="4560888"/>
            <a:ext cx="331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2476" name="Rectangle 29"/>
          <p:cNvSpPr>
            <a:spLocks noChangeArrowheads="1"/>
          </p:cNvSpPr>
          <p:nvPr/>
        </p:nvSpPr>
        <p:spPr bwMode="auto">
          <a:xfrm>
            <a:off x="1547813" y="4560888"/>
            <a:ext cx="331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2477" name="Rectangle 30"/>
          <p:cNvSpPr>
            <a:spLocks noChangeArrowheads="1"/>
          </p:cNvSpPr>
          <p:nvPr/>
        </p:nvSpPr>
        <p:spPr bwMode="auto">
          <a:xfrm>
            <a:off x="2051050" y="4560888"/>
            <a:ext cx="4222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62478" name="Rectangle 31"/>
          <p:cNvSpPr>
            <a:spLocks noChangeArrowheads="1"/>
          </p:cNvSpPr>
          <p:nvPr/>
        </p:nvSpPr>
        <p:spPr bwMode="auto">
          <a:xfrm>
            <a:off x="2555875" y="4365625"/>
            <a:ext cx="331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2479" name="Text Box 32"/>
          <p:cNvSpPr txBox="1">
            <a:spLocks noChangeArrowheads="1"/>
          </p:cNvSpPr>
          <p:nvPr/>
        </p:nvSpPr>
        <p:spPr bwMode="auto">
          <a:xfrm>
            <a:off x="3419475" y="4005263"/>
            <a:ext cx="4032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속에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가지고 있어야 한다</a:t>
            </a:r>
          </a:p>
        </p:txBody>
      </p:sp>
      <p:sp>
        <p:nvSpPr>
          <p:cNvPr id="62480" name="Text Box 33"/>
          <p:cNvSpPr txBox="1">
            <a:spLocks noChangeArrowheads="1"/>
          </p:cNvSpPr>
          <p:nvPr/>
        </p:nvSpPr>
        <p:spPr bwMode="auto">
          <a:xfrm>
            <a:off x="971550" y="5229225"/>
            <a:ext cx="5329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5. Leaf : 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이면 그 아래에 아무것도 만들지 말라</a:t>
            </a:r>
          </a:p>
        </p:txBody>
      </p:sp>
    </p:spTree>
    <p:extLst>
      <p:ext uri="{BB962C8B-B14F-4D97-AF65-F5344CB8AC3E}">
        <p14:creationId xmlns:p14="http://schemas.microsoft.com/office/powerpoint/2010/main" val="212942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77"/>
          <p:cNvSpPr txBox="1">
            <a:spLocks noChangeArrowheads="1"/>
          </p:cNvSpPr>
          <p:nvPr/>
        </p:nvSpPr>
        <p:spPr bwMode="auto">
          <a:xfrm>
            <a:off x="900113" y="1125538"/>
            <a:ext cx="11509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5.6)</a:t>
            </a:r>
          </a:p>
        </p:txBody>
      </p:sp>
      <p:sp>
        <p:nvSpPr>
          <p:cNvPr id="63491" name="Text Box 78"/>
          <p:cNvSpPr txBox="1">
            <a:spLocks noChangeArrowheads="1"/>
          </p:cNvSpPr>
          <p:nvPr/>
        </p:nvSpPr>
        <p:spPr bwMode="auto">
          <a:xfrm>
            <a:off x="1042988" y="1773238"/>
            <a:ext cx="1296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→ aAB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bBb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A|λ</a:t>
            </a:r>
          </a:p>
        </p:txBody>
      </p:sp>
      <p:grpSp>
        <p:nvGrpSpPr>
          <p:cNvPr id="63492" name="Group 79"/>
          <p:cNvGrpSpPr>
            <a:grpSpLocks/>
          </p:cNvGrpSpPr>
          <p:nvPr/>
        </p:nvGrpSpPr>
        <p:grpSpPr bwMode="auto">
          <a:xfrm>
            <a:off x="828675" y="2997200"/>
            <a:ext cx="1871663" cy="2316163"/>
            <a:chOff x="522" y="1888"/>
            <a:chExt cx="1179" cy="1459"/>
          </a:xfrm>
        </p:grpSpPr>
        <p:sp>
          <p:nvSpPr>
            <p:cNvPr id="63523" name="Oval 80"/>
            <p:cNvSpPr>
              <a:spLocks noChangeArrowheads="1"/>
            </p:cNvSpPr>
            <p:nvPr/>
          </p:nvSpPr>
          <p:spPr bwMode="auto">
            <a:xfrm>
              <a:off x="839" y="1888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4" name="Text Box 81"/>
            <p:cNvSpPr txBox="1">
              <a:spLocks noChangeArrowheads="1"/>
            </p:cNvSpPr>
            <p:nvPr/>
          </p:nvSpPr>
          <p:spPr bwMode="auto">
            <a:xfrm>
              <a:off x="884" y="1888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3525" name="Oval 82"/>
            <p:cNvSpPr>
              <a:spLocks noChangeArrowheads="1"/>
            </p:cNvSpPr>
            <p:nvPr/>
          </p:nvSpPr>
          <p:spPr bwMode="auto">
            <a:xfrm>
              <a:off x="522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6" name="Text Box 83"/>
            <p:cNvSpPr txBox="1">
              <a:spLocks noChangeArrowheads="1"/>
            </p:cNvSpPr>
            <p:nvPr/>
          </p:nvSpPr>
          <p:spPr bwMode="auto">
            <a:xfrm>
              <a:off x="567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27" name="Oval 84"/>
            <p:cNvSpPr>
              <a:spLocks noChangeArrowheads="1"/>
            </p:cNvSpPr>
            <p:nvPr/>
          </p:nvSpPr>
          <p:spPr bwMode="auto">
            <a:xfrm>
              <a:off x="839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8" name="Text Box 85"/>
            <p:cNvSpPr txBox="1">
              <a:spLocks noChangeArrowheads="1"/>
            </p:cNvSpPr>
            <p:nvPr/>
          </p:nvSpPr>
          <p:spPr bwMode="auto">
            <a:xfrm>
              <a:off x="884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29" name="Oval 86"/>
            <p:cNvSpPr>
              <a:spLocks noChangeArrowheads="1"/>
            </p:cNvSpPr>
            <p:nvPr/>
          </p:nvSpPr>
          <p:spPr bwMode="auto">
            <a:xfrm>
              <a:off x="1157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0" name="Text Box 87"/>
            <p:cNvSpPr txBox="1">
              <a:spLocks noChangeArrowheads="1"/>
            </p:cNvSpPr>
            <p:nvPr/>
          </p:nvSpPr>
          <p:spPr bwMode="auto">
            <a:xfrm>
              <a:off x="1202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1" name="Oval 88"/>
            <p:cNvSpPr>
              <a:spLocks noChangeArrowheads="1"/>
            </p:cNvSpPr>
            <p:nvPr/>
          </p:nvSpPr>
          <p:spPr bwMode="auto">
            <a:xfrm>
              <a:off x="839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2" name="Text Box 89"/>
            <p:cNvSpPr txBox="1">
              <a:spLocks noChangeArrowheads="1"/>
            </p:cNvSpPr>
            <p:nvPr/>
          </p:nvSpPr>
          <p:spPr bwMode="auto">
            <a:xfrm>
              <a:off x="884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3" name="Oval 90"/>
            <p:cNvSpPr>
              <a:spLocks noChangeArrowheads="1"/>
            </p:cNvSpPr>
            <p:nvPr/>
          </p:nvSpPr>
          <p:spPr bwMode="auto">
            <a:xfrm>
              <a:off x="658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4" name="Text Box 91"/>
            <p:cNvSpPr txBox="1">
              <a:spLocks noChangeArrowheads="1"/>
            </p:cNvSpPr>
            <p:nvPr/>
          </p:nvSpPr>
          <p:spPr bwMode="auto">
            <a:xfrm>
              <a:off x="703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5" name="Oval 92"/>
            <p:cNvSpPr>
              <a:spLocks noChangeArrowheads="1"/>
            </p:cNvSpPr>
            <p:nvPr/>
          </p:nvSpPr>
          <p:spPr bwMode="auto">
            <a:xfrm>
              <a:off x="1021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6" name="Text Box 93"/>
            <p:cNvSpPr txBox="1">
              <a:spLocks noChangeArrowheads="1"/>
            </p:cNvSpPr>
            <p:nvPr/>
          </p:nvSpPr>
          <p:spPr bwMode="auto">
            <a:xfrm>
              <a:off x="1066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7" name="Oval 94"/>
            <p:cNvSpPr>
              <a:spLocks noChangeArrowheads="1"/>
            </p:cNvSpPr>
            <p:nvPr/>
          </p:nvSpPr>
          <p:spPr bwMode="auto">
            <a:xfrm>
              <a:off x="1338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8" name="Text Box 95"/>
            <p:cNvSpPr txBox="1">
              <a:spLocks noChangeArrowheads="1"/>
            </p:cNvSpPr>
            <p:nvPr/>
          </p:nvSpPr>
          <p:spPr bwMode="auto">
            <a:xfrm>
              <a:off x="1383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39" name="Oval 96"/>
            <p:cNvSpPr>
              <a:spLocks noChangeArrowheads="1"/>
            </p:cNvSpPr>
            <p:nvPr/>
          </p:nvSpPr>
          <p:spPr bwMode="auto">
            <a:xfrm>
              <a:off x="1384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0" name="Text Box 97"/>
            <p:cNvSpPr txBox="1">
              <a:spLocks noChangeArrowheads="1"/>
            </p:cNvSpPr>
            <p:nvPr/>
          </p:nvSpPr>
          <p:spPr bwMode="auto">
            <a:xfrm>
              <a:off x="1429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41" name="Oval 98"/>
            <p:cNvSpPr>
              <a:spLocks noChangeArrowheads="1"/>
            </p:cNvSpPr>
            <p:nvPr/>
          </p:nvSpPr>
          <p:spPr bwMode="auto">
            <a:xfrm>
              <a:off x="1565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2" name="Text Box 99"/>
            <p:cNvSpPr txBox="1">
              <a:spLocks noChangeArrowheads="1"/>
            </p:cNvSpPr>
            <p:nvPr/>
          </p:nvSpPr>
          <p:spPr bwMode="auto">
            <a:xfrm>
              <a:off x="1610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3543" name="Group 100"/>
            <p:cNvGrpSpPr>
              <a:grpSpLocks/>
            </p:cNvGrpSpPr>
            <p:nvPr/>
          </p:nvGrpSpPr>
          <p:grpSpPr bwMode="auto">
            <a:xfrm>
              <a:off x="1384" y="3203"/>
              <a:ext cx="136" cy="144"/>
              <a:chOff x="1384" y="3203"/>
              <a:chExt cx="136" cy="144"/>
            </a:xfrm>
          </p:grpSpPr>
          <p:sp>
            <p:nvSpPr>
              <p:cNvPr id="63561" name="Oval 101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62" name="Text Box 102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λ</a:t>
                </a:r>
              </a:p>
            </p:txBody>
          </p:sp>
        </p:grpSp>
        <p:sp>
          <p:nvSpPr>
            <p:cNvPr id="63544" name="Oval 103"/>
            <p:cNvSpPr>
              <a:spLocks noChangeArrowheads="1"/>
            </p:cNvSpPr>
            <p:nvPr/>
          </p:nvSpPr>
          <p:spPr bwMode="auto">
            <a:xfrm>
              <a:off x="1202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5" name="Text Box 104"/>
            <p:cNvSpPr txBox="1">
              <a:spLocks noChangeArrowheads="1"/>
            </p:cNvSpPr>
            <p:nvPr/>
          </p:nvSpPr>
          <p:spPr bwMode="auto">
            <a:xfrm>
              <a:off x="1247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3546" name="Group 105"/>
            <p:cNvGrpSpPr>
              <a:grpSpLocks/>
            </p:cNvGrpSpPr>
            <p:nvPr/>
          </p:nvGrpSpPr>
          <p:grpSpPr bwMode="auto">
            <a:xfrm>
              <a:off x="839" y="2886"/>
              <a:ext cx="136" cy="144"/>
              <a:chOff x="1384" y="3203"/>
              <a:chExt cx="136" cy="144"/>
            </a:xfrm>
          </p:grpSpPr>
          <p:sp>
            <p:nvSpPr>
              <p:cNvPr id="63559" name="Oval 106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60" name="Text Box 107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λ</a:t>
                </a:r>
              </a:p>
            </p:txBody>
          </p:sp>
        </p:grpSp>
        <p:sp>
          <p:nvSpPr>
            <p:cNvPr id="63547" name="Line 108"/>
            <p:cNvSpPr>
              <a:spLocks noChangeShapeType="1"/>
            </p:cNvSpPr>
            <p:nvPr/>
          </p:nvSpPr>
          <p:spPr bwMode="auto">
            <a:xfrm>
              <a:off x="930" y="2024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48" name="Line 109"/>
            <p:cNvSpPr>
              <a:spLocks noChangeShapeType="1"/>
            </p:cNvSpPr>
            <p:nvPr/>
          </p:nvSpPr>
          <p:spPr bwMode="auto">
            <a:xfrm flipH="1">
              <a:off x="657" y="2024"/>
              <a:ext cx="22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49" name="Line 110"/>
            <p:cNvSpPr>
              <a:spLocks noChangeShapeType="1"/>
            </p:cNvSpPr>
            <p:nvPr/>
          </p:nvSpPr>
          <p:spPr bwMode="auto">
            <a:xfrm>
              <a:off x="975" y="1979"/>
              <a:ext cx="227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0" name="Line 111"/>
            <p:cNvSpPr>
              <a:spLocks noChangeShapeType="1"/>
            </p:cNvSpPr>
            <p:nvPr/>
          </p:nvSpPr>
          <p:spPr bwMode="auto">
            <a:xfrm>
              <a:off x="884" y="2341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1" name="Line 112"/>
            <p:cNvSpPr>
              <a:spLocks noChangeShapeType="1"/>
            </p:cNvSpPr>
            <p:nvPr/>
          </p:nvSpPr>
          <p:spPr bwMode="auto">
            <a:xfrm flipH="1">
              <a:off x="703" y="2296"/>
              <a:ext cx="136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2" name="Line 113"/>
            <p:cNvSpPr>
              <a:spLocks noChangeShapeType="1"/>
            </p:cNvSpPr>
            <p:nvPr/>
          </p:nvSpPr>
          <p:spPr bwMode="auto">
            <a:xfrm>
              <a:off x="975" y="2296"/>
              <a:ext cx="9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3" name="Line 114"/>
            <p:cNvSpPr>
              <a:spLocks noChangeShapeType="1"/>
            </p:cNvSpPr>
            <p:nvPr/>
          </p:nvSpPr>
          <p:spPr bwMode="auto">
            <a:xfrm>
              <a:off x="930" y="265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4" name="Line 115"/>
            <p:cNvSpPr>
              <a:spLocks noChangeShapeType="1"/>
            </p:cNvSpPr>
            <p:nvPr/>
          </p:nvSpPr>
          <p:spPr bwMode="auto">
            <a:xfrm>
              <a:off x="1247" y="2341"/>
              <a:ext cx="136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5" name="Line 116"/>
            <p:cNvSpPr>
              <a:spLocks noChangeShapeType="1"/>
            </p:cNvSpPr>
            <p:nvPr/>
          </p:nvSpPr>
          <p:spPr bwMode="auto">
            <a:xfrm>
              <a:off x="1429" y="265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6" name="Line 117"/>
            <p:cNvSpPr>
              <a:spLocks noChangeShapeType="1"/>
            </p:cNvSpPr>
            <p:nvPr/>
          </p:nvSpPr>
          <p:spPr bwMode="auto">
            <a:xfrm>
              <a:off x="1429" y="302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7" name="Line 118"/>
            <p:cNvSpPr>
              <a:spLocks noChangeShapeType="1"/>
            </p:cNvSpPr>
            <p:nvPr/>
          </p:nvSpPr>
          <p:spPr bwMode="auto">
            <a:xfrm flipH="1">
              <a:off x="1292" y="2614"/>
              <a:ext cx="4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8" name="Line 119"/>
            <p:cNvSpPr>
              <a:spLocks noChangeShapeType="1"/>
            </p:cNvSpPr>
            <p:nvPr/>
          </p:nvSpPr>
          <p:spPr bwMode="auto">
            <a:xfrm>
              <a:off x="1474" y="2614"/>
              <a:ext cx="13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493" name="Text Box 120"/>
          <p:cNvSpPr txBox="1">
            <a:spLocks noChangeArrowheads="1"/>
          </p:cNvSpPr>
          <p:nvPr/>
        </p:nvSpPr>
        <p:spPr bwMode="auto">
          <a:xfrm>
            <a:off x="2700338" y="4221163"/>
            <a:ext cx="1871662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→ derivation tree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abbbb</a:t>
            </a:r>
          </a:p>
        </p:txBody>
      </p:sp>
      <p:grpSp>
        <p:nvGrpSpPr>
          <p:cNvPr id="63494" name="Group 121"/>
          <p:cNvGrpSpPr>
            <a:grpSpLocks/>
          </p:cNvGrpSpPr>
          <p:nvPr/>
        </p:nvGrpSpPr>
        <p:grpSpPr bwMode="auto">
          <a:xfrm>
            <a:off x="4643438" y="3141663"/>
            <a:ext cx="1079500" cy="1597025"/>
            <a:chOff x="3379" y="1842"/>
            <a:chExt cx="680" cy="1006"/>
          </a:xfrm>
        </p:grpSpPr>
        <p:grpSp>
          <p:nvGrpSpPr>
            <p:cNvPr id="63496" name="Group 122"/>
            <p:cNvGrpSpPr>
              <a:grpSpLocks/>
            </p:cNvGrpSpPr>
            <p:nvPr/>
          </p:nvGrpSpPr>
          <p:grpSpPr bwMode="auto">
            <a:xfrm>
              <a:off x="3651" y="1842"/>
              <a:ext cx="136" cy="144"/>
              <a:chOff x="1384" y="3203"/>
              <a:chExt cx="136" cy="144"/>
            </a:xfrm>
          </p:grpSpPr>
          <p:sp>
            <p:nvSpPr>
              <p:cNvPr id="63521" name="Oval 123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22" name="Text Box 124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63497" name="Group 125"/>
            <p:cNvGrpSpPr>
              <a:grpSpLocks/>
            </p:cNvGrpSpPr>
            <p:nvPr/>
          </p:nvGrpSpPr>
          <p:grpSpPr bwMode="auto">
            <a:xfrm>
              <a:off x="3379" y="2205"/>
              <a:ext cx="136" cy="144"/>
              <a:chOff x="1384" y="3203"/>
              <a:chExt cx="136" cy="144"/>
            </a:xfrm>
          </p:grpSpPr>
          <p:sp>
            <p:nvSpPr>
              <p:cNvPr id="63519" name="Oval 126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20" name="Text Box 127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63498" name="Group 128"/>
            <p:cNvGrpSpPr>
              <a:grpSpLocks/>
            </p:cNvGrpSpPr>
            <p:nvPr/>
          </p:nvGrpSpPr>
          <p:grpSpPr bwMode="auto">
            <a:xfrm>
              <a:off x="3651" y="2205"/>
              <a:ext cx="136" cy="144"/>
              <a:chOff x="1384" y="3203"/>
              <a:chExt cx="136" cy="144"/>
            </a:xfrm>
          </p:grpSpPr>
          <p:sp>
            <p:nvSpPr>
              <p:cNvPr id="63517" name="Oval 129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8" name="Text Box 130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63499" name="Group 131"/>
            <p:cNvGrpSpPr>
              <a:grpSpLocks/>
            </p:cNvGrpSpPr>
            <p:nvPr/>
          </p:nvGrpSpPr>
          <p:grpSpPr bwMode="auto">
            <a:xfrm>
              <a:off x="3923" y="2205"/>
              <a:ext cx="136" cy="144"/>
              <a:chOff x="1384" y="3203"/>
              <a:chExt cx="136" cy="144"/>
            </a:xfrm>
          </p:grpSpPr>
          <p:sp>
            <p:nvSpPr>
              <p:cNvPr id="63515" name="Oval 132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6" name="Text Box 133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0" name="Group 134"/>
            <p:cNvGrpSpPr>
              <a:grpSpLocks/>
            </p:cNvGrpSpPr>
            <p:nvPr/>
          </p:nvGrpSpPr>
          <p:grpSpPr bwMode="auto">
            <a:xfrm>
              <a:off x="3470" y="2704"/>
              <a:ext cx="136" cy="144"/>
              <a:chOff x="1384" y="3203"/>
              <a:chExt cx="136" cy="144"/>
            </a:xfrm>
          </p:grpSpPr>
          <p:sp>
            <p:nvSpPr>
              <p:cNvPr id="63513" name="Oval 135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4" name="Text Box 136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1" name="Group 137"/>
            <p:cNvGrpSpPr>
              <a:grpSpLocks/>
            </p:cNvGrpSpPr>
            <p:nvPr/>
          </p:nvGrpSpPr>
          <p:grpSpPr bwMode="auto">
            <a:xfrm>
              <a:off x="3651" y="2704"/>
              <a:ext cx="136" cy="144"/>
              <a:chOff x="1384" y="3203"/>
              <a:chExt cx="136" cy="144"/>
            </a:xfrm>
          </p:grpSpPr>
          <p:sp>
            <p:nvSpPr>
              <p:cNvPr id="63511" name="Oval 138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2" name="Text Box 139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2" name="Group 140"/>
            <p:cNvGrpSpPr>
              <a:grpSpLocks/>
            </p:cNvGrpSpPr>
            <p:nvPr/>
          </p:nvGrpSpPr>
          <p:grpSpPr bwMode="auto">
            <a:xfrm>
              <a:off x="3833" y="2704"/>
              <a:ext cx="136" cy="144"/>
              <a:chOff x="1384" y="3203"/>
              <a:chExt cx="136" cy="144"/>
            </a:xfrm>
          </p:grpSpPr>
          <p:sp>
            <p:nvSpPr>
              <p:cNvPr id="63509" name="Oval 141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0" name="Text Box 142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63503" name="Line 143"/>
            <p:cNvSpPr>
              <a:spLocks noChangeShapeType="1"/>
            </p:cNvSpPr>
            <p:nvPr/>
          </p:nvSpPr>
          <p:spPr bwMode="auto">
            <a:xfrm flipH="1">
              <a:off x="3470" y="1979"/>
              <a:ext cx="22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4" name="Line 144"/>
            <p:cNvSpPr>
              <a:spLocks noChangeShapeType="1"/>
            </p:cNvSpPr>
            <p:nvPr/>
          </p:nvSpPr>
          <p:spPr bwMode="auto">
            <a:xfrm>
              <a:off x="3742" y="1979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5" name="Line 145"/>
            <p:cNvSpPr>
              <a:spLocks noChangeShapeType="1"/>
            </p:cNvSpPr>
            <p:nvPr/>
          </p:nvSpPr>
          <p:spPr bwMode="auto">
            <a:xfrm>
              <a:off x="3787" y="1933"/>
              <a:ext cx="18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6" name="Line 146"/>
            <p:cNvSpPr>
              <a:spLocks noChangeShapeType="1"/>
            </p:cNvSpPr>
            <p:nvPr/>
          </p:nvSpPr>
          <p:spPr bwMode="auto">
            <a:xfrm>
              <a:off x="3696" y="2341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7" name="Line 147"/>
            <p:cNvSpPr>
              <a:spLocks noChangeShapeType="1"/>
            </p:cNvSpPr>
            <p:nvPr/>
          </p:nvSpPr>
          <p:spPr bwMode="auto">
            <a:xfrm flipH="1">
              <a:off x="3560" y="2296"/>
              <a:ext cx="91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8" name="Line 148"/>
            <p:cNvSpPr>
              <a:spLocks noChangeShapeType="1"/>
            </p:cNvSpPr>
            <p:nvPr/>
          </p:nvSpPr>
          <p:spPr bwMode="auto">
            <a:xfrm>
              <a:off x="3787" y="2296"/>
              <a:ext cx="136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495" name="Text Box 149"/>
          <p:cNvSpPr txBox="1">
            <a:spLocks noChangeArrowheads="1"/>
          </p:cNvSpPr>
          <p:nvPr/>
        </p:nvSpPr>
        <p:spPr bwMode="auto">
          <a:xfrm>
            <a:off x="6156325" y="4292600"/>
            <a:ext cx="2232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→ partial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21943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2"/>
          <p:cNvSpPr>
            <a:spLocks/>
          </p:cNvSpPr>
          <p:nvPr/>
        </p:nvSpPr>
        <p:spPr bwMode="auto">
          <a:xfrm>
            <a:off x="428625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Def.  3.  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1.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Φ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2.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λ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3.  a ∊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Σ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,  a is regular expression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if 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regular expression then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4.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+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∪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5.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·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·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6.  L( 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7.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* ) = ( L 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)*</a:t>
            </a:r>
          </a:p>
        </p:txBody>
      </p:sp>
      <p:grpSp>
        <p:nvGrpSpPr>
          <p:cNvPr id="36867" name="그룹 21"/>
          <p:cNvGrpSpPr>
            <a:grpSpLocks/>
          </p:cNvGrpSpPr>
          <p:nvPr/>
        </p:nvGrpSpPr>
        <p:grpSpPr bwMode="auto">
          <a:xfrm>
            <a:off x="3714750" y="2974975"/>
            <a:ext cx="3240088" cy="3240088"/>
            <a:chOff x="4929190" y="3429000"/>
            <a:chExt cx="3240000" cy="3240000"/>
          </a:xfrm>
        </p:grpSpPr>
        <p:sp>
          <p:nvSpPr>
            <p:cNvPr id="6" name="타원 5"/>
            <p:cNvSpPr/>
            <p:nvPr/>
          </p:nvSpPr>
          <p:spPr>
            <a:xfrm>
              <a:off x="5267319" y="3767129"/>
              <a:ext cx="2519294" cy="25192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929190" y="3429000"/>
              <a:ext cx="3240000" cy="32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00724" y="4500534"/>
              <a:ext cx="1079471" cy="1079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29259" y="4143356"/>
              <a:ext cx="1800176" cy="1800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36868" name="TextBox 9"/>
          <p:cNvSpPr txBox="1">
            <a:spLocks noChangeArrowheads="1"/>
          </p:cNvSpPr>
          <p:nvPr/>
        </p:nvSpPr>
        <p:spPr bwMode="auto">
          <a:xfrm>
            <a:off x="5000625" y="4429125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. e</a:t>
            </a:r>
          </a:p>
        </p:txBody>
      </p:sp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5000625" y="3714750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F L</a:t>
            </a:r>
          </a:p>
        </p:txBody>
      </p:sp>
      <p:sp>
        <p:nvSpPr>
          <p:cNvPr id="36870" name="TextBox 11"/>
          <p:cNvSpPr txBox="1">
            <a:spLocks noChangeArrowheads="1"/>
          </p:cNvSpPr>
          <p:nvPr/>
        </p:nvSpPr>
        <p:spPr bwMode="auto">
          <a:xfrm>
            <a:off x="5000625" y="5500688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S L</a:t>
            </a:r>
          </a:p>
        </p:txBody>
      </p:sp>
      <p:sp>
        <p:nvSpPr>
          <p:cNvPr id="36871" name="TextBox 14"/>
          <p:cNvSpPr txBox="1">
            <a:spLocks noChangeArrowheads="1"/>
          </p:cNvSpPr>
          <p:nvPr/>
        </p:nvSpPr>
        <p:spPr bwMode="auto">
          <a:xfrm>
            <a:off x="5000625" y="5857875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 S L</a:t>
            </a:r>
          </a:p>
        </p:txBody>
      </p:sp>
      <p:sp>
        <p:nvSpPr>
          <p:cNvPr id="36872" name="TextBox 15"/>
          <p:cNvSpPr txBox="1">
            <a:spLocks noChangeArrowheads="1"/>
          </p:cNvSpPr>
          <p:nvPr/>
        </p:nvSpPr>
        <p:spPr bwMode="auto">
          <a:xfrm>
            <a:off x="7072313" y="3429000"/>
            <a:ext cx="19288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 free language</a:t>
            </a:r>
          </a:p>
          <a:p>
            <a:pPr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∞</a:t>
            </a:r>
          </a:p>
        </p:txBody>
      </p:sp>
      <p:sp>
        <p:nvSpPr>
          <p:cNvPr id="36873" name="TextBox 17"/>
          <p:cNvSpPr txBox="1">
            <a:spLocks noChangeArrowheads="1"/>
          </p:cNvSpPr>
          <p:nvPr/>
        </p:nvSpPr>
        <p:spPr bwMode="auto">
          <a:xfrm>
            <a:off x="2143125" y="5502275"/>
            <a:ext cx="17145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Sensitive</a:t>
            </a:r>
          </a:p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</p:txBody>
      </p:sp>
      <p:sp>
        <p:nvSpPr>
          <p:cNvPr id="36874" name="TextBox 18"/>
          <p:cNvSpPr txBox="1">
            <a:spLocks noChangeArrowheads="1"/>
          </p:cNvSpPr>
          <p:nvPr/>
        </p:nvSpPr>
        <p:spPr bwMode="auto">
          <a:xfrm>
            <a:off x="7159625" y="5073650"/>
            <a:ext cx="17700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∞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CFL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가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r.e class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보다 크다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500438" y="5572125"/>
            <a:ext cx="12858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715000" y="3857625"/>
            <a:ext cx="1357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572125" y="4662488"/>
            <a:ext cx="1500188" cy="623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500063" y="373063"/>
            <a:ext cx="8143875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yacc : derivation tree</a:t>
            </a:r>
            <a:r>
              <a:rPr kumimoji="0" lang="ko-KR" altLang="en-US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를 만들어 줌</a:t>
            </a:r>
          </a:p>
          <a:p>
            <a:pPr eaLnBrk="1" hangingPunct="1">
              <a:lnSpc>
                <a:spcPct val="250000"/>
              </a:lnSpc>
            </a:pPr>
            <a:r>
              <a:rPr kumimoji="0" lang="ko-KR" altLang="en-US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 = &lt; V, T, S, P&gt;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V = {S, A , B}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T = {a, b}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P ⇒ 	S → aSA		S → a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A → SbB		A →bb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B → BA		B → b</a:t>
            </a:r>
          </a:p>
          <a:p>
            <a:pPr eaLnBrk="1" hangingPunct="1">
              <a:lnSpc>
                <a:spcPct val="250000"/>
              </a:lnSpc>
            </a:pPr>
            <a:endParaRPr kumimoji="0" lang="en-US" altLang="ko-KR" sz="150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Left-most derivation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S ⇒ aSA ⇒ aaA ⇒ aaSbB ⇒ aaabB ⇒ aaabBA ⇒ aaabbA ⇒ aaabbbb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1893888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2627313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194051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4156076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4908551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913438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5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/>
          <p:cNvSpPr txBox="1">
            <a:spLocks noChangeArrowheads="1"/>
          </p:cNvSpPr>
          <p:nvPr/>
        </p:nvSpPr>
        <p:spPr bwMode="auto">
          <a:xfrm>
            <a:off x="500063" y="5286375"/>
            <a:ext cx="81438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Theorem 5.1&gt; 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임의의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cfg (Context free grammar)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에 대해                                   가 성립하면</a:t>
            </a:r>
          </a:p>
          <a:p>
            <a:pPr eaLnBrk="1" hangingPunct="1">
              <a:lnSpc>
                <a:spcPct val="200000"/>
              </a:lnSpc>
            </a:pP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             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에서는 반드시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left-most derivation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이 존재한다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</a:p>
        </p:txBody>
      </p:sp>
      <p:grpSp>
        <p:nvGrpSpPr>
          <p:cNvPr id="65539" name="그룹 71"/>
          <p:cNvGrpSpPr>
            <a:grpSpLocks/>
          </p:cNvGrpSpPr>
          <p:nvPr/>
        </p:nvGrpSpPr>
        <p:grpSpPr bwMode="auto">
          <a:xfrm>
            <a:off x="2428875" y="1857375"/>
            <a:ext cx="3571875" cy="2857500"/>
            <a:chOff x="2000232" y="357166"/>
            <a:chExt cx="3571901" cy="2857520"/>
          </a:xfrm>
        </p:grpSpPr>
        <p:sp>
          <p:nvSpPr>
            <p:cNvPr id="8" name="타원 7"/>
            <p:cNvSpPr/>
            <p:nvPr/>
          </p:nvSpPr>
          <p:spPr>
            <a:xfrm>
              <a:off x="2643175" y="357166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2643175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2000232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3929059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3286116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5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3929059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4572001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3286116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4214811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9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4214811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4786315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5286381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 rot="5400000">
              <a:off x="2608249" y="82071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11" idx="0"/>
            </p:cNvCxnSpPr>
            <p:nvPr/>
          </p:nvCxnSpPr>
          <p:spPr>
            <a:xfrm rot="10800000" flipV="1">
              <a:off x="2143108" y="642918"/>
              <a:ext cx="644530" cy="35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8" idx="4"/>
              <a:endCxn id="12" idx="0"/>
            </p:cNvCxnSpPr>
            <p:nvPr/>
          </p:nvCxnSpPr>
          <p:spPr>
            <a:xfrm rot="16200000" flipH="1">
              <a:off x="3250398" y="178571"/>
              <a:ext cx="357191" cy="128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2" idx="4"/>
              <a:endCxn id="14" idx="0"/>
            </p:cNvCxnSpPr>
            <p:nvPr/>
          </p:nvCxnSpPr>
          <p:spPr>
            <a:xfrm rot="5400000">
              <a:off x="3571868" y="1142984"/>
              <a:ext cx="357189" cy="642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0" idx="4"/>
              <a:endCxn id="15" idx="0"/>
            </p:cNvCxnSpPr>
            <p:nvPr/>
          </p:nvCxnSpPr>
          <p:spPr>
            <a:xfrm rot="5400000">
              <a:off x="2607455" y="1464455"/>
              <a:ext cx="357191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2" idx="4"/>
            </p:cNvCxnSpPr>
            <p:nvPr/>
          </p:nvCxnSpPr>
          <p:spPr>
            <a:xfrm rot="16200000" flipH="1">
              <a:off x="4214811" y="1142984"/>
              <a:ext cx="357189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2" idx="4"/>
              <a:endCxn id="16" idx="0"/>
            </p:cNvCxnSpPr>
            <p:nvPr/>
          </p:nvCxnSpPr>
          <p:spPr>
            <a:xfrm rot="5400000">
              <a:off x="3892546" y="1465249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>
              <a:off x="3251191" y="2106603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22" idx="0"/>
            </p:cNvCxnSpPr>
            <p:nvPr/>
          </p:nvCxnSpPr>
          <p:spPr>
            <a:xfrm>
              <a:off x="4716465" y="1928802"/>
              <a:ext cx="427040" cy="35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9" idx="4"/>
              <a:endCxn id="21" idx="0"/>
            </p:cNvCxnSpPr>
            <p:nvPr/>
          </p:nvCxnSpPr>
          <p:spPr>
            <a:xfrm rot="5400000">
              <a:off x="4357687" y="1928802"/>
              <a:ext cx="357191" cy="357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4179886" y="2749546"/>
              <a:ext cx="357189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22" idx="4"/>
              <a:endCxn id="24" idx="0"/>
            </p:cNvCxnSpPr>
            <p:nvPr/>
          </p:nvCxnSpPr>
          <p:spPr>
            <a:xfrm rot="5400000">
              <a:off x="4857753" y="2643183"/>
              <a:ext cx="3571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2" idx="4"/>
              <a:endCxn id="25" idx="0"/>
            </p:cNvCxnSpPr>
            <p:nvPr/>
          </p:nvCxnSpPr>
          <p:spPr>
            <a:xfrm rot="16200000" flipH="1">
              <a:off x="5107786" y="2607464"/>
              <a:ext cx="357189" cy="28575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>
              <a:off x="2608249" y="82071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 flipV="1">
              <a:off x="2143108" y="642918"/>
              <a:ext cx="644530" cy="35719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 flipH="1">
              <a:off x="3250398" y="178571"/>
              <a:ext cx="357191" cy="128588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3571868" y="1142984"/>
              <a:ext cx="357189" cy="64294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2608249" y="146524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4214811" y="1142984"/>
              <a:ext cx="357189" cy="64294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3894134" y="146524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3251191" y="2106603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716465" y="1928802"/>
              <a:ext cx="427040" cy="35719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4357687" y="1928802"/>
              <a:ext cx="357191" cy="35719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4857753" y="2643183"/>
              <a:ext cx="357189" cy="21431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540" name="직사각형 72"/>
          <p:cNvSpPr>
            <a:spLocks noChangeArrowheads="1"/>
          </p:cNvSpPr>
          <p:nvPr/>
        </p:nvSpPr>
        <p:spPr bwMode="auto">
          <a:xfrm>
            <a:off x="500063" y="285750"/>
            <a:ext cx="8001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Right-most derivation</a:t>
            </a:r>
          </a:p>
          <a:p>
            <a:pPr>
              <a:lnSpc>
                <a:spcPct val="20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S ⇒ aSA ⇒ aSSbB ⇒ aSSbBA ⇒ aSSbBbb ⇒ aSSbbbb ⇒ aSabbbb ⇒ aaabbbb</a:t>
            </a:r>
          </a:p>
        </p:txBody>
      </p:sp>
      <p:grpSp>
        <p:nvGrpSpPr>
          <p:cNvPr id="65541" name="그룹 113"/>
          <p:cNvGrpSpPr>
            <a:grpSpLocks/>
          </p:cNvGrpSpPr>
          <p:nvPr/>
        </p:nvGrpSpPr>
        <p:grpSpPr bwMode="auto">
          <a:xfrm>
            <a:off x="5395913" y="5267325"/>
            <a:ext cx="1768475" cy="704850"/>
            <a:chOff x="5929322" y="2857496"/>
            <a:chExt cx="1768679" cy="704300"/>
          </a:xfrm>
        </p:grpSpPr>
        <p:sp>
          <p:nvSpPr>
            <p:cNvPr id="65548" name="TextBox 106"/>
            <p:cNvSpPr txBox="1">
              <a:spLocks noChangeArrowheads="1"/>
            </p:cNvSpPr>
            <p:nvPr/>
          </p:nvSpPr>
          <p:spPr bwMode="auto">
            <a:xfrm>
              <a:off x="5929322" y="3030399"/>
              <a:ext cx="1768679" cy="366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 ⇒ </a:t>
              </a:r>
              <a:r>
                <a:rPr kumimoji="0" lang="en-US" altLang="ko-KR" sz="1800">
                  <a:latin typeface="Monotype Corsiva" pitchFamily="66" charset="0"/>
                  <a:ea typeface="MS Mincho" pitchFamily="49" charset="-128"/>
                  <a:cs typeface="Vrinda" pitchFamily="34" charset="0"/>
                </a:rPr>
                <a:t>X</a:t>
              </a:r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( </a:t>
              </a:r>
              <a:r>
                <a:rPr kumimoji="0" lang="en-US" altLang="ko-KR" sz="1800">
                  <a:latin typeface="Monotype Corsiva" pitchFamily="66" charset="0"/>
                  <a:ea typeface="MS Mincho" pitchFamily="49" charset="-128"/>
                </a:rPr>
                <a:t>X </a:t>
              </a:r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</a:rPr>
                <a:t> ∈ T )</a:t>
              </a:r>
            </a:p>
          </p:txBody>
        </p:sp>
        <p:sp>
          <p:nvSpPr>
            <p:cNvPr id="65549" name="TextBox 107"/>
            <p:cNvSpPr txBox="1">
              <a:spLocks noChangeArrowheads="1"/>
            </p:cNvSpPr>
            <p:nvPr/>
          </p:nvSpPr>
          <p:spPr bwMode="auto">
            <a:xfrm>
              <a:off x="6157948" y="2857496"/>
              <a:ext cx="285783" cy="36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*</a:t>
              </a:r>
            </a:p>
          </p:txBody>
        </p:sp>
        <p:sp>
          <p:nvSpPr>
            <p:cNvPr id="65550" name="TextBox 108"/>
            <p:cNvSpPr txBox="1">
              <a:spLocks noChangeArrowheads="1"/>
            </p:cNvSpPr>
            <p:nvPr/>
          </p:nvSpPr>
          <p:spPr bwMode="auto">
            <a:xfrm>
              <a:off x="6124607" y="3195370"/>
              <a:ext cx="285783" cy="366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G</a:t>
              </a:r>
            </a:p>
          </p:txBody>
        </p:sp>
        <p:cxnSp>
          <p:nvCxnSpPr>
            <p:cNvPr id="111" name="직선 연결선 110"/>
            <p:cNvCxnSpPr/>
            <p:nvPr/>
          </p:nvCxnSpPr>
          <p:spPr>
            <a:xfrm rot="5400000">
              <a:off x="7043972" y="3162026"/>
              <a:ext cx="214145" cy="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화살표 연결선 59"/>
          <p:cNvCxnSpPr/>
          <p:nvPr/>
        </p:nvCxnSpPr>
        <p:spPr>
          <a:xfrm rot="5400000">
            <a:off x="20351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>
            <a:off x="28352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>
            <a:off x="3759201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>
            <a:off x="456882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>
            <a:off x="53498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6216651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8"/>
          <p:cNvSpPr>
            <a:spLocks noChangeArrowheads="1"/>
          </p:cNvSpPr>
          <p:nvPr/>
        </p:nvSpPr>
        <p:spPr bwMode="auto">
          <a:xfrm>
            <a:off x="457200" y="404813"/>
            <a:ext cx="8229600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Left another version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S=&gt;aSA=&gt;aaSAA=&gt;aaaAA=&gt;aaabbA=&gt;aaabbbb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                 G is ambiguous !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Def. 5.5&gt; G is said to be ambiguous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W∈LCG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적어도 두 개의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derivation tree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 생기면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아무리 고쳐도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ambiguous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inherently ambiguous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하다라고 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66563" name="Oval 29"/>
          <p:cNvSpPr>
            <a:spLocks noChangeArrowheads="1"/>
          </p:cNvSpPr>
          <p:nvPr/>
        </p:nvSpPr>
        <p:spPr bwMode="auto">
          <a:xfrm>
            <a:off x="4067175" y="12684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6564" name="Oval 30"/>
          <p:cNvSpPr>
            <a:spLocks noChangeArrowheads="1"/>
          </p:cNvSpPr>
          <p:nvPr/>
        </p:nvSpPr>
        <p:spPr bwMode="auto">
          <a:xfrm>
            <a:off x="5507038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65" name="Oval 31"/>
          <p:cNvSpPr>
            <a:spLocks noChangeArrowheads="1"/>
          </p:cNvSpPr>
          <p:nvPr/>
        </p:nvSpPr>
        <p:spPr bwMode="auto">
          <a:xfrm>
            <a:off x="2627313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66" name="Oval 32"/>
          <p:cNvSpPr>
            <a:spLocks noChangeArrowheads="1"/>
          </p:cNvSpPr>
          <p:nvPr/>
        </p:nvSpPr>
        <p:spPr bwMode="auto">
          <a:xfrm>
            <a:off x="4067175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6567" name="Oval 33"/>
          <p:cNvSpPr>
            <a:spLocks noChangeArrowheads="1"/>
          </p:cNvSpPr>
          <p:nvPr/>
        </p:nvSpPr>
        <p:spPr bwMode="auto">
          <a:xfrm>
            <a:off x="3419475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8" name="Oval 34"/>
          <p:cNvSpPr>
            <a:spLocks noChangeArrowheads="1"/>
          </p:cNvSpPr>
          <p:nvPr/>
        </p:nvSpPr>
        <p:spPr bwMode="auto">
          <a:xfrm>
            <a:off x="4067175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9" name="Oval 35"/>
          <p:cNvSpPr>
            <a:spLocks noChangeArrowheads="1"/>
          </p:cNvSpPr>
          <p:nvPr/>
        </p:nvSpPr>
        <p:spPr bwMode="auto">
          <a:xfrm>
            <a:off x="5219700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0" name="Oval 36"/>
          <p:cNvSpPr>
            <a:spLocks noChangeArrowheads="1"/>
          </p:cNvSpPr>
          <p:nvPr/>
        </p:nvSpPr>
        <p:spPr bwMode="auto">
          <a:xfrm>
            <a:off x="5795963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1" name="Oval 37"/>
          <p:cNvSpPr>
            <a:spLocks noChangeArrowheads="1"/>
          </p:cNvSpPr>
          <p:nvPr/>
        </p:nvSpPr>
        <p:spPr bwMode="auto">
          <a:xfrm>
            <a:off x="4643438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2" name="Oval 38"/>
          <p:cNvSpPr>
            <a:spLocks noChangeArrowheads="1"/>
          </p:cNvSpPr>
          <p:nvPr/>
        </p:nvSpPr>
        <p:spPr bwMode="auto">
          <a:xfrm>
            <a:off x="4067175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3" name="Oval 39"/>
          <p:cNvSpPr>
            <a:spLocks noChangeArrowheads="1"/>
          </p:cNvSpPr>
          <p:nvPr/>
        </p:nvSpPr>
        <p:spPr bwMode="auto">
          <a:xfrm>
            <a:off x="4498975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4" name="Oval 40"/>
          <p:cNvSpPr>
            <a:spLocks noChangeArrowheads="1"/>
          </p:cNvSpPr>
          <p:nvPr/>
        </p:nvSpPr>
        <p:spPr bwMode="auto">
          <a:xfrm>
            <a:off x="4859338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6575" name="AutoShape 41"/>
          <p:cNvCxnSpPr>
            <a:cxnSpLocks noChangeShapeType="1"/>
            <a:stCxn id="66563" idx="4"/>
            <a:endCxn id="66566" idx="0"/>
          </p:cNvCxnSpPr>
          <p:nvPr/>
        </p:nvCxnSpPr>
        <p:spPr bwMode="auto">
          <a:xfrm>
            <a:off x="4211638" y="1555750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6" name="AutoShape 42"/>
          <p:cNvCxnSpPr>
            <a:cxnSpLocks noChangeShapeType="1"/>
            <a:stCxn id="66563" idx="3"/>
            <a:endCxn id="66565" idx="7"/>
          </p:cNvCxnSpPr>
          <p:nvPr/>
        </p:nvCxnSpPr>
        <p:spPr bwMode="auto">
          <a:xfrm flipH="1">
            <a:off x="2873375" y="1512888"/>
            <a:ext cx="1236663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7" name="AutoShape 43"/>
          <p:cNvCxnSpPr>
            <a:cxnSpLocks noChangeShapeType="1"/>
            <a:stCxn id="66563" idx="5"/>
            <a:endCxn id="66564" idx="1"/>
          </p:cNvCxnSpPr>
          <p:nvPr/>
        </p:nvCxnSpPr>
        <p:spPr bwMode="auto">
          <a:xfrm>
            <a:off x="4313238" y="1512888"/>
            <a:ext cx="1236662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8" name="AutoShape 44"/>
          <p:cNvCxnSpPr>
            <a:cxnSpLocks noChangeShapeType="1"/>
            <a:stCxn id="66566" idx="4"/>
            <a:endCxn id="66568" idx="0"/>
          </p:cNvCxnSpPr>
          <p:nvPr/>
        </p:nvCxnSpPr>
        <p:spPr bwMode="auto">
          <a:xfrm>
            <a:off x="4211638" y="2419350"/>
            <a:ext cx="0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9" name="AutoShape 45"/>
          <p:cNvCxnSpPr>
            <a:cxnSpLocks noChangeShapeType="1"/>
            <a:stCxn id="66566" idx="3"/>
            <a:endCxn id="66567" idx="0"/>
          </p:cNvCxnSpPr>
          <p:nvPr/>
        </p:nvCxnSpPr>
        <p:spPr bwMode="auto">
          <a:xfrm flipH="1">
            <a:off x="3563938" y="2376488"/>
            <a:ext cx="546100" cy="690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0" name="AutoShape 46"/>
          <p:cNvCxnSpPr>
            <a:cxnSpLocks noChangeShapeType="1"/>
            <a:stCxn id="66566" idx="5"/>
            <a:endCxn id="66571" idx="0"/>
          </p:cNvCxnSpPr>
          <p:nvPr/>
        </p:nvCxnSpPr>
        <p:spPr bwMode="auto">
          <a:xfrm>
            <a:off x="4313238" y="2376488"/>
            <a:ext cx="474662" cy="690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1" name="AutoShape 47"/>
          <p:cNvCxnSpPr>
            <a:cxnSpLocks noChangeShapeType="1"/>
            <a:stCxn id="66564" idx="4"/>
            <a:endCxn id="66569" idx="0"/>
          </p:cNvCxnSpPr>
          <p:nvPr/>
        </p:nvCxnSpPr>
        <p:spPr bwMode="auto">
          <a:xfrm flipH="1">
            <a:off x="5364163" y="2419350"/>
            <a:ext cx="287337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2" name="AutoShape 48"/>
          <p:cNvCxnSpPr>
            <a:cxnSpLocks noChangeShapeType="1"/>
            <a:stCxn id="66564" idx="4"/>
            <a:endCxn id="66570" idx="0"/>
          </p:cNvCxnSpPr>
          <p:nvPr/>
        </p:nvCxnSpPr>
        <p:spPr bwMode="auto">
          <a:xfrm>
            <a:off x="5651500" y="2419350"/>
            <a:ext cx="2889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3" name="AutoShape 49"/>
          <p:cNvCxnSpPr>
            <a:cxnSpLocks noChangeShapeType="1"/>
            <a:stCxn id="66568" idx="4"/>
            <a:endCxn id="66572" idx="0"/>
          </p:cNvCxnSpPr>
          <p:nvPr/>
        </p:nvCxnSpPr>
        <p:spPr bwMode="auto">
          <a:xfrm>
            <a:off x="4211638" y="3354388"/>
            <a:ext cx="0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4" name="AutoShape 50"/>
          <p:cNvCxnSpPr>
            <a:cxnSpLocks noChangeShapeType="1"/>
            <a:stCxn id="66571" idx="4"/>
            <a:endCxn id="66573" idx="0"/>
          </p:cNvCxnSpPr>
          <p:nvPr/>
        </p:nvCxnSpPr>
        <p:spPr bwMode="auto">
          <a:xfrm flipH="1">
            <a:off x="4643438" y="3354388"/>
            <a:ext cx="144462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5" name="AutoShape 51"/>
          <p:cNvCxnSpPr>
            <a:cxnSpLocks noChangeShapeType="1"/>
            <a:stCxn id="66571" idx="4"/>
            <a:endCxn id="66574" idx="0"/>
          </p:cNvCxnSpPr>
          <p:nvPr/>
        </p:nvCxnSpPr>
        <p:spPr bwMode="auto">
          <a:xfrm>
            <a:off x="4787900" y="3354388"/>
            <a:ext cx="215900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95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476672"/>
            <a:ext cx="1184299" cy="3693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850188"/>
            <a:ext cx="131632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951" y="1219520"/>
            <a:ext cx="1316899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7918" y="1579723"/>
            <a:ext cx="1139736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5774" y="1937787"/>
            <a:ext cx="1668085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7268" y="2236095"/>
            <a:ext cx="1799532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565" y="2543281"/>
            <a:ext cx="1799532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0610" y="2855605"/>
            <a:ext cx="1424429" cy="36933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7777" y="3224937"/>
            <a:ext cx="1932132" cy="369332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0135" y="3594269"/>
            <a:ext cx="1931554" cy="369332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030" y="3928202"/>
            <a:ext cx="1668983" cy="369332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999" y="4279428"/>
            <a:ext cx="2903808" cy="369332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26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658" y="223839"/>
            <a:ext cx="2222917" cy="307777"/>
          </a:xfrm>
          <a:prstGeom prst="rect">
            <a:avLst/>
          </a:prstGeom>
          <a:blipFill rotWithShape="1">
            <a:blip r:embed="rId2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8353" y="285394"/>
            <a:ext cx="1002839" cy="307777"/>
          </a:xfrm>
          <a:prstGeom prst="rect">
            <a:avLst/>
          </a:prstGeom>
          <a:blipFill rotWithShape="1">
            <a:blip r:embed="rId3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3096" y="285394"/>
            <a:ext cx="1677190" cy="307777"/>
          </a:xfrm>
          <a:prstGeom prst="rect">
            <a:avLst/>
          </a:prstGeom>
          <a:blipFill rotWithShape="1">
            <a:blip r:embed="rId4"/>
            <a:stretch>
              <a:fillRect t="-4000" r="-727" b="-18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4664" y="856996"/>
            <a:ext cx="726737" cy="30777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7570" y="856996"/>
            <a:ext cx="1106520" cy="30777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6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5768" y="856996"/>
            <a:ext cx="1058430" cy="30777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7030" y="856996"/>
            <a:ext cx="920380" cy="307777"/>
          </a:xfrm>
          <a:prstGeom prst="rect">
            <a:avLst/>
          </a:prstGeom>
          <a:blipFill rotWithShape="1">
            <a:blip r:embed="rId8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46594" y="856995"/>
            <a:ext cx="1144352" cy="307777"/>
          </a:xfrm>
          <a:prstGeom prst="rect">
            <a:avLst/>
          </a:prstGeom>
          <a:blipFill rotWithShape="1">
            <a:blip r:embed="rId9"/>
            <a:stretch>
              <a:fillRect t="-14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1647825" y="1916113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 bwMode="auto">
          <a:xfrm>
            <a:off x="566738" y="2708275"/>
            <a:ext cx="576262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 bwMode="auto">
          <a:xfrm>
            <a:off x="1639888" y="2708275"/>
            <a:ext cx="576262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2665413" y="2708275"/>
            <a:ext cx="574675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566738" y="3571875"/>
            <a:ext cx="576262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566738" y="4437063"/>
            <a:ext cx="576262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1638300" y="3571875"/>
            <a:ext cx="576263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2665413" y="3571875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1638300" y="4437063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 bwMode="auto">
          <a:xfrm>
            <a:off x="1647825" y="5227638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 bwMode="auto">
          <a:xfrm>
            <a:off x="3590925" y="3576638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3590925" y="4437063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 bwMode="auto">
          <a:xfrm>
            <a:off x="3590925" y="5227638"/>
            <a:ext cx="576263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631" name="TextBox 38"/>
          <p:cNvSpPr txBox="1">
            <a:spLocks noChangeArrowheads="1"/>
          </p:cNvSpPr>
          <p:nvPr/>
        </p:nvSpPr>
        <p:spPr bwMode="auto">
          <a:xfrm>
            <a:off x="1757363" y="1941513"/>
            <a:ext cx="58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2" name="TextBox 39"/>
          <p:cNvSpPr txBox="1">
            <a:spLocks noChangeArrowheads="1"/>
          </p:cNvSpPr>
          <p:nvPr/>
        </p:nvSpPr>
        <p:spPr bwMode="auto">
          <a:xfrm>
            <a:off x="661988" y="2728913"/>
            <a:ext cx="585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3" name="TextBox 40"/>
          <p:cNvSpPr txBox="1">
            <a:spLocks noChangeArrowheads="1"/>
          </p:cNvSpPr>
          <p:nvPr/>
        </p:nvSpPr>
        <p:spPr bwMode="auto">
          <a:xfrm>
            <a:off x="2765425" y="2706688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4" name="TextBox 41"/>
          <p:cNvSpPr txBox="1">
            <a:spLocks noChangeArrowheads="1"/>
          </p:cNvSpPr>
          <p:nvPr/>
        </p:nvSpPr>
        <p:spPr bwMode="auto">
          <a:xfrm>
            <a:off x="1747838" y="3605213"/>
            <a:ext cx="585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5" name="TextBox 42"/>
          <p:cNvSpPr txBox="1">
            <a:spLocks noChangeArrowheads="1"/>
          </p:cNvSpPr>
          <p:nvPr/>
        </p:nvSpPr>
        <p:spPr bwMode="auto">
          <a:xfrm>
            <a:off x="3700463" y="3578225"/>
            <a:ext cx="58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6" name="TextBox 48"/>
          <p:cNvSpPr txBox="1">
            <a:spLocks noChangeArrowheads="1"/>
          </p:cNvSpPr>
          <p:nvPr/>
        </p:nvSpPr>
        <p:spPr bwMode="auto">
          <a:xfrm>
            <a:off x="1720850" y="2706688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+</a:t>
            </a:r>
            <a:endParaRPr lang="ko-KR" altLang="en-US"/>
          </a:p>
        </p:txBody>
      </p:sp>
      <p:sp>
        <p:nvSpPr>
          <p:cNvPr id="68637" name="TextBox 50"/>
          <p:cNvSpPr txBox="1">
            <a:spLocks noChangeArrowheads="1"/>
          </p:cNvSpPr>
          <p:nvPr/>
        </p:nvSpPr>
        <p:spPr bwMode="auto">
          <a:xfrm>
            <a:off x="2797175" y="3675063"/>
            <a:ext cx="58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*</a:t>
            </a:r>
            <a:endParaRPr lang="ko-KR" altLang="en-US"/>
          </a:p>
        </p:txBody>
      </p:sp>
      <p:sp>
        <p:nvSpPr>
          <p:cNvPr id="68638" name="TextBox 52"/>
          <p:cNvSpPr txBox="1">
            <a:spLocks noChangeArrowheads="1"/>
          </p:cNvSpPr>
          <p:nvPr/>
        </p:nvSpPr>
        <p:spPr bwMode="auto">
          <a:xfrm>
            <a:off x="708025" y="3608388"/>
            <a:ext cx="48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39" name="TextBox 54"/>
          <p:cNvSpPr txBox="1">
            <a:spLocks noChangeArrowheads="1"/>
          </p:cNvSpPr>
          <p:nvPr/>
        </p:nvSpPr>
        <p:spPr bwMode="auto">
          <a:xfrm>
            <a:off x="1790700" y="4468813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40" name="TextBox 55"/>
          <p:cNvSpPr txBox="1">
            <a:spLocks noChangeArrowheads="1"/>
          </p:cNvSpPr>
          <p:nvPr/>
        </p:nvSpPr>
        <p:spPr bwMode="auto">
          <a:xfrm>
            <a:off x="3736975" y="4459288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41" name="TextBox 59"/>
          <p:cNvSpPr txBox="1">
            <a:spLocks noChangeArrowheads="1"/>
          </p:cNvSpPr>
          <p:nvPr/>
        </p:nvSpPr>
        <p:spPr bwMode="auto">
          <a:xfrm>
            <a:off x="661988" y="4441825"/>
            <a:ext cx="484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a</a:t>
            </a:r>
            <a:endParaRPr lang="ko-KR" altLang="en-US" sz="2400"/>
          </a:p>
        </p:txBody>
      </p:sp>
      <p:sp>
        <p:nvSpPr>
          <p:cNvPr id="68642" name="TextBox 61"/>
          <p:cNvSpPr txBox="1">
            <a:spLocks noChangeArrowheads="1"/>
          </p:cNvSpPr>
          <p:nvPr/>
        </p:nvSpPr>
        <p:spPr bwMode="auto">
          <a:xfrm>
            <a:off x="1755775" y="5246688"/>
            <a:ext cx="48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b</a:t>
            </a:r>
            <a:endParaRPr lang="ko-KR" altLang="en-US" sz="2400"/>
          </a:p>
        </p:txBody>
      </p:sp>
      <p:sp>
        <p:nvSpPr>
          <p:cNvPr id="68643" name="TextBox 63"/>
          <p:cNvSpPr txBox="1">
            <a:spLocks noChangeArrowheads="1"/>
          </p:cNvSpPr>
          <p:nvPr/>
        </p:nvSpPr>
        <p:spPr bwMode="auto">
          <a:xfrm>
            <a:off x="3692525" y="5216525"/>
            <a:ext cx="48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c</a:t>
            </a:r>
            <a:endParaRPr lang="ko-KR" altLang="en-US" sz="2400"/>
          </a:p>
        </p:txBody>
      </p:sp>
      <p:cxnSp>
        <p:nvCxnSpPr>
          <p:cNvPr id="67" name="직선 화살표 연결선 66"/>
          <p:cNvCxnSpPr/>
          <p:nvPr/>
        </p:nvCxnSpPr>
        <p:spPr bwMode="auto">
          <a:xfrm flipH="1">
            <a:off x="1919288" y="2420938"/>
            <a:ext cx="6350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 bwMode="auto">
          <a:xfrm>
            <a:off x="2214563" y="2276475"/>
            <a:ext cx="582612" cy="452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8" idx="4"/>
            <a:endCxn id="12" idx="0"/>
          </p:cNvCxnSpPr>
          <p:nvPr/>
        </p:nvCxnSpPr>
        <p:spPr bwMode="auto">
          <a:xfrm>
            <a:off x="2952750" y="3211513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 bwMode="auto">
          <a:xfrm>
            <a:off x="3240088" y="3068638"/>
            <a:ext cx="49688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68634" idx="0"/>
          </p:cNvCxnSpPr>
          <p:nvPr/>
        </p:nvCxnSpPr>
        <p:spPr bwMode="auto">
          <a:xfrm flipH="1">
            <a:off x="2039938" y="3068638"/>
            <a:ext cx="61595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5" idx="4"/>
            <a:endCxn id="16" idx="0"/>
          </p:cNvCxnSpPr>
          <p:nvPr/>
        </p:nvCxnSpPr>
        <p:spPr bwMode="auto">
          <a:xfrm>
            <a:off x="3879850" y="4079875"/>
            <a:ext cx="0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6" idx="4"/>
          </p:cNvCxnSpPr>
          <p:nvPr/>
        </p:nvCxnSpPr>
        <p:spPr bwMode="auto">
          <a:xfrm>
            <a:off x="3879850" y="4940300"/>
            <a:ext cx="0" cy="32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13" idx="0"/>
          </p:cNvCxnSpPr>
          <p:nvPr/>
        </p:nvCxnSpPr>
        <p:spPr bwMode="auto">
          <a:xfrm>
            <a:off x="1922463" y="4067175"/>
            <a:ext cx="4762" cy="3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3" idx="4"/>
            <a:endCxn id="14" idx="0"/>
          </p:cNvCxnSpPr>
          <p:nvPr/>
        </p:nvCxnSpPr>
        <p:spPr bwMode="auto">
          <a:xfrm>
            <a:off x="1927225" y="4940300"/>
            <a:ext cx="7938" cy="28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" idx="2"/>
          </p:cNvCxnSpPr>
          <p:nvPr/>
        </p:nvCxnSpPr>
        <p:spPr bwMode="auto">
          <a:xfrm flipH="1">
            <a:off x="954088" y="2168525"/>
            <a:ext cx="693737" cy="53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" idx="4"/>
            <a:endCxn id="9" idx="0"/>
          </p:cNvCxnSpPr>
          <p:nvPr/>
        </p:nvCxnSpPr>
        <p:spPr bwMode="auto">
          <a:xfrm>
            <a:off x="854075" y="3211513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" idx="4"/>
            <a:endCxn id="10" idx="0"/>
          </p:cNvCxnSpPr>
          <p:nvPr/>
        </p:nvCxnSpPr>
        <p:spPr bwMode="auto">
          <a:xfrm>
            <a:off x="854075" y="4076700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56" name="그룹 2"/>
          <p:cNvGrpSpPr>
            <a:grpSpLocks/>
          </p:cNvGrpSpPr>
          <p:nvPr/>
        </p:nvGrpSpPr>
        <p:grpSpPr bwMode="auto">
          <a:xfrm>
            <a:off x="5027613" y="1916113"/>
            <a:ext cx="3649662" cy="3816350"/>
            <a:chOff x="5028115" y="1510137"/>
            <a:chExt cx="3649169" cy="3816424"/>
          </a:xfrm>
        </p:grpSpPr>
        <p:sp>
          <p:nvSpPr>
            <p:cNvPr id="18" name="타원 17"/>
            <p:cNvSpPr/>
            <p:nvPr/>
          </p:nvSpPr>
          <p:spPr>
            <a:xfrm>
              <a:off x="6964603" y="1510137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31280" y="2302314"/>
              <a:ext cx="576185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958254" y="2302314"/>
              <a:ext cx="576184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982053" y="2302314"/>
              <a:ext cx="576185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31280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982053" y="4031136"/>
              <a:ext cx="576185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956666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982053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956666" y="4031136"/>
              <a:ext cx="576185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6964603" y="4821726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028115" y="3170694"/>
              <a:ext cx="576184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028115" y="4031136"/>
              <a:ext cx="576184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28115" y="4821726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670" name="TextBox 43"/>
            <p:cNvSpPr txBox="1">
              <a:spLocks noChangeArrowheads="1"/>
            </p:cNvSpPr>
            <p:nvPr/>
          </p:nvSpPr>
          <p:spPr bwMode="auto">
            <a:xfrm>
              <a:off x="7069056" y="1531332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1" name="TextBox 44"/>
            <p:cNvSpPr txBox="1">
              <a:spLocks noChangeArrowheads="1"/>
            </p:cNvSpPr>
            <p:nvPr/>
          </p:nvSpPr>
          <p:spPr bwMode="auto">
            <a:xfrm>
              <a:off x="6038967" y="233573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2" name="TextBox 45"/>
            <p:cNvSpPr txBox="1">
              <a:spLocks noChangeArrowheads="1"/>
            </p:cNvSpPr>
            <p:nvPr/>
          </p:nvSpPr>
          <p:spPr bwMode="auto">
            <a:xfrm>
              <a:off x="5134825" y="3183359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3" name="TextBox 46"/>
            <p:cNvSpPr txBox="1">
              <a:spLocks noChangeArrowheads="1"/>
            </p:cNvSpPr>
            <p:nvPr/>
          </p:nvSpPr>
          <p:spPr bwMode="auto">
            <a:xfrm>
              <a:off x="8092498" y="233573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4" name="TextBox 47"/>
            <p:cNvSpPr txBox="1">
              <a:spLocks noChangeArrowheads="1"/>
            </p:cNvSpPr>
            <p:nvPr/>
          </p:nvSpPr>
          <p:spPr bwMode="auto">
            <a:xfrm>
              <a:off x="7069056" y="3184491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5" name="TextBox 49"/>
            <p:cNvSpPr txBox="1">
              <a:spLocks noChangeArrowheads="1"/>
            </p:cNvSpPr>
            <p:nvPr/>
          </p:nvSpPr>
          <p:spPr bwMode="auto">
            <a:xfrm>
              <a:off x="6003455" y="3177527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+</a:t>
              </a:r>
              <a:endParaRPr lang="ko-KR" altLang="en-US"/>
            </a:p>
          </p:txBody>
        </p:sp>
        <p:sp>
          <p:nvSpPr>
            <p:cNvPr id="68676" name="TextBox 51"/>
            <p:cNvSpPr txBox="1">
              <a:spLocks noChangeArrowheads="1"/>
            </p:cNvSpPr>
            <p:nvPr/>
          </p:nvSpPr>
          <p:spPr bwMode="auto">
            <a:xfrm>
              <a:off x="7095690" y="2409882"/>
              <a:ext cx="584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*</a:t>
              </a:r>
              <a:endParaRPr lang="ko-KR" altLang="en-US"/>
            </a:p>
          </p:txBody>
        </p:sp>
        <p:sp>
          <p:nvSpPr>
            <p:cNvPr id="68677" name="TextBox 56"/>
            <p:cNvSpPr txBox="1">
              <a:spLocks noChangeArrowheads="1"/>
            </p:cNvSpPr>
            <p:nvPr/>
          </p:nvSpPr>
          <p:spPr bwMode="auto">
            <a:xfrm>
              <a:off x="5181035" y="4037296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78" name="TextBox 57"/>
            <p:cNvSpPr txBox="1">
              <a:spLocks noChangeArrowheads="1"/>
            </p:cNvSpPr>
            <p:nvPr/>
          </p:nvSpPr>
          <p:spPr bwMode="auto">
            <a:xfrm>
              <a:off x="7109375" y="4043264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79" name="TextBox 58"/>
            <p:cNvSpPr txBox="1">
              <a:spLocks noChangeArrowheads="1"/>
            </p:cNvSpPr>
            <p:nvPr/>
          </p:nvSpPr>
          <p:spPr bwMode="auto">
            <a:xfrm>
              <a:off x="8133243" y="318640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80" name="TextBox 60"/>
            <p:cNvSpPr txBox="1">
              <a:spLocks noChangeArrowheads="1"/>
            </p:cNvSpPr>
            <p:nvPr/>
          </p:nvSpPr>
          <p:spPr bwMode="auto">
            <a:xfrm>
              <a:off x="5134228" y="4810498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a</a:t>
              </a:r>
              <a:endParaRPr lang="ko-KR" altLang="en-US" sz="2400"/>
            </a:p>
          </p:txBody>
        </p:sp>
        <p:sp>
          <p:nvSpPr>
            <p:cNvPr id="68681" name="TextBox 62"/>
            <p:cNvSpPr txBox="1">
              <a:spLocks noChangeArrowheads="1"/>
            </p:cNvSpPr>
            <p:nvPr/>
          </p:nvSpPr>
          <p:spPr bwMode="auto">
            <a:xfrm>
              <a:off x="7077053" y="483713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b</a:t>
              </a:r>
              <a:endParaRPr lang="ko-KR" altLang="en-US" sz="2400"/>
            </a:p>
          </p:txBody>
        </p:sp>
        <p:sp>
          <p:nvSpPr>
            <p:cNvPr id="68682" name="TextBox 64"/>
            <p:cNvSpPr txBox="1">
              <a:spLocks noChangeArrowheads="1"/>
            </p:cNvSpPr>
            <p:nvPr/>
          </p:nvSpPr>
          <p:spPr bwMode="auto">
            <a:xfrm>
              <a:off x="8095755" y="4023900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c</a:t>
              </a:r>
              <a:endParaRPr lang="ko-KR" altLang="en-US" sz="2400"/>
            </a:p>
          </p:txBody>
        </p:sp>
        <p:cxnSp>
          <p:nvCxnSpPr>
            <p:cNvPr id="97" name="직선 화살표 연결선 96"/>
            <p:cNvCxnSpPr>
              <a:stCxn id="18" idx="4"/>
              <a:endCxn id="20" idx="0"/>
            </p:cNvCxnSpPr>
            <p:nvPr/>
          </p:nvCxnSpPr>
          <p:spPr>
            <a:xfrm flipH="1">
              <a:off x="7245552" y="2014972"/>
              <a:ext cx="7937" cy="287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7532852" y="1845105"/>
              <a:ext cx="599994" cy="490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18" idx="2"/>
              <a:endCxn id="68671" idx="0"/>
            </p:cNvCxnSpPr>
            <p:nvPr/>
          </p:nvCxnSpPr>
          <p:spPr>
            <a:xfrm flipH="1">
              <a:off x="6331276" y="1762554"/>
              <a:ext cx="633327" cy="573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21" idx="4"/>
              <a:endCxn id="25" idx="0"/>
            </p:cNvCxnSpPr>
            <p:nvPr/>
          </p:nvCxnSpPr>
          <p:spPr>
            <a:xfrm>
              <a:off x="8270939" y="2805562"/>
              <a:ext cx="0" cy="3603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25" idx="4"/>
              <a:endCxn id="23" idx="0"/>
            </p:cNvCxnSpPr>
            <p:nvPr/>
          </p:nvCxnSpPr>
          <p:spPr>
            <a:xfrm>
              <a:off x="8270939" y="3670766"/>
              <a:ext cx="0" cy="360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9" idx="4"/>
              <a:endCxn id="22" idx="0"/>
            </p:cNvCxnSpPr>
            <p:nvPr/>
          </p:nvCxnSpPr>
          <p:spPr>
            <a:xfrm>
              <a:off x="6220166" y="2805562"/>
              <a:ext cx="0" cy="3603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19" idx="3"/>
            </p:cNvCxnSpPr>
            <p:nvPr/>
          </p:nvCxnSpPr>
          <p:spPr>
            <a:xfrm flipH="1">
              <a:off x="5436047" y="2732536"/>
              <a:ext cx="580947" cy="433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endCxn id="24" idx="1"/>
            </p:cNvCxnSpPr>
            <p:nvPr/>
          </p:nvCxnSpPr>
          <p:spPr>
            <a:xfrm>
              <a:off x="6443974" y="2732536"/>
              <a:ext cx="596819" cy="50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24" idx="4"/>
              <a:endCxn id="26" idx="0"/>
            </p:cNvCxnSpPr>
            <p:nvPr/>
          </p:nvCxnSpPr>
          <p:spPr>
            <a:xfrm>
              <a:off x="7243966" y="3670766"/>
              <a:ext cx="0" cy="360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" idx="4"/>
              <a:endCxn id="27" idx="0"/>
            </p:cNvCxnSpPr>
            <p:nvPr/>
          </p:nvCxnSpPr>
          <p:spPr>
            <a:xfrm>
              <a:off x="7243966" y="4534383"/>
              <a:ext cx="9524" cy="28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28" idx="4"/>
              <a:endCxn id="29" idx="0"/>
            </p:cNvCxnSpPr>
            <p:nvPr/>
          </p:nvCxnSpPr>
          <p:spPr>
            <a:xfrm>
              <a:off x="5315413" y="3673941"/>
              <a:ext cx="0" cy="357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29" idx="4"/>
              <a:endCxn id="30" idx="0"/>
            </p:cNvCxnSpPr>
            <p:nvPr/>
          </p:nvCxnSpPr>
          <p:spPr>
            <a:xfrm>
              <a:off x="5315413" y="4534383"/>
              <a:ext cx="0" cy="28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5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1056" y="621403"/>
            <a:ext cx="805156" cy="3077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1041059"/>
            <a:ext cx="796372" cy="3077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0" y="1400355"/>
            <a:ext cx="763606" cy="30777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0" y="1769687"/>
            <a:ext cx="1098698" cy="30777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139019"/>
            <a:ext cx="1079655" cy="30777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504321"/>
            <a:ext cx="917174" cy="307777"/>
          </a:xfrm>
          <a:prstGeom prst="rect">
            <a:avLst/>
          </a:prstGeom>
          <a:blipFill rotWithShape="1">
            <a:blip r:embed="rId7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863048"/>
            <a:ext cx="1037463" cy="307777"/>
          </a:xfrm>
          <a:prstGeom prst="rect">
            <a:avLst/>
          </a:prstGeom>
          <a:blipFill rotWithShape="1">
            <a:blip r:embed="rId8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69641" name="그룹 1"/>
          <p:cNvGrpSpPr>
            <a:grpSpLocks/>
          </p:cNvGrpSpPr>
          <p:nvPr/>
        </p:nvGrpSpPr>
        <p:grpSpPr bwMode="auto">
          <a:xfrm>
            <a:off x="4318000" y="554038"/>
            <a:ext cx="3717925" cy="4603750"/>
            <a:chOff x="4317980" y="554041"/>
            <a:chExt cx="3717305" cy="4603151"/>
          </a:xfrm>
        </p:grpSpPr>
        <p:sp>
          <p:nvSpPr>
            <p:cNvPr id="14" name="타원 13"/>
            <p:cNvSpPr/>
            <p:nvPr/>
          </p:nvSpPr>
          <p:spPr>
            <a:xfrm>
              <a:off x="5398888" y="554041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317980" y="1346100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390951" y="1346100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416305" y="1346100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317980" y="2209588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317980" y="3074663"/>
              <a:ext cx="576167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89364" y="2209588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16305" y="2209588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389364" y="3074663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98888" y="3866722"/>
              <a:ext cx="574579" cy="50317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341664" y="2214350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341664" y="3074663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41664" y="3866722"/>
              <a:ext cx="576166" cy="50317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55" name="TextBox 26"/>
            <p:cNvSpPr txBox="1">
              <a:spLocks noChangeArrowheads="1"/>
            </p:cNvSpPr>
            <p:nvPr/>
          </p:nvSpPr>
          <p:spPr bwMode="auto">
            <a:xfrm>
              <a:off x="5508104" y="579394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9656" name="TextBox 27"/>
            <p:cNvSpPr txBox="1">
              <a:spLocks noChangeArrowheads="1"/>
            </p:cNvSpPr>
            <p:nvPr/>
          </p:nvSpPr>
          <p:spPr bwMode="auto">
            <a:xfrm>
              <a:off x="4413648" y="1367324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9657" name="TextBox 28"/>
            <p:cNvSpPr txBox="1">
              <a:spLocks noChangeArrowheads="1"/>
            </p:cNvSpPr>
            <p:nvPr/>
          </p:nvSpPr>
          <p:spPr bwMode="auto">
            <a:xfrm>
              <a:off x="6530433" y="1362604"/>
              <a:ext cx="5316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69658" name="TextBox 30"/>
            <p:cNvSpPr txBox="1">
              <a:spLocks noChangeArrowheads="1"/>
            </p:cNvSpPr>
            <p:nvPr/>
          </p:nvSpPr>
          <p:spPr bwMode="auto">
            <a:xfrm>
              <a:off x="7450499" y="221549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/>
            </a:p>
          </p:txBody>
        </p:sp>
        <p:sp>
          <p:nvSpPr>
            <p:cNvPr id="69659" name="TextBox 31"/>
            <p:cNvSpPr txBox="1">
              <a:spLocks noChangeArrowheads="1"/>
            </p:cNvSpPr>
            <p:nvPr/>
          </p:nvSpPr>
          <p:spPr bwMode="auto">
            <a:xfrm>
              <a:off x="6547306" y="2277972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*</a:t>
              </a:r>
              <a:endParaRPr lang="ko-KR" altLang="en-US"/>
            </a:p>
          </p:txBody>
        </p:sp>
        <p:sp>
          <p:nvSpPr>
            <p:cNvPr id="69660" name="TextBox 32"/>
            <p:cNvSpPr txBox="1">
              <a:spLocks noChangeArrowheads="1"/>
            </p:cNvSpPr>
            <p:nvPr/>
          </p:nvSpPr>
          <p:spPr bwMode="auto">
            <a:xfrm>
              <a:off x="5497752" y="1404613"/>
              <a:ext cx="584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+</a:t>
              </a:r>
              <a:endParaRPr lang="ko-KR" altLang="en-US"/>
            </a:p>
          </p:txBody>
        </p:sp>
        <p:sp>
          <p:nvSpPr>
            <p:cNvPr id="69661" name="TextBox 33"/>
            <p:cNvSpPr txBox="1">
              <a:spLocks noChangeArrowheads="1"/>
            </p:cNvSpPr>
            <p:nvPr/>
          </p:nvSpPr>
          <p:spPr bwMode="auto">
            <a:xfrm>
              <a:off x="4426886" y="2245990"/>
              <a:ext cx="363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69662" name="TextBox 34"/>
            <p:cNvSpPr txBox="1">
              <a:spLocks noChangeArrowheads="1"/>
            </p:cNvSpPr>
            <p:nvPr/>
          </p:nvSpPr>
          <p:spPr bwMode="auto">
            <a:xfrm>
              <a:off x="5506630" y="3106553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 sz="2400"/>
            </a:p>
          </p:txBody>
        </p:sp>
        <p:sp>
          <p:nvSpPr>
            <p:cNvPr id="69663" name="TextBox 35"/>
            <p:cNvSpPr txBox="1">
              <a:spLocks noChangeArrowheads="1"/>
            </p:cNvSpPr>
            <p:nvPr/>
          </p:nvSpPr>
          <p:spPr bwMode="auto">
            <a:xfrm>
              <a:off x="7488353" y="309767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9664" name="TextBox 36"/>
            <p:cNvSpPr txBox="1">
              <a:spLocks noChangeArrowheads="1"/>
            </p:cNvSpPr>
            <p:nvPr/>
          </p:nvSpPr>
          <p:spPr bwMode="auto">
            <a:xfrm>
              <a:off x="4431404" y="308823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 sz="2400"/>
            </a:p>
          </p:txBody>
        </p:sp>
        <p:sp>
          <p:nvSpPr>
            <p:cNvPr id="69665" name="TextBox 37"/>
            <p:cNvSpPr txBox="1">
              <a:spLocks noChangeArrowheads="1"/>
            </p:cNvSpPr>
            <p:nvPr/>
          </p:nvSpPr>
          <p:spPr bwMode="auto">
            <a:xfrm>
              <a:off x="5542142" y="388416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9666" name="TextBox 38"/>
            <p:cNvSpPr txBox="1">
              <a:spLocks noChangeArrowheads="1"/>
            </p:cNvSpPr>
            <p:nvPr/>
          </p:nvSpPr>
          <p:spPr bwMode="auto">
            <a:xfrm>
              <a:off x="7443962" y="3855203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c</a:t>
              </a:r>
              <a:endParaRPr lang="ko-KR" altLang="en-US" sz="240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H="1">
              <a:off x="5670304" y="1058800"/>
              <a:ext cx="6349" cy="287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965530" y="914356"/>
              <a:ext cx="582516" cy="452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703595" y="1850859"/>
              <a:ext cx="0" cy="3603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990884" y="1706416"/>
              <a:ext cx="496805" cy="533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5790934" y="1706416"/>
              <a:ext cx="615847" cy="536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4" idx="4"/>
              <a:endCxn id="25" idx="0"/>
            </p:cNvCxnSpPr>
            <p:nvPr/>
          </p:nvCxnSpPr>
          <p:spPr>
            <a:xfrm>
              <a:off x="7630541" y="2719109"/>
              <a:ext cx="0" cy="355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5" idx="4"/>
            </p:cNvCxnSpPr>
            <p:nvPr/>
          </p:nvCxnSpPr>
          <p:spPr>
            <a:xfrm>
              <a:off x="7630541" y="3577835"/>
              <a:ext cx="0" cy="328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22" idx="0"/>
            </p:cNvCxnSpPr>
            <p:nvPr/>
          </p:nvCxnSpPr>
          <p:spPr>
            <a:xfrm>
              <a:off x="5673479" y="2704823"/>
              <a:ext cx="4762" cy="369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2" idx="4"/>
              <a:endCxn id="23" idx="0"/>
            </p:cNvCxnSpPr>
            <p:nvPr/>
          </p:nvCxnSpPr>
          <p:spPr>
            <a:xfrm>
              <a:off x="5678241" y="3577835"/>
              <a:ext cx="7936" cy="2888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4" idx="2"/>
            </p:cNvCxnSpPr>
            <p:nvPr/>
          </p:nvCxnSpPr>
          <p:spPr>
            <a:xfrm flipH="1">
              <a:off x="4705265" y="806420"/>
              <a:ext cx="693622" cy="5380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15" idx="4"/>
              <a:endCxn id="18" idx="0"/>
            </p:cNvCxnSpPr>
            <p:nvPr/>
          </p:nvCxnSpPr>
          <p:spPr>
            <a:xfrm>
              <a:off x="4605270" y="1850859"/>
              <a:ext cx="0" cy="358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8" idx="4"/>
              <a:endCxn id="19" idx="0"/>
            </p:cNvCxnSpPr>
            <p:nvPr/>
          </p:nvCxnSpPr>
          <p:spPr>
            <a:xfrm>
              <a:off x="4605270" y="2714347"/>
              <a:ext cx="0" cy="3603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79" name="TextBox 51"/>
            <p:cNvSpPr txBox="1">
              <a:spLocks noChangeArrowheads="1"/>
            </p:cNvSpPr>
            <p:nvPr/>
          </p:nvSpPr>
          <p:spPr bwMode="auto">
            <a:xfrm>
              <a:off x="5499226" y="2229674"/>
              <a:ext cx="363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53" name="타원 52"/>
            <p:cNvSpPr/>
            <p:nvPr/>
          </p:nvSpPr>
          <p:spPr>
            <a:xfrm>
              <a:off x="4319568" y="3855611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1" name="TextBox 53"/>
            <p:cNvSpPr txBox="1">
              <a:spLocks noChangeArrowheads="1"/>
            </p:cNvSpPr>
            <p:nvPr/>
          </p:nvSpPr>
          <p:spPr bwMode="auto">
            <a:xfrm>
              <a:off x="4462951" y="3872958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55" name="타원 54"/>
            <p:cNvSpPr/>
            <p:nvPr/>
          </p:nvSpPr>
          <p:spPr>
            <a:xfrm>
              <a:off x="5398888" y="4652433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3" name="TextBox 55"/>
            <p:cNvSpPr txBox="1">
              <a:spLocks noChangeArrowheads="1"/>
            </p:cNvSpPr>
            <p:nvPr/>
          </p:nvSpPr>
          <p:spPr bwMode="auto">
            <a:xfrm>
              <a:off x="5515508" y="467089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b</a:t>
              </a:r>
              <a:endParaRPr lang="ko-KR" altLang="en-US" sz="2400"/>
            </a:p>
          </p:txBody>
        </p:sp>
        <p:sp>
          <p:nvSpPr>
            <p:cNvPr id="57" name="타원 56"/>
            <p:cNvSpPr/>
            <p:nvPr/>
          </p:nvSpPr>
          <p:spPr>
            <a:xfrm>
              <a:off x="4319568" y="4652433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5" name="TextBox 57"/>
            <p:cNvSpPr txBox="1">
              <a:spLocks noChangeArrowheads="1"/>
            </p:cNvSpPr>
            <p:nvPr/>
          </p:nvSpPr>
          <p:spPr bwMode="auto">
            <a:xfrm>
              <a:off x="4427438" y="4644257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a</a:t>
              </a:r>
              <a:endParaRPr lang="ko-KR" altLang="en-US" sz="2400"/>
            </a:p>
          </p:txBody>
        </p:sp>
        <p:cxnSp>
          <p:nvCxnSpPr>
            <p:cNvPr id="60" name="직선 화살표 연결선 59"/>
            <p:cNvCxnSpPr>
              <a:stCxn id="19" idx="4"/>
              <a:endCxn id="53" idx="0"/>
            </p:cNvCxnSpPr>
            <p:nvPr/>
          </p:nvCxnSpPr>
          <p:spPr>
            <a:xfrm>
              <a:off x="4605270" y="3577835"/>
              <a:ext cx="1587" cy="27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3" idx="4"/>
              <a:endCxn id="57" idx="0"/>
            </p:cNvCxnSpPr>
            <p:nvPr/>
          </p:nvCxnSpPr>
          <p:spPr>
            <a:xfrm flipH="1">
              <a:off x="4606857" y="4358783"/>
              <a:ext cx="0" cy="293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23" idx="4"/>
              <a:endCxn id="55" idx="0"/>
            </p:cNvCxnSpPr>
            <p:nvPr/>
          </p:nvCxnSpPr>
          <p:spPr>
            <a:xfrm>
              <a:off x="5686177" y="4369894"/>
              <a:ext cx="0" cy="28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6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ChangeArrowheads="1"/>
          </p:cNvSpPr>
          <p:nvPr/>
        </p:nvSpPr>
        <p:spPr bwMode="auto">
          <a:xfrm>
            <a:off x="468313" y="620713"/>
            <a:ext cx="82296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</a:rPr>
              <a:t> Chap </a:t>
            </a:r>
            <a:r>
              <a:rPr lang="en-US" altLang="ko-KR" sz="2400" b="1" u="sng">
                <a:solidFill>
                  <a:srgbClr val="000000"/>
                </a:solidFill>
                <a:latin typeface="Times New Roman" pitchFamily="18" charset="0"/>
              </a:rPr>
              <a:t>6. Simplification of CFG (Context Free Grammar)</a:t>
            </a:r>
          </a:p>
          <a:p>
            <a:endParaRPr lang="en-US" altLang="ko-KR" sz="2400" b="1" u="sng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ko-KR" sz="2400" b="1" u="sng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ko-KR" sz="1600" b="1" u="sng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Theorem 6.1)  G  =  &lt;V, T, S, P&gt;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P : A → 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B → 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 ‧ ‧ ‧  |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∈ T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Ḡ =  &lt;V, T, S, P&gt;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P : A→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‧ ‧ ‧ |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                                        </a:t>
            </a:r>
          </a:p>
          <a:p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is replaced directly.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L(G) = L(Ḡ)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6.1 )    A → a | aaA | abBc                                       A →  a | aaA | ababbAc | abbc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B → abbA | b                                                B →  abbA | b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A =&gt; aaA =&gt; aaabBc =&gt; aaabbc                    A =&gt; aaA =&gt; aaabbc</a:t>
            </a:r>
          </a:p>
          <a:p>
            <a:pPr>
              <a:lnSpc>
                <a:spcPct val="70000"/>
              </a:lnSpc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Ḡ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steps are decresed!</a:t>
            </a:r>
          </a:p>
        </p:txBody>
      </p:sp>
      <p:sp>
        <p:nvSpPr>
          <p:cNvPr id="70659" name="AutoShape 10"/>
          <p:cNvSpPr>
            <a:spLocks/>
          </p:cNvSpPr>
          <p:nvPr/>
        </p:nvSpPr>
        <p:spPr bwMode="auto">
          <a:xfrm>
            <a:off x="1258888" y="3976688"/>
            <a:ext cx="73025" cy="360362"/>
          </a:xfrm>
          <a:prstGeom prst="leftBracket">
            <a:avLst>
              <a:gd name="adj" fmla="val 411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0" name="AutoShape 11"/>
          <p:cNvSpPr>
            <a:spLocks/>
          </p:cNvSpPr>
          <p:nvPr/>
        </p:nvSpPr>
        <p:spPr bwMode="auto">
          <a:xfrm>
            <a:off x="4572000" y="3976688"/>
            <a:ext cx="73025" cy="360362"/>
          </a:xfrm>
          <a:prstGeom prst="leftBracket">
            <a:avLst>
              <a:gd name="adj" fmla="val 411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0661" name="AutoShape 13"/>
          <p:cNvCxnSpPr>
            <a:cxnSpLocks noChangeShapeType="1"/>
          </p:cNvCxnSpPr>
          <p:nvPr/>
        </p:nvCxnSpPr>
        <p:spPr bwMode="auto">
          <a:xfrm rot="5400000" flipH="1">
            <a:off x="2516188" y="3611562"/>
            <a:ext cx="287338" cy="144463"/>
          </a:xfrm>
          <a:prstGeom prst="bentConnector3">
            <a:avLst>
              <a:gd name="adj1" fmla="val 110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13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부제목 2"/>
          <p:cNvSpPr>
            <a:spLocks/>
          </p:cNvSpPr>
          <p:nvPr/>
        </p:nvSpPr>
        <p:spPr bwMode="auto">
          <a:xfrm>
            <a:off x="250825" y="260350"/>
            <a:ext cx="864235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6.1  Removing Useless Production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G is context free grammar.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*           *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ko-K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               G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①               ②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A is useful. Otherwise A is useless.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Ex6.1) P of G :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↘terminals can not be obtained!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∴ A 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useless symbol. Refering to ②.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Ex6.2)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↓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from S,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can not be reached! ∴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∴ B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useless. Refering to①.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558800" y="1125538"/>
          <a:ext cx="1285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수식" r:id="rId3" imgW="914400" imgH="203200" progId="Equation.3">
                  <p:embed/>
                </p:oleObj>
              </mc:Choice>
              <mc:Fallback>
                <p:oleObj name="수식" r:id="rId3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25538"/>
                        <a:ext cx="12858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3"/>
          <p:cNvGraphicFramePr>
            <a:graphicFrameLocks noChangeAspect="1"/>
          </p:cNvGraphicFramePr>
          <p:nvPr/>
        </p:nvGraphicFramePr>
        <p:xfrm>
          <a:off x="1957388" y="1138238"/>
          <a:ext cx="1944687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수식" r:id="rId5" imgW="1562100" imgH="203200" progId="Equation.3">
                  <p:embed/>
                </p:oleObj>
              </mc:Choice>
              <mc:Fallback>
                <p:oleObj name="수식" r:id="rId5" imgW="1562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138238"/>
                        <a:ext cx="1944687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1619250" y="2492375"/>
          <a:ext cx="13573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수식" r:id="rId7" imgW="1002865" imgH="660113" progId="Equation.3">
                  <p:embed/>
                </p:oleObj>
              </mc:Choice>
              <mc:Fallback>
                <p:oleObj name="수식" r:id="rId7" imgW="100286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13573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/>
          <p:cNvGraphicFramePr>
            <a:graphicFrameLocks noChangeAspect="1"/>
          </p:cNvGraphicFramePr>
          <p:nvPr/>
        </p:nvGraphicFramePr>
        <p:xfrm>
          <a:off x="971550" y="4724400"/>
          <a:ext cx="10001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수식" r:id="rId9" imgW="710891" imgH="482391" progId="Equation.3">
                  <p:embed/>
                </p:oleObj>
              </mc:Choice>
              <mc:Fallback>
                <p:oleObj name="수식" r:id="rId9" imgW="71089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10001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부제목 2"/>
          <p:cNvSpPr>
            <a:spLocks/>
          </p:cNvSpPr>
          <p:nvPr/>
        </p:nvSpPr>
        <p:spPr bwMode="auto">
          <a:xfrm>
            <a:off x="611188" y="908050"/>
            <a:ext cx="608488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Ex6.3)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①pick up what makes the terminal.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↘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becomes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</p:txBody>
      </p:sp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1403350" y="1335088"/>
          <a:ext cx="12207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수식" r:id="rId3" imgW="901309" imgH="634725" progId="Equation.3">
                  <p:embed/>
                </p:oleObj>
              </mc:Choice>
              <mc:Fallback>
                <p:oleObj name="수식" r:id="rId3" imgW="90130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35088"/>
                        <a:ext cx="12207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7"/>
          <p:cNvGraphicFramePr>
            <a:graphicFrameLocks noChangeAspect="1"/>
          </p:cNvGraphicFramePr>
          <p:nvPr/>
        </p:nvGraphicFramePr>
        <p:xfrm>
          <a:off x="1403350" y="2924175"/>
          <a:ext cx="1025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수식" r:id="rId5" imgW="710891" imgH="495085" progId="Equation.3">
                  <p:embed/>
                </p:oleObj>
              </mc:Choice>
              <mc:Fallback>
                <p:oleObj name="수식" r:id="rId5" imgW="710891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10255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7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/>
          </p:cNvSpPr>
          <p:nvPr/>
        </p:nvSpPr>
        <p:spPr bwMode="auto">
          <a:xfrm>
            <a:off x="642938" y="571500"/>
            <a:ext cx="7786687" cy="15716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1500">
                <a:latin typeface="Times New Roman" pitchFamily="18" charset="0"/>
              </a:rPr>
              <a:t>②  From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symbol, check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the useless variable 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    Dependency Graph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사용</a:t>
            </a:r>
            <a:br>
              <a:rPr lang="ko-KR" altLang="en-US" sz="1500">
                <a:latin typeface="Times New Roman" pitchFamily="18" charset="0"/>
                <a:cs typeface="Times New Roman" pitchFamily="18" charset="0"/>
              </a:rPr>
            </a:b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ko-KR" altLang="en-US" sz="1500">
                <a:latin typeface="Times New Roman" pitchFamily="18" charset="0"/>
                <a:cs typeface="Times New Roman" pitchFamily="18" charset="0"/>
              </a:rPr>
            </a:b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C           xDy</a:t>
            </a:r>
          </a:p>
        </p:txBody>
      </p:sp>
      <p:grpSp>
        <p:nvGrpSpPr>
          <p:cNvPr id="73731" name="그룹 8"/>
          <p:cNvGrpSpPr>
            <a:grpSpLocks/>
          </p:cNvGrpSpPr>
          <p:nvPr/>
        </p:nvGrpSpPr>
        <p:grpSpPr bwMode="auto">
          <a:xfrm>
            <a:off x="3857625" y="1357313"/>
            <a:ext cx="1714500" cy="500062"/>
            <a:chOff x="4143372" y="1643050"/>
            <a:chExt cx="1714512" cy="500066"/>
          </a:xfrm>
        </p:grpSpPr>
        <p:sp>
          <p:nvSpPr>
            <p:cNvPr id="73748" name="타원 3"/>
            <p:cNvSpPr>
              <a:spLocks noChangeArrowheads="1"/>
            </p:cNvSpPr>
            <p:nvPr/>
          </p:nvSpPr>
          <p:spPr bwMode="auto">
            <a:xfrm>
              <a:off x="4143372" y="1643050"/>
              <a:ext cx="500067" cy="500066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3749" name="타원 5"/>
            <p:cNvSpPr>
              <a:spLocks noChangeArrowheads="1"/>
            </p:cNvSpPr>
            <p:nvPr/>
          </p:nvSpPr>
          <p:spPr bwMode="auto">
            <a:xfrm>
              <a:off x="5357819" y="1643050"/>
              <a:ext cx="500065" cy="500066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714876" y="1928802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732" name="TextBox 15"/>
          <p:cNvSpPr txBox="1">
            <a:spLocks noChangeArrowheads="1"/>
          </p:cNvSpPr>
          <p:nvPr/>
        </p:nvSpPr>
        <p:spPr bwMode="auto">
          <a:xfrm>
            <a:off x="1714500" y="5072063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결국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73733" name="TextBox 16"/>
          <p:cNvSpPr txBox="1">
            <a:spLocks noChangeArrowheads="1"/>
          </p:cNvSpPr>
          <p:nvPr/>
        </p:nvSpPr>
        <p:spPr bwMode="auto">
          <a:xfrm>
            <a:off x="5857875" y="3089275"/>
            <a:ext cx="2546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생성 불가능이므로 </a:t>
            </a:r>
          </a:p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생각하지 않아도 됨</a:t>
            </a:r>
          </a:p>
        </p:txBody>
      </p:sp>
      <p:sp>
        <p:nvSpPr>
          <p:cNvPr id="73734" name="TextBox 17"/>
          <p:cNvSpPr txBox="1">
            <a:spLocks noChangeArrowheads="1"/>
          </p:cNvSpPr>
          <p:nvPr/>
        </p:nvSpPr>
        <p:spPr bwMode="auto">
          <a:xfrm>
            <a:off x="3857625" y="3500438"/>
            <a:ext cx="766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Unless!</a:t>
            </a:r>
          </a:p>
        </p:txBody>
      </p:sp>
      <p:grpSp>
        <p:nvGrpSpPr>
          <p:cNvPr id="73735" name="그룹 22"/>
          <p:cNvGrpSpPr>
            <a:grpSpLocks/>
          </p:cNvGrpSpPr>
          <p:nvPr/>
        </p:nvGrpSpPr>
        <p:grpSpPr bwMode="auto">
          <a:xfrm>
            <a:off x="1428750" y="2643188"/>
            <a:ext cx="3929063" cy="1643062"/>
            <a:chOff x="1714500" y="2357438"/>
            <a:chExt cx="3929063" cy="1643062"/>
          </a:xfrm>
        </p:grpSpPr>
        <p:grpSp>
          <p:nvGrpSpPr>
            <p:cNvPr id="73740" name="그룹 9"/>
            <p:cNvGrpSpPr>
              <a:grpSpLocks/>
            </p:cNvGrpSpPr>
            <p:nvPr/>
          </p:nvGrpSpPr>
          <p:grpSpPr bwMode="auto">
            <a:xfrm>
              <a:off x="1714500" y="2857500"/>
              <a:ext cx="1714500" cy="500063"/>
              <a:chOff x="4143372" y="1643050"/>
              <a:chExt cx="1714512" cy="50006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143372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600" dirty="0">
                    <a:ln w="952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0" lang="ko-KR" altLang="en-US" sz="1600" dirty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747" name="타원 11"/>
              <p:cNvSpPr>
                <a:spLocks noChangeArrowheads="1"/>
              </p:cNvSpPr>
              <p:nvPr/>
            </p:nvSpPr>
            <p:spPr bwMode="auto">
              <a:xfrm>
                <a:off x="5357819" y="1643050"/>
                <a:ext cx="500065" cy="500066"/>
              </a:xfrm>
              <a:prstGeom prst="ellipse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73741" name="타원 13"/>
            <p:cNvSpPr>
              <a:spLocks noChangeArrowheads="1"/>
            </p:cNvSpPr>
            <p:nvPr/>
          </p:nvSpPr>
          <p:spPr bwMode="auto">
            <a:xfrm>
              <a:off x="4000500" y="2857500"/>
              <a:ext cx="500063" cy="500063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3742" name="타원 14"/>
            <p:cNvSpPr>
              <a:spLocks noChangeArrowheads="1"/>
            </p:cNvSpPr>
            <p:nvPr/>
          </p:nvSpPr>
          <p:spPr bwMode="auto">
            <a:xfrm>
              <a:off x="5143500" y="2857500"/>
              <a:ext cx="500063" cy="500063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3743" name="위로 구부러진 화살표 33"/>
            <p:cNvSpPr>
              <a:spLocks noChangeArrowheads="1"/>
            </p:cNvSpPr>
            <p:nvPr/>
          </p:nvSpPr>
          <p:spPr bwMode="auto">
            <a:xfrm>
              <a:off x="2071688" y="3500438"/>
              <a:ext cx="3357562" cy="500062"/>
            </a:xfrm>
            <a:prstGeom prst="curvedUpArrow">
              <a:avLst>
                <a:gd name="adj1" fmla="val 25023"/>
                <a:gd name="adj2" fmla="val 50015"/>
                <a:gd name="adj3" fmla="val 25000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latin typeface="Times New Roman" pitchFamily="18" charset="0"/>
              </a:endParaRPr>
            </a:p>
          </p:txBody>
        </p:sp>
        <p:sp>
          <p:nvSpPr>
            <p:cNvPr id="73744" name="아래로 구부러진 화살표 34"/>
            <p:cNvSpPr>
              <a:spLocks noChangeArrowheads="1"/>
            </p:cNvSpPr>
            <p:nvPr/>
          </p:nvSpPr>
          <p:spPr bwMode="auto">
            <a:xfrm>
              <a:off x="1857375" y="2357438"/>
              <a:ext cx="214313" cy="428625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latin typeface="Times New Roman" pitchFamily="18" charset="0"/>
              </a:endParaRPr>
            </a:p>
          </p:txBody>
        </p:sp>
        <p:sp>
          <p:nvSpPr>
            <p:cNvPr id="73745" name="오른쪽 화살표 35"/>
            <p:cNvSpPr>
              <a:spLocks noChangeArrowheads="1"/>
            </p:cNvSpPr>
            <p:nvPr/>
          </p:nvSpPr>
          <p:spPr bwMode="auto">
            <a:xfrm>
              <a:off x="2286000" y="3097213"/>
              <a:ext cx="571500" cy="4603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36" name="TextBox 36"/>
          <p:cNvSpPr txBox="1">
            <a:spLocks noChangeArrowheads="1"/>
          </p:cNvSpPr>
          <p:nvPr/>
        </p:nvSpPr>
        <p:spPr bwMode="auto">
          <a:xfrm>
            <a:off x="2566988" y="5018088"/>
            <a:ext cx="1019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-&gt; aS |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-&gt; a</a:t>
            </a:r>
          </a:p>
        </p:txBody>
      </p:sp>
      <p:sp>
        <p:nvSpPr>
          <p:cNvPr id="73737" name="TextBox 37"/>
          <p:cNvSpPr txBox="1">
            <a:spLocks noChangeArrowheads="1"/>
          </p:cNvSpPr>
          <p:nvPr/>
        </p:nvSpPr>
        <p:spPr bwMode="auto">
          <a:xfrm>
            <a:off x="3714750" y="5072063"/>
            <a:ext cx="1063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만 남는다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214438" y="185578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3733" idx="1"/>
          </p:cNvCxnSpPr>
          <p:nvPr/>
        </p:nvCxnSpPr>
        <p:spPr>
          <a:xfrm rot="10800000">
            <a:off x="5500688" y="3354388"/>
            <a:ext cx="35718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686117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Ex)3. 2 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  L(  a* 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a + b) )  =  L( a*)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L( a + b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( L( a ) )* 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L( a ) ∪ L( b )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{ λ , a , aa , aaa , …} { a , b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{ a , aa , aaa , aaaa , …b, ab, aab, aaab…}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내용 개체 틀 2"/>
          <p:cNvSpPr>
            <a:spLocks/>
          </p:cNvSpPr>
          <p:nvPr/>
        </p:nvSpPr>
        <p:spPr bwMode="auto">
          <a:xfrm>
            <a:off x="755650" y="692150"/>
            <a:ext cx="5688013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Def. 6. 2  Removing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A    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: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A   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A is nullable.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6. 4 )  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   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|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| ab       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ko-KR" altLang="en-US" sz="1500">
                <a:solidFill>
                  <a:srgbClr val="000000"/>
                </a:solidFill>
              </a:rPr>
              <a:t>대신에 </a:t>
            </a:r>
            <a:r>
              <a:rPr lang="el-GR" altLang="ko-KR" sz="1500">
                <a:solidFill>
                  <a:srgbClr val="000000"/>
                </a:solidFill>
                <a:cs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cs typeface="Times New Roman" pitchFamily="18" charset="0"/>
              </a:rPr>
              <a:t>를 미리 집어 넣음</a:t>
            </a:r>
            <a:endParaRPr lang="ko-KR" altLang="el-GR" sz="1500">
              <a:solidFill>
                <a:srgbClr val="000000"/>
              </a:solidFill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| ab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Remove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Good performance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위해서 이렇게 함</a:t>
            </a:r>
            <a:endParaRPr lang="ko-KR" altLang="el-G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Box 24"/>
          <p:cNvSpPr txBox="1">
            <a:spLocks noChangeArrowheads="1"/>
          </p:cNvSpPr>
          <p:nvPr/>
        </p:nvSpPr>
        <p:spPr bwMode="auto">
          <a:xfrm>
            <a:off x="1908175" y="1341438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74756" name="Line 48"/>
          <p:cNvSpPr>
            <a:spLocks noChangeShapeType="1"/>
          </p:cNvSpPr>
          <p:nvPr/>
        </p:nvSpPr>
        <p:spPr bwMode="auto">
          <a:xfrm>
            <a:off x="1908175" y="11969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7" name="Line 49"/>
          <p:cNvSpPr>
            <a:spLocks noChangeShapeType="1"/>
          </p:cNvSpPr>
          <p:nvPr/>
        </p:nvSpPr>
        <p:spPr bwMode="auto">
          <a:xfrm>
            <a:off x="1908175" y="15573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8" name="Line 50"/>
          <p:cNvSpPr>
            <a:spLocks noChangeShapeType="1"/>
          </p:cNvSpPr>
          <p:nvPr/>
        </p:nvSpPr>
        <p:spPr bwMode="auto">
          <a:xfrm>
            <a:off x="1763713" y="24923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9" name="Line 51"/>
          <p:cNvSpPr>
            <a:spLocks noChangeShapeType="1"/>
          </p:cNvSpPr>
          <p:nvPr/>
        </p:nvSpPr>
        <p:spPr bwMode="auto">
          <a:xfrm>
            <a:off x="176371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0" name="Line 52"/>
          <p:cNvSpPr>
            <a:spLocks noChangeShapeType="1"/>
          </p:cNvSpPr>
          <p:nvPr/>
        </p:nvSpPr>
        <p:spPr bwMode="auto">
          <a:xfrm>
            <a:off x="1547813" y="37893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1" name="Line 53"/>
          <p:cNvSpPr>
            <a:spLocks noChangeShapeType="1"/>
          </p:cNvSpPr>
          <p:nvPr/>
        </p:nvSpPr>
        <p:spPr bwMode="auto">
          <a:xfrm>
            <a:off x="1547813" y="40767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2" name="Freeform 57"/>
          <p:cNvSpPr>
            <a:spLocks/>
          </p:cNvSpPr>
          <p:nvPr/>
        </p:nvSpPr>
        <p:spPr bwMode="auto">
          <a:xfrm>
            <a:off x="2627313" y="3716338"/>
            <a:ext cx="144462" cy="433387"/>
          </a:xfrm>
          <a:custGeom>
            <a:avLst/>
            <a:gdLst>
              <a:gd name="T0" fmla="*/ 0 w 46"/>
              <a:gd name="T1" fmla="*/ 0 h 227"/>
              <a:gd name="T2" fmla="*/ 2147483647 w 46"/>
              <a:gd name="T3" fmla="*/ 2147483647 h 227"/>
              <a:gd name="T4" fmla="*/ 0 w 46"/>
              <a:gd name="T5" fmla="*/ 2147483647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227">
                <a:moveTo>
                  <a:pt x="0" y="0"/>
                </a:moveTo>
                <a:cubicBezTo>
                  <a:pt x="23" y="26"/>
                  <a:pt x="46" y="53"/>
                  <a:pt x="46" y="91"/>
                </a:cubicBezTo>
                <a:cubicBezTo>
                  <a:pt x="46" y="129"/>
                  <a:pt x="8" y="212"/>
                  <a:pt x="0" y="2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3" name="Freeform 59"/>
          <p:cNvSpPr>
            <a:spLocks/>
          </p:cNvSpPr>
          <p:nvPr/>
        </p:nvSpPr>
        <p:spPr bwMode="auto">
          <a:xfrm>
            <a:off x="1116013" y="3644900"/>
            <a:ext cx="142875" cy="647700"/>
          </a:xfrm>
          <a:custGeom>
            <a:avLst/>
            <a:gdLst>
              <a:gd name="T0" fmla="*/ 2147483647 w 90"/>
              <a:gd name="T1" fmla="*/ 0 h 408"/>
              <a:gd name="T2" fmla="*/ 0 w 90"/>
              <a:gd name="T3" fmla="*/ 2147483647 h 408"/>
              <a:gd name="T4" fmla="*/ 2147483647 w 90"/>
              <a:gd name="T5" fmla="*/ 2147483647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" h="408">
                <a:moveTo>
                  <a:pt x="90" y="0"/>
                </a:moveTo>
                <a:cubicBezTo>
                  <a:pt x="45" y="57"/>
                  <a:pt x="0" y="114"/>
                  <a:pt x="0" y="182"/>
                </a:cubicBezTo>
                <a:cubicBezTo>
                  <a:pt x="0" y="250"/>
                  <a:pt x="75" y="348"/>
                  <a:pt x="9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764" name="Line 60"/>
          <p:cNvSpPr>
            <a:spLocks noChangeShapeType="1"/>
          </p:cNvSpPr>
          <p:nvPr/>
        </p:nvSpPr>
        <p:spPr bwMode="auto">
          <a:xfrm flipH="1" flipV="1">
            <a:off x="1116013" y="4149725"/>
            <a:ext cx="1428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12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04813"/>
            <a:ext cx="8229600" cy="6119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ex 6.5 ) S → ABaC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A → BC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B → b | λ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C → D | λ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D → d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Theorem 6.3 ) L(G) : G contains λ production.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          L(G’) : G’ contains no λ production.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S → ABaC | BaC | AaC | Aba | aC | Aa | Ba | a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 → B | C | BC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 → b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 → D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D → d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λ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를 사용해야 설계가 편하다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λ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가 없을 때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performance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가 더 좋기 때문에 이런 과정을 거친다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.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Removing unit production.</a:t>
            </a:r>
          </a:p>
        </p:txBody>
      </p:sp>
    </p:spTree>
    <p:extLst>
      <p:ext uri="{BB962C8B-B14F-4D97-AF65-F5344CB8AC3E}">
        <p14:creationId xmlns:p14="http://schemas.microsoft.com/office/powerpoint/2010/main" val="3463395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20713"/>
            <a:ext cx="8229600" cy="553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Theorem.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임의의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cfg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 대해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S         W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이면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(W∈T )</a:t>
            </a: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반드시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leftmost derivation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이 있다</a:t>
            </a:r>
          </a:p>
          <a:p>
            <a:pPr marL="609600" indent="-609600" eaLnBrk="1" hangingPunct="1">
              <a:buFontTx/>
              <a:buNone/>
            </a:pPr>
            <a:endParaRPr lang="ko-KR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Proof A       W  : K step</a:t>
            </a:r>
          </a:p>
          <a:p>
            <a:pPr marL="609600" indent="-6096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One step derivation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에서는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trivial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K-step 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에서 성립한다고 가정</a:t>
            </a:r>
          </a:p>
          <a:p>
            <a:pPr marL="990600" lvl="1" indent="-533400"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K+1 step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A         </a:t>
            </a:r>
            <a:r>
              <a:rPr lang="el-GR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α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W</a:t>
            </a:r>
          </a:p>
          <a:p>
            <a:pPr marL="990600" lvl="1" indent="-5334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       </a:t>
            </a:r>
            <a:r>
              <a:rPr lang="el-GR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α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…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∈ V)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 W= 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(U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∈ T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*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	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</a:t>
            </a:r>
          </a:p>
          <a:p>
            <a:pPr marL="990600" lvl="1" indent="-533400"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el-G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803" name="Text Box 49"/>
          <p:cNvSpPr txBox="1">
            <a:spLocks noChangeArrowheads="1"/>
          </p:cNvSpPr>
          <p:nvPr/>
        </p:nvSpPr>
        <p:spPr bwMode="auto">
          <a:xfrm>
            <a:off x="4500563" y="90805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grpSp>
        <p:nvGrpSpPr>
          <p:cNvPr id="76804" name="Group 78"/>
          <p:cNvGrpSpPr>
            <a:grpSpLocks/>
          </p:cNvGrpSpPr>
          <p:nvPr/>
        </p:nvGrpSpPr>
        <p:grpSpPr bwMode="auto">
          <a:xfrm>
            <a:off x="2987675" y="836613"/>
            <a:ext cx="576263" cy="511175"/>
            <a:chOff x="431" y="2564"/>
            <a:chExt cx="363" cy="322"/>
          </a:xfrm>
        </p:grpSpPr>
        <p:sp>
          <p:nvSpPr>
            <p:cNvPr id="76833" name="Text Box 79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34" name="Text Box 80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35" name="Text Box 81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6" name="Text Box 82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37" name="Text Box 83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8" name="Text Box 84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5" name="Group 85"/>
          <p:cNvGrpSpPr>
            <a:grpSpLocks/>
          </p:cNvGrpSpPr>
          <p:nvPr/>
        </p:nvGrpSpPr>
        <p:grpSpPr bwMode="auto">
          <a:xfrm>
            <a:off x="1116013" y="1844675"/>
            <a:ext cx="576262" cy="511175"/>
            <a:chOff x="431" y="2564"/>
            <a:chExt cx="363" cy="322"/>
          </a:xfrm>
        </p:grpSpPr>
        <p:sp>
          <p:nvSpPr>
            <p:cNvPr id="76827" name="Text Box 86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28" name="Text Box 87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29" name="Text Box 88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0" name="Text Box 89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31" name="Text Box 90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2" name="Text Box 91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6" name="Group 92"/>
          <p:cNvGrpSpPr>
            <a:grpSpLocks/>
          </p:cNvGrpSpPr>
          <p:nvPr/>
        </p:nvGrpSpPr>
        <p:grpSpPr bwMode="auto">
          <a:xfrm>
            <a:off x="1979613" y="3429000"/>
            <a:ext cx="576262" cy="511175"/>
            <a:chOff x="431" y="2564"/>
            <a:chExt cx="363" cy="322"/>
          </a:xfrm>
        </p:grpSpPr>
        <p:sp>
          <p:nvSpPr>
            <p:cNvPr id="76821" name="Text Box 93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22" name="Text Box 94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23" name="Text Box 95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4" name="Text Box 96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25" name="Text Box 97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6" name="Text Box 98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7" name="Group 99"/>
          <p:cNvGrpSpPr>
            <a:grpSpLocks/>
          </p:cNvGrpSpPr>
          <p:nvPr/>
        </p:nvGrpSpPr>
        <p:grpSpPr bwMode="auto">
          <a:xfrm>
            <a:off x="2555875" y="3429000"/>
            <a:ext cx="576263" cy="511175"/>
            <a:chOff x="431" y="2564"/>
            <a:chExt cx="363" cy="322"/>
          </a:xfrm>
        </p:grpSpPr>
        <p:sp>
          <p:nvSpPr>
            <p:cNvPr id="76815" name="Text Box 100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16" name="Text Box 101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17" name="Text Box 102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8" name="Text Box 103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19" name="Text Box 104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0" name="Text Box 105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8" name="Group 106"/>
          <p:cNvGrpSpPr>
            <a:grpSpLocks/>
          </p:cNvGrpSpPr>
          <p:nvPr/>
        </p:nvGrpSpPr>
        <p:grpSpPr bwMode="auto">
          <a:xfrm>
            <a:off x="2484438" y="4724400"/>
            <a:ext cx="576262" cy="511175"/>
            <a:chOff x="431" y="2564"/>
            <a:chExt cx="363" cy="322"/>
          </a:xfrm>
        </p:grpSpPr>
        <p:sp>
          <p:nvSpPr>
            <p:cNvPr id="76809" name="Text Box 107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10" name="Text Box 108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11" name="Text Box 109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2" name="Text Box 110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13" name="Text Box 111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4" name="Text Box 112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68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229600" cy="5289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로부터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1-step l,m,d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로부터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2nd step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3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rd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step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299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내용 개체 틀 2"/>
          <p:cNvSpPr>
            <a:spLocks/>
          </p:cNvSpPr>
          <p:nvPr/>
        </p:nvSpPr>
        <p:spPr bwMode="auto">
          <a:xfrm>
            <a:off x="642938" y="571500"/>
            <a:ext cx="7715250" cy="5715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Remove Unit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Ex 6.6) S → Aa|B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A|bb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a|bc|B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S → Aa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bb                           Unit Production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을 제외하고 모두 골라냄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＋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 → bb|a|bc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bb                           Unit Production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을 고쳐줌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          ∥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S → Aa|bb|a|bc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a|bc|bb                     Unit Production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제거 완료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!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a|bc|bb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</p:txBody>
      </p:sp>
      <p:sp>
        <p:nvSpPr>
          <p:cNvPr id="78851" name="모서리가 둥근 직사각형 3"/>
          <p:cNvSpPr>
            <a:spLocks noChangeArrowheads="1"/>
          </p:cNvSpPr>
          <p:nvPr/>
        </p:nvSpPr>
        <p:spPr bwMode="auto">
          <a:xfrm>
            <a:off x="1331913" y="2924175"/>
            <a:ext cx="1785937" cy="857250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8852" name="모서리가 둥근 직사각형 4"/>
          <p:cNvSpPr>
            <a:spLocks noChangeArrowheads="1"/>
          </p:cNvSpPr>
          <p:nvPr/>
        </p:nvSpPr>
        <p:spPr bwMode="auto">
          <a:xfrm>
            <a:off x="1331913" y="4149725"/>
            <a:ext cx="1785937" cy="935038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8853" name="모서리가 둥근 직사각형 5"/>
          <p:cNvSpPr>
            <a:spLocks noChangeArrowheads="1"/>
          </p:cNvSpPr>
          <p:nvPr/>
        </p:nvSpPr>
        <p:spPr bwMode="auto">
          <a:xfrm>
            <a:off x="1331913" y="5445125"/>
            <a:ext cx="1785937" cy="928688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166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내용 개체 틀 2"/>
          <p:cNvSpPr txBox="1">
            <a:spLocks/>
          </p:cNvSpPr>
          <p:nvPr/>
        </p:nvSpPr>
        <p:spPr bwMode="auto">
          <a:xfrm>
            <a:off x="642938" y="571500"/>
            <a:ext cx="7715250" cy="5715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ko-K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6.2      </a:t>
            </a:r>
            <a:r>
              <a:rPr kumimoji="0" lang="en-US" altLang="ko-KR" sz="24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Reduced Grammar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2400" b="1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1.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도출하지 않는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2.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 symbol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에서 도출되는 어떤 중간어에도 포함되지 않는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3.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→ B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4.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→ </a:t>
            </a:r>
            <a:r>
              <a:rPr kumimoji="0"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1"/>
          <p:cNvSpPr>
            <a:spLocks noChangeArrowheads="1"/>
          </p:cNvSpPr>
          <p:nvPr/>
        </p:nvSpPr>
        <p:spPr bwMode="auto">
          <a:xfrm>
            <a:off x="896938" y="3644900"/>
            <a:ext cx="2160587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" name="Oval 62"/>
          <p:cNvSpPr>
            <a:spLocks noChangeArrowheads="1"/>
          </p:cNvSpPr>
          <p:nvPr/>
        </p:nvSpPr>
        <p:spPr bwMode="auto">
          <a:xfrm>
            <a:off x="2411413" y="2276475"/>
            <a:ext cx="593725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" name="Text Box 63"/>
          <p:cNvSpPr txBox="1">
            <a:spLocks noChangeArrowheads="1"/>
          </p:cNvSpPr>
          <p:nvPr/>
        </p:nvSpPr>
        <p:spPr bwMode="auto">
          <a:xfrm>
            <a:off x="468313" y="404813"/>
            <a:ext cx="36369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Theorem 3.1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If  L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regular expression ,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there exist NFA  that accept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7" name="Oval 64"/>
          <p:cNvSpPr>
            <a:spLocks noChangeArrowheads="1"/>
          </p:cNvSpPr>
          <p:nvPr/>
        </p:nvSpPr>
        <p:spPr bwMode="auto">
          <a:xfrm>
            <a:off x="1042988" y="2349500"/>
            <a:ext cx="503237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18" name="Line 65"/>
          <p:cNvSpPr>
            <a:spLocks noChangeShapeType="1"/>
          </p:cNvSpPr>
          <p:nvPr/>
        </p:nvSpPr>
        <p:spPr bwMode="auto">
          <a:xfrm>
            <a:off x="1643063" y="2579688"/>
            <a:ext cx="59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9" name="Oval 66"/>
          <p:cNvSpPr>
            <a:spLocks noChangeArrowheads="1"/>
          </p:cNvSpPr>
          <p:nvPr/>
        </p:nvSpPr>
        <p:spPr bwMode="auto">
          <a:xfrm>
            <a:off x="2482850" y="234950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20" name="Oval 67"/>
          <p:cNvSpPr>
            <a:spLocks noChangeArrowheads="1"/>
          </p:cNvSpPr>
          <p:nvPr/>
        </p:nvSpPr>
        <p:spPr bwMode="auto">
          <a:xfrm>
            <a:off x="3852863" y="2276475"/>
            <a:ext cx="503237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21" name="Line 68"/>
          <p:cNvSpPr>
            <a:spLocks noChangeShapeType="1"/>
          </p:cNvSpPr>
          <p:nvPr/>
        </p:nvSpPr>
        <p:spPr bwMode="auto">
          <a:xfrm>
            <a:off x="4522788" y="2506663"/>
            <a:ext cx="59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2" name="Line 69"/>
          <p:cNvSpPr>
            <a:spLocks noChangeShapeType="1"/>
          </p:cNvSpPr>
          <p:nvPr/>
        </p:nvSpPr>
        <p:spPr bwMode="auto">
          <a:xfrm>
            <a:off x="827088" y="2349500"/>
            <a:ext cx="184150" cy="138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3" name="Text Box 70"/>
          <p:cNvSpPr txBox="1">
            <a:spLocks noChangeArrowheads="1"/>
          </p:cNvSpPr>
          <p:nvPr/>
        </p:nvSpPr>
        <p:spPr bwMode="auto">
          <a:xfrm>
            <a:off x="1619250" y="1773238"/>
            <a:ext cx="665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24" name="Text Box 71"/>
          <p:cNvSpPr txBox="1">
            <a:spLocks noChangeArrowheads="1"/>
          </p:cNvSpPr>
          <p:nvPr/>
        </p:nvSpPr>
        <p:spPr bwMode="auto">
          <a:xfrm>
            <a:off x="1835150" y="2205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25" name="Text Box 72"/>
          <p:cNvSpPr txBox="1">
            <a:spLocks noChangeArrowheads="1"/>
          </p:cNvSpPr>
          <p:nvPr/>
        </p:nvSpPr>
        <p:spPr bwMode="auto">
          <a:xfrm>
            <a:off x="4643438" y="2205038"/>
            <a:ext cx="287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26" name="Text Box 73"/>
          <p:cNvSpPr txBox="1">
            <a:spLocks noChangeArrowheads="1"/>
          </p:cNvSpPr>
          <p:nvPr/>
        </p:nvSpPr>
        <p:spPr bwMode="auto">
          <a:xfrm>
            <a:off x="4500563" y="1773238"/>
            <a:ext cx="6651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27" name="Line 74"/>
          <p:cNvSpPr>
            <a:spLocks noChangeShapeType="1"/>
          </p:cNvSpPr>
          <p:nvPr/>
        </p:nvSpPr>
        <p:spPr bwMode="auto">
          <a:xfrm>
            <a:off x="3708400" y="2205038"/>
            <a:ext cx="136525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8" name="Oval 75"/>
          <p:cNvSpPr>
            <a:spLocks noChangeArrowheads="1"/>
          </p:cNvSpPr>
          <p:nvPr/>
        </p:nvSpPr>
        <p:spPr bwMode="auto">
          <a:xfrm>
            <a:off x="5292725" y="2205038"/>
            <a:ext cx="593725" cy="595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9" name="Oval 76"/>
          <p:cNvSpPr>
            <a:spLocks noChangeArrowheads="1"/>
          </p:cNvSpPr>
          <p:nvPr/>
        </p:nvSpPr>
        <p:spPr bwMode="auto">
          <a:xfrm>
            <a:off x="5364163" y="2278063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30" name="Oval 77"/>
          <p:cNvSpPr>
            <a:spLocks noChangeArrowheads="1"/>
          </p:cNvSpPr>
          <p:nvPr/>
        </p:nvSpPr>
        <p:spPr bwMode="auto">
          <a:xfrm>
            <a:off x="2338388" y="3716338"/>
            <a:ext cx="593725" cy="595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1" name="Oval 78"/>
          <p:cNvSpPr>
            <a:spLocks noChangeArrowheads="1"/>
          </p:cNvSpPr>
          <p:nvPr/>
        </p:nvSpPr>
        <p:spPr bwMode="auto">
          <a:xfrm>
            <a:off x="969963" y="3789363"/>
            <a:ext cx="503237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32" name="Line 79"/>
          <p:cNvSpPr>
            <a:spLocks noChangeShapeType="1"/>
          </p:cNvSpPr>
          <p:nvPr/>
        </p:nvSpPr>
        <p:spPr bwMode="auto">
          <a:xfrm>
            <a:off x="1570038" y="4019550"/>
            <a:ext cx="595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3" name="Line 80"/>
          <p:cNvSpPr>
            <a:spLocks noChangeShapeType="1"/>
          </p:cNvSpPr>
          <p:nvPr/>
        </p:nvSpPr>
        <p:spPr bwMode="auto">
          <a:xfrm>
            <a:off x="754063" y="3789363"/>
            <a:ext cx="184150" cy="138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4" name="Text Box 81"/>
          <p:cNvSpPr txBox="1">
            <a:spLocks noChangeArrowheads="1"/>
          </p:cNvSpPr>
          <p:nvPr/>
        </p:nvSpPr>
        <p:spPr bwMode="auto">
          <a:xfrm>
            <a:off x="1689100" y="371792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35" name="Oval 82"/>
          <p:cNvSpPr>
            <a:spLocks noChangeArrowheads="1"/>
          </p:cNvSpPr>
          <p:nvPr/>
        </p:nvSpPr>
        <p:spPr bwMode="auto">
          <a:xfrm>
            <a:off x="3635375" y="3789363"/>
            <a:ext cx="503238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36" name="Line 83"/>
          <p:cNvSpPr>
            <a:spLocks noChangeShapeType="1"/>
          </p:cNvSpPr>
          <p:nvPr/>
        </p:nvSpPr>
        <p:spPr bwMode="auto">
          <a:xfrm>
            <a:off x="4305300" y="4019550"/>
            <a:ext cx="595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7" name="Text Box 84"/>
          <p:cNvSpPr txBox="1">
            <a:spLocks noChangeArrowheads="1"/>
          </p:cNvSpPr>
          <p:nvPr/>
        </p:nvSpPr>
        <p:spPr bwMode="auto">
          <a:xfrm>
            <a:off x="4425950" y="371792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38" name="Oval 85"/>
          <p:cNvSpPr>
            <a:spLocks noChangeArrowheads="1"/>
          </p:cNvSpPr>
          <p:nvPr/>
        </p:nvSpPr>
        <p:spPr bwMode="auto">
          <a:xfrm>
            <a:off x="5073650" y="3717925"/>
            <a:ext cx="593725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9" name="Oval 86"/>
          <p:cNvSpPr>
            <a:spLocks noChangeArrowheads="1"/>
          </p:cNvSpPr>
          <p:nvPr/>
        </p:nvSpPr>
        <p:spPr bwMode="auto">
          <a:xfrm>
            <a:off x="5146675" y="37909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40" name="Rectangle 87"/>
          <p:cNvSpPr>
            <a:spLocks noChangeArrowheads="1"/>
          </p:cNvSpPr>
          <p:nvPr/>
        </p:nvSpPr>
        <p:spPr bwMode="auto">
          <a:xfrm>
            <a:off x="3562350" y="3644900"/>
            <a:ext cx="21605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1" name="Line 88"/>
          <p:cNvSpPr>
            <a:spLocks noChangeShapeType="1"/>
          </p:cNvSpPr>
          <p:nvPr/>
        </p:nvSpPr>
        <p:spPr bwMode="auto">
          <a:xfrm>
            <a:off x="2986088" y="4005263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42" name="Text Box 89"/>
          <p:cNvSpPr txBox="1">
            <a:spLocks noChangeArrowheads="1"/>
          </p:cNvSpPr>
          <p:nvPr/>
        </p:nvSpPr>
        <p:spPr bwMode="auto">
          <a:xfrm>
            <a:off x="3130550" y="3717925"/>
            <a:ext cx="3159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</p:txBody>
      </p:sp>
      <p:sp>
        <p:nvSpPr>
          <p:cNvPr id="38943" name="Text Box 90"/>
          <p:cNvSpPr txBox="1">
            <a:spLocks noChangeArrowheads="1"/>
          </p:cNvSpPr>
          <p:nvPr/>
        </p:nvSpPr>
        <p:spPr bwMode="auto">
          <a:xfrm>
            <a:off x="1257300" y="3141663"/>
            <a:ext cx="1973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 =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4" name="Text Box 91"/>
          <p:cNvSpPr txBox="1">
            <a:spLocks noChangeArrowheads="1"/>
          </p:cNvSpPr>
          <p:nvPr/>
        </p:nvSpPr>
        <p:spPr bwMode="auto">
          <a:xfrm>
            <a:off x="1473200" y="4149725"/>
            <a:ext cx="6873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5" name="Text Box 92"/>
          <p:cNvSpPr txBox="1">
            <a:spLocks noChangeArrowheads="1"/>
          </p:cNvSpPr>
          <p:nvPr/>
        </p:nvSpPr>
        <p:spPr bwMode="auto">
          <a:xfrm>
            <a:off x="4281488" y="4149725"/>
            <a:ext cx="6873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6" name="Text Box 93"/>
          <p:cNvSpPr txBox="1">
            <a:spLocks noChangeArrowheads="1"/>
          </p:cNvSpPr>
          <p:nvPr/>
        </p:nvSpPr>
        <p:spPr bwMode="auto">
          <a:xfrm>
            <a:off x="804863" y="4625975"/>
            <a:ext cx="184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47" name="Rectangle 94"/>
          <p:cNvSpPr>
            <a:spLocks noChangeArrowheads="1"/>
          </p:cNvSpPr>
          <p:nvPr/>
        </p:nvSpPr>
        <p:spPr bwMode="auto">
          <a:xfrm>
            <a:off x="4456113" y="3268663"/>
            <a:ext cx="231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38948" name="Text Box 95"/>
          <p:cNvSpPr txBox="1">
            <a:spLocks noChangeArrowheads="1"/>
          </p:cNvSpPr>
          <p:nvPr/>
        </p:nvSpPr>
        <p:spPr bwMode="auto">
          <a:xfrm>
            <a:off x="611188" y="4691063"/>
            <a:ext cx="2644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(conternation)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ko-KR" altLang="en-US" sz="15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can be used.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8949" name="Rectangle 96"/>
          <p:cNvSpPr>
            <a:spLocks noChangeArrowheads="1"/>
          </p:cNvSpPr>
          <p:nvPr/>
        </p:nvSpPr>
        <p:spPr bwMode="auto">
          <a:xfrm>
            <a:off x="682625" y="5516563"/>
            <a:ext cx="3455988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0" name="Oval 97"/>
          <p:cNvSpPr>
            <a:spLocks noChangeArrowheads="1"/>
          </p:cNvSpPr>
          <p:nvPr/>
        </p:nvSpPr>
        <p:spPr bwMode="auto">
          <a:xfrm>
            <a:off x="754063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1" name="Line 98"/>
          <p:cNvSpPr>
            <a:spLocks noChangeShapeType="1"/>
          </p:cNvSpPr>
          <p:nvPr/>
        </p:nvSpPr>
        <p:spPr bwMode="auto">
          <a:xfrm>
            <a:off x="1403350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2" name="Oval 99"/>
          <p:cNvSpPr>
            <a:spLocks noChangeArrowheads="1"/>
          </p:cNvSpPr>
          <p:nvPr/>
        </p:nvSpPr>
        <p:spPr bwMode="auto">
          <a:xfrm>
            <a:off x="2051050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3" name="Line 100"/>
          <p:cNvSpPr>
            <a:spLocks noChangeShapeType="1"/>
          </p:cNvSpPr>
          <p:nvPr/>
        </p:nvSpPr>
        <p:spPr bwMode="auto">
          <a:xfrm>
            <a:off x="611188" y="5661025"/>
            <a:ext cx="1936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4" name="Text Box 101"/>
          <p:cNvSpPr txBox="1">
            <a:spLocks noChangeArrowheads="1"/>
          </p:cNvSpPr>
          <p:nvPr/>
        </p:nvSpPr>
        <p:spPr bwMode="auto">
          <a:xfrm>
            <a:off x="1978025" y="5156200"/>
            <a:ext cx="7604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55" name="Text Box 102"/>
          <p:cNvSpPr txBox="1">
            <a:spLocks noChangeArrowheads="1"/>
          </p:cNvSpPr>
          <p:nvPr/>
        </p:nvSpPr>
        <p:spPr bwMode="auto">
          <a:xfrm>
            <a:off x="1476375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56" name="Oval 103"/>
          <p:cNvSpPr>
            <a:spLocks noChangeArrowheads="1"/>
          </p:cNvSpPr>
          <p:nvPr/>
        </p:nvSpPr>
        <p:spPr bwMode="auto">
          <a:xfrm>
            <a:off x="5075238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7" name="Oval 104"/>
          <p:cNvSpPr>
            <a:spLocks noChangeArrowheads="1"/>
          </p:cNvSpPr>
          <p:nvPr/>
        </p:nvSpPr>
        <p:spPr bwMode="auto">
          <a:xfrm>
            <a:off x="6372225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58" name="Line 105"/>
          <p:cNvSpPr>
            <a:spLocks noChangeShapeType="1"/>
          </p:cNvSpPr>
          <p:nvPr/>
        </p:nvSpPr>
        <p:spPr bwMode="auto">
          <a:xfrm>
            <a:off x="4930775" y="5661025"/>
            <a:ext cx="1936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9" name="Text Box 106"/>
          <p:cNvSpPr txBox="1">
            <a:spLocks noChangeArrowheads="1"/>
          </p:cNvSpPr>
          <p:nvPr/>
        </p:nvSpPr>
        <p:spPr bwMode="auto">
          <a:xfrm>
            <a:off x="6299200" y="5156200"/>
            <a:ext cx="7604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( 1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60" name="Oval 107"/>
          <p:cNvSpPr>
            <a:spLocks noChangeArrowheads="1"/>
          </p:cNvSpPr>
          <p:nvPr/>
        </p:nvSpPr>
        <p:spPr bwMode="auto">
          <a:xfrm>
            <a:off x="7739063" y="5661025"/>
            <a:ext cx="576262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1" name="Oval 108"/>
          <p:cNvSpPr>
            <a:spLocks noChangeArrowheads="1"/>
          </p:cNvSpPr>
          <p:nvPr/>
        </p:nvSpPr>
        <p:spPr bwMode="auto">
          <a:xfrm>
            <a:off x="7812088" y="57340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62" name="Rectangle 109"/>
          <p:cNvSpPr>
            <a:spLocks noChangeArrowheads="1"/>
          </p:cNvSpPr>
          <p:nvPr/>
        </p:nvSpPr>
        <p:spPr bwMode="auto">
          <a:xfrm>
            <a:off x="5003800" y="5516563"/>
            <a:ext cx="35274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3" name="Oval 110"/>
          <p:cNvSpPr>
            <a:spLocks noChangeArrowheads="1"/>
          </p:cNvSpPr>
          <p:nvPr/>
        </p:nvSpPr>
        <p:spPr bwMode="auto">
          <a:xfrm>
            <a:off x="3346450" y="5661025"/>
            <a:ext cx="576263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4" name="Oval 111"/>
          <p:cNvSpPr>
            <a:spLocks noChangeArrowheads="1"/>
          </p:cNvSpPr>
          <p:nvPr/>
        </p:nvSpPr>
        <p:spPr bwMode="auto">
          <a:xfrm>
            <a:off x="3419475" y="57340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2770188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6" name="Text Box 113"/>
          <p:cNvSpPr txBox="1">
            <a:spLocks noChangeArrowheads="1"/>
          </p:cNvSpPr>
          <p:nvPr/>
        </p:nvSpPr>
        <p:spPr bwMode="auto">
          <a:xfrm>
            <a:off x="2843213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5794375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8" name="Text Box 115"/>
          <p:cNvSpPr txBox="1">
            <a:spLocks noChangeArrowheads="1"/>
          </p:cNvSpPr>
          <p:nvPr/>
        </p:nvSpPr>
        <p:spPr bwMode="auto">
          <a:xfrm>
            <a:off x="5867400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9" name="Line 116"/>
          <p:cNvSpPr>
            <a:spLocks noChangeShapeType="1"/>
          </p:cNvSpPr>
          <p:nvPr/>
        </p:nvSpPr>
        <p:spPr bwMode="auto">
          <a:xfrm>
            <a:off x="7091363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70" name="Text Box 117"/>
          <p:cNvSpPr txBox="1">
            <a:spLocks noChangeArrowheads="1"/>
          </p:cNvSpPr>
          <p:nvPr/>
        </p:nvSpPr>
        <p:spPr bwMode="auto">
          <a:xfrm>
            <a:off x="7164388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11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4"/>
          <p:cNvSpPr>
            <a:spLocks noChangeArrowheads="1"/>
          </p:cNvSpPr>
          <p:nvPr/>
        </p:nvSpPr>
        <p:spPr bwMode="auto">
          <a:xfrm>
            <a:off x="396875" y="2062163"/>
            <a:ext cx="577850" cy="577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39" name="Oval 5"/>
          <p:cNvSpPr>
            <a:spLocks noChangeArrowheads="1"/>
          </p:cNvSpPr>
          <p:nvPr/>
        </p:nvSpPr>
        <p:spPr bwMode="auto">
          <a:xfrm>
            <a:off x="1476375" y="2708275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0" name="Oval 6"/>
          <p:cNvSpPr>
            <a:spLocks noChangeArrowheads="1"/>
          </p:cNvSpPr>
          <p:nvPr/>
        </p:nvSpPr>
        <p:spPr bwMode="auto">
          <a:xfrm>
            <a:off x="2773363" y="2708275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2628900" y="2420938"/>
            <a:ext cx="792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 ( </a:t>
            </a:r>
            <a:r>
              <a:rPr lang="en-US" altLang="ko-KR" sz="1500" u="sng">
                <a:latin typeface="Times New Roman" pitchFamily="18" charset="0"/>
              </a:rPr>
              <a:t>01</a:t>
            </a:r>
            <a:r>
              <a:rPr lang="en-US" altLang="ko-KR" sz="1500">
                <a:latin typeface="Times New Roman" pitchFamily="18" charset="0"/>
              </a:rPr>
              <a:t> )</a:t>
            </a: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1403350" y="2492375"/>
            <a:ext cx="3530600" cy="86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3" name="Oval 9"/>
          <p:cNvSpPr>
            <a:spLocks noChangeArrowheads="1"/>
          </p:cNvSpPr>
          <p:nvPr/>
        </p:nvSpPr>
        <p:spPr bwMode="auto">
          <a:xfrm>
            <a:off x="1477963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4" name="Line 10"/>
          <p:cNvSpPr>
            <a:spLocks noChangeShapeType="1"/>
          </p:cNvSpPr>
          <p:nvPr/>
        </p:nvSpPr>
        <p:spPr bwMode="auto">
          <a:xfrm>
            <a:off x="2270125" y="17732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45" name="Oval 11"/>
          <p:cNvSpPr>
            <a:spLocks noChangeArrowheads="1"/>
          </p:cNvSpPr>
          <p:nvPr/>
        </p:nvSpPr>
        <p:spPr bwMode="auto">
          <a:xfrm>
            <a:off x="2774950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>
            <a:off x="2628900" y="1270000"/>
            <a:ext cx="792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 ( </a:t>
            </a:r>
            <a:r>
              <a:rPr lang="en-US" altLang="ko-KR" sz="1500" u="sng">
                <a:latin typeface="Times New Roman" pitchFamily="18" charset="0"/>
              </a:rPr>
              <a:t>10</a:t>
            </a:r>
            <a:r>
              <a:rPr lang="en-US" altLang="ko-KR" sz="1500">
                <a:latin typeface="Times New Roman" pitchFamily="18" charset="0"/>
              </a:rPr>
              <a:t> )</a:t>
            </a:r>
          </a:p>
        </p:txBody>
      </p:sp>
      <p:sp>
        <p:nvSpPr>
          <p:cNvPr id="39947" name="Text Box 13"/>
          <p:cNvSpPr txBox="1">
            <a:spLocks noChangeArrowheads="1"/>
          </p:cNvSpPr>
          <p:nvPr/>
        </p:nvSpPr>
        <p:spPr bwMode="auto">
          <a:xfrm>
            <a:off x="2270125" y="14859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1404938" y="1341438"/>
            <a:ext cx="3530600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>
            <a:off x="3565525" y="17732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3565525" y="14859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2270125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2270125" y="27098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3565525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4" name="Text Box 20"/>
          <p:cNvSpPr txBox="1">
            <a:spLocks noChangeArrowheads="1"/>
          </p:cNvSpPr>
          <p:nvPr/>
        </p:nvSpPr>
        <p:spPr bwMode="auto">
          <a:xfrm>
            <a:off x="3565525" y="27098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1044575" y="2493963"/>
            <a:ext cx="4333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 flipV="1">
            <a:off x="1044575" y="1844675"/>
            <a:ext cx="4333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>
            <a:off x="180975" y="17732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4860925" y="177323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 flipV="1">
            <a:off x="4860925" y="2493963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60" name="Oval 26"/>
          <p:cNvSpPr>
            <a:spLocks noChangeArrowheads="1"/>
          </p:cNvSpPr>
          <p:nvPr/>
        </p:nvSpPr>
        <p:spPr bwMode="auto">
          <a:xfrm>
            <a:off x="5510213" y="2060575"/>
            <a:ext cx="647700" cy="649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Oval 27"/>
          <p:cNvSpPr>
            <a:spLocks noChangeArrowheads="1"/>
          </p:cNvSpPr>
          <p:nvPr/>
        </p:nvSpPr>
        <p:spPr bwMode="auto">
          <a:xfrm>
            <a:off x="5581650" y="2133600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2" name="Oval 28"/>
          <p:cNvSpPr>
            <a:spLocks noChangeArrowheads="1"/>
          </p:cNvSpPr>
          <p:nvPr/>
        </p:nvSpPr>
        <p:spPr bwMode="auto">
          <a:xfrm>
            <a:off x="4141788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3" name="Oval 29"/>
          <p:cNvSpPr>
            <a:spLocks noChangeArrowheads="1"/>
          </p:cNvSpPr>
          <p:nvPr/>
        </p:nvSpPr>
        <p:spPr bwMode="auto">
          <a:xfrm>
            <a:off x="4141788" y="2709863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4" name="Text Box 30"/>
          <p:cNvSpPr txBox="1">
            <a:spLocks noChangeArrowheads="1"/>
          </p:cNvSpPr>
          <p:nvPr/>
        </p:nvSpPr>
        <p:spPr bwMode="auto">
          <a:xfrm>
            <a:off x="2557463" y="838200"/>
            <a:ext cx="10112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(</a:t>
            </a:r>
            <a:r>
              <a:rPr lang="en-US" altLang="ko-KR" sz="1500" u="sng">
                <a:latin typeface="Times New Roman" pitchFamily="18" charset="0"/>
              </a:rPr>
              <a:t>10</a:t>
            </a:r>
            <a:r>
              <a:rPr lang="en-US" altLang="ko-KR" sz="1500">
                <a:latin typeface="Times New Roman" pitchFamily="18" charset="0"/>
              </a:rPr>
              <a:t> + </a:t>
            </a:r>
            <a:r>
              <a:rPr lang="en-US" altLang="ko-KR" sz="1500" u="sng">
                <a:latin typeface="Times New Roman" pitchFamily="18" charset="0"/>
              </a:rPr>
              <a:t>01</a:t>
            </a:r>
            <a:r>
              <a:rPr lang="en-US" altLang="ko-KR" sz="1500">
                <a:latin typeface="Times New Roman" pitchFamily="18" charset="0"/>
              </a:rPr>
              <a:t>)</a:t>
            </a:r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952500" y="1603375"/>
            <a:ext cx="3159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973138" y="2638425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078413" y="170180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078413" y="2638425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9" name="Oval 35"/>
          <p:cNvSpPr>
            <a:spLocks noChangeArrowheads="1"/>
          </p:cNvSpPr>
          <p:nvPr/>
        </p:nvSpPr>
        <p:spPr bwMode="auto">
          <a:xfrm>
            <a:off x="3206750" y="4868863"/>
            <a:ext cx="593725" cy="595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0" name="Oval 36"/>
          <p:cNvSpPr>
            <a:spLocks noChangeArrowheads="1"/>
          </p:cNvSpPr>
          <p:nvPr/>
        </p:nvSpPr>
        <p:spPr bwMode="auto">
          <a:xfrm>
            <a:off x="1044575" y="4941888"/>
            <a:ext cx="503238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1" name="Oval 37"/>
          <p:cNvSpPr>
            <a:spLocks noChangeArrowheads="1"/>
          </p:cNvSpPr>
          <p:nvPr/>
        </p:nvSpPr>
        <p:spPr bwMode="auto">
          <a:xfrm>
            <a:off x="3278188" y="494188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2" name="Line 38"/>
          <p:cNvSpPr>
            <a:spLocks noChangeShapeType="1"/>
          </p:cNvSpPr>
          <p:nvPr/>
        </p:nvSpPr>
        <p:spPr bwMode="auto">
          <a:xfrm>
            <a:off x="828675" y="4941888"/>
            <a:ext cx="18415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3" name="Oval 39"/>
          <p:cNvSpPr>
            <a:spLocks noChangeArrowheads="1"/>
          </p:cNvSpPr>
          <p:nvPr/>
        </p:nvSpPr>
        <p:spPr bwMode="auto">
          <a:xfrm>
            <a:off x="2125663" y="4510088"/>
            <a:ext cx="503237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4" name="Oval 40"/>
          <p:cNvSpPr>
            <a:spLocks noChangeArrowheads="1"/>
          </p:cNvSpPr>
          <p:nvPr/>
        </p:nvSpPr>
        <p:spPr bwMode="auto">
          <a:xfrm>
            <a:off x="2125663" y="5446713"/>
            <a:ext cx="503237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5" name="Line 41"/>
          <p:cNvSpPr>
            <a:spLocks noChangeShapeType="1"/>
          </p:cNvSpPr>
          <p:nvPr/>
        </p:nvSpPr>
        <p:spPr bwMode="auto">
          <a:xfrm>
            <a:off x="1620838" y="5373688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V="1">
            <a:off x="1620838" y="4725988"/>
            <a:ext cx="5048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 flipV="1">
            <a:off x="2701925" y="537368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2701925" y="4654550"/>
            <a:ext cx="5032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9" name="Text Box 45"/>
          <p:cNvSpPr txBox="1">
            <a:spLocks noChangeArrowheads="1"/>
          </p:cNvSpPr>
          <p:nvPr/>
        </p:nvSpPr>
        <p:spPr bwMode="auto">
          <a:xfrm>
            <a:off x="1620838" y="443865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80" name="Text Box 46"/>
          <p:cNvSpPr txBox="1">
            <a:spLocks noChangeArrowheads="1"/>
          </p:cNvSpPr>
          <p:nvPr/>
        </p:nvSpPr>
        <p:spPr bwMode="auto">
          <a:xfrm>
            <a:off x="1620838" y="551815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81" name="Text Box 47"/>
          <p:cNvSpPr txBox="1">
            <a:spLocks noChangeArrowheads="1"/>
          </p:cNvSpPr>
          <p:nvPr/>
        </p:nvSpPr>
        <p:spPr bwMode="auto">
          <a:xfrm>
            <a:off x="2917825" y="452278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82" name="Text Box 48"/>
          <p:cNvSpPr txBox="1">
            <a:spLocks noChangeArrowheads="1"/>
          </p:cNvSpPr>
          <p:nvPr/>
        </p:nvSpPr>
        <p:spPr bwMode="auto">
          <a:xfrm>
            <a:off x="2917825" y="55308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83" name="Text Box 49"/>
          <p:cNvSpPr txBox="1">
            <a:spLocks noChangeArrowheads="1"/>
          </p:cNvSpPr>
          <p:nvPr/>
        </p:nvSpPr>
        <p:spPr bwMode="auto">
          <a:xfrm>
            <a:off x="1909763" y="4005263"/>
            <a:ext cx="8207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(</a:t>
            </a:r>
            <a:r>
              <a:rPr lang="en-US" altLang="ko-KR" sz="1500" u="sng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+ </a:t>
            </a:r>
            <a:r>
              <a:rPr lang="en-US" altLang="ko-KR" sz="1500" u="sng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)</a:t>
            </a:r>
          </a:p>
        </p:txBody>
      </p:sp>
      <p:sp>
        <p:nvSpPr>
          <p:cNvPr id="39984" name="Text Box 50"/>
          <p:cNvSpPr txBox="1">
            <a:spLocks noChangeArrowheads="1"/>
          </p:cNvSpPr>
          <p:nvPr/>
        </p:nvSpPr>
        <p:spPr bwMode="auto">
          <a:xfrm>
            <a:off x="6229350" y="1341438"/>
            <a:ext cx="266541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latin typeface="Times New Roman" pitchFamily="18" charset="0"/>
              </a:rPr>
              <a:t>병렬로 붙였다는 표시를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하기 위해 쓴 것으로 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붙이지 않아도 상관없다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ko-KR" sz="1500">
                <a:latin typeface="Times New Roman" pitchFamily="18" charset="0"/>
              </a:rPr>
              <a:t>(</a:t>
            </a:r>
            <a:r>
              <a:rPr lang="ko-KR" altLang="en-US" sz="1500">
                <a:latin typeface="Times New Roman" pitchFamily="18" charset="0"/>
              </a:rPr>
              <a:t>책에는 모듈의 </a:t>
            </a:r>
            <a:r>
              <a:rPr lang="en-US" altLang="ko-KR" sz="1500">
                <a:latin typeface="Times New Roman" pitchFamily="18" charset="0"/>
              </a:rPr>
              <a:t>init state</a:t>
            </a:r>
            <a:r>
              <a:rPr lang="ko-KR" altLang="en-US" sz="1500">
                <a:latin typeface="Times New Roman" pitchFamily="18" charset="0"/>
              </a:rPr>
              <a:t>와 </a:t>
            </a:r>
          </a:p>
          <a:p>
            <a:pPr eaLnBrk="1" hangingPunct="1"/>
            <a:r>
              <a:rPr lang="en-US" altLang="ko-KR" sz="1500">
                <a:latin typeface="Times New Roman" pitchFamily="18" charset="0"/>
              </a:rPr>
              <a:t>Final state</a:t>
            </a:r>
            <a:r>
              <a:rPr lang="ko-KR" altLang="en-US" sz="1500">
                <a:latin typeface="Times New Roman" pitchFamily="18" charset="0"/>
              </a:rPr>
              <a:t>의 성질을 제시하고 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새로운 </a:t>
            </a:r>
            <a:r>
              <a:rPr lang="en-US" altLang="ko-KR" sz="1500">
                <a:latin typeface="Times New Roman" pitchFamily="18" charset="0"/>
              </a:rPr>
              <a:t>init state</a:t>
            </a:r>
            <a:r>
              <a:rPr lang="ko-KR" altLang="en-US" sz="1500">
                <a:latin typeface="Times New Roman" pitchFamily="18" charset="0"/>
              </a:rPr>
              <a:t>와 </a:t>
            </a:r>
            <a:r>
              <a:rPr lang="en-US" altLang="ko-KR" sz="1500">
                <a:latin typeface="Times New Roman" pitchFamily="18" charset="0"/>
              </a:rPr>
              <a:t>Final state</a:t>
            </a:r>
            <a:r>
              <a:rPr lang="ko-KR" altLang="en-US" sz="1500">
                <a:latin typeface="Times New Roman" pitchFamily="18" charset="0"/>
              </a:rPr>
              <a:t>를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연결하도록  되어있다</a:t>
            </a:r>
            <a:r>
              <a:rPr lang="en-US" altLang="ko-KR" sz="1500">
                <a:latin typeface="Times New Roman" pitchFamily="18" charset="0"/>
              </a:rPr>
              <a:t>.)</a:t>
            </a:r>
          </a:p>
        </p:txBody>
      </p:sp>
      <p:sp>
        <p:nvSpPr>
          <p:cNvPr id="39985" name="Line 51"/>
          <p:cNvSpPr>
            <a:spLocks noChangeShapeType="1"/>
          </p:cNvSpPr>
          <p:nvPr/>
        </p:nvSpPr>
        <p:spPr bwMode="auto">
          <a:xfrm flipH="1">
            <a:off x="6086475" y="17732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6" name="Text Box 52"/>
          <p:cNvSpPr txBox="1">
            <a:spLocks noChangeArrowheads="1"/>
          </p:cNvSpPr>
          <p:nvPr/>
        </p:nvSpPr>
        <p:spPr bwMode="auto">
          <a:xfrm>
            <a:off x="4337050" y="4927600"/>
            <a:ext cx="38369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b="1">
                <a:latin typeface="Times New Roman" pitchFamily="18" charset="0"/>
              </a:rPr>
              <a:t>+ </a:t>
            </a:r>
            <a:r>
              <a:rPr lang="en-US" altLang="ko-KR" sz="1500">
                <a:latin typeface="Times New Roman" pitchFamily="18" charset="0"/>
              </a:rPr>
              <a:t>(Union)</a:t>
            </a:r>
            <a:r>
              <a:rPr lang="ko-KR" altLang="en-US" sz="1500">
                <a:latin typeface="Times New Roman" pitchFamily="18" charset="0"/>
              </a:rPr>
              <a:t>은 </a:t>
            </a:r>
            <a:r>
              <a:rPr lang="en-US" altLang="ko-KR" sz="1500">
                <a:latin typeface="Times New Roman" pitchFamily="18" charset="0"/>
              </a:rPr>
              <a:t>λ</a:t>
            </a:r>
            <a:r>
              <a:rPr lang="ko-KR" altLang="en-US" sz="1500">
                <a:latin typeface="Times New Roman" pitchFamily="18" charset="0"/>
              </a:rPr>
              <a:t>를 사용해 병렬로 붙이면 된다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7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9"/>
          <p:cNvSpPr>
            <a:spLocks noChangeArrowheads="1"/>
          </p:cNvSpPr>
          <p:nvPr/>
        </p:nvSpPr>
        <p:spPr bwMode="auto">
          <a:xfrm>
            <a:off x="1187450" y="1628775"/>
            <a:ext cx="36718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3" name="Text Box 70"/>
          <p:cNvSpPr txBox="1">
            <a:spLocks noChangeArrowheads="1"/>
          </p:cNvSpPr>
          <p:nvPr/>
        </p:nvSpPr>
        <p:spPr bwMode="auto">
          <a:xfrm>
            <a:off x="304800" y="436563"/>
            <a:ext cx="7350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A(01)*</a:t>
            </a:r>
          </a:p>
        </p:txBody>
      </p:sp>
      <p:grpSp>
        <p:nvGrpSpPr>
          <p:cNvPr id="40964" name="Group 71"/>
          <p:cNvGrpSpPr>
            <a:grpSpLocks/>
          </p:cNvGrpSpPr>
          <p:nvPr/>
        </p:nvGrpSpPr>
        <p:grpSpPr bwMode="auto">
          <a:xfrm>
            <a:off x="2717800" y="873125"/>
            <a:ext cx="612775" cy="612775"/>
            <a:chOff x="1825" y="1081"/>
            <a:chExt cx="386" cy="386"/>
          </a:xfrm>
        </p:grpSpPr>
        <p:sp>
          <p:nvSpPr>
            <p:cNvPr id="41029" name="Oval 72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0" name="Oval 73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65" name="Group 74"/>
          <p:cNvGrpSpPr>
            <a:grpSpLocks/>
          </p:cNvGrpSpPr>
          <p:nvPr/>
        </p:nvGrpSpPr>
        <p:grpSpPr bwMode="auto">
          <a:xfrm>
            <a:off x="1349375" y="1719263"/>
            <a:ext cx="3349625" cy="612775"/>
            <a:chOff x="884" y="1139"/>
            <a:chExt cx="2110" cy="386"/>
          </a:xfrm>
        </p:grpSpPr>
        <p:sp>
          <p:nvSpPr>
            <p:cNvPr id="41026" name="Oval 75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7" name="Oval 76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8" name="Oval 77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66" name="AutoShape 78"/>
          <p:cNvCxnSpPr>
            <a:cxnSpLocks noChangeShapeType="1"/>
            <a:stCxn id="41026" idx="6"/>
            <a:endCxn id="41027" idx="2"/>
          </p:cNvCxnSpPr>
          <p:nvPr/>
        </p:nvCxnSpPr>
        <p:spPr bwMode="auto">
          <a:xfrm>
            <a:off x="1962150" y="2025650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7" name="AutoShape 79"/>
          <p:cNvCxnSpPr>
            <a:cxnSpLocks noChangeShapeType="1"/>
            <a:stCxn id="41027" idx="6"/>
            <a:endCxn id="41028" idx="2"/>
          </p:cNvCxnSpPr>
          <p:nvPr/>
        </p:nvCxnSpPr>
        <p:spPr bwMode="auto">
          <a:xfrm>
            <a:off x="3330575" y="2025650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8" name="Text Box 80"/>
          <p:cNvSpPr txBox="1">
            <a:spLocks noChangeArrowheads="1"/>
          </p:cNvSpPr>
          <p:nvPr/>
        </p:nvSpPr>
        <p:spPr bwMode="auto">
          <a:xfrm>
            <a:off x="2176463" y="16811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69" name="Text Box 81"/>
          <p:cNvSpPr txBox="1">
            <a:spLocks noChangeArrowheads="1"/>
          </p:cNvSpPr>
          <p:nvPr/>
        </p:nvSpPr>
        <p:spPr bwMode="auto">
          <a:xfrm>
            <a:off x="3617913" y="1697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70" name="Line 82"/>
          <p:cNvSpPr>
            <a:spLocks noChangeShapeType="1"/>
          </p:cNvSpPr>
          <p:nvPr/>
        </p:nvSpPr>
        <p:spPr bwMode="auto">
          <a:xfrm flipH="1" flipV="1">
            <a:off x="3419475" y="1270000"/>
            <a:ext cx="93662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71" name="Line 83"/>
          <p:cNvSpPr>
            <a:spLocks noChangeShapeType="1"/>
          </p:cNvSpPr>
          <p:nvPr/>
        </p:nvSpPr>
        <p:spPr bwMode="auto">
          <a:xfrm flipH="1">
            <a:off x="1692275" y="1270000"/>
            <a:ext cx="93503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72" name="Text Box 84"/>
          <p:cNvSpPr txBox="1">
            <a:spLocks noChangeArrowheads="1"/>
          </p:cNvSpPr>
          <p:nvPr/>
        </p:nvSpPr>
        <p:spPr bwMode="auto">
          <a:xfrm>
            <a:off x="2843213" y="1033463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73" name="Text Box 85"/>
          <p:cNvSpPr txBox="1">
            <a:spLocks noChangeArrowheads="1"/>
          </p:cNvSpPr>
          <p:nvPr/>
        </p:nvSpPr>
        <p:spPr bwMode="auto">
          <a:xfrm>
            <a:off x="5148263" y="1665288"/>
            <a:ext cx="21764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is made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by loop with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0974" name="Text Box 86"/>
          <p:cNvSpPr txBox="1">
            <a:spLocks noChangeArrowheads="1"/>
          </p:cNvSpPr>
          <p:nvPr/>
        </p:nvSpPr>
        <p:spPr bwMode="auto">
          <a:xfrm>
            <a:off x="307975" y="3278188"/>
            <a:ext cx="1042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A(01+10)*</a:t>
            </a:r>
          </a:p>
        </p:txBody>
      </p:sp>
      <p:sp>
        <p:nvSpPr>
          <p:cNvPr id="40975" name="Rectangle 87"/>
          <p:cNvSpPr>
            <a:spLocks noChangeArrowheads="1"/>
          </p:cNvSpPr>
          <p:nvPr/>
        </p:nvSpPr>
        <p:spPr bwMode="auto">
          <a:xfrm>
            <a:off x="2073275" y="4095750"/>
            <a:ext cx="36718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76" name="Group 88"/>
          <p:cNvGrpSpPr>
            <a:grpSpLocks/>
          </p:cNvGrpSpPr>
          <p:nvPr/>
        </p:nvGrpSpPr>
        <p:grpSpPr bwMode="auto">
          <a:xfrm>
            <a:off x="3603625" y="3340100"/>
            <a:ext cx="612775" cy="612775"/>
            <a:chOff x="1825" y="1081"/>
            <a:chExt cx="386" cy="386"/>
          </a:xfrm>
        </p:grpSpPr>
        <p:sp>
          <p:nvSpPr>
            <p:cNvPr id="41024" name="Oval 89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5" name="Oval 90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77" name="Group 91"/>
          <p:cNvGrpSpPr>
            <a:grpSpLocks/>
          </p:cNvGrpSpPr>
          <p:nvPr/>
        </p:nvGrpSpPr>
        <p:grpSpPr bwMode="auto">
          <a:xfrm>
            <a:off x="2235200" y="4186238"/>
            <a:ext cx="3349625" cy="612775"/>
            <a:chOff x="884" y="1139"/>
            <a:chExt cx="2110" cy="386"/>
          </a:xfrm>
        </p:grpSpPr>
        <p:sp>
          <p:nvSpPr>
            <p:cNvPr id="41021" name="Oval 92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2" name="Oval 93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3" name="Oval 94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78" name="AutoShape 95"/>
          <p:cNvCxnSpPr>
            <a:cxnSpLocks noChangeShapeType="1"/>
            <a:stCxn id="41021" idx="6"/>
            <a:endCxn id="41022" idx="2"/>
          </p:cNvCxnSpPr>
          <p:nvPr/>
        </p:nvCxnSpPr>
        <p:spPr bwMode="auto">
          <a:xfrm>
            <a:off x="2847975" y="4492625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96"/>
          <p:cNvCxnSpPr>
            <a:cxnSpLocks noChangeShapeType="1"/>
            <a:stCxn id="41022" idx="6"/>
            <a:endCxn id="41023" idx="2"/>
          </p:cNvCxnSpPr>
          <p:nvPr/>
        </p:nvCxnSpPr>
        <p:spPr bwMode="auto">
          <a:xfrm>
            <a:off x="4216400" y="4492625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0" name="Text Box 97"/>
          <p:cNvSpPr txBox="1">
            <a:spLocks noChangeArrowheads="1"/>
          </p:cNvSpPr>
          <p:nvPr/>
        </p:nvSpPr>
        <p:spPr bwMode="auto">
          <a:xfrm>
            <a:off x="3062288" y="41481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81" name="Text Box 98"/>
          <p:cNvSpPr txBox="1">
            <a:spLocks noChangeArrowheads="1"/>
          </p:cNvSpPr>
          <p:nvPr/>
        </p:nvSpPr>
        <p:spPr bwMode="auto">
          <a:xfrm>
            <a:off x="4503738" y="416401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82" name="Freeform 99"/>
          <p:cNvSpPr>
            <a:spLocks/>
          </p:cNvSpPr>
          <p:nvPr/>
        </p:nvSpPr>
        <p:spPr bwMode="auto">
          <a:xfrm>
            <a:off x="4284663" y="3557588"/>
            <a:ext cx="1931987" cy="1244600"/>
          </a:xfrm>
          <a:custGeom>
            <a:avLst/>
            <a:gdLst>
              <a:gd name="T0" fmla="*/ 2147483647 w 1217"/>
              <a:gd name="T1" fmla="*/ 2147483647 h 784"/>
              <a:gd name="T2" fmla="*/ 2147483647 w 1217"/>
              <a:gd name="T3" fmla="*/ 2147483647 h 784"/>
              <a:gd name="T4" fmla="*/ 0 w 1217"/>
              <a:gd name="T5" fmla="*/ 0 h 7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17" h="784">
                <a:moveTo>
                  <a:pt x="1217" y="784"/>
                </a:moveTo>
                <a:cubicBezTo>
                  <a:pt x="1168" y="688"/>
                  <a:pt x="1123" y="339"/>
                  <a:pt x="920" y="208"/>
                </a:cubicBezTo>
                <a:cubicBezTo>
                  <a:pt x="717" y="77"/>
                  <a:pt x="192" y="43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83" name="Freeform 100"/>
          <p:cNvSpPr>
            <a:spLocks/>
          </p:cNvSpPr>
          <p:nvPr/>
        </p:nvSpPr>
        <p:spPr bwMode="auto">
          <a:xfrm>
            <a:off x="1547813" y="3519488"/>
            <a:ext cx="1992312" cy="1241425"/>
          </a:xfrm>
          <a:custGeom>
            <a:avLst/>
            <a:gdLst>
              <a:gd name="T0" fmla="*/ 2147483647 w 1255"/>
              <a:gd name="T1" fmla="*/ 0 h 782"/>
              <a:gd name="T2" fmla="*/ 2147483647 w 1255"/>
              <a:gd name="T3" fmla="*/ 2147483647 h 782"/>
              <a:gd name="T4" fmla="*/ 0 w 1255"/>
              <a:gd name="T5" fmla="*/ 2147483647 h 7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5" h="782">
                <a:moveTo>
                  <a:pt x="1255" y="0"/>
                </a:moveTo>
                <a:cubicBezTo>
                  <a:pt x="1091" y="29"/>
                  <a:pt x="484" y="46"/>
                  <a:pt x="275" y="176"/>
                </a:cubicBezTo>
                <a:cubicBezTo>
                  <a:pt x="66" y="306"/>
                  <a:pt x="57" y="656"/>
                  <a:pt x="0" y="78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84" name="Text Box 101"/>
          <p:cNvSpPr txBox="1">
            <a:spLocks noChangeArrowheads="1"/>
          </p:cNvSpPr>
          <p:nvPr/>
        </p:nvSpPr>
        <p:spPr bwMode="auto">
          <a:xfrm>
            <a:off x="3705225" y="3500438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85" name="Rectangle 102"/>
          <p:cNvSpPr>
            <a:spLocks noChangeArrowheads="1"/>
          </p:cNvSpPr>
          <p:nvPr/>
        </p:nvSpPr>
        <p:spPr bwMode="auto">
          <a:xfrm>
            <a:off x="2073275" y="5348288"/>
            <a:ext cx="3671888" cy="792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86" name="Group 103"/>
          <p:cNvGrpSpPr>
            <a:grpSpLocks/>
          </p:cNvGrpSpPr>
          <p:nvPr/>
        </p:nvGrpSpPr>
        <p:grpSpPr bwMode="auto">
          <a:xfrm>
            <a:off x="2235200" y="5438775"/>
            <a:ext cx="3349625" cy="612775"/>
            <a:chOff x="884" y="1139"/>
            <a:chExt cx="2110" cy="386"/>
          </a:xfrm>
        </p:grpSpPr>
        <p:sp>
          <p:nvSpPr>
            <p:cNvPr id="41018" name="Oval 104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9" name="Oval 105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0" name="Oval 106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87" name="AutoShape 107"/>
          <p:cNvCxnSpPr>
            <a:cxnSpLocks noChangeShapeType="1"/>
            <a:stCxn id="41018" idx="6"/>
            <a:endCxn id="41019" idx="2"/>
          </p:cNvCxnSpPr>
          <p:nvPr/>
        </p:nvCxnSpPr>
        <p:spPr bwMode="auto">
          <a:xfrm>
            <a:off x="2847975" y="5745163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8" name="AutoShape 108"/>
          <p:cNvCxnSpPr>
            <a:cxnSpLocks noChangeShapeType="1"/>
            <a:stCxn id="41019" idx="6"/>
            <a:endCxn id="41020" idx="2"/>
          </p:cNvCxnSpPr>
          <p:nvPr/>
        </p:nvCxnSpPr>
        <p:spPr bwMode="auto">
          <a:xfrm>
            <a:off x="4216400" y="5745163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9" name="Text Box 109"/>
          <p:cNvSpPr txBox="1">
            <a:spLocks noChangeArrowheads="1"/>
          </p:cNvSpPr>
          <p:nvPr/>
        </p:nvSpPr>
        <p:spPr bwMode="auto">
          <a:xfrm>
            <a:off x="3062288" y="54006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90" name="Text Box 110"/>
          <p:cNvSpPr txBox="1">
            <a:spLocks noChangeArrowheads="1"/>
          </p:cNvSpPr>
          <p:nvPr/>
        </p:nvSpPr>
        <p:spPr bwMode="auto">
          <a:xfrm>
            <a:off x="4503738" y="54165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0991" name="Group 111"/>
          <p:cNvGrpSpPr>
            <a:grpSpLocks/>
          </p:cNvGrpSpPr>
          <p:nvPr/>
        </p:nvGrpSpPr>
        <p:grpSpPr bwMode="auto">
          <a:xfrm>
            <a:off x="1258888" y="4845050"/>
            <a:ext cx="612775" cy="612775"/>
            <a:chOff x="1825" y="1081"/>
            <a:chExt cx="386" cy="386"/>
          </a:xfrm>
        </p:grpSpPr>
        <p:sp>
          <p:nvSpPr>
            <p:cNvPr id="41016" name="Oval 112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7" name="Oval 113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92" name="Text Box 114"/>
          <p:cNvSpPr txBox="1">
            <a:spLocks noChangeArrowheads="1"/>
          </p:cNvSpPr>
          <p:nvPr/>
        </p:nvSpPr>
        <p:spPr bwMode="auto">
          <a:xfrm>
            <a:off x="1360488" y="5005388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0993" name="Group 115"/>
          <p:cNvGrpSpPr>
            <a:grpSpLocks/>
          </p:cNvGrpSpPr>
          <p:nvPr/>
        </p:nvGrpSpPr>
        <p:grpSpPr bwMode="auto">
          <a:xfrm>
            <a:off x="5975350" y="4845050"/>
            <a:ext cx="612775" cy="612775"/>
            <a:chOff x="1825" y="1081"/>
            <a:chExt cx="386" cy="386"/>
          </a:xfrm>
        </p:grpSpPr>
        <p:sp>
          <p:nvSpPr>
            <p:cNvPr id="41014" name="Oval 116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5" name="Oval 117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94" name="Text Box 118"/>
          <p:cNvSpPr txBox="1">
            <a:spLocks noChangeArrowheads="1"/>
          </p:cNvSpPr>
          <p:nvPr/>
        </p:nvSpPr>
        <p:spPr bwMode="auto">
          <a:xfrm>
            <a:off x="6076950" y="5005388"/>
            <a:ext cx="349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95" name="Line 119"/>
          <p:cNvSpPr>
            <a:spLocks noChangeShapeType="1"/>
          </p:cNvSpPr>
          <p:nvPr/>
        </p:nvSpPr>
        <p:spPr bwMode="auto">
          <a:xfrm flipV="1">
            <a:off x="1692275" y="4545013"/>
            <a:ext cx="50323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6" name="Line 120"/>
          <p:cNvSpPr>
            <a:spLocks noChangeShapeType="1"/>
          </p:cNvSpPr>
          <p:nvPr/>
        </p:nvSpPr>
        <p:spPr bwMode="auto">
          <a:xfrm>
            <a:off x="1692275" y="5483225"/>
            <a:ext cx="503238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7" name="Line 121"/>
          <p:cNvSpPr>
            <a:spLocks noChangeShapeType="1"/>
          </p:cNvSpPr>
          <p:nvPr/>
        </p:nvSpPr>
        <p:spPr bwMode="auto">
          <a:xfrm>
            <a:off x="5651500" y="4545013"/>
            <a:ext cx="43338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8" name="Line 122"/>
          <p:cNvSpPr>
            <a:spLocks noChangeShapeType="1"/>
          </p:cNvSpPr>
          <p:nvPr/>
        </p:nvSpPr>
        <p:spPr bwMode="auto">
          <a:xfrm flipV="1">
            <a:off x="5580063" y="5410200"/>
            <a:ext cx="4318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9" name="Rectangle 125"/>
          <p:cNvSpPr>
            <a:spLocks noChangeArrowheads="1"/>
          </p:cNvSpPr>
          <p:nvPr/>
        </p:nvSpPr>
        <p:spPr bwMode="auto">
          <a:xfrm>
            <a:off x="1692275" y="4402138"/>
            <a:ext cx="4127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0" name="Rectangle 126"/>
          <p:cNvSpPr>
            <a:spLocks noChangeArrowheads="1"/>
          </p:cNvSpPr>
          <p:nvPr/>
        </p:nvSpPr>
        <p:spPr bwMode="auto">
          <a:xfrm>
            <a:off x="1711325" y="5305425"/>
            <a:ext cx="4127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1" name="Rectangle 130"/>
          <p:cNvSpPr>
            <a:spLocks noChangeArrowheads="1"/>
          </p:cNvSpPr>
          <p:nvPr/>
        </p:nvSpPr>
        <p:spPr bwMode="auto">
          <a:xfrm>
            <a:off x="1908175" y="1160463"/>
            <a:ext cx="4127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2" name="Rectangle 131"/>
          <p:cNvSpPr>
            <a:spLocks noChangeArrowheads="1"/>
          </p:cNvSpPr>
          <p:nvPr/>
        </p:nvSpPr>
        <p:spPr bwMode="auto">
          <a:xfrm>
            <a:off x="1171575" y="449263"/>
            <a:ext cx="2536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,10,1010,101010,···</a:t>
            </a:r>
            <a:endParaRPr lang="en-US" alt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3" name="Text Box 132"/>
          <p:cNvSpPr txBox="1">
            <a:spLocks noChangeArrowheads="1"/>
          </p:cNvSpPr>
          <p:nvPr/>
        </p:nvSpPr>
        <p:spPr bwMode="auto">
          <a:xfrm>
            <a:off x="3563938" y="4833938"/>
            <a:ext cx="639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A(01)</a:t>
            </a:r>
          </a:p>
        </p:txBody>
      </p:sp>
      <p:sp>
        <p:nvSpPr>
          <p:cNvPr id="41004" name="Text Box 133"/>
          <p:cNvSpPr txBox="1">
            <a:spLocks noChangeArrowheads="1"/>
          </p:cNvSpPr>
          <p:nvPr/>
        </p:nvSpPr>
        <p:spPr bwMode="auto">
          <a:xfrm>
            <a:off x="3563938" y="6086475"/>
            <a:ext cx="639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A(10)</a:t>
            </a:r>
          </a:p>
        </p:txBody>
      </p:sp>
      <p:sp>
        <p:nvSpPr>
          <p:cNvPr id="41005" name="직사각형 1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6" name="TextBox 2"/>
          <p:cNvSpPr txBox="1">
            <a:spLocks noChangeArrowheads="1"/>
          </p:cNvSpPr>
          <p:nvPr/>
        </p:nvSpPr>
        <p:spPr bwMode="auto">
          <a:xfrm>
            <a:off x="3825875" y="1123950"/>
            <a:ext cx="677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07" name="직사각형 3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8" name="직사각형 4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9" name="직사각형 5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10" name="TextBox 6"/>
          <p:cNvSpPr txBox="1">
            <a:spLocks noChangeArrowheads="1"/>
          </p:cNvSpPr>
          <p:nvPr/>
        </p:nvSpPr>
        <p:spPr bwMode="auto">
          <a:xfrm>
            <a:off x="2012950" y="3402013"/>
            <a:ext cx="427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11" name="직사각형 7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12" name="TextBox 8"/>
          <p:cNvSpPr txBox="1">
            <a:spLocks noChangeArrowheads="1"/>
          </p:cNvSpPr>
          <p:nvPr/>
        </p:nvSpPr>
        <p:spPr bwMode="auto">
          <a:xfrm>
            <a:off x="5764213" y="4438650"/>
            <a:ext cx="4206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13" name="TextBox 9"/>
          <p:cNvSpPr txBox="1">
            <a:spLocks noChangeArrowheads="1"/>
          </p:cNvSpPr>
          <p:nvPr/>
        </p:nvSpPr>
        <p:spPr bwMode="auto">
          <a:xfrm>
            <a:off x="5859463" y="5626100"/>
            <a:ext cx="7572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39318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1"/>
          <p:cNvSpPr txBox="1">
            <a:spLocks noChangeArrowheads="1"/>
          </p:cNvSpPr>
          <p:nvPr/>
        </p:nvSpPr>
        <p:spPr bwMode="auto">
          <a:xfrm>
            <a:off x="971550" y="549275"/>
            <a:ext cx="17414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L(01(01+10)*(11)*)</a:t>
            </a:r>
          </a:p>
        </p:txBody>
      </p:sp>
      <p:cxnSp>
        <p:nvCxnSpPr>
          <p:cNvPr id="41987" name="AutoShape 102"/>
          <p:cNvCxnSpPr>
            <a:cxnSpLocks noChangeShapeType="1"/>
            <a:stCxn id="42082" idx="6"/>
            <a:endCxn id="41991" idx="2"/>
          </p:cNvCxnSpPr>
          <p:nvPr/>
        </p:nvCxnSpPr>
        <p:spPr bwMode="auto">
          <a:xfrm>
            <a:off x="2290763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88" name="Text Box 103"/>
          <p:cNvSpPr txBox="1">
            <a:spLocks noChangeArrowheads="1"/>
          </p:cNvSpPr>
          <p:nvPr/>
        </p:nvSpPr>
        <p:spPr bwMode="auto">
          <a:xfrm>
            <a:off x="777875" y="1490663"/>
            <a:ext cx="5667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NFA</a:t>
            </a:r>
          </a:p>
        </p:txBody>
      </p:sp>
      <p:sp>
        <p:nvSpPr>
          <p:cNvPr id="41989" name="Freeform 104"/>
          <p:cNvSpPr>
            <a:spLocks/>
          </p:cNvSpPr>
          <p:nvPr/>
        </p:nvSpPr>
        <p:spPr bwMode="auto">
          <a:xfrm>
            <a:off x="3663950" y="1849438"/>
            <a:ext cx="528638" cy="2635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1990" name="Group 105"/>
          <p:cNvGrpSpPr>
            <a:grpSpLocks/>
          </p:cNvGrpSpPr>
          <p:nvPr/>
        </p:nvGrpSpPr>
        <p:grpSpPr bwMode="auto">
          <a:xfrm>
            <a:off x="1912938" y="1490663"/>
            <a:ext cx="377825" cy="381000"/>
            <a:chOff x="924" y="996"/>
            <a:chExt cx="238" cy="240"/>
          </a:xfrm>
        </p:grpSpPr>
        <p:sp>
          <p:nvSpPr>
            <p:cNvPr id="42082" name="Oval 106"/>
            <p:cNvSpPr>
              <a:spLocks noChangeArrowheads="1"/>
            </p:cNvSpPr>
            <p:nvPr/>
          </p:nvSpPr>
          <p:spPr bwMode="auto">
            <a:xfrm>
              <a:off x="924" y="998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3" name="Text Box 107"/>
            <p:cNvSpPr txBox="1">
              <a:spLocks noChangeArrowheads="1"/>
            </p:cNvSpPr>
            <p:nvPr/>
          </p:nvSpPr>
          <p:spPr bwMode="auto">
            <a:xfrm>
              <a:off x="940" y="996"/>
              <a:ext cx="2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1991" name="Oval 108"/>
          <p:cNvSpPr>
            <a:spLocks noChangeArrowheads="1"/>
          </p:cNvSpPr>
          <p:nvPr/>
        </p:nvSpPr>
        <p:spPr bwMode="auto">
          <a:xfrm>
            <a:off x="2679700" y="1493838"/>
            <a:ext cx="377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992" name="Group 109"/>
          <p:cNvGrpSpPr>
            <a:grpSpLocks/>
          </p:cNvGrpSpPr>
          <p:nvPr/>
        </p:nvGrpSpPr>
        <p:grpSpPr bwMode="auto">
          <a:xfrm>
            <a:off x="3448050" y="1493838"/>
            <a:ext cx="377825" cy="377825"/>
            <a:chOff x="1355" y="711"/>
            <a:chExt cx="238" cy="238"/>
          </a:xfrm>
        </p:grpSpPr>
        <p:sp>
          <p:nvSpPr>
            <p:cNvPr id="42080" name="Oval 110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1" name="Oval 111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3" name="Group 112"/>
          <p:cNvGrpSpPr>
            <a:grpSpLocks/>
          </p:cNvGrpSpPr>
          <p:nvPr/>
        </p:nvGrpSpPr>
        <p:grpSpPr bwMode="auto">
          <a:xfrm>
            <a:off x="4216400" y="1493838"/>
            <a:ext cx="377825" cy="377825"/>
            <a:chOff x="1355" y="711"/>
            <a:chExt cx="238" cy="238"/>
          </a:xfrm>
        </p:grpSpPr>
        <p:sp>
          <p:nvSpPr>
            <p:cNvPr id="42078" name="Oval 113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9" name="Oval 114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4" name="Group 115"/>
          <p:cNvGrpSpPr>
            <a:grpSpLocks/>
          </p:cNvGrpSpPr>
          <p:nvPr/>
        </p:nvGrpSpPr>
        <p:grpSpPr bwMode="auto">
          <a:xfrm>
            <a:off x="6723063" y="1493838"/>
            <a:ext cx="377825" cy="377825"/>
            <a:chOff x="1355" y="711"/>
            <a:chExt cx="238" cy="238"/>
          </a:xfrm>
        </p:grpSpPr>
        <p:sp>
          <p:nvSpPr>
            <p:cNvPr id="42076" name="Oval 116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7" name="Oval 117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1995" name="AutoShape 118"/>
          <p:cNvCxnSpPr>
            <a:cxnSpLocks noChangeShapeType="1"/>
          </p:cNvCxnSpPr>
          <p:nvPr/>
        </p:nvCxnSpPr>
        <p:spPr bwMode="auto">
          <a:xfrm>
            <a:off x="3065463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6" name="AutoShape 119"/>
          <p:cNvCxnSpPr>
            <a:cxnSpLocks noChangeShapeType="1"/>
          </p:cNvCxnSpPr>
          <p:nvPr/>
        </p:nvCxnSpPr>
        <p:spPr bwMode="auto">
          <a:xfrm>
            <a:off x="3824288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7" name="AutoShape 120"/>
          <p:cNvCxnSpPr>
            <a:cxnSpLocks noChangeShapeType="1"/>
            <a:stCxn id="42078" idx="6"/>
            <a:endCxn id="42076" idx="2"/>
          </p:cNvCxnSpPr>
          <p:nvPr/>
        </p:nvCxnSpPr>
        <p:spPr bwMode="auto">
          <a:xfrm>
            <a:off x="4594225" y="1682750"/>
            <a:ext cx="2128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8" name="Text Box 121"/>
          <p:cNvSpPr txBox="1">
            <a:spLocks noChangeArrowheads="1"/>
          </p:cNvSpPr>
          <p:nvPr/>
        </p:nvSpPr>
        <p:spPr bwMode="auto">
          <a:xfrm>
            <a:off x="2332038" y="14144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999" name="Text Box 122"/>
          <p:cNvSpPr txBox="1">
            <a:spLocks noChangeArrowheads="1"/>
          </p:cNvSpPr>
          <p:nvPr/>
        </p:nvSpPr>
        <p:spPr bwMode="auto">
          <a:xfrm>
            <a:off x="3121025" y="14144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00" name="Text Box 123"/>
          <p:cNvSpPr txBox="1">
            <a:spLocks noChangeArrowheads="1"/>
          </p:cNvSpPr>
          <p:nvPr/>
        </p:nvSpPr>
        <p:spPr bwMode="auto">
          <a:xfrm>
            <a:off x="3857625" y="14017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1" name="Text Box 124"/>
          <p:cNvSpPr txBox="1">
            <a:spLocks noChangeArrowheads="1"/>
          </p:cNvSpPr>
          <p:nvPr/>
        </p:nvSpPr>
        <p:spPr bwMode="auto">
          <a:xfrm>
            <a:off x="5494338" y="1401763"/>
            <a:ext cx="2778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2" name="Oval 125"/>
          <p:cNvSpPr>
            <a:spLocks noChangeArrowheads="1"/>
          </p:cNvSpPr>
          <p:nvPr/>
        </p:nvSpPr>
        <p:spPr bwMode="auto">
          <a:xfrm>
            <a:off x="3440113" y="222408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3" name="Oval 126"/>
          <p:cNvSpPr>
            <a:spLocks noChangeArrowheads="1"/>
          </p:cNvSpPr>
          <p:nvPr/>
        </p:nvSpPr>
        <p:spPr bwMode="auto">
          <a:xfrm>
            <a:off x="3981450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4" name="Oval 127"/>
          <p:cNvSpPr>
            <a:spLocks noChangeArrowheads="1"/>
          </p:cNvSpPr>
          <p:nvPr/>
        </p:nvSpPr>
        <p:spPr bwMode="auto">
          <a:xfrm>
            <a:off x="4367213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5" name="Oval 128"/>
          <p:cNvSpPr>
            <a:spLocks noChangeArrowheads="1"/>
          </p:cNvSpPr>
          <p:nvPr/>
        </p:nvSpPr>
        <p:spPr bwMode="auto">
          <a:xfrm>
            <a:off x="4754563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6" name="Oval 129"/>
          <p:cNvSpPr>
            <a:spLocks noChangeArrowheads="1"/>
          </p:cNvSpPr>
          <p:nvPr/>
        </p:nvSpPr>
        <p:spPr bwMode="auto">
          <a:xfrm>
            <a:off x="3981450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7" name="Oval 130"/>
          <p:cNvSpPr>
            <a:spLocks noChangeArrowheads="1"/>
          </p:cNvSpPr>
          <p:nvPr/>
        </p:nvSpPr>
        <p:spPr bwMode="auto">
          <a:xfrm>
            <a:off x="4367213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8" name="Oval 131"/>
          <p:cNvSpPr>
            <a:spLocks noChangeArrowheads="1"/>
          </p:cNvSpPr>
          <p:nvPr/>
        </p:nvSpPr>
        <p:spPr bwMode="auto">
          <a:xfrm>
            <a:off x="4754563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9" name="Oval 132"/>
          <p:cNvSpPr>
            <a:spLocks noChangeArrowheads="1"/>
          </p:cNvSpPr>
          <p:nvPr/>
        </p:nvSpPr>
        <p:spPr bwMode="auto">
          <a:xfrm>
            <a:off x="5159375" y="222408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0" name="Freeform 133"/>
          <p:cNvSpPr>
            <a:spLocks/>
          </p:cNvSpPr>
          <p:nvPr/>
        </p:nvSpPr>
        <p:spPr bwMode="auto">
          <a:xfrm flipH="1">
            <a:off x="4649788" y="1849438"/>
            <a:ext cx="647700" cy="2889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11" name="Text Box 134"/>
          <p:cNvSpPr txBox="1">
            <a:spLocks noChangeArrowheads="1"/>
          </p:cNvSpPr>
          <p:nvPr/>
        </p:nvSpPr>
        <p:spPr bwMode="auto">
          <a:xfrm>
            <a:off x="4937125" y="1657350"/>
            <a:ext cx="2778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2" name="Text Box 135"/>
          <p:cNvSpPr txBox="1">
            <a:spLocks noChangeArrowheads="1"/>
          </p:cNvSpPr>
          <p:nvPr/>
        </p:nvSpPr>
        <p:spPr bwMode="auto">
          <a:xfrm>
            <a:off x="3770313" y="1592263"/>
            <a:ext cx="2778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3" name="Line 136"/>
          <p:cNvSpPr>
            <a:spLocks noChangeShapeType="1"/>
          </p:cNvSpPr>
          <p:nvPr/>
        </p:nvSpPr>
        <p:spPr bwMode="auto">
          <a:xfrm flipV="1">
            <a:off x="3784600" y="2209800"/>
            <a:ext cx="215900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14" name="Line 137"/>
          <p:cNvSpPr>
            <a:spLocks noChangeShapeType="1"/>
          </p:cNvSpPr>
          <p:nvPr/>
        </p:nvSpPr>
        <p:spPr bwMode="auto">
          <a:xfrm>
            <a:off x="3768725" y="2508250"/>
            <a:ext cx="2159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2015" name="AutoShape 138"/>
          <p:cNvCxnSpPr>
            <a:cxnSpLocks noChangeShapeType="1"/>
            <a:stCxn id="42003" idx="6"/>
            <a:endCxn id="42004" idx="2"/>
          </p:cNvCxnSpPr>
          <p:nvPr/>
        </p:nvCxnSpPr>
        <p:spPr bwMode="auto">
          <a:xfrm>
            <a:off x="4225925" y="2168525"/>
            <a:ext cx="141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6" name="AutoShape 139"/>
          <p:cNvCxnSpPr>
            <a:cxnSpLocks noChangeShapeType="1"/>
          </p:cNvCxnSpPr>
          <p:nvPr/>
        </p:nvCxnSpPr>
        <p:spPr bwMode="auto">
          <a:xfrm>
            <a:off x="4608513" y="2168525"/>
            <a:ext cx="1412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7" name="AutoShape 140"/>
          <p:cNvCxnSpPr>
            <a:cxnSpLocks noChangeShapeType="1"/>
          </p:cNvCxnSpPr>
          <p:nvPr/>
        </p:nvCxnSpPr>
        <p:spPr bwMode="auto">
          <a:xfrm>
            <a:off x="4225925" y="2720975"/>
            <a:ext cx="141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8" name="AutoShape 141"/>
          <p:cNvCxnSpPr>
            <a:cxnSpLocks noChangeShapeType="1"/>
          </p:cNvCxnSpPr>
          <p:nvPr/>
        </p:nvCxnSpPr>
        <p:spPr bwMode="auto">
          <a:xfrm>
            <a:off x="4608513" y="2720975"/>
            <a:ext cx="1412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9" name="Line 142"/>
          <p:cNvSpPr>
            <a:spLocks noChangeShapeType="1"/>
          </p:cNvSpPr>
          <p:nvPr/>
        </p:nvSpPr>
        <p:spPr bwMode="auto">
          <a:xfrm flipV="1">
            <a:off x="5000625" y="2522538"/>
            <a:ext cx="2159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20" name="Line 143"/>
          <p:cNvSpPr>
            <a:spLocks noChangeShapeType="1"/>
          </p:cNvSpPr>
          <p:nvPr/>
        </p:nvSpPr>
        <p:spPr bwMode="auto">
          <a:xfrm>
            <a:off x="5008563" y="2209800"/>
            <a:ext cx="176212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21" name="Text Box 144"/>
          <p:cNvSpPr txBox="1">
            <a:spLocks noChangeArrowheads="1"/>
          </p:cNvSpPr>
          <p:nvPr/>
        </p:nvSpPr>
        <p:spPr bwMode="auto">
          <a:xfrm>
            <a:off x="3667125" y="20494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2" name="Text Box 145"/>
          <p:cNvSpPr txBox="1">
            <a:spLocks noChangeArrowheads="1"/>
          </p:cNvSpPr>
          <p:nvPr/>
        </p:nvSpPr>
        <p:spPr bwMode="auto">
          <a:xfrm>
            <a:off x="3673475" y="24558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3" name="Text Box 146"/>
          <p:cNvSpPr txBox="1">
            <a:spLocks noChangeArrowheads="1"/>
          </p:cNvSpPr>
          <p:nvPr/>
        </p:nvSpPr>
        <p:spPr bwMode="auto">
          <a:xfrm>
            <a:off x="4951413" y="1962150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4" name="Text Box 147"/>
          <p:cNvSpPr txBox="1">
            <a:spLocks noChangeArrowheads="1"/>
          </p:cNvSpPr>
          <p:nvPr/>
        </p:nvSpPr>
        <p:spPr bwMode="auto">
          <a:xfrm>
            <a:off x="4973638" y="2505075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5" name="Text Box 148"/>
          <p:cNvSpPr txBox="1">
            <a:spLocks noChangeArrowheads="1"/>
          </p:cNvSpPr>
          <p:nvPr/>
        </p:nvSpPr>
        <p:spPr bwMode="auto">
          <a:xfrm>
            <a:off x="4152900" y="19113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26" name="Text Box 149"/>
          <p:cNvSpPr txBox="1">
            <a:spLocks noChangeArrowheads="1"/>
          </p:cNvSpPr>
          <p:nvPr/>
        </p:nvSpPr>
        <p:spPr bwMode="auto">
          <a:xfrm>
            <a:off x="4545013" y="19113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27" name="Text Box 150"/>
          <p:cNvSpPr txBox="1">
            <a:spLocks noChangeArrowheads="1"/>
          </p:cNvSpPr>
          <p:nvPr/>
        </p:nvSpPr>
        <p:spPr bwMode="auto">
          <a:xfrm>
            <a:off x="4545013" y="24638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28" name="Text Box 151"/>
          <p:cNvSpPr txBox="1">
            <a:spLocks noChangeArrowheads="1"/>
          </p:cNvSpPr>
          <p:nvPr/>
        </p:nvSpPr>
        <p:spPr bwMode="auto">
          <a:xfrm>
            <a:off x="4154488" y="24638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29" name="Oval 152"/>
          <p:cNvSpPr>
            <a:spLocks noChangeArrowheads="1"/>
          </p:cNvSpPr>
          <p:nvPr/>
        </p:nvSpPr>
        <p:spPr bwMode="auto">
          <a:xfrm>
            <a:off x="6186488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0" name="Oval 153"/>
          <p:cNvSpPr>
            <a:spLocks noChangeArrowheads="1"/>
          </p:cNvSpPr>
          <p:nvPr/>
        </p:nvSpPr>
        <p:spPr bwMode="auto">
          <a:xfrm>
            <a:off x="6797675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1" name="Oval 154"/>
          <p:cNvSpPr>
            <a:spLocks noChangeArrowheads="1"/>
          </p:cNvSpPr>
          <p:nvPr/>
        </p:nvSpPr>
        <p:spPr bwMode="auto">
          <a:xfrm>
            <a:off x="7410450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2" name="Text Box 155"/>
          <p:cNvSpPr txBox="1">
            <a:spLocks noChangeArrowheads="1"/>
          </p:cNvSpPr>
          <p:nvPr/>
        </p:nvSpPr>
        <p:spPr bwMode="auto">
          <a:xfrm>
            <a:off x="777875" y="5097463"/>
            <a:ext cx="5667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NFA</a:t>
            </a:r>
          </a:p>
        </p:txBody>
      </p:sp>
      <p:sp>
        <p:nvSpPr>
          <p:cNvPr id="42033" name="Freeform 156"/>
          <p:cNvSpPr>
            <a:spLocks/>
          </p:cNvSpPr>
          <p:nvPr/>
        </p:nvSpPr>
        <p:spPr bwMode="auto">
          <a:xfrm>
            <a:off x="6376988" y="1817688"/>
            <a:ext cx="323850" cy="32067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34" name="Freeform 157"/>
          <p:cNvSpPr>
            <a:spLocks/>
          </p:cNvSpPr>
          <p:nvPr/>
        </p:nvSpPr>
        <p:spPr bwMode="auto">
          <a:xfrm flipH="1">
            <a:off x="7097713" y="1849438"/>
            <a:ext cx="503237" cy="2889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35" name="Text Box 158"/>
          <p:cNvSpPr txBox="1">
            <a:spLocks noChangeArrowheads="1"/>
          </p:cNvSpPr>
          <p:nvPr/>
        </p:nvSpPr>
        <p:spPr bwMode="auto">
          <a:xfrm>
            <a:off x="7313613" y="1641475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36" name="Text Box 159"/>
          <p:cNvSpPr txBox="1">
            <a:spLocks noChangeArrowheads="1"/>
          </p:cNvSpPr>
          <p:nvPr/>
        </p:nvSpPr>
        <p:spPr bwMode="auto">
          <a:xfrm>
            <a:off x="6305550" y="1641475"/>
            <a:ext cx="2778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2037" name="AutoShape 160"/>
          <p:cNvCxnSpPr>
            <a:cxnSpLocks noChangeShapeType="1"/>
            <a:stCxn id="42029" idx="6"/>
            <a:endCxn id="42030" idx="2"/>
          </p:cNvCxnSpPr>
          <p:nvPr/>
        </p:nvCxnSpPr>
        <p:spPr bwMode="auto">
          <a:xfrm>
            <a:off x="6535738" y="2379663"/>
            <a:ext cx="261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38" name="AutoShape 161"/>
          <p:cNvCxnSpPr>
            <a:cxnSpLocks noChangeShapeType="1"/>
          </p:cNvCxnSpPr>
          <p:nvPr/>
        </p:nvCxnSpPr>
        <p:spPr bwMode="auto">
          <a:xfrm>
            <a:off x="7153275" y="2379663"/>
            <a:ext cx="2619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9" name="Text Box 162"/>
          <p:cNvSpPr txBox="1">
            <a:spLocks noChangeArrowheads="1"/>
          </p:cNvSpPr>
          <p:nvPr/>
        </p:nvSpPr>
        <p:spPr bwMode="auto">
          <a:xfrm>
            <a:off x="6538913" y="21272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40" name="Text Box 163"/>
          <p:cNvSpPr txBox="1">
            <a:spLocks noChangeArrowheads="1"/>
          </p:cNvSpPr>
          <p:nvPr/>
        </p:nvSpPr>
        <p:spPr bwMode="auto">
          <a:xfrm>
            <a:off x="7143750" y="21272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41" name="Line 164"/>
          <p:cNvSpPr>
            <a:spLocks noChangeShapeType="1"/>
          </p:cNvSpPr>
          <p:nvPr/>
        </p:nvSpPr>
        <p:spPr bwMode="auto">
          <a:xfrm>
            <a:off x="1695450" y="1293813"/>
            <a:ext cx="24288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2042" name="AutoShape 165"/>
          <p:cNvCxnSpPr>
            <a:cxnSpLocks noChangeShapeType="1"/>
            <a:stCxn id="42074" idx="6"/>
            <a:endCxn id="42044" idx="2"/>
          </p:cNvCxnSpPr>
          <p:nvPr/>
        </p:nvCxnSpPr>
        <p:spPr bwMode="auto">
          <a:xfrm>
            <a:off x="2332038" y="5133975"/>
            <a:ext cx="347662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43" name="Group 166"/>
          <p:cNvGrpSpPr>
            <a:grpSpLocks/>
          </p:cNvGrpSpPr>
          <p:nvPr/>
        </p:nvGrpSpPr>
        <p:grpSpPr bwMode="auto">
          <a:xfrm>
            <a:off x="1938338" y="4941888"/>
            <a:ext cx="393700" cy="381000"/>
            <a:chOff x="914" y="996"/>
            <a:chExt cx="248" cy="240"/>
          </a:xfrm>
        </p:grpSpPr>
        <p:sp>
          <p:nvSpPr>
            <p:cNvPr id="42074" name="Oval 167"/>
            <p:cNvSpPr>
              <a:spLocks noChangeArrowheads="1"/>
            </p:cNvSpPr>
            <p:nvPr/>
          </p:nvSpPr>
          <p:spPr bwMode="auto">
            <a:xfrm>
              <a:off x="924" y="998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5" name="Text Box 168"/>
            <p:cNvSpPr txBox="1">
              <a:spLocks noChangeArrowheads="1"/>
            </p:cNvSpPr>
            <p:nvPr/>
          </p:nvSpPr>
          <p:spPr bwMode="auto">
            <a:xfrm>
              <a:off x="914" y="996"/>
              <a:ext cx="2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2044" name="Oval 169"/>
          <p:cNvSpPr>
            <a:spLocks noChangeArrowheads="1"/>
          </p:cNvSpPr>
          <p:nvPr/>
        </p:nvSpPr>
        <p:spPr bwMode="auto">
          <a:xfrm>
            <a:off x="2679700" y="4951413"/>
            <a:ext cx="377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q</a:t>
            </a:r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42045" name="Group 170"/>
          <p:cNvGrpSpPr>
            <a:grpSpLocks/>
          </p:cNvGrpSpPr>
          <p:nvPr/>
        </p:nvGrpSpPr>
        <p:grpSpPr bwMode="auto">
          <a:xfrm>
            <a:off x="3792538" y="4937125"/>
            <a:ext cx="377825" cy="377825"/>
            <a:chOff x="1317" y="705"/>
            <a:chExt cx="238" cy="238"/>
          </a:xfrm>
        </p:grpSpPr>
        <p:sp>
          <p:nvSpPr>
            <p:cNvPr id="42072" name="Oval 171"/>
            <p:cNvSpPr>
              <a:spLocks noChangeArrowheads="1"/>
            </p:cNvSpPr>
            <p:nvPr/>
          </p:nvSpPr>
          <p:spPr bwMode="auto">
            <a:xfrm>
              <a:off x="1317" y="705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800"/>
                <a:t>q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42073" name="Oval 172"/>
            <p:cNvSpPr>
              <a:spLocks noChangeArrowheads="1"/>
            </p:cNvSpPr>
            <p:nvPr/>
          </p:nvSpPr>
          <p:spPr bwMode="auto">
            <a:xfrm>
              <a:off x="1330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46" name="Group 173"/>
          <p:cNvGrpSpPr>
            <a:grpSpLocks/>
          </p:cNvGrpSpPr>
          <p:nvPr/>
        </p:nvGrpSpPr>
        <p:grpSpPr bwMode="auto">
          <a:xfrm>
            <a:off x="4733925" y="4946650"/>
            <a:ext cx="377825" cy="377825"/>
            <a:chOff x="1355" y="711"/>
            <a:chExt cx="238" cy="238"/>
          </a:xfrm>
        </p:grpSpPr>
        <p:sp>
          <p:nvSpPr>
            <p:cNvPr id="42070" name="Oval 174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1" name="Oval 175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2047" name="AutoShape 176"/>
          <p:cNvCxnSpPr>
            <a:cxnSpLocks noChangeShapeType="1"/>
            <a:endCxn id="42072" idx="2"/>
          </p:cNvCxnSpPr>
          <p:nvPr/>
        </p:nvCxnSpPr>
        <p:spPr bwMode="auto">
          <a:xfrm flipV="1">
            <a:off x="3059113" y="5126038"/>
            <a:ext cx="733425" cy="4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8" name="AutoShape 177"/>
          <p:cNvCxnSpPr>
            <a:cxnSpLocks noChangeShapeType="1"/>
            <a:stCxn id="42072" idx="6"/>
            <a:endCxn id="42070" idx="2"/>
          </p:cNvCxnSpPr>
          <p:nvPr/>
        </p:nvCxnSpPr>
        <p:spPr bwMode="auto">
          <a:xfrm>
            <a:off x="4170363" y="5126038"/>
            <a:ext cx="563562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49" name="Text Box 178"/>
          <p:cNvSpPr txBox="1">
            <a:spLocks noChangeArrowheads="1"/>
          </p:cNvSpPr>
          <p:nvPr/>
        </p:nvSpPr>
        <p:spPr bwMode="auto">
          <a:xfrm>
            <a:off x="2332038" y="4872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50" name="Text Box 179"/>
          <p:cNvSpPr txBox="1">
            <a:spLocks noChangeArrowheads="1"/>
          </p:cNvSpPr>
          <p:nvPr/>
        </p:nvSpPr>
        <p:spPr bwMode="auto">
          <a:xfrm>
            <a:off x="3289300" y="4872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51" name="Oval 180"/>
          <p:cNvSpPr>
            <a:spLocks noChangeArrowheads="1"/>
          </p:cNvSpPr>
          <p:nvPr/>
        </p:nvSpPr>
        <p:spPr bwMode="auto">
          <a:xfrm>
            <a:off x="3813175" y="4225925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2" name="Oval 181"/>
          <p:cNvSpPr>
            <a:spLocks noChangeArrowheads="1"/>
          </p:cNvSpPr>
          <p:nvPr/>
        </p:nvSpPr>
        <p:spPr bwMode="auto">
          <a:xfrm>
            <a:off x="3813175" y="5738813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3" name="Oval 182"/>
          <p:cNvSpPr>
            <a:spLocks noChangeArrowheads="1"/>
          </p:cNvSpPr>
          <p:nvPr/>
        </p:nvSpPr>
        <p:spPr bwMode="auto">
          <a:xfrm>
            <a:off x="4733925" y="4225925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4" name="Line 183"/>
          <p:cNvSpPr>
            <a:spLocks noChangeShapeType="1"/>
          </p:cNvSpPr>
          <p:nvPr/>
        </p:nvSpPr>
        <p:spPr bwMode="auto">
          <a:xfrm>
            <a:off x="1695450" y="4751388"/>
            <a:ext cx="24288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5" name="Freeform 184"/>
          <p:cNvSpPr>
            <a:spLocks/>
          </p:cNvSpPr>
          <p:nvPr/>
        </p:nvSpPr>
        <p:spPr bwMode="auto">
          <a:xfrm>
            <a:off x="3808413" y="4603750"/>
            <a:ext cx="39687" cy="287338"/>
          </a:xfrm>
          <a:custGeom>
            <a:avLst/>
            <a:gdLst>
              <a:gd name="T0" fmla="*/ 2147483647 w 25"/>
              <a:gd name="T1" fmla="*/ 2147483647 h 181"/>
              <a:gd name="T2" fmla="*/ 0 w 25"/>
              <a:gd name="T3" fmla="*/ 2147483647 h 181"/>
              <a:gd name="T4" fmla="*/ 2147483647 w 2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181">
                <a:moveTo>
                  <a:pt x="24" y="181"/>
                </a:moveTo>
                <a:cubicBezTo>
                  <a:pt x="20" y="168"/>
                  <a:pt x="0" y="133"/>
                  <a:pt x="0" y="103"/>
                </a:cubicBezTo>
                <a:cubicBezTo>
                  <a:pt x="0" y="73"/>
                  <a:pt x="20" y="21"/>
                  <a:pt x="2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6" name="Freeform 185"/>
          <p:cNvSpPr>
            <a:spLocks/>
          </p:cNvSpPr>
          <p:nvPr/>
        </p:nvSpPr>
        <p:spPr bwMode="auto">
          <a:xfrm>
            <a:off x="4135438" y="4603750"/>
            <a:ext cx="63500" cy="287338"/>
          </a:xfrm>
          <a:custGeom>
            <a:avLst/>
            <a:gdLst>
              <a:gd name="T0" fmla="*/ 0 w 40"/>
              <a:gd name="T1" fmla="*/ 2147483647 h 181"/>
              <a:gd name="T2" fmla="*/ 2147483647 w 40"/>
              <a:gd name="T3" fmla="*/ 2147483647 h 181"/>
              <a:gd name="T4" fmla="*/ 2147483647 w 40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81">
                <a:moveTo>
                  <a:pt x="0" y="181"/>
                </a:moveTo>
                <a:cubicBezTo>
                  <a:pt x="7" y="167"/>
                  <a:pt x="40" y="129"/>
                  <a:pt x="40" y="99"/>
                </a:cubicBezTo>
                <a:cubicBezTo>
                  <a:pt x="40" y="69"/>
                  <a:pt x="9" y="21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7" name="Freeform 186"/>
          <p:cNvSpPr>
            <a:spLocks/>
          </p:cNvSpPr>
          <p:nvPr/>
        </p:nvSpPr>
        <p:spPr bwMode="auto">
          <a:xfrm>
            <a:off x="3794125" y="5392738"/>
            <a:ext cx="53975" cy="287337"/>
          </a:xfrm>
          <a:custGeom>
            <a:avLst/>
            <a:gdLst>
              <a:gd name="T0" fmla="*/ 2147483647 w 34"/>
              <a:gd name="T1" fmla="*/ 2147483647 h 181"/>
              <a:gd name="T2" fmla="*/ 0 w 34"/>
              <a:gd name="T3" fmla="*/ 2147483647 h 181"/>
              <a:gd name="T4" fmla="*/ 2147483647 w 34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" h="181">
                <a:moveTo>
                  <a:pt x="33" y="181"/>
                </a:moveTo>
                <a:cubicBezTo>
                  <a:pt x="28" y="164"/>
                  <a:pt x="0" y="110"/>
                  <a:pt x="0" y="80"/>
                </a:cubicBezTo>
                <a:cubicBezTo>
                  <a:pt x="0" y="50"/>
                  <a:pt x="27" y="17"/>
                  <a:pt x="3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8" name="Freeform 187"/>
          <p:cNvSpPr>
            <a:spLocks/>
          </p:cNvSpPr>
          <p:nvPr/>
        </p:nvSpPr>
        <p:spPr bwMode="auto">
          <a:xfrm>
            <a:off x="4135438" y="5392738"/>
            <a:ext cx="55562" cy="287337"/>
          </a:xfrm>
          <a:custGeom>
            <a:avLst/>
            <a:gdLst>
              <a:gd name="T0" fmla="*/ 0 w 35"/>
              <a:gd name="T1" fmla="*/ 2147483647 h 181"/>
              <a:gd name="T2" fmla="*/ 2147483647 w 35"/>
              <a:gd name="T3" fmla="*/ 2147483647 h 181"/>
              <a:gd name="T4" fmla="*/ 2147483647 w 3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" h="181">
                <a:moveTo>
                  <a:pt x="0" y="181"/>
                </a:moveTo>
                <a:cubicBezTo>
                  <a:pt x="6" y="166"/>
                  <a:pt x="35" y="119"/>
                  <a:pt x="35" y="89"/>
                </a:cubicBezTo>
                <a:cubicBezTo>
                  <a:pt x="35" y="59"/>
                  <a:pt x="8" y="19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9" name="Text Box 188"/>
          <p:cNvSpPr txBox="1">
            <a:spLocks noChangeArrowheads="1"/>
          </p:cNvSpPr>
          <p:nvPr/>
        </p:nvSpPr>
        <p:spPr bwMode="auto">
          <a:xfrm>
            <a:off x="4154488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0" name="Text Box 189"/>
          <p:cNvSpPr txBox="1">
            <a:spLocks noChangeArrowheads="1"/>
          </p:cNvSpPr>
          <p:nvPr/>
        </p:nvSpPr>
        <p:spPr bwMode="auto">
          <a:xfrm>
            <a:off x="3579813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61" name="Text Box 190"/>
          <p:cNvSpPr txBox="1">
            <a:spLocks noChangeArrowheads="1"/>
          </p:cNvSpPr>
          <p:nvPr/>
        </p:nvSpPr>
        <p:spPr bwMode="auto">
          <a:xfrm>
            <a:off x="4179888" y="5346700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62" name="Text Box 191"/>
          <p:cNvSpPr txBox="1">
            <a:spLocks noChangeArrowheads="1"/>
          </p:cNvSpPr>
          <p:nvPr/>
        </p:nvSpPr>
        <p:spPr bwMode="auto">
          <a:xfrm>
            <a:off x="3589338" y="53625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3" name="Freeform 192"/>
          <p:cNvSpPr>
            <a:spLocks/>
          </p:cNvSpPr>
          <p:nvPr/>
        </p:nvSpPr>
        <p:spPr bwMode="auto">
          <a:xfrm>
            <a:off x="4730750" y="4603750"/>
            <a:ext cx="39688" cy="287338"/>
          </a:xfrm>
          <a:custGeom>
            <a:avLst/>
            <a:gdLst>
              <a:gd name="T0" fmla="*/ 2147483647 w 25"/>
              <a:gd name="T1" fmla="*/ 2147483647 h 181"/>
              <a:gd name="T2" fmla="*/ 0 w 25"/>
              <a:gd name="T3" fmla="*/ 2147483647 h 181"/>
              <a:gd name="T4" fmla="*/ 2147483647 w 2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181">
                <a:moveTo>
                  <a:pt x="24" y="181"/>
                </a:moveTo>
                <a:cubicBezTo>
                  <a:pt x="20" y="168"/>
                  <a:pt x="0" y="133"/>
                  <a:pt x="0" y="103"/>
                </a:cubicBezTo>
                <a:cubicBezTo>
                  <a:pt x="0" y="73"/>
                  <a:pt x="20" y="21"/>
                  <a:pt x="2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4" name="Freeform 193"/>
          <p:cNvSpPr>
            <a:spLocks/>
          </p:cNvSpPr>
          <p:nvPr/>
        </p:nvSpPr>
        <p:spPr bwMode="auto">
          <a:xfrm>
            <a:off x="5057775" y="4603750"/>
            <a:ext cx="63500" cy="287338"/>
          </a:xfrm>
          <a:custGeom>
            <a:avLst/>
            <a:gdLst>
              <a:gd name="T0" fmla="*/ 0 w 40"/>
              <a:gd name="T1" fmla="*/ 2147483647 h 181"/>
              <a:gd name="T2" fmla="*/ 2147483647 w 40"/>
              <a:gd name="T3" fmla="*/ 2147483647 h 181"/>
              <a:gd name="T4" fmla="*/ 2147483647 w 40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81">
                <a:moveTo>
                  <a:pt x="0" y="181"/>
                </a:moveTo>
                <a:cubicBezTo>
                  <a:pt x="7" y="167"/>
                  <a:pt x="40" y="129"/>
                  <a:pt x="40" y="99"/>
                </a:cubicBezTo>
                <a:cubicBezTo>
                  <a:pt x="40" y="69"/>
                  <a:pt x="9" y="21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5" name="Text Box 194"/>
          <p:cNvSpPr txBox="1">
            <a:spLocks noChangeArrowheads="1"/>
          </p:cNvSpPr>
          <p:nvPr/>
        </p:nvSpPr>
        <p:spPr bwMode="auto">
          <a:xfrm>
            <a:off x="5076825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6" name="Text Box 195"/>
          <p:cNvSpPr txBox="1">
            <a:spLocks noChangeArrowheads="1"/>
          </p:cNvSpPr>
          <p:nvPr/>
        </p:nvSpPr>
        <p:spPr bwMode="auto">
          <a:xfrm>
            <a:off x="4511675" y="45672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7" name="Line 196"/>
          <p:cNvSpPr>
            <a:spLocks noChangeShapeType="1"/>
          </p:cNvSpPr>
          <p:nvPr/>
        </p:nvSpPr>
        <p:spPr bwMode="auto">
          <a:xfrm>
            <a:off x="2574925" y="3001963"/>
            <a:ext cx="0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8" name="Text Box 197"/>
          <p:cNvSpPr txBox="1">
            <a:spLocks noChangeArrowheads="1"/>
          </p:cNvSpPr>
          <p:nvPr/>
        </p:nvSpPr>
        <p:spPr bwMode="auto">
          <a:xfrm>
            <a:off x="1876425" y="3130550"/>
            <a:ext cx="565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같다</a:t>
            </a:r>
          </a:p>
        </p:txBody>
      </p:sp>
      <p:sp>
        <p:nvSpPr>
          <p:cNvPr id="42069" name="TextBox 1"/>
          <p:cNvSpPr txBox="1">
            <a:spLocks noChangeArrowheads="1"/>
          </p:cNvSpPr>
          <p:nvPr/>
        </p:nvSpPr>
        <p:spPr bwMode="auto">
          <a:xfrm>
            <a:off x="4329113" y="4852988"/>
            <a:ext cx="279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4005" y="4766747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&lt;-</a:t>
            </a:r>
            <a:r>
              <a:rPr lang="ko-KR" altLang="en-US" dirty="0" smtClean="0"/>
              <a:t>프로그래밍할때 적합한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200"/>
              <a:t>Chap 4.</a:t>
            </a:r>
            <a:r>
              <a:rPr lang="ko-KR" altLang="en-US" sz="3200"/>
              <a:t> </a:t>
            </a:r>
            <a:r>
              <a:rPr lang="en-US" altLang="ko-KR" sz="3200"/>
              <a:t>Formal Grammar</a:t>
            </a:r>
            <a:r>
              <a:rPr lang="ko-KR" altLang="en-US" sz="3200"/>
              <a:t> </a:t>
            </a:r>
          </a:p>
          <a:p>
            <a:pPr eaLnBrk="1" hangingPunct="1"/>
            <a:endParaRPr lang="en-US" altLang="ko-KR" sz="3200"/>
          </a:p>
          <a:p>
            <a:pPr eaLnBrk="1" hangingPunct="1"/>
            <a:r>
              <a:rPr lang="en-US" altLang="ko-KR" sz="3200"/>
              <a:t>Definition of Grammar</a:t>
            </a:r>
          </a:p>
          <a:p>
            <a:pPr eaLnBrk="1" hangingPunct="1"/>
            <a:endParaRPr lang="en-US" altLang="ko-KR" sz="3200"/>
          </a:p>
          <a:p>
            <a:pPr eaLnBrk="1" hangingPunct="1"/>
            <a:r>
              <a:rPr lang="en-US" altLang="ko-KR" sz="3200"/>
              <a:t>Example of Grammar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9434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1981</Words>
  <Application>Microsoft Macintosh PowerPoint</Application>
  <PresentationFormat>On-screen Show (4:3)</PresentationFormat>
  <Paragraphs>765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굴림</vt:lpstr>
      <vt:lpstr>맑은 고딕</vt:lpstr>
      <vt:lpstr>바탕체</vt:lpstr>
      <vt:lpstr>서울도시</vt:lpstr>
      <vt:lpstr>宋体</vt:lpstr>
      <vt:lpstr>Arial</vt:lpstr>
      <vt:lpstr>Monotype Corsiva</vt:lpstr>
      <vt:lpstr>MS Mincho</vt:lpstr>
      <vt:lpstr>Times New Roman</vt:lpstr>
      <vt:lpstr>Vrinda</vt:lpstr>
      <vt:lpstr>Office 테마</vt:lpstr>
      <vt:lpstr>수식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Microsoft Office User</cp:lastModifiedBy>
  <cp:revision>6</cp:revision>
  <dcterms:created xsi:type="dcterms:W3CDTF">2015-10-09T19:20:10Z</dcterms:created>
  <dcterms:modified xsi:type="dcterms:W3CDTF">2017-04-11T02:18:53Z</dcterms:modified>
</cp:coreProperties>
</file>