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2" r:id="rId4"/>
    <p:sldId id="310" r:id="rId5"/>
    <p:sldId id="315" r:id="rId6"/>
    <p:sldId id="316" r:id="rId7"/>
    <p:sldId id="273" r:id="rId8"/>
    <p:sldId id="312" r:id="rId9"/>
    <p:sldId id="311" r:id="rId10"/>
    <p:sldId id="313" r:id="rId11"/>
    <p:sldId id="309" r:id="rId12"/>
    <p:sldId id="314" r:id="rId13"/>
    <p:sldId id="321" r:id="rId14"/>
    <p:sldId id="317" r:id="rId15"/>
    <p:sldId id="322" r:id="rId16"/>
    <p:sldId id="318" r:id="rId17"/>
    <p:sldId id="324" r:id="rId18"/>
    <p:sldId id="325" r:id="rId19"/>
    <p:sldId id="319" r:id="rId20"/>
    <p:sldId id="320" r:id="rId21"/>
    <p:sldId id="323" r:id="rId22"/>
    <p:sldId id="279" r:id="rId23"/>
    <p:sldId id="303" r:id="rId24"/>
    <p:sldId id="261" r:id="rId25"/>
    <p:sldId id="26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58242F-D5E8-45BD-9CE9-929FE6E8E0A1}">
          <p14:sldIdLst>
            <p14:sldId id="257"/>
            <p14:sldId id="258"/>
            <p14:sldId id="272"/>
            <p14:sldId id="310"/>
            <p14:sldId id="315"/>
            <p14:sldId id="316"/>
            <p14:sldId id="273"/>
            <p14:sldId id="312"/>
            <p14:sldId id="311"/>
            <p14:sldId id="313"/>
            <p14:sldId id="309"/>
            <p14:sldId id="314"/>
            <p14:sldId id="321"/>
            <p14:sldId id="317"/>
            <p14:sldId id="322"/>
            <p14:sldId id="318"/>
            <p14:sldId id="324"/>
            <p14:sldId id="325"/>
            <p14:sldId id="319"/>
            <p14:sldId id="320"/>
            <p14:sldId id="323"/>
            <p14:sldId id="279"/>
            <p14:sldId id="30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8" autoAdjust="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EC2E5-5544-45A8-A22D-62463843F1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A6A469-7D3D-46DA-AC86-0EF1B9FE6B0A}">
      <dgm:prSet phldrT="[텍스트]" custT="1"/>
      <dgm:spPr/>
      <dgm:t>
        <a:bodyPr/>
        <a:lstStyle/>
        <a:p>
          <a:pPr latinLnBrk="1"/>
          <a:r>
            <a:rPr lang="en-US" altLang="ko-KR" sz="1400" dirty="0"/>
            <a:t>DOM </a:t>
          </a:r>
          <a:r>
            <a:rPr lang="ko-KR" altLang="en-US" sz="1400" dirty="0"/>
            <a:t>설정 과정에서 </a:t>
          </a:r>
          <a:r>
            <a:rPr lang="en-US" altLang="ko-KR" sz="1400" dirty="0"/>
            <a:t>HTML </a:t>
          </a:r>
          <a:r>
            <a:rPr lang="ko-KR" altLang="en-US" sz="1400" dirty="0"/>
            <a:t>과 </a:t>
          </a:r>
          <a:r>
            <a:rPr lang="en-US" altLang="ko-KR" sz="1400" dirty="0" err="1"/>
            <a:t>Javascript</a:t>
          </a:r>
          <a:r>
            <a:rPr lang="en-US" altLang="ko-KR" sz="1400" dirty="0"/>
            <a:t> </a:t>
          </a:r>
          <a:r>
            <a:rPr lang="ko-KR" altLang="en-US" sz="1400" dirty="0"/>
            <a:t>사이의 의존성이 깊어짐</a:t>
          </a:r>
          <a:br>
            <a:rPr lang="en-US" altLang="ko-KR" sz="1400" dirty="0"/>
          </a:br>
          <a:r>
            <a:rPr lang="en-US" altLang="ko-KR" sz="1400" dirty="0"/>
            <a:t>(</a:t>
          </a:r>
          <a:r>
            <a:rPr lang="ko-KR" altLang="en-US" sz="1400" dirty="0"/>
            <a:t>가시성 및 </a:t>
          </a:r>
          <a:r>
            <a:rPr lang="ko-KR" altLang="en-US" sz="1400" dirty="0" err="1"/>
            <a:t>연장성</a:t>
          </a:r>
          <a:r>
            <a:rPr lang="ko-KR" altLang="en-US" sz="1400" dirty="0"/>
            <a:t> 저하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717D92F6-773D-490E-ACBC-43D24356BF4E}" type="parTrans" cxnId="{03716ACB-2312-4D29-B828-817BE4EA7076}">
      <dgm:prSet/>
      <dgm:spPr/>
      <dgm:t>
        <a:bodyPr/>
        <a:lstStyle/>
        <a:p>
          <a:pPr latinLnBrk="1"/>
          <a:endParaRPr lang="ko-KR" altLang="en-US"/>
        </a:p>
      </dgm:t>
    </dgm:pt>
    <dgm:pt modelId="{D41885A6-A9E7-4465-B300-23C62F24D8B9}" type="sibTrans" cxnId="{03716ACB-2312-4D29-B828-817BE4EA7076}">
      <dgm:prSet/>
      <dgm:spPr/>
      <dgm:t>
        <a:bodyPr/>
        <a:lstStyle/>
        <a:p>
          <a:pPr latinLnBrk="1"/>
          <a:endParaRPr lang="ko-KR" altLang="en-US"/>
        </a:p>
      </dgm:t>
    </dgm:pt>
    <dgm:pt modelId="{4AB64AF6-C966-4788-AB89-A168624DBD7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HTML</a:t>
          </a:r>
          <a:r>
            <a:rPr lang="ko-KR" altLang="en-US" sz="1400" dirty="0"/>
            <a:t>과 </a:t>
          </a:r>
          <a:r>
            <a:rPr lang="en-US" altLang="ko-KR" sz="1400" dirty="0" err="1"/>
            <a:t>Javascript</a:t>
          </a:r>
          <a:r>
            <a:rPr lang="ko-KR" altLang="en-US" sz="1400" dirty="0"/>
            <a:t>의 </a:t>
          </a:r>
          <a:r>
            <a:rPr lang="en-US" altLang="ko-KR" sz="1400" dirty="0"/>
            <a:t>DOM </a:t>
          </a:r>
          <a:r>
            <a:rPr lang="ko-KR" altLang="en-US" sz="1400" dirty="0"/>
            <a:t>핸들링을 자동으로 수행시켜 간단하고 직관적인 코딩 가능</a:t>
          </a:r>
        </a:p>
      </dgm:t>
    </dgm:pt>
    <dgm:pt modelId="{98F2B84F-1B96-4849-BCB4-EA31ED4A7357}" type="parTrans" cxnId="{FAFF58E2-57BB-4055-9716-E93B7B3C684B}">
      <dgm:prSet/>
      <dgm:spPr/>
      <dgm:t>
        <a:bodyPr/>
        <a:lstStyle/>
        <a:p>
          <a:pPr latinLnBrk="1"/>
          <a:endParaRPr lang="ko-KR" altLang="en-US"/>
        </a:p>
      </dgm:t>
    </dgm:pt>
    <dgm:pt modelId="{5958ABF3-EB23-4B20-9AA5-45A12DE5E800}" type="sibTrans" cxnId="{FAFF58E2-57BB-4055-9716-E93B7B3C684B}">
      <dgm:prSet/>
      <dgm:spPr/>
      <dgm:t>
        <a:bodyPr/>
        <a:lstStyle/>
        <a:p>
          <a:pPr latinLnBrk="1"/>
          <a:endParaRPr lang="ko-KR" altLang="en-US"/>
        </a:p>
      </dgm:t>
    </dgm:pt>
    <dgm:pt modelId="{F6830A64-0BDE-4AF5-92C5-EF22E76B0300}" type="pres">
      <dgm:prSet presAssocID="{593EC2E5-5544-45A8-A22D-62463843F10B}" presName="Name0" presStyleCnt="0">
        <dgm:presLayoutVars>
          <dgm:dir/>
          <dgm:resizeHandles val="exact"/>
        </dgm:presLayoutVars>
      </dgm:prSet>
      <dgm:spPr/>
    </dgm:pt>
    <dgm:pt modelId="{25B05B84-5A91-4005-A946-16F0735A29C8}" type="pres">
      <dgm:prSet presAssocID="{19A6A469-7D3D-46DA-AC86-0EF1B9FE6B0A}" presName="node" presStyleLbl="node1" presStyleIdx="0" presStyleCnt="2" custScaleY="56650">
        <dgm:presLayoutVars>
          <dgm:bulletEnabled val="1"/>
        </dgm:presLayoutVars>
      </dgm:prSet>
      <dgm:spPr/>
    </dgm:pt>
    <dgm:pt modelId="{1B2B3582-32F9-4E70-93A4-4A8804737FF5}" type="pres">
      <dgm:prSet presAssocID="{D41885A6-A9E7-4465-B300-23C62F24D8B9}" presName="sibTrans" presStyleLbl="sibTrans2D1" presStyleIdx="0" presStyleCnt="1"/>
      <dgm:spPr/>
    </dgm:pt>
    <dgm:pt modelId="{08082887-1C61-4583-9B96-59625FEEEFA7}" type="pres">
      <dgm:prSet presAssocID="{D41885A6-A9E7-4465-B300-23C62F24D8B9}" presName="connectorText" presStyleLbl="sibTrans2D1" presStyleIdx="0" presStyleCnt="1"/>
      <dgm:spPr/>
    </dgm:pt>
    <dgm:pt modelId="{EE9BC5BD-2576-4E18-9F2A-C891137FC7A7}" type="pres">
      <dgm:prSet presAssocID="{4AB64AF6-C966-4788-AB89-A168624DBD78}" presName="node" presStyleLbl="node1" presStyleIdx="1" presStyleCnt="2" custScaleX="127951" custScaleY="56650">
        <dgm:presLayoutVars>
          <dgm:bulletEnabled val="1"/>
        </dgm:presLayoutVars>
      </dgm:prSet>
      <dgm:spPr/>
    </dgm:pt>
  </dgm:ptLst>
  <dgm:cxnLst>
    <dgm:cxn modelId="{DB4F040A-7FCC-4C52-8968-BEDF600EC336}" type="presOf" srcId="{19A6A469-7D3D-46DA-AC86-0EF1B9FE6B0A}" destId="{25B05B84-5A91-4005-A946-16F0735A29C8}" srcOrd="0" destOrd="0" presId="urn:microsoft.com/office/officeart/2005/8/layout/process1"/>
    <dgm:cxn modelId="{F45B339F-F82C-48D2-8E0D-7402FA144BAC}" type="presOf" srcId="{593EC2E5-5544-45A8-A22D-62463843F10B}" destId="{F6830A64-0BDE-4AF5-92C5-EF22E76B0300}" srcOrd="0" destOrd="0" presId="urn:microsoft.com/office/officeart/2005/8/layout/process1"/>
    <dgm:cxn modelId="{411998AB-D487-46AB-906D-1F2A3D9401D2}" type="presOf" srcId="{D41885A6-A9E7-4465-B300-23C62F24D8B9}" destId="{1B2B3582-32F9-4E70-93A4-4A8804737FF5}" srcOrd="0" destOrd="0" presId="urn:microsoft.com/office/officeart/2005/8/layout/process1"/>
    <dgm:cxn modelId="{100B2DC2-AEBE-400E-ABF5-8EE5C649514C}" type="presOf" srcId="{4AB64AF6-C966-4788-AB89-A168624DBD78}" destId="{EE9BC5BD-2576-4E18-9F2A-C891137FC7A7}" srcOrd="0" destOrd="0" presId="urn:microsoft.com/office/officeart/2005/8/layout/process1"/>
    <dgm:cxn modelId="{5AA0F9C5-8344-4A99-A978-0CFC66BB5D92}" type="presOf" srcId="{D41885A6-A9E7-4465-B300-23C62F24D8B9}" destId="{08082887-1C61-4583-9B96-59625FEEEFA7}" srcOrd="1" destOrd="0" presId="urn:microsoft.com/office/officeart/2005/8/layout/process1"/>
    <dgm:cxn modelId="{03716ACB-2312-4D29-B828-817BE4EA7076}" srcId="{593EC2E5-5544-45A8-A22D-62463843F10B}" destId="{19A6A469-7D3D-46DA-AC86-0EF1B9FE6B0A}" srcOrd="0" destOrd="0" parTransId="{717D92F6-773D-490E-ACBC-43D24356BF4E}" sibTransId="{D41885A6-A9E7-4465-B300-23C62F24D8B9}"/>
    <dgm:cxn modelId="{FAFF58E2-57BB-4055-9716-E93B7B3C684B}" srcId="{593EC2E5-5544-45A8-A22D-62463843F10B}" destId="{4AB64AF6-C966-4788-AB89-A168624DBD78}" srcOrd="1" destOrd="0" parTransId="{98F2B84F-1B96-4849-BCB4-EA31ED4A7357}" sibTransId="{5958ABF3-EB23-4B20-9AA5-45A12DE5E800}"/>
    <dgm:cxn modelId="{AF8D96EE-1168-44FB-A329-EEA8BCE69F4A}" type="presParOf" srcId="{F6830A64-0BDE-4AF5-92C5-EF22E76B0300}" destId="{25B05B84-5A91-4005-A946-16F0735A29C8}" srcOrd="0" destOrd="0" presId="urn:microsoft.com/office/officeart/2005/8/layout/process1"/>
    <dgm:cxn modelId="{82F7E067-93DF-4694-9100-8A21A57DA008}" type="presParOf" srcId="{F6830A64-0BDE-4AF5-92C5-EF22E76B0300}" destId="{1B2B3582-32F9-4E70-93A4-4A8804737FF5}" srcOrd="1" destOrd="0" presId="urn:microsoft.com/office/officeart/2005/8/layout/process1"/>
    <dgm:cxn modelId="{C616948B-1D07-4136-8458-CC61C8A02462}" type="presParOf" srcId="{1B2B3582-32F9-4E70-93A4-4A8804737FF5}" destId="{08082887-1C61-4583-9B96-59625FEEEFA7}" srcOrd="0" destOrd="0" presId="urn:microsoft.com/office/officeart/2005/8/layout/process1"/>
    <dgm:cxn modelId="{B81420E9-D1AD-4A18-B49D-E29ED84511A5}" type="presParOf" srcId="{F6830A64-0BDE-4AF5-92C5-EF22E76B0300}" destId="{EE9BC5BD-2576-4E18-9F2A-C891137FC7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EC2E5-5544-45A8-A22D-62463843F1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A6A469-7D3D-46DA-AC86-0EF1B9FE6B0A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CSS&amp;HTML </a:t>
          </a:r>
          <a:r>
            <a:rPr lang="ko-KR" altLang="en-US" sz="1400" dirty="0"/>
            <a:t>개발자와  </a:t>
          </a:r>
          <a:r>
            <a:rPr lang="en-US" altLang="ko-KR" sz="1400" dirty="0" err="1"/>
            <a:t>Javascript</a:t>
          </a:r>
          <a:r>
            <a:rPr lang="en-US" altLang="ko-KR" sz="1400" dirty="0"/>
            <a:t> </a:t>
          </a:r>
          <a:r>
            <a:rPr lang="ko-KR" altLang="en-US" sz="1400" dirty="0"/>
            <a:t>개발자가 서로의 코드를 알아야</a:t>
          </a:r>
          <a:br>
            <a:rPr lang="en-US" altLang="ko-KR" sz="1400" dirty="0"/>
          </a:br>
          <a:r>
            <a:rPr lang="ko-KR" altLang="en-US" sz="1400" dirty="0"/>
            <a:t>코딩 가능</a:t>
          </a:r>
        </a:p>
      </dgm:t>
    </dgm:pt>
    <dgm:pt modelId="{717D92F6-773D-490E-ACBC-43D24356BF4E}" type="parTrans" cxnId="{03716ACB-2312-4D29-B828-817BE4EA7076}">
      <dgm:prSet/>
      <dgm:spPr/>
      <dgm:t>
        <a:bodyPr/>
        <a:lstStyle/>
        <a:p>
          <a:pPr latinLnBrk="1"/>
          <a:endParaRPr lang="ko-KR" altLang="en-US"/>
        </a:p>
      </dgm:t>
    </dgm:pt>
    <dgm:pt modelId="{D41885A6-A9E7-4465-B300-23C62F24D8B9}" type="sibTrans" cxnId="{03716ACB-2312-4D29-B828-817BE4EA7076}">
      <dgm:prSet/>
      <dgm:spPr/>
      <dgm:t>
        <a:bodyPr/>
        <a:lstStyle/>
        <a:p>
          <a:pPr latinLnBrk="1"/>
          <a:endParaRPr lang="ko-KR" altLang="en-US"/>
        </a:p>
      </dgm:t>
    </dgm:pt>
    <dgm:pt modelId="{4AB64AF6-C966-4788-AB89-A168624DBD7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CSS&amp;HTML </a:t>
          </a:r>
          <a:r>
            <a:rPr lang="ko-KR" altLang="en-US" sz="1400" dirty="0"/>
            <a:t>영역과 </a:t>
          </a:r>
          <a:r>
            <a:rPr lang="en-US" altLang="ko-KR" sz="1400" dirty="0" err="1"/>
            <a:t>Javascript</a:t>
          </a:r>
          <a:r>
            <a:rPr lang="en-US" altLang="ko-KR" sz="1400" dirty="0"/>
            <a:t> </a:t>
          </a:r>
          <a:r>
            <a:rPr lang="ko-KR" altLang="en-US" sz="1400" dirty="0"/>
            <a:t>영역을 명확하게 분리하여 자신의 개발 파트에 주력 가능</a:t>
          </a:r>
        </a:p>
      </dgm:t>
    </dgm:pt>
    <dgm:pt modelId="{98F2B84F-1B96-4849-BCB4-EA31ED4A7357}" type="parTrans" cxnId="{FAFF58E2-57BB-4055-9716-E93B7B3C684B}">
      <dgm:prSet/>
      <dgm:spPr/>
      <dgm:t>
        <a:bodyPr/>
        <a:lstStyle/>
        <a:p>
          <a:pPr latinLnBrk="1"/>
          <a:endParaRPr lang="ko-KR" altLang="en-US"/>
        </a:p>
      </dgm:t>
    </dgm:pt>
    <dgm:pt modelId="{5958ABF3-EB23-4B20-9AA5-45A12DE5E800}" type="sibTrans" cxnId="{FAFF58E2-57BB-4055-9716-E93B7B3C684B}">
      <dgm:prSet/>
      <dgm:spPr/>
      <dgm:t>
        <a:bodyPr/>
        <a:lstStyle/>
        <a:p>
          <a:pPr latinLnBrk="1"/>
          <a:endParaRPr lang="ko-KR" altLang="en-US"/>
        </a:p>
      </dgm:t>
    </dgm:pt>
    <dgm:pt modelId="{F6830A64-0BDE-4AF5-92C5-EF22E76B0300}" type="pres">
      <dgm:prSet presAssocID="{593EC2E5-5544-45A8-A22D-62463843F10B}" presName="Name0" presStyleCnt="0">
        <dgm:presLayoutVars>
          <dgm:dir/>
          <dgm:resizeHandles val="exact"/>
        </dgm:presLayoutVars>
      </dgm:prSet>
      <dgm:spPr/>
    </dgm:pt>
    <dgm:pt modelId="{25B05B84-5A91-4005-A946-16F0735A29C8}" type="pres">
      <dgm:prSet presAssocID="{19A6A469-7D3D-46DA-AC86-0EF1B9FE6B0A}" presName="node" presStyleLbl="node1" presStyleIdx="0" presStyleCnt="2" custScaleY="56650">
        <dgm:presLayoutVars>
          <dgm:bulletEnabled val="1"/>
        </dgm:presLayoutVars>
      </dgm:prSet>
      <dgm:spPr/>
    </dgm:pt>
    <dgm:pt modelId="{1B2B3582-32F9-4E70-93A4-4A8804737FF5}" type="pres">
      <dgm:prSet presAssocID="{D41885A6-A9E7-4465-B300-23C62F24D8B9}" presName="sibTrans" presStyleLbl="sibTrans2D1" presStyleIdx="0" presStyleCnt="1"/>
      <dgm:spPr/>
    </dgm:pt>
    <dgm:pt modelId="{08082887-1C61-4583-9B96-59625FEEEFA7}" type="pres">
      <dgm:prSet presAssocID="{D41885A6-A9E7-4465-B300-23C62F24D8B9}" presName="connectorText" presStyleLbl="sibTrans2D1" presStyleIdx="0" presStyleCnt="1"/>
      <dgm:spPr/>
    </dgm:pt>
    <dgm:pt modelId="{EE9BC5BD-2576-4E18-9F2A-C891137FC7A7}" type="pres">
      <dgm:prSet presAssocID="{4AB64AF6-C966-4788-AB89-A168624DBD78}" presName="node" presStyleLbl="node1" presStyleIdx="1" presStyleCnt="2" custScaleX="127951" custScaleY="56650">
        <dgm:presLayoutVars>
          <dgm:bulletEnabled val="1"/>
        </dgm:presLayoutVars>
      </dgm:prSet>
      <dgm:spPr/>
    </dgm:pt>
  </dgm:ptLst>
  <dgm:cxnLst>
    <dgm:cxn modelId="{DB4F040A-7FCC-4C52-8968-BEDF600EC336}" type="presOf" srcId="{19A6A469-7D3D-46DA-AC86-0EF1B9FE6B0A}" destId="{25B05B84-5A91-4005-A946-16F0735A29C8}" srcOrd="0" destOrd="0" presId="urn:microsoft.com/office/officeart/2005/8/layout/process1"/>
    <dgm:cxn modelId="{F45B339F-F82C-48D2-8E0D-7402FA144BAC}" type="presOf" srcId="{593EC2E5-5544-45A8-A22D-62463843F10B}" destId="{F6830A64-0BDE-4AF5-92C5-EF22E76B0300}" srcOrd="0" destOrd="0" presId="urn:microsoft.com/office/officeart/2005/8/layout/process1"/>
    <dgm:cxn modelId="{411998AB-D487-46AB-906D-1F2A3D9401D2}" type="presOf" srcId="{D41885A6-A9E7-4465-B300-23C62F24D8B9}" destId="{1B2B3582-32F9-4E70-93A4-4A8804737FF5}" srcOrd="0" destOrd="0" presId="urn:microsoft.com/office/officeart/2005/8/layout/process1"/>
    <dgm:cxn modelId="{100B2DC2-AEBE-400E-ABF5-8EE5C649514C}" type="presOf" srcId="{4AB64AF6-C966-4788-AB89-A168624DBD78}" destId="{EE9BC5BD-2576-4E18-9F2A-C891137FC7A7}" srcOrd="0" destOrd="0" presId="urn:microsoft.com/office/officeart/2005/8/layout/process1"/>
    <dgm:cxn modelId="{5AA0F9C5-8344-4A99-A978-0CFC66BB5D92}" type="presOf" srcId="{D41885A6-A9E7-4465-B300-23C62F24D8B9}" destId="{08082887-1C61-4583-9B96-59625FEEEFA7}" srcOrd="1" destOrd="0" presId="urn:microsoft.com/office/officeart/2005/8/layout/process1"/>
    <dgm:cxn modelId="{03716ACB-2312-4D29-B828-817BE4EA7076}" srcId="{593EC2E5-5544-45A8-A22D-62463843F10B}" destId="{19A6A469-7D3D-46DA-AC86-0EF1B9FE6B0A}" srcOrd="0" destOrd="0" parTransId="{717D92F6-773D-490E-ACBC-43D24356BF4E}" sibTransId="{D41885A6-A9E7-4465-B300-23C62F24D8B9}"/>
    <dgm:cxn modelId="{FAFF58E2-57BB-4055-9716-E93B7B3C684B}" srcId="{593EC2E5-5544-45A8-A22D-62463843F10B}" destId="{4AB64AF6-C966-4788-AB89-A168624DBD78}" srcOrd="1" destOrd="0" parTransId="{98F2B84F-1B96-4849-BCB4-EA31ED4A7357}" sibTransId="{5958ABF3-EB23-4B20-9AA5-45A12DE5E800}"/>
    <dgm:cxn modelId="{AF8D96EE-1168-44FB-A329-EEA8BCE69F4A}" type="presParOf" srcId="{F6830A64-0BDE-4AF5-92C5-EF22E76B0300}" destId="{25B05B84-5A91-4005-A946-16F0735A29C8}" srcOrd="0" destOrd="0" presId="urn:microsoft.com/office/officeart/2005/8/layout/process1"/>
    <dgm:cxn modelId="{82F7E067-93DF-4694-9100-8A21A57DA008}" type="presParOf" srcId="{F6830A64-0BDE-4AF5-92C5-EF22E76B0300}" destId="{1B2B3582-32F9-4E70-93A4-4A8804737FF5}" srcOrd="1" destOrd="0" presId="urn:microsoft.com/office/officeart/2005/8/layout/process1"/>
    <dgm:cxn modelId="{C616948B-1D07-4136-8458-CC61C8A02462}" type="presParOf" srcId="{1B2B3582-32F9-4E70-93A4-4A8804737FF5}" destId="{08082887-1C61-4583-9B96-59625FEEEFA7}" srcOrd="0" destOrd="0" presId="urn:microsoft.com/office/officeart/2005/8/layout/process1"/>
    <dgm:cxn modelId="{B81420E9-D1AD-4A18-B49D-E29ED84511A5}" type="presParOf" srcId="{F6830A64-0BDE-4AF5-92C5-EF22E76B0300}" destId="{EE9BC5BD-2576-4E18-9F2A-C891137FC7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EC2E5-5544-45A8-A22D-62463843F1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A6A469-7D3D-46DA-AC86-0EF1B9FE6B0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표면에 드러나는 데이터와 연산이 이루어지는 데이터를 따로 구현하며</a:t>
          </a:r>
          <a:r>
            <a:rPr lang="en-US" altLang="ko-KR" sz="1400" dirty="0"/>
            <a:t>, </a:t>
          </a:r>
          <a:r>
            <a:rPr lang="ko-KR" altLang="en-US" sz="1400" dirty="0"/>
            <a:t>연동시키는 것이 쉽지 않다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717D92F6-773D-490E-ACBC-43D24356BF4E}" type="parTrans" cxnId="{03716ACB-2312-4D29-B828-817BE4EA7076}">
      <dgm:prSet/>
      <dgm:spPr/>
      <dgm:t>
        <a:bodyPr/>
        <a:lstStyle/>
        <a:p>
          <a:pPr latinLnBrk="1"/>
          <a:endParaRPr lang="ko-KR" altLang="en-US"/>
        </a:p>
      </dgm:t>
    </dgm:pt>
    <dgm:pt modelId="{D41885A6-A9E7-4465-B300-23C62F24D8B9}" type="sibTrans" cxnId="{03716ACB-2312-4D29-B828-817BE4EA7076}">
      <dgm:prSet/>
      <dgm:spPr/>
      <dgm:t>
        <a:bodyPr/>
        <a:lstStyle/>
        <a:p>
          <a:pPr latinLnBrk="1"/>
          <a:endParaRPr lang="ko-KR" altLang="en-US"/>
        </a:p>
      </dgm:t>
    </dgm:pt>
    <dgm:pt modelId="{4AB64AF6-C966-4788-AB89-A168624DBD7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Angular JS</a:t>
          </a:r>
          <a:r>
            <a:rPr lang="ko-KR" altLang="en-US" sz="1400" dirty="0"/>
            <a:t>는 </a:t>
          </a:r>
          <a:r>
            <a:rPr lang="en-US" altLang="ko-KR" sz="1400" dirty="0" err="1"/>
            <a:t>Javascript</a:t>
          </a:r>
          <a:r>
            <a:rPr lang="en-US" altLang="ko-KR" sz="1400" dirty="0"/>
            <a:t> </a:t>
          </a:r>
          <a:r>
            <a:rPr lang="ko-KR" altLang="en-US" sz="1400" dirty="0"/>
            <a:t>객체가 데이터 모델이기에</a:t>
          </a:r>
          <a:r>
            <a:rPr lang="en-US" altLang="ko-KR" sz="1400" dirty="0"/>
            <a:t> </a:t>
          </a:r>
          <a:r>
            <a:rPr lang="ko-KR" altLang="en-US" sz="1400" dirty="0"/>
            <a:t>호환성이 높고</a:t>
          </a:r>
          <a:r>
            <a:rPr lang="en-US" altLang="ko-KR" sz="1400" dirty="0"/>
            <a:t>, Model </a:t>
          </a:r>
          <a:r>
            <a:rPr lang="ko-KR" altLang="en-US" sz="1400" dirty="0"/>
            <a:t>과 </a:t>
          </a:r>
          <a:r>
            <a:rPr lang="en-US" altLang="ko-KR" sz="1400" dirty="0"/>
            <a:t>View </a:t>
          </a:r>
          <a:r>
            <a:rPr lang="ko-KR" altLang="en-US" sz="1400" dirty="0"/>
            <a:t>의 데이터가 서로 바인딩 되어 동기화가 간편하다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98F2B84F-1B96-4849-BCB4-EA31ED4A7357}" type="parTrans" cxnId="{FAFF58E2-57BB-4055-9716-E93B7B3C684B}">
      <dgm:prSet/>
      <dgm:spPr/>
      <dgm:t>
        <a:bodyPr/>
        <a:lstStyle/>
        <a:p>
          <a:pPr latinLnBrk="1"/>
          <a:endParaRPr lang="ko-KR" altLang="en-US"/>
        </a:p>
      </dgm:t>
    </dgm:pt>
    <dgm:pt modelId="{5958ABF3-EB23-4B20-9AA5-45A12DE5E800}" type="sibTrans" cxnId="{FAFF58E2-57BB-4055-9716-E93B7B3C684B}">
      <dgm:prSet/>
      <dgm:spPr/>
      <dgm:t>
        <a:bodyPr/>
        <a:lstStyle/>
        <a:p>
          <a:pPr latinLnBrk="1"/>
          <a:endParaRPr lang="ko-KR" altLang="en-US"/>
        </a:p>
      </dgm:t>
    </dgm:pt>
    <dgm:pt modelId="{F6830A64-0BDE-4AF5-92C5-EF22E76B0300}" type="pres">
      <dgm:prSet presAssocID="{593EC2E5-5544-45A8-A22D-62463843F10B}" presName="Name0" presStyleCnt="0">
        <dgm:presLayoutVars>
          <dgm:dir/>
          <dgm:resizeHandles val="exact"/>
        </dgm:presLayoutVars>
      </dgm:prSet>
      <dgm:spPr/>
    </dgm:pt>
    <dgm:pt modelId="{25B05B84-5A91-4005-A946-16F0735A29C8}" type="pres">
      <dgm:prSet presAssocID="{19A6A469-7D3D-46DA-AC86-0EF1B9FE6B0A}" presName="node" presStyleLbl="node1" presStyleIdx="0" presStyleCnt="2" custScaleY="56650">
        <dgm:presLayoutVars>
          <dgm:bulletEnabled val="1"/>
        </dgm:presLayoutVars>
      </dgm:prSet>
      <dgm:spPr/>
    </dgm:pt>
    <dgm:pt modelId="{1B2B3582-32F9-4E70-93A4-4A8804737FF5}" type="pres">
      <dgm:prSet presAssocID="{D41885A6-A9E7-4465-B300-23C62F24D8B9}" presName="sibTrans" presStyleLbl="sibTrans2D1" presStyleIdx="0" presStyleCnt="1"/>
      <dgm:spPr/>
    </dgm:pt>
    <dgm:pt modelId="{08082887-1C61-4583-9B96-59625FEEEFA7}" type="pres">
      <dgm:prSet presAssocID="{D41885A6-A9E7-4465-B300-23C62F24D8B9}" presName="connectorText" presStyleLbl="sibTrans2D1" presStyleIdx="0" presStyleCnt="1"/>
      <dgm:spPr/>
    </dgm:pt>
    <dgm:pt modelId="{EE9BC5BD-2576-4E18-9F2A-C891137FC7A7}" type="pres">
      <dgm:prSet presAssocID="{4AB64AF6-C966-4788-AB89-A168624DBD78}" presName="node" presStyleLbl="node1" presStyleIdx="1" presStyleCnt="2" custScaleX="127951" custScaleY="56650">
        <dgm:presLayoutVars>
          <dgm:bulletEnabled val="1"/>
        </dgm:presLayoutVars>
      </dgm:prSet>
      <dgm:spPr/>
    </dgm:pt>
  </dgm:ptLst>
  <dgm:cxnLst>
    <dgm:cxn modelId="{DB4F040A-7FCC-4C52-8968-BEDF600EC336}" type="presOf" srcId="{19A6A469-7D3D-46DA-AC86-0EF1B9FE6B0A}" destId="{25B05B84-5A91-4005-A946-16F0735A29C8}" srcOrd="0" destOrd="0" presId="urn:microsoft.com/office/officeart/2005/8/layout/process1"/>
    <dgm:cxn modelId="{F45B339F-F82C-48D2-8E0D-7402FA144BAC}" type="presOf" srcId="{593EC2E5-5544-45A8-A22D-62463843F10B}" destId="{F6830A64-0BDE-4AF5-92C5-EF22E76B0300}" srcOrd="0" destOrd="0" presId="urn:microsoft.com/office/officeart/2005/8/layout/process1"/>
    <dgm:cxn modelId="{411998AB-D487-46AB-906D-1F2A3D9401D2}" type="presOf" srcId="{D41885A6-A9E7-4465-B300-23C62F24D8B9}" destId="{1B2B3582-32F9-4E70-93A4-4A8804737FF5}" srcOrd="0" destOrd="0" presId="urn:microsoft.com/office/officeart/2005/8/layout/process1"/>
    <dgm:cxn modelId="{100B2DC2-AEBE-400E-ABF5-8EE5C649514C}" type="presOf" srcId="{4AB64AF6-C966-4788-AB89-A168624DBD78}" destId="{EE9BC5BD-2576-4E18-9F2A-C891137FC7A7}" srcOrd="0" destOrd="0" presId="urn:microsoft.com/office/officeart/2005/8/layout/process1"/>
    <dgm:cxn modelId="{5AA0F9C5-8344-4A99-A978-0CFC66BB5D92}" type="presOf" srcId="{D41885A6-A9E7-4465-B300-23C62F24D8B9}" destId="{08082887-1C61-4583-9B96-59625FEEEFA7}" srcOrd="1" destOrd="0" presId="urn:microsoft.com/office/officeart/2005/8/layout/process1"/>
    <dgm:cxn modelId="{03716ACB-2312-4D29-B828-817BE4EA7076}" srcId="{593EC2E5-5544-45A8-A22D-62463843F10B}" destId="{19A6A469-7D3D-46DA-AC86-0EF1B9FE6B0A}" srcOrd="0" destOrd="0" parTransId="{717D92F6-773D-490E-ACBC-43D24356BF4E}" sibTransId="{D41885A6-A9E7-4465-B300-23C62F24D8B9}"/>
    <dgm:cxn modelId="{FAFF58E2-57BB-4055-9716-E93B7B3C684B}" srcId="{593EC2E5-5544-45A8-A22D-62463843F10B}" destId="{4AB64AF6-C966-4788-AB89-A168624DBD78}" srcOrd="1" destOrd="0" parTransId="{98F2B84F-1B96-4849-BCB4-EA31ED4A7357}" sibTransId="{5958ABF3-EB23-4B20-9AA5-45A12DE5E800}"/>
    <dgm:cxn modelId="{AF8D96EE-1168-44FB-A329-EEA8BCE69F4A}" type="presParOf" srcId="{F6830A64-0BDE-4AF5-92C5-EF22E76B0300}" destId="{25B05B84-5A91-4005-A946-16F0735A29C8}" srcOrd="0" destOrd="0" presId="urn:microsoft.com/office/officeart/2005/8/layout/process1"/>
    <dgm:cxn modelId="{82F7E067-93DF-4694-9100-8A21A57DA008}" type="presParOf" srcId="{F6830A64-0BDE-4AF5-92C5-EF22E76B0300}" destId="{1B2B3582-32F9-4E70-93A4-4A8804737FF5}" srcOrd="1" destOrd="0" presId="urn:microsoft.com/office/officeart/2005/8/layout/process1"/>
    <dgm:cxn modelId="{C616948B-1D07-4136-8458-CC61C8A02462}" type="presParOf" srcId="{1B2B3582-32F9-4E70-93A4-4A8804737FF5}" destId="{08082887-1C61-4583-9B96-59625FEEEFA7}" srcOrd="0" destOrd="0" presId="urn:microsoft.com/office/officeart/2005/8/layout/process1"/>
    <dgm:cxn modelId="{B81420E9-D1AD-4A18-B49D-E29ED84511A5}" type="presParOf" srcId="{F6830A64-0BDE-4AF5-92C5-EF22E76B0300}" destId="{EE9BC5BD-2576-4E18-9F2A-C891137FC7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EAE613-C389-47BF-9D16-7099F2166B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9C166B3-F7AC-4C8E-A8B9-A58172D8D7F5}">
      <dgm:prSet phldrT="[텍스트]" custT="1"/>
      <dgm:spPr/>
      <dgm:t>
        <a:bodyPr/>
        <a:lstStyle/>
        <a:p>
          <a:pPr latinLnBrk="1"/>
          <a:br>
            <a:rPr lang="en-US" altLang="ko-KR" sz="1600" dirty="0"/>
          </a:br>
          <a:r>
            <a:rPr lang="en-US" altLang="ko-KR" sz="1600" dirty="0"/>
            <a:t>1. </a:t>
          </a:r>
          <a:r>
            <a:rPr lang="ko-KR" altLang="en-US" sz="1600" dirty="0"/>
            <a:t>단일 페이지 응용 프로그램</a:t>
          </a:r>
          <a:br>
            <a:rPr lang="en-US" altLang="ko-KR" sz="1600" dirty="0"/>
          </a:br>
          <a:r>
            <a: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</a:rPr>
            <a:t>1. </a:t>
          </a:r>
          <a:r>
            <a:rPr lang="ko-KR" altLang="en-US" sz="1600" dirty="0"/>
            <a:t>작업에 최적이다</a:t>
          </a:r>
          <a:r>
            <a:rPr lang="en-US" altLang="ko-KR" sz="1600" dirty="0"/>
            <a:t>.</a:t>
          </a:r>
          <a:br>
            <a:rPr lang="en-US" altLang="ko-KR" sz="1600" dirty="0"/>
          </a:br>
          <a:br>
            <a:rPr lang="en-US" altLang="ko-KR" sz="1600" dirty="0"/>
          </a:br>
          <a:r>
            <a:rPr lang="en-US" altLang="ko-KR" sz="1600" dirty="0"/>
            <a:t>2. </a:t>
          </a:r>
          <a:r>
            <a:rPr lang="ko-KR" altLang="en-US" sz="1600" dirty="0"/>
            <a:t>복잡하지 않아 쉽게 배울 수</a:t>
          </a:r>
          <a:br>
            <a:rPr lang="en-US" altLang="ko-KR" sz="1600" dirty="0"/>
          </a:br>
          <a:r>
            <a: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</a:rPr>
            <a:t>2. </a:t>
          </a:r>
          <a:r>
            <a:rPr lang="ko-KR" altLang="en-US" sz="1600" dirty="0"/>
            <a:t>있다</a:t>
          </a:r>
          <a:r>
            <a:rPr lang="en-US" altLang="ko-KR" sz="1600" dirty="0"/>
            <a:t>.</a:t>
          </a:r>
          <a:endParaRPr lang="ko-KR" altLang="en-US" sz="1600" dirty="0"/>
        </a:p>
      </dgm:t>
    </dgm:pt>
    <dgm:pt modelId="{37182232-9E27-496C-8411-290EAC9331BE}" type="parTrans" cxnId="{0458C8F4-F885-4672-BD8C-6F091E7F1FEF}">
      <dgm:prSet/>
      <dgm:spPr/>
      <dgm:t>
        <a:bodyPr/>
        <a:lstStyle/>
        <a:p>
          <a:pPr latinLnBrk="1"/>
          <a:endParaRPr lang="ko-KR" altLang="en-US"/>
        </a:p>
      </dgm:t>
    </dgm:pt>
    <dgm:pt modelId="{068B3978-0094-4EAF-B501-0C6C3C7984D6}" type="sibTrans" cxnId="{0458C8F4-F885-4672-BD8C-6F091E7F1FEF}">
      <dgm:prSet/>
      <dgm:spPr/>
      <dgm:t>
        <a:bodyPr/>
        <a:lstStyle/>
        <a:p>
          <a:pPr latinLnBrk="1"/>
          <a:endParaRPr lang="ko-KR" altLang="en-US"/>
        </a:p>
      </dgm:t>
    </dgm:pt>
    <dgm:pt modelId="{06346B76-765A-427C-B4D6-447C076456FF}">
      <dgm:prSet phldrT="[텍스트]" custT="1"/>
      <dgm:spPr/>
      <dgm:t>
        <a:bodyPr/>
        <a:lstStyle/>
        <a:p>
          <a:pPr latinLnBrk="1"/>
          <a:endParaRPr lang="en-US" altLang="ko-KR" sz="1050" dirty="0"/>
        </a:p>
        <a:p>
          <a:pPr latinLnBrk="1"/>
          <a:r>
            <a:rPr lang="en-US" altLang="ko-KR" sz="1600" dirty="0"/>
            <a:t>1. </a:t>
          </a:r>
          <a:r>
            <a:rPr lang="ko-KR" altLang="en-US" sz="1600" dirty="0"/>
            <a:t>프로그램이 커질수록 가독성이 </a:t>
          </a:r>
          <a:r>
            <a: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</a:rPr>
            <a:t>1. </a:t>
          </a:r>
          <a:r>
            <a:rPr lang="ko-KR" altLang="en-US" sz="1600" dirty="0"/>
            <a:t>떨어지고 유지보수가 힘들다</a:t>
          </a:r>
          <a:r>
            <a:rPr lang="en-US" altLang="ko-KR" sz="1600" dirty="0"/>
            <a:t>.</a:t>
          </a:r>
          <a:br>
            <a:rPr lang="en-US" altLang="ko-KR" sz="1600" dirty="0"/>
          </a:br>
          <a:br>
            <a:rPr lang="en-US" altLang="ko-KR" sz="1600" dirty="0"/>
          </a:br>
          <a:r>
            <a:rPr lang="en-US" altLang="ko-KR" sz="1600" dirty="0"/>
            <a:t>2. </a:t>
          </a:r>
          <a:r>
            <a:rPr lang="ko-KR" altLang="en-US" sz="1600" dirty="0"/>
            <a:t>만약 </a:t>
          </a:r>
          <a:r>
            <a:rPr lang="en-US" altLang="ko-KR" sz="1600" dirty="0"/>
            <a:t>View </a:t>
          </a:r>
          <a:r>
            <a:rPr lang="ko-KR" altLang="en-US" sz="1600" dirty="0"/>
            <a:t>와 </a:t>
          </a:r>
          <a:r>
            <a:rPr lang="en-US" altLang="ko-KR" sz="1600" dirty="0"/>
            <a:t>Model </a:t>
          </a:r>
          <a:r>
            <a:rPr lang="ko-KR" altLang="en-US" sz="1600" dirty="0"/>
            <a:t>의 분리가 </a:t>
          </a:r>
          <a:r>
            <a: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</a:rPr>
            <a:t>2. </a:t>
          </a:r>
          <a:r>
            <a:rPr lang="ko-KR" altLang="en-US" sz="1600" dirty="0"/>
            <a:t>필요한 작업일 경우</a:t>
          </a:r>
          <a:r>
            <a:rPr lang="en-US" altLang="ko-KR" sz="1600" dirty="0"/>
            <a:t>, </a:t>
          </a:r>
          <a:r>
            <a:rPr lang="ko-KR" altLang="en-US" sz="1600" dirty="0"/>
            <a:t>그 의존성</a:t>
          </a:r>
          <a:r>
            <a: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</a:rPr>
            <a:t>2. </a:t>
          </a:r>
          <a:r>
            <a:rPr lang="ko-KR" altLang="en-US" sz="1600" dirty="0"/>
            <a:t>을 완전히 없앨 수 없다</a:t>
          </a:r>
          <a:r>
            <a:rPr lang="en-US" altLang="ko-KR" sz="1600" dirty="0"/>
            <a:t>.</a:t>
          </a:r>
          <a:endParaRPr lang="ko-KR" altLang="en-US" sz="1600" dirty="0"/>
        </a:p>
      </dgm:t>
    </dgm:pt>
    <dgm:pt modelId="{A3FD1990-F383-493F-BA3D-19686DDB4D9E}" type="parTrans" cxnId="{082F75B5-BE0C-4DA5-9F79-C6CB7EBB4089}">
      <dgm:prSet/>
      <dgm:spPr/>
      <dgm:t>
        <a:bodyPr/>
        <a:lstStyle/>
        <a:p>
          <a:pPr latinLnBrk="1"/>
          <a:endParaRPr lang="ko-KR" altLang="en-US"/>
        </a:p>
      </dgm:t>
    </dgm:pt>
    <dgm:pt modelId="{3A674E68-DCC5-4DA5-AC15-502F59A37968}" type="sibTrans" cxnId="{082F75B5-BE0C-4DA5-9F79-C6CB7EBB4089}">
      <dgm:prSet/>
      <dgm:spPr/>
      <dgm:t>
        <a:bodyPr/>
        <a:lstStyle/>
        <a:p>
          <a:pPr latinLnBrk="1"/>
          <a:endParaRPr lang="ko-KR" altLang="en-US"/>
        </a:p>
      </dgm:t>
    </dgm:pt>
    <dgm:pt modelId="{346216F3-9435-45E5-86A4-D544F5409333}" type="pres">
      <dgm:prSet presAssocID="{EBEAE613-C389-47BF-9D16-7099F2166B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1B5607D3-3B78-4894-A735-5980006F5BC8}" type="pres">
      <dgm:prSet presAssocID="{EBEAE613-C389-47BF-9D16-7099F2166B4F}" presName="Background" presStyleLbl="bgImgPlace1" presStyleIdx="0" presStyleCnt="1"/>
      <dgm:spPr/>
    </dgm:pt>
    <dgm:pt modelId="{308F5492-07D7-4BF5-80BD-CBD16FDB6753}" type="pres">
      <dgm:prSet presAssocID="{EBEAE613-C389-47BF-9D16-7099F2166B4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ED16FAE-2A9B-4391-9B5B-31BBBB7241E7}" type="pres">
      <dgm:prSet presAssocID="{EBEAE613-C389-47BF-9D16-7099F2166B4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2AF45F-027A-47A3-B58D-1C8C15D9759E}" type="pres">
      <dgm:prSet presAssocID="{EBEAE613-C389-47BF-9D16-7099F2166B4F}" presName="Plus" presStyleLbl="alignNode1" presStyleIdx="0" presStyleCnt="2"/>
      <dgm:spPr/>
    </dgm:pt>
    <dgm:pt modelId="{047FDEAF-DBDD-483B-B865-6FBE2123C97C}" type="pres">
      <dgm:prSet presAssocID="{EBEAE613-C389-47BF-9D16-7099F2166B4F}" presName="Minus" presStyleLbl="alignNode1" presStyleIdx="1" presStyleCnt="2"/>
      <dgm:spPr/>
    </dgm:pt>
    <dgm:pt modelId="{5BC0C238-6840-467B-B694-D689EB5DAF79}" type="pres">
      <dgm:prSet presAssocID="{EBEAE613-C389-47BF-9D16-7099F2166B4F}" presName="Divider" presStyleLbl="parChTrans1D1" presStyleIdx="0" presStyleCnt="1"/>
      <dgm:spPr/>
    </dgm:pt>
  </dgm:ptLst>
  <dgm:cxnLst>
    <dgm:cxn modelId="{F0511129-A559-4F36-8258-E47CC8499D07}" type="presOf" srcId="{EBEAE613-C389-47BF-9D16-7099F2166B4F}" destId="{346216F3-9435-45E5-86A4-D544F5409333}" srcOrd="0" destOrd="0" presId="urn:microsoft.com/office/officeart/2009/3/layout/PlusandMinus"/>
    <dgm:cxn modelId="{F9233474-CA25-4AE9-9788-C38DEF03473B}" type="presOf" srcId="{79C166B3-F7AC-4C8E-A8B9-A58172D8D7F5}" destId="{308F5492-07D7-4BF5-80BD-CBD16FDB6753}" srcOrd="0" destOrd="0" presId="urn:microsoft.com/office/officeart/2009/3/layout/PlusandMinus"/>
    <dgm:cxn modelId="{082F75B5-BE0C-4DA5-9F79-C6CB7EBB4089}" srcId="{EBEAE613-C389-47BF-9D16-7099F2166B4F}" destId="{06346B76-765A-427C-B4D6-447C076456FF}" srcOrd="1" destOrd="0" parTransId="{A3FD1990-F383-493F-BA3D-19686DDB4D9E}" sibTransId="{3A674E68-DCC5-4DA5-AC15-502F59A37968}"/>
    <dgm:cxn modelId="{376425D5-CD1D-4D26-BC6A-3371DAE2F01A}" type="presOf" srcId="{06346B76-765A-427C-B4D6-447C076456FF}" destId="{8ED16FAE-2A9B-4391-9B5B-31BBBB7241E7}" srcOrd="0" destOrd="0" presId="urn:microsoft.com/office/officeart/2009/3/layout/PlusandMinus"/>
    <dgm:cxn modelId="{0458C8F4-F885-4672-BD8C-6F091E7F1FEF}" srcId="{EBEAE613-C389-47BF-9D16-7099F2166B4F}" destId="{79C166B3-F7AC-4C8E-A8B9-A58172D8D7F5}" srcOrd="0" destOrd="0" parTransId="{37182232-9E27-496C-8411-290EAC9331BE}" sibTransId="{068B3978-0094-4EAF-B501-0C6C3C7984D6}"/>
    <dgm:cxn modelId="{B5B82C9F-72DC-48C3-AE31-49B6D358DAB9}" type="presParOf" srcId="{346216F3-9435-45E5-86A4-D544F5409333}" destId="{1B5607D3-3B78-4894-A735-5980006F5BC8}" srcOrd="0" destOrd="0" presId="urn:microsoft.com/office/officeart/2009/3/layout/PlusandMinus"/>
    <dgm:cxn modelId="{434CB641-BE7E-48D0-9732-C4B2F59B6E7C}" type="presParOf" srcId="{346216F3-9435-45E5-86A4-D544F5409333}" destId="{308F5492-07D7-4BF5-80BD-CBD16FDB6753}" srcOrd="1" destOrd="0" presId="urn:microsoft.com/office/officeart/2009/3/layout/PlusandMinus"/>
    <dgm:cxn modelId="{C8511223-6728-4FBB-99CF-25BD7CA00EDB}" type="presParOf" srcId="{346216F3-9435-45E5-86A4-D544F5409333}" destId="{8ED16FAE-2A9B-4391-9B5B-31BBBB7241E7}" srcOrd="2" destOrd="0" presId="urn:microsoft.com/office/officeart/2009/3/layout/PlusandMinus"/>
    <dgm:cxn modelId="{65EE83C3-CB7F-4F70-B5E5-8C04C784670C}" type="presParOf" srcId="{346216F3-9435-45E5-86A4-D544F5409333}" destId="{9C2AF45F-027A-47A3-B58D-1C8C15D9759E}" srcOrd="3" destOrd="0" presId="urn:microsoft.com/office/officeart/2009/3/layout/PlusandMinus"/>
    <dgm:cxn modelId="{409A640B-7CD8-449C-9066-E22916955F87}" type="presParOf" srcId="{346216F3-9435-45E5-86A4-D544F5409333}" destId="{047FDEAF-DBDD-483B-B865-6FBE2123C97C}" srcOrd="4" destOrd="0" presId="urn:microsoft.com/office/officeart/2009/3/layout/PlusandMinus"/>
    <dgm:cxn modelId="{4C7D9BA3-53D9-499B-ABC6-C7CA46325DE3}" type="presParOf" srcId="{346216F3-9435-45E5-86A4-D544F5409333}" destId="{5BC0C238-6840-467B-B694-D689EB5DAF7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5B84-5A91-4005-A946-16F0735A29C8}">
      <dsp:nvSpPr>
        <dsp:cNvPr id="0" name=""/>
        <dsp:cNvSpPr/>
      </dsp:nvSpPr>
      <dsp:spPr>
        <a:xfrm>
          <a:off x="1657" y="1247830"/>
          <a:ext cx="2963687" cy="100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DOM </a:t>
          </a:r>
          <a:r>
            <a:rPr lang="ko-KR" altLang="en-US" sz="1400" kern="1200" dirty="0"/>
            <a:t>설정 과정에서 </a:t>
          </a:r>
          <a:r>
            <a:rPr lang="en-US" altLang="ko-KR" sz="1400" kern="1200" dirty="0"/>
            <a:t>HTML </a:t>
          </a:r>
          <a:r>
            <a:rPr lang="ko-KR" altLang="en-US" sz="1400" kern="1200" dirty="0"/>
            <a:t>과 </a:t>
          </a:r>
          <a:r>
            <a:rPr lang="en-US" altLang="ko-KR" sz="1400" kern="1200" dirty="0" err="1"/>
            <a:t>Javascript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사이의 의존성이 깊어짐</a:t>
          </a:r>
          <a:br>
            <a:rPr lang="en-US" altLang="ko-KR" sz="1400" kern="1200" dirty="0"/>
          </a:br>
          <a:r>
            <a:rPr lang="en-US" altLang="ko-KR" sz="1400" kern="1200" dirty="0"/>
            <a:t>(</a:t>
          </a:r>
          <a:r>
            <a:rPr lang="ko-KR" altLang="en-US" sz="1400" kern="1200" dirty="0"/>
            <a:t>가시성 및 </a:t>
          </a:r>
          <a:r>
            <a:rPr lang="ko-KR" altLang="en-US" sz="1400" kern="1200" dirty="0" err="1"/>
            <a:t>연장성</a:t>
          </a:r>
          <a:r>
            <a:rPr lang="ko-KR" altLang="en-US" sz="1400" kern="1200" dirty="0"/>
            <a:t> 저하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1161" y="1277334"/>
        <a:ext cx="2904679" cy="948349"/>
      </dsp:txXfrm>
    </dsp:sp>
    <dsp:sp modelId="{1B2B3582-32F9-4E70-93A4-4A8804737FF5}">
      <dsp:nvSpPr>
        <dsp:cNvPr id="0" name=""/>
        <dsp:cNvSpPr/>
      </dsp:nvSpPr>
      <dsp:spPr>
        <a:xfrm>
          <a:off x="3261713" y="1384011"/>
          <a:ext cx="628301" cy="734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261713" y="1531010"/>
        <a:ext cx="439811" cy="440996"/>
      </dsp:txXfrm>
    </dsp:sp>
    <dsp:sp modelId="{EE9BC5BD-2576-4E18-9F2A-C891137FC7A7}">
      <dsp:nvSpPr>
        <dsp:cNvPr id="0" name=""/>
        <dsp:cNvSpPr/>
      </dsp:nvSpPr>
      <dsp:spPr>
        <a:xfrm>
          <a:off x="4150819" y="1247830"/>
          <a:ext cx="3792067" cy="100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HTML</a:t>
          </a:r>
          <a:r>
            <a:rPr lang="ko-KR" altLang="en-US" sz="1400" kern="1200" dirty="0"/>
            <a:t>과 </a:t>
          </a:r>
          <a:r>
            <a:rPr lang="en-US" altLang="ko-KR" sz="1400" kern="1200" dirty="0" err="1"/>
            <a:t>Javascript</a:t>
          </a:r>
          <a:r>
            <a:rPr lang="ko-KR" altLang="en-US" sz="1400" kern="1200" dirty="0"/>
            <a:t>의 </a:t>
          </a:r>
          <a:r>
            <a:rPr lang="en-US" altLang="ko-KR" sz="1400" kern="1200" dirty="0"/>
            <a:t>DOM </a:t>
          </a:r>
          <a:r>
            <a:rPr lang="ko-KR" altLang="en-US" sz="1400" kern="1200" dirty="0"/>
            <a:t>핸들링을 자동으로 수행시켜 간단하고 직관적인 코딩 가능</a:t>
          </a:r>
        </a:p>
      </dsp:txBody>
      <dsp:txXfrm>
        <a:off x="4180323" y="1277334"/>
        <a:ext cx="3733059" cy="948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5B84-5A91-4005-A946-16F0735A29C8}">
      <dsp:nvSpPr>
        <dsp:cNvPr id="0" name=""/>
        <dsp:cNvSpPr/>
      </dsp:nvSpPr>
      <dsp:spPr>
        <a:xfrm>
          <a:off x="1657" y="1247830"/>
          <a:ext cx="2963687" cy="100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CSS&amp;HTML </a:t>
          </a:r>
          <a:r>
            <a:rPr lang="ko-KR" altLang="en-US" sz="1400" kern="1200" dirty="0"/>
            <a:t>개발자와  </a:t>
          </a:r>
          <a:r>
            <a:rPr lang="en-US" altLang="ko-KR" sz="1400" kern="1200" dirty="0" err="1"/>
            <a:t>Javascript</a:t>
          </a:r>
          <a:r>
            <a:rPr lang="en-US" altLang="ko-KR" sz="1400" kern="1200" dirty="0"/>
            <a:t> </a:t>
          </a:r>
          <a:r>
            <a:rPr lang="ko-KR" altLang="en-US" sz="1400" kern="1200" dirty="0"/>
            <a:t>개발자가 서로의 코드를 알아야</a:t>
          </a:r>
          <a:br>
            <a:rPr lang="en-US" altLang="ko-KR" sz="1400" kern="1200" dirty="0"/>
          </a:br>
          <a:r>
            <a:rPr lang="ko-KR" altLang="en-US" sz="1400" kern="1200" dirty="0"/>
            <a:t>코딩 가능</a:t>
          </a:r>
        </a:p>
      </dsp:txBody>
      <dsp:txXfrm>
        <a:off x="31161" y="1277334"/>
        <a:ext cx="2904679" cy="948349"/>
      </dsp:txXfrm>
    </dsp:sp>
    <dsp:sp modelId="{1B2B3582-32F9-4E70-93A4-4A8804737FF5}">
      <dsp:nvSpPr>
        <dsp:cNvPr id="0" name=""/>
        <dsp:cNvSpPr/>
      </dsp:nvSpPr>
      <dsp:spPr>
        <a:xfrm>
          <a:off x="3261713" y="1384011"/>
          <a:ext cx="628301" cy="734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261713" y="1531010"/>
        <a:ext cx="439811" cy="440996"/>
      </dsp:txXfrm>
    </dsp:sp>
    <dsp:sp modelId="{EE9BC5BD-2576-4E18-9F2A-C891137FC7A7}">
      <dsp:nvSpPr>
        <dsp:cNvPr id="0" name=""/>
        <dsp:cNvSpPr/>
      </dsp:nvSpPr>
      <dsp:spPr>
        <a:xfrm>
          <a:off x="4150819" y="1247830"/>
          <a:ext cx="3792067" cy="100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CSS&amp;HTML </a:t>
          </a:r>
          <a:r>
            <a:rPr lang="ko-KR" altLang="en-US" sz="1400" kern="1200" dirty="0"/>
            <a:t>영역과 </a:t>
          </a:r>
          <a:r>
            <a:rPr lang="en-US" altLang="ko-KR" sz="1400" kern="1200" dirty="0" err="1"/>
            <a:t>Javascript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영역을 명확하게 분리하여 자신의 개발 파트에 주력 가능</a:t>
          </a:r>
        </a:p>
      </dsp:txBody>
      <dsp:txXfrm>
        <a:off x="4180323" y="1277334"/>
        <a:ext cx="3733059" cy="948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5B84-5A91-4005-A946-16F0735A29C8}">
      <dsp:nvSpPr>
        <dsp:cNvPr id="0" name=""/>
        <dsp:cNvSpPr/>
      </dsp:nvSpPr>
      <dsp:spPr>
        <a:xfrm>
          <a:off x="1657" y="1247830"/>
          <a:ext cx="2963687" cy="100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표면에 드러나는 데이터와 연산이 이루어지는 데이터를 따로 구현하며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연동시키는 것이 쉽지 않다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31161" y="1277334"/>
        <a:ext cx="2904679" cy="948349"/>
      </dsp:txXfrm>
    </dsp:sp>
    <dsp:sp modelId="{1B2B3582-32F9-4E70-93A4-4A8804737FF5}">
      <dsp:nvSpPr>
        <dsp:cNvPr id="0" name=""/>
        <dsp:cNvSpPr/>
      </dsp:nvSpPr>
      <dsp:spPr>
        <a:xfrm>
          <a:off x="3261713" y="1384011"/>
          <a:ext cx="628301" cy="734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261713" y="1531010"/>
        <a:ext cx="439811" cy="440996"/>
      </dsp:txXfrm>
    </dsp:sp>
    <dsp:sp modelId="{EE9BC5BD-2576-4E18-9F2A-C891137FC7A7}">
      <dsp:nvSpPr>
        <dsp:cNvPr id="0" name=""/>
        <dsp:cNvSpPr/>
      </dsp:nvSpPr>
      <dsp:spPr>
        <a:xfrm>
          <a:off x="4150819" y="1247830"/>
          <a:ext cx="3792067" cy="100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Angular JS</a:t>
          </a:r>
          <a:r>
            <a:rPr lang="ko-KR" altLang="en-US" sz="1400" kern="1200" dirty="0"/>
            <a:t>는 </a:t>
          </a:r>
          <a:r>
            <a:rPr lang="en-US" altLang="ko-KR" sz="1400" kern="1200" dirty="0" err="1"/>
            <a:t>Javascript</a:t>
          </a:r>
          <a:r>
            <a:rPr lang="en-US" altLang="ko-KR" sz="1400" kern="1200" dirty="0"/>
            <a:t> </a:t>
          </a:r>
          <a:r>
            <a:rPr lang="ko-KR" altLang="en-US" sz="1400" kern="1200" dirty="0"/>
            <a:t>객체가 데이터 모델이기에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호환성이 높고</a:t>
          </a:r>
          <a:r>
            <a:rPr lang="en-US" altLang="ko-KR" sz="1400" kern="1200" dirty="0"/>
            <a:t>, Model </a:t>
          </a:r>
          <a:r>
            <a:rPr lang="ko-KR" altLang="en-US" sz="1400" kern="1200" dirty="0"/>
            <a:t>과 </a:t>
          </a:r>
          <a:r>
            <a:rPr lang="en-US" altLang="ko-KR" sz="1400" kern="1200" dirty="0"/>
            <a:t>View </a:t>
          </a:r>
          <a:r>
            <a:rPr lang="ko-KR" altLang="en-US" sz="1400" kern="1200" dirty="0"/>
            <a:t>의 데이터가 서로 바인딩 되어 동기화가 간편하다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4180323" y="1277334"/>
        <a:ext cx="3733059" cy="948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607D3-3B78-4894-A735-5980006F5BC8}">
      <dsp:nvSpPr>
        <dsp:cNvPr id="0" name=""/>
        <dsp:cNvSpPr/>
      </dsp:nvSpPr>
      <dsp:spPr>
        <a:xfrm>
          <a:off x="699917" y="1265884"/>
          <a:ext cx="6765871" cy="349656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F5492-07D7-4BF5-80BD-CBD16FDB6753}">
      <dsp:nvSpPr>
        <dsp:cNvPr id="0" name=""/>
        <dsp:cNvSpPr/>
      </dsp:nvSpPr>
      <dsp:spPr>
        <a:xfrm>
          <a:off x="902116" y="1674811"/>
          <a:ext cx="3141853" cy="299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1600" kern="1200" dirty="0"/>
          </a:br>
          <a:r>
            <a:rPr lang="en-US" altLang="ko-KR" sz="1600" kern="1200" dirty="0"/>
            <a:t>1. </a:t>
          </a:r>
          <a:r>
            <a:rPr lang="ko-KR" altLang="en-US" sz="1600" kern="1200" dirty="0"/>
            <a:t>단일 페이지 응용 프로그램</a:t>
          </a:r>
          <a:br>
            <a:rPr lang="en-US" altLang="ko-KR" sz="1600" kern="1200" dirty="0"/>
          </a:br>
          <a:r>
            <a:rPr lang="en-US" altLang="ko-KR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1. </a:t>
          </a:r>
          <a:r>
            <a:rPr lang="ko-KR" altLang="en-US" sz="1600" kern="1200" dirty="0"/>
            <a:t>작업에 최적이다</a:t>
          </a:r>
          <a:r>
            <a:rPr lang="en-US" altLang="ko-KR" sz="1600" kern="1200" dirty="0"/>
            <a:t>.</a:t>
          </a:r>
          <a:br>
            <a:rPr lang="en-US" altLang="ko-KR" sz="1600" kern="1200" dirty="0"/>
          </a:br>
          <a:br>
            <a:rPr lang="en-US" altLang="ko-KR" sz="1600" kern="1200" dirty="0"/>
          </a:br>
          <a:r>
            <a:rPr lang="en-US" altLang="ko-KR" sz="1600" kern="1200" dirty="0"/>
            <a:t>2. </a:t>
          </a:r>
          <a:r>
            <a:rPr lang="ko-KR" altLang="en-US" sz="1600" kern="1200" dirty="0"/>
            <a:t>복잡하지 않아 쉽게 배울 수</a:t>
          </a:r>
          <a:br>
            <a:rPr lang="en-US" altLang="ko-KR" sz="1600" kern="1200" dirty="0"/>
          </a:br>
          <a:r>
            <a:rPr lang="en-US" altLang="ko-KR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2. </a:t>
          </a:r>
          <a:r>
            <a:rPr lang="ko-KR" altLang="en-US" sz="1600" kern="1200" dirty="0"/>
            <a:t>있다</a:t>
          </a:r>
          <a:r>
            <a:rPr lang="en-US" altLang="ko-KR" sz="1600" kern="1200" dirty="0"/>
            <a:t>.</a:t>
          </a:r>
          <a:endParaRPr lang="ko-KR" altLang="en-US" sz="1600" kern="1200" dirty="0"/>
        </a:p>
      </dsp:txBody>
      <dsp:txXfrm>
        <a:off x="902116" y="1674811"/>
        <a:ext cx="3141853" cy="2991265"/>
      </dsp:txXfrm>
    </dsp:sp>
    <dsp:sp modelId="{8ED16FAE-2A9B-4391-9B5B-31BBBB7241E7}">
      <dsp:nvSpPr>
        <dsp:cNvPr id="0" name=""/>
        <dsp:cNvSpPr/>
      </dsp:nvSpPr>
      <dsp:spPr>
        <a:xfrm>
          <a:off x="4113961" y="1674811"/>
          <a:ext cx="3141853" cy="299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0" lvl="0" indent="0" algn="l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050" kern="1200" dirty="0"/>
        </a:p>
        <a:p>
          <a:pPr marL="0" lvl="0" indent="0" algn="l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1. </a:t>
          </a:r>
          <a:r>
            <a:rPr lang="ko-KR" altLang="en-US" sz="1600" kern="1200" dirty="0"/>
            <a:t>프로그램이 커질수록 가독성이 </a:t>
          </a:r>
          <a:r>
            <a:rPr lang="en-US" altLang="ko-KR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1. </a:t>
          </a:r>
          <a:r>
            <a:rPr lang="ko-KR" altLang="en-US" sz="1600" kern="1200" dirty="0"/>
            <a:t>떨어지고 유지보수가 힘들다</a:t>
          </a:r>
          <a:r>
            <a:rPr lang="en-US" altLang="ko-KR" sz="1600" kern="1200" dirty="0"/>
            <a:t>.</a:t>
          </a:r>
          <a:br>
            <a:rPr lang="en-US" altLang="ko-KR" sz="1600" kern="1200" dirty="0"/>
          </a:br>
          <a:br>
            <a:rPr lang="en-US" altLang="ko-KR" sz="1600" kern="1200" dirty="0"/>
          </a:br>
          <a:r>
            <a:rPr lang="en-US" altLang="ko-KR" sz="1600" kern="1200" dirty="0"/>
            <a:t>2. </a:t>
          </a:r>
          <a:r>
            <a:rPr lang="ko-KR" altLang="en-US" sz="1600" kern="1200" dirty="0"/>
            <a:t>만약 </a:t>
          </a:r>
          <a:r>
            <a:rPr lang="en-US" altLang="ko-KR" sz="1600" kern="1200" dirty="0"/>
            <a:t>View </a:t>
          </a:r>
          <a:r>
            <a:rPr lang="ko-KR" altLang="en-US" sz="1600" kern="1200" dirty="0"/>
            <a:t>와 </a:t>
          </a:r>
          <a:r>
            <a:rPr lang="en-US" altLang="ko-KR" sz="1600" kern="1200" dirty="0"/>
            <a:t>Model </a:t>
          </a:r>
          <a:r>
            <a:rPr lang="ko-KR" altLang="en-US" sz="1600" kern="1200" dirty="0"/>
            <a:t>의 분리가 </a:t>
          </a:r>
          <a:r>
            <a:rPr lang="en-US" altLang="ko-KR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2. </a:t>
          </a:r>
          <a:r>
            <a:rPr lang="ko-KR" altLang="en-US" sz="1600" kern="1200" dirty="0"/>
            <a:t>필요한 작업일 경우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그 의존성</a:t>
          </a:r>
          <a:r>
            <a:rPr lang="en-US" altLang="ko-KR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2. </a:t>
          </a:r>
          <a:r>
            <a:rPr lang="ko-KR" altLang="en-US" sz="1600" kern="1200" dirty="0"/>
            <a:t>을 완전히 없앨 수 없다</a:t>
          </a:r>
          <a:r>
            <a:rPr lang="en-US" altLang="ko-KR" sz="1600" kern="1200" dirty="0"/>
            <a:t>.</a:t>
          </a:r>
          <a:endParaRPr lang="ko-KR" altLang="en-US" sz="1600" kern="1200" dirty="0"/>
        </a:p>
      </dsp:txBody>
      <dsp:txXfrm>
        <a:off x="4113961" y="1674811"/>
        <a:ext cx="3141853" cy="2991265"/>
      </dsp:txXfrm>
    </dsp:sp>
    <dsp:sp modelId="{9C2AF45F-027A-47A3-B58D-1C8C15D9759E}">
      <dsp:nvSpPr>
        <dsp:cNvPr id="0" name=""/>
        <dsp:cNvSpPr/>
      </dsp:nvSpPr>
      <dsp:spPr>
        <a:xfrm>
          <a:off x="0" y="566146"/>
          <a:ext cx="1322066" cy="1322066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FDEAF-DBDD-483B-B865-6FBE2123C97C}">
      <dsp:nvSpPr>
        <dsp:cNvPr id="0" name=""/>
        <dsp:cNvSpPr/>
      </dsp:nvSpPr>
      <dsp:spPr>
        <a:xfrm>
          <a:off x="6532565" y="1041593"/>
          <a:ext cx="1244298" cy="426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0C238-6840-467B-B694-D689EB5DAF79}">
      <dsp:nvSpPr>
        <dsp:cNvPr id="0" name=""/>
        <dsp:cNvSpPr/>
      </dsp:nvSpPr>
      <dsp:spPr>
        <a:xfrm>
          <a:off x="4082853" y="1681207"/>
          <a:ext cx="777" cy="2856946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B77A2-1D43-4C37-9DBE-1900B3F4BCF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FD899-ED5B-4A19-8501-99FCF9688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3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먼저 해야할 작업은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어플리케이션을 정의하는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Angular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어플리케이션을 정의하려면 이름과 의존성에 대한 배열을 받는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Angular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생성하면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컨트롤러를 생성해야 하는데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module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호출해서 생성할 수 있는데 이 메서드에 이름과 함수를 전달한다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controller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전달하는 함수는 양방향 데이터 바인딩에 사용할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$scope(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내용은 뒤에서 설명한다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파라미터로 받고 이 함수내에서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$scope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문자열을 추가한다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 파일에서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태그에 무언가 추가된 것을 볼 수 있는데 이를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디렉티브는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새로운 기능을 알려 주는 역할을 하는데 이 예제에서는 다음의 두 가지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디렉티브를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Anuglar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어플리케이션에 포함되어 있다고 알려준다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body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요소내의 모든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어플리케이션이 관리하도록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태그에 사용하고 파라미터는 어플리케이션의 이름으로 모듈에서 사용한 이름과 일치해야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ng-controller: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디렉티브를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해당 요소의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컨트롤러에 할당할다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예제에서는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MainCtrl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템플릿에서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그림으로 표현하면 다음과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FD899-ED5B-4A19-8501-99FCF9688A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9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인풋을 같은 모델에 바인딩했으므로 인풋에 글을 쓰면 다른 쪽에도 업데이트 되기를 기대할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이런 형태가 되는 것이 아니라 다음과 같이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도표같이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FD899-ED5B-4A19-8501-99FCF9688A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6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생성하기 위해 </a:t>
            </a:r>
            <a:r>
              <a:rPr lang="en-US" altLang="ko-KR" dirty="0"/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모듈의 </a:t>
            </a:r>
            <a:r>
              <a:rPr lang="en-US" altLang="ko-KR" dirty="0"/>
              <a:t>factory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함수를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생성하는 여러가지 방법이 있지만 이 예제에서는 미리 정의해 놓은 이름으로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객체를 생성해서 반환했다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서비스는 컨트롤러에서 다음과 같이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코딩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MainCtrl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SecondCtrl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UserInformation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사용하고 서비스가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한 컨트롤러에서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UserInformation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바꾸면 다른 쪽에서도 바뀐다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UserInformation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파라미터가 어디서 왔는지 궁금할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Angular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서비스를 필요로 하는 곳에 서비스를 주입하는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 주입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 주입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동작하는 방식을 설명하는 것은 이 글의 주제를 벗어나지만 간단히 말하자면 서비스를 생성하면 어느 컨트롤러나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디렉티브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서비스에도 이 서비스를 주입할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주입하는 방법은 그냥 파라미터에 서비스의 이름을 전달하면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아마 이 의존성 주입이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$scope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 사용한 것과 같은 것인지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궁금할텐데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$scope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컨트롤러에 주입되기는 하지만 실제로 서비스는 아닌 예외사항 중 하나이다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FD899-ED5B-4A19-8501-99FCF9688A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7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6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7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8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2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465E-CC98-49D8-96FB-84557132AB9D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F933-5205-4852-95C3-C47CAC51B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api/ng/function/angular.e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ddmotto.com/creating-an-angularjs-directive-from-one-of-your-existing-plugins-script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0" y="0"/>
            <a:ext cx="9144000" cy="6032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4221088"/>
            <a:ext cx="62814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About The “Angular JS”</a:t>
            </a:r>
            <a:endParaRPr lang="ko-KR" altLang="en-US" sz="45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861" y="4149838"/>
            <a:ext cx="256739" cy="100805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720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61" y="5395070"/>
            <a:ext cx="2633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3000" dirty="0">
                <a:latin typeface="휴먼모음T" pitchFamily="18" charset="-127"/>
                <a:ea typeface="휴먼모음T" pitchFamily="18" charset="-127"/>
              </a:rPr>
              <a:t>2014038313</a:t>
            </a:r>
            <a:br>
              <a:rPr lang="en-US" altLang="ko-KR" sz="3000" dirty="0">
                <a:latin typeface="휴먼모음T" pitchFamily="18" charset="-127"/>
                <a:ea typeface="휴먼모음T" pitchFamily="18" charset="-127"/>
              </a:rPr>
            </a:br>
            <a:r>
              <a:rPr lang="ko-KR" altLang="en-US" sz="3000" dirty="0">
                <a:latin typeface="휴먼모음T" pitchFamily="18" charset="-127"/>
                <a:ea typeface="휴먼모음T" pitchFamily="18" charset="-127"/>
              </a:rPr>
              <a:t>정 </a:t>
            </a:r>
            <a:r>
              <a:rPr lang="ko-KR" altLang="en-US" sz="3000" spc="300" dirty="0">
                <a:latin typeface="휴먼모음T" pitchFamily="18" charset="-127"/>
                <a:ea typeface="휴먼모음T" pitchFamily="18" charset="-127"/>
              </a:rPr>
              <a:t>병길</a:t>
            </a:r>
            <a:endParaRPr lang="en-US" altLang="ko-KR" sz="3000" spc="3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1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0" y="-1"/>
            <a:ext cx="9144000" cy="6885382"/>
            <a:chOff x="0" y="-1"/>
            <a:chExt cx="9144000" cy="68853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 rot="10800000">
              <a:off x="0" y="2420887"/>
              <a:ext cx="6767393" cy="44644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>
              <a:off x="2483768" y="-1"/>
              <a:ext cx="6660232" cy="439379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67744" y="2795444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3.</a:t>
            </a:r>
            <a:r>
              <a:rPr lang="ko-KR" altLang="en-US" sz="9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장단점</a:t>
            </a:r>
          </a:p>
        </p:txBody>
      </p:sp>
    </p:spTree>
    <p:extLst>
      <p:ext uri="{BB962C8B-B14F-4D97-AF65-F5344CB8AC3E}">
        <p14:creationId xmlns:p14="http://schemas.microsoft.com/office/powerpoint/2010/main" val="23761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858909" y="908720"/>
            <a:ext cx="6285090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장단점</a:t>
            </a:r>
            <a:endParaRPr lang="ko-KR" altLang="en-US" sz="28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047857631"/>
              </p:ext>
            </p:extLst>
          </p:nvPr>
        </p:nvGraphicFramePr>
        <p:xfrm>
          <a:off x="683568" y="764704"/>
          <a:ext cx="77768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022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0" y="-1"/>
            <a:ext cx="9144000" cy="6885382"/>
            <a:chOff x="0" y="-1"/>
            <a:chExt cx="9144000" cy="68853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 rot="10800000">
              <a:off x="0" y="2420887"/>
              <a:ext cx="6767393" cy="44644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>
              <a:off x="2483768" y="-1"/>
              <a:ext cx="6660232" cy="439379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95736" y="2348880"/>
            <a:ext cx="51125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4.</a:t>
            </a:r>
            <a:r>
              <a:rPr lang="ko-KR" altLang="en-US" sz="13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6402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564904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*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모든 </a:t>
            </a:r>
            <a:r>
              <a:rPr lang="en-US" altLang="ko-KR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ngular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 JS </a:t>
            </a:r>
            <a:r>
              <a:rPr lang="ko-KR" altLang="en-US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애플리케이션은 최소한 한 개의 모듈이 필요하다</a:t>
            </a:r>
            <a:r>
              <a:rPr lang="en-US" altLang="ko-KR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이 모듈을 애플리케이션 모듈이라 한다</a:t>
            </a:r>
            <a:r>
              <a:rPr lang="en-US" altLang="ko-KR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4847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1. Model 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과 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View 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사이의 실시간 동기화가 이뤄지기 위한</a:t>
            </a:r>
            <a:b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1.</a:t>
            </a:r>
            <a:r>
              <a:rPr lang="ko-KR" altLang="en-US" sz="2400" b="1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‘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양방향 데이터 결합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바인딩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)’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5968" y="3356992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FF0000"/>
                </a:solidFill>
                <a:latin typeface="한컴 바겐세일 M" pitchFamily="18" charset="-127"/>
                <a:ea typeface="한컴 바겐세일 M" pitchFamily="18" charset="-127"/>
              </a:rPr>
              <a:t>var</a:t>
            </a:r>
            <a:r>
              <a:rPr lang="en-US" altLang="ko-KR" sz="2400" dirty="0">
                <a:solidFill>
                  <a:srgbClr val="FF0000"/>
                </a:solidFill>
                <a:latin typeface="한컴 바겐세일 M" pitchFamily="18" charset="-127"/>
                <a:ea typeface="한컴 바겐세일 M" pitchFamily="18" charset="-127"/>
              </a:rPr>
              <a:t> name1 =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angular.module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(“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모듈이름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”, [requires])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624" y="465313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name1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모듈 이름을 정의하는 문자열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name1 :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이 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, name1.js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에 데이터가 저장된다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.)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requires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의존성으로 다른 모듈을 정의하는 문자열 배열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requires :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사용하지 않으면 보통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[]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으로 둔다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400506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(Angular JS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모듈은 위 메소드를 사용해 생성하고 인출할 수 있다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524834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*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모듈을 작동시키기 위한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controller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가 필요하다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4847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1. Model 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과 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View 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사이의 실시간 동기화가 이뤄지기 위한</a:t>
            </a:r>
            <a:b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1.</a:t>
            </a:r>
            <a:r>
              <a:rPr lang="ko-KR" altLang="en-US" sz="2400" b="1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‘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양방향 데이터 결합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바인딩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)’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311135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FF0000"/>
                </a:solidFill>
                <a:latin typeface="한컴 바겐세일 M" pitchFamily="18" charset="-127"/>
                <a:ea typeface="한컴 바겐세일 M" pitchFamily="18" charset="-127"/>
              </a:rPr>
              <a:t>name1.controller(“name2”, function($scope) {~});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624" y="465313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name2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할당할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 controller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의 이름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$scope : View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Template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양방향 데이터 결합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을 가능케 하는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$scope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일종의 객</a:t>
            </a:r>
            <a:r>
              <a:rPr lang="ko-KR" altLang="en-US" sz="20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체형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field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데이터가 모이는 곳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$scope : </a:t>
            </a:r>
            <a:r>
              <a:rPr lang="en-US" altLang="ko-KR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(-&gt; </a:t>
            </a:r>
            <a:r>
              <a:rPr lang="ko-KR" altLang="en-US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각각의 </a:t>
            </a:r>
            <a:r>
              <a:rPr lang="en-US" altLang="ko-KR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controller </a:t>
            </a:r>
            <a:r>
              <a:rPr lang="ko-KR" altLang="en-US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마다 서로 다른 </a:t>
            </a:r>
            <a:r>
              <a:rPr lang="en-US" altLang="ko-KR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$scope </a:t>
            </a:r>
            <a:r>
              <a:rPr lang="ko-KR" altLang="en-US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를 갖는다</a:t>
            </a:r>
            <a:r>
              <a:rPr lang="en-US" altLang="ko-KR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378904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아까 만든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name1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module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controller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메소드를 호출해서 생성할 수 있다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7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42" y="1226451"/>
            <a:ext cx="8784976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09278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*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서비스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어플리케이션의 어떤 기능을 제공하는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싱글톤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 클래스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싱글톤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 클래스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:</a:t>
            </a:r>
            <a:r>
              <a:rPr lang="ko-KR" altLang="en-US" sz="16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객체가 단 하나뿐이고</a:t>
            </a:r>
            <a:r>
              <a:rPr lang="en-US" altLang="ko-KR" sz="16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그 객체를 가진 클래스</a:t>
            </a:r>
            <a:r>
              <a:rPr lang="en-US" altLang="ko-KR" sz="1600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48478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2. 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서비스 </a:t>
            </a: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&amp; </a:t>
            </a:r>
            <a:r>
              <a:rPr lang="ko-KR" altLang="en-US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의존성 주입</a:t>
            </a:r>
            <a:endParaRPr lang="en-US" altLang="ko-KR" sz="2400" b="1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2954560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→보통 컨트롤러 간의 </a:t>
            </a:r>
            <a:r>
              <a:rPr lang="ko-KR" altLang="en-US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정보를 공유해야 하는 경우 서비스를 이용한다</a:t>
            </a:r>
            <a:r>
              <a:rPr lang="en-US" altLang="ko-KR" sz="2000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40" y="1461889"/>
            <a:ext cx="5740006" cy="42121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4908590"/>
            <a:ext cx="3914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54" y="1225328"/>
            <a:ext cx="5524659" cy="19701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53" y="3212976"/>
            <a:ext cx="5532299" cy="19453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968" y="4773135"/>
            <a:ext cx="4705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073042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*Angular JS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HTML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의 확장을 가능케 하며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이를 가능케 하는 메커니즘을 </a:t>
            </a:r>
            <a:r>
              <a:rPr lang="ko-KR" altLang="en-US" sz="2000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라고 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48478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3. </a:t>
            </a:r>
            <a:r>
              <a:rPr lang="ko-KR" altLang="en-US" sz="2400" b="1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</a:t>
            </a:r>
            <a:endParaRPr lang="en-US" altLang="ko-KR" sz="2400" b="1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1600" y="3678123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예시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)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&lt;body ng-app&gt;&lt;/body&gt;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458112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와 같이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ng-app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body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태그에 붙이고 사용한다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디렉티브마다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사용하는 태그가 다르니 상황에 맞춰 사용하도록 한다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4661938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2411597"/>
            <a:ext cx="324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-&gt;</a:t>
            </a:r>
            <a:r>
              <a:rPr lang="ko-KR" altLang="en-US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즉</a:t>
            </a:r>
            <a:r>
              <a:rPr lang="en-US" altLang="ko-KR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, Framework</a:t>
            </a:r>
            <a:r>
              <a:rPr lang="ko-KR" altLang="en-US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의 핵심이다</a:t>
            </a:r>
            <a:r>
              <a:rPr lang="en-US" altLang="ko-KR" dirty="0">
                <a:solidFill>
                  <a:srgbClr val="3333FF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2998693"/>
            <a:ext cx="653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(Angular JS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의 핵심 </a:t>
            </a:r>
            <a:r>
              <a:rPr lang="ko-KR" altLang="en-US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디렉티브는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ng-app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이며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이는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angular.js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의 사용을 원하는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DOM element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에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위치한다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5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0" y="853026"/>
            <a:ext cx="9144000" cy="6032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32656"/>
            <a:ext cx="7502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About The “Angular JS”</a:t>
            </a:r>
            <a:endParaRPr lang="ko-KR" altLang="en-US" sz="54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1324258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1. </a:t>
            </a:r>
            <a:r>
              <a:rPr lang="ko-KR" altLang="en-US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서론</a:t>
            </a:r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8184" y="2038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1990581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2. </a:t>
            </a:r>
            <a:r>
              <a:rPr lang="ko-KR" altLang="en-US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특징</a:t>
            </a:r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2655084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3. </a:t>
            </a:r>
            <a:r>
              <a:rPr lang="ko-KR" altLang="en-US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장단점</a:t>
            </a:r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69687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4. </a:t>
            </a:r>
            <a:r>
              <a:rPr lang="ko-KR" altLang="en-US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활용</a:t>
            </a:r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8184" y="4084290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5. </a:t>
            </a:r>
            <a:r>
              <a:rPr lang="ko-KR" altLang="en-US" sz="36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안상수2006가는" pitchFamily="18" charset="-127"/>
                <a:ea typeface="안상수2006가는" pitchFamily="18" charset="-127"/>
              </a:rPr>
              <a:t>마무리</a:t>
            </a:r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184" y="4798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안상수2006가는" pitchFamily="18" charset="-127"/>
              <a:ea typeface="안상수2006가는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08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48478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3. </a:t>
            </a:r>
            <a:r>
              <a:rPr lang="ko-KR" altLang="en-US" sz="2400" b="1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</a:t>
            </a:r>
            <a:endParaRPr lang="en-US" altLang="ko-KR" sz="2400" b="1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4661938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04" y="2247255"/>
            <a:ext cx="8383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*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그 외</a:t>
            </a:r>
            <a:endParaRPr lang="en-US" altLang="ko-KR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  <a:p>
            <a:pPr lvl="0" fontAlgn="base"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ng-controller :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컴파일러에게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element view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를 관리하기 위해 어떤 컨트롤러 클</a:t>
            </a:r>
            <a:endParaRPr lang="en-US" altLang="ko-KR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  <a:p>
            <a:pPr lvl="0" fontAlgn="base"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ng-controller : </a:t>
            </a:r>
            <a:r>
              <a:rPr lang="ko-KR" altLang="en-US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래스를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사용할 지 알려준다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ng-model : input element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에 위치하며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, input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값을 모델의 속성에 결합한다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ng-show // ng-hide : bool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표현식에 따라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element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를 노출하거나 감춘다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ng-repeat :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컬렉션을 순회하고 개별 아이템마다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element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를 중첩한다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3144" y="5147900"/>
            <a:ext cx="8383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이 외에도 많은 </a:t>
            </a:r>
            <a:r>
              <a:rPr lang="ko-KR" altLang="en-US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디렉티브가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있으며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내장 </a:t>
            </a:r>
            <a:r>
              <a:rPr lang="ko-KR" altLang="en-US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말고도 자신만의 </a:t>
            </a:r>
            <a:r>
              <a:rPr lang="ko-KR" altLang="en-US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</a:t>
            </a: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를 만들 수 있다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.)</a:t>
            </a:r>
            <a:b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 :: </a:t>
            </a:r>
            <a:r>
              <a:rPr lang="en-US" altLang="ko-KR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  <a:hlinkClick r:id="rId4"/>
              </a:rPr>
              <a:t>https://docs.angularjs.org/api/ng/function/angular.element</a:t>
            </a:r>
            <a:endParaRPr lang="en-US" altLang="ko-KR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  <a:p>
            <a:pPr lvl="0" fontAlgn="base">
              <a:defRPr/>
            </a:pPr>
            <a:endParaRPr lang="en-US" altLang="ko-KR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5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ln>
                  <a:solidFill>
                    <a:srgbClr val="4BACC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prstClr val="black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활용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4BACC6">
                    <a:lumMod val="50000"/>
                  </a:srgb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prstClr val="black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uLnTx/>
              <a:uFillTx/>
              <a:latin typeface="한컴 윤고딕 230" pitchFamily="18" charset="-127"/>
              <a:ea typeface="한컴 윤고딕 230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48478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3. </a:t>
            </a:r>
            <a:r>
              <a:rPr lang="ko-KR" altLang="en-US" sz="2400" b="1" dirty="0" err="1">
                <a:solidFill>
                  <a:prstClr val="black"/>
                </a:solidFill>
                <a:latin typeface="한컴 바겐세일 M" pitchFamily="18" charset="-127"/>
                <a:ea typeface="한컴 바겐세일 M" pitchFamily="18" charset="-127"/>
              </a:rPr>
              <a:t>디렉티브</a:t>
            </a:r>
            <a:endParaRPr lang="en-US" altLang="ko-KR" sz="2400" b="1" dirty="0">
              <a:solidFill>
                <a:prstClr val="black"/>
              </a:solidFill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4661938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바겐세일 M" pitchFamily="18" charset="-127"/>
              <a:ea typeface="한컴 바겐세일 M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1194" y="2501018"/>
            <a:ext cx="7959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 err="1"/>
              <a:t>디렉티브를</a:t>
            </a:r>
            <a:r>
              <a:rPr lang="ko-KR" altLang="en-US" dirty="0"/>
              <a:t> 사용함으로써 </a:t>
            </a:r>
            <a:r>
              <a:rPr lang="ko-KR" altLang="en-US" dirty="0" err="1"/>
              <a:t>코딩량을</a:t>
            </a:r>
            <a:r>
              <a:rPr lang="ko-KR" altLang="en-US" dirty="0"/>
              <a:t> 줄이고</a:t>
            </a:r>
            <a:r>
              <a:rPr lang="en-US" altLang="ko-KR" dirty="0"/>
              <a:t>, </a:t>
            </a:r>
            <a:r>
              <a:rPr lang="ko-KR" altLang="en-US" dirty="0"/>
              <a:t>가독성과 편리성을 높일 수 있다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오픈 소스 </a:t>
            </a:r>
            <a:r>
              <a:rPr lang="en-US" altLang="ko-KR" dirty="0">
                <a:solidFill>
                  <a:srgbClr val="FF0000"/>
                </a:solidFill>
              </a:rPr>
              <a:t>Framework </a:t>
            </a:r>
            <a:r>
              <a:rPr lang="ko-KR" altLang="en-US" dirty="0">
                <a:solidFill>
                  <a:srgbClr val="FF0000"/>
                </a:solidFill>
              </a:rPr>
              <a:t>를 사용하는 이유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:: </a:t>
            </a:r>
            <a:r>
              <a:rPr lang="ko-KR" altLang="en-US" dirty="0">
                <a:hlinkClick r:id="rId4"/>
              </a:rPr>
              <a:t>https://toddmotto.com/creating-an-angularjs-directive-from-one-of-your-existing-plugins-scripts/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2447103"/>
            <a:ext cx="8208912" cy="161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32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0" y="0"/>
            <a:ext cx="9144000" cy="6885382"/>
            <a:chOff x="0" y="-1"/>
            <a:chExt cx="9144000" cy="68853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 rot="10800000">
              <a:off x="0" y="2420887"/>
              <a:ext cx="6767393" cy="44644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>
              <a:off x="2483768" y="-1"/>
              <a:ext cx="6660232" cy="439379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51720" y="2580000"/>
            <a:ext cx="57606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5.</a:t>
            </a:r>
            <a:r>
              <a:rPr lang="ko-KR" altLang="en-US" sz="11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92608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627784" y="908720"/>
            <a:ext cx="6516215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750347" y="26064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마무리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340768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바겐세일 M" pitchFamily="18" charset="-127"/>
                <a:ea typeface="한컴 바겐세일 M" pitchFamily="18" charset="-127"/>
                <a:cs typeface="+mn-cs"/>
              </a:rPr>
              <a:t>출처 및 참조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2174667"/>
            <a:ext cx="3869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Front-end</a:t>
            </a:r>
            <a:r>
              <a:rPr lang="ko-KR" altLang="en-US" dirty="0"/>
              <a:t> </a:t>
            </a:r>
            <a:r>
              <a:rPr lang="en-US" altLang="ko-KR" dirty="0"/>
              <a:t>Rider</a:t>
            </a:r>
            <a:r>
              <a:rPr lang="ko-KR" altLang="en-US" dirty="0"/>
              <a:t> 티스토리 블로그</a:t>
            </a:r>
            <a:br>
              <a:rPr lang="en-US" altLang="ko-KR" dirty="0"/>
            </a:br>
            <a:r>
              <a:rPr lang="en-US" altLang="ko-KR" dirty="0"/>
              <a:t> :: </a:t>
            </a:r>
            <a:r>
              <a:rPr lang="ko-KR" altLang="en-US" dirty="0"/>
              <a:t>http://alexband.tistory.com/</a:t>
            </a:r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3142709"/>
            <a:ext cx="3375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HJZZIN </a:t>
            </a:r>
            <a:r>
              <a:rPr lang="ko-KR" altLang="en-US" dirty="0"/>
              <a:t>티스토리 블로그</a:t>
            </a:r>
            <a:br>
              <a:rPr lang="en-US" altLang="ko-KR" dirty="0"/>
            </a:br>
            <a:r>
              <a:rPr lang="en-US" altLang="ko-KR" dirty="0"/>
              <a:t> :: http://hjzzin.tistory.com/176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22355" y="4003649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위키피디아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2355" y="4636877"/>
            <a:ext cx="8214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Soomong</a:t>
            </a:r>
            <a:r>
              <a:rPr lang="en-US" altLang="ko-KR" dirty="0"/>
              <a:t> </a:t>
            </a:r>
            <a:r>
              <a:rPr lang="ko-KR" altLang="en-US" dirty="0"/>
              <a:t>블로그</a:t>
            </a:r>
            <a:br>
              <a:rPr lang="en-US" altLang="ko-KR" dirty="0"/>
            </a:br>
            <a:r>
              <a:rPr lang="en-US" altLang="ko-KR" dirty="0"/>
              <a:t> :: </a:t>
            </a:r>
            <a:r>
              <a:rPr lang="ko-KR" altLang="en-US" dirty="0"/>
              <a:t>http://soomong.net/blog/2014/01/20/translation-ultimate-guide-to-learning-angularjs-in-one-day/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2355" y="5718668"/>
            <a:ext cx="3597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5. Outsider </a:t>
            </a:r>
            <a:r>
              <a:rPr lang="ko-KR" altLang="en-US" dirty="0"/>
              <a:t>블로그</a:t>
            </a:r>
            <a:br>
              <a:rPr lang="en-US" altLang="ko-KR" dirty="0"/>
            </a:br>
            <a:r>
              <a:rPr lang="en-US" altLang="ko-KR" dirty="0"/>
              <a:t> :: </a:t>
            </a:r>
            <a:r>
              <a:rPr lang="ko-KR" altLang="en-US" dirty="0"/>
              <a:t>https://blog.outsider.ne.kr/975</a:t>
            </a:r>
          </a:p>
        </p:txBody>
      </p:sp>
    </p:spTree>
    <p:extLst>
      <p:ext uri="{BB962C8B-B14F-4D97-AF65-F5344CB8AC3E}">
        <p14:creationId xmlns:p14="http://schemas.microsoft.com/office/powerpoint/2010/main" val="386538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88633"/>
            <a:ext cx="1814065" cy="11967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89998"/>
            <a:ext cx="5184794" cy="4047314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512770" y="260648"/>
            <a:ext cx="1957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-윤고딕330" pitchFamily="18" charset="-127"/>
                <a:ea typeface="-윤고딕330" pitchFamily="18" charset="-127"/>
              </a:rPr>
              <a:t>Q</a:t>
            </a:r>
            <a:r>
              <a:rPr lang="en-US" altLang="ko-KR" sz="4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-윤고딕330" pitchFamily="18" charset="-127"/>
                <a:ea typeface="-윤고딕330" pitchFamily="18" charset="-127"/>
              </a:rPr>
              <a:t>&amp;</a:t>
            </a:r>
            <a:r>
              <a:rPr lang="en-US" altLang="ko-KR" sz="8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-윤고딕330" pitchFamily="18" charset="-127"/>
                <a:ea typeface="-윤고딕330" pitchFamily="18" charset="-127"/>
              </a:rPr>
              <a:t>A</a:t>
            </a:r>
            <a:endParaRPr lang="ko-KR" altLang="en-US" sz="80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1875" y="548680"/>
            <a:ext cx="89427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7" name="직선 연결선 6"/>
          <p:cNvCxnSpPr/>
          <p:nvPr/>
        </p:nvCxnSpPr>
        <p:spPr>
          <a:xfrm>
            <a:off x="2304257" y="126876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9" name="직사각형 8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9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"/>
          <a:stretch/>
        </p:blipFill>
        <p:spPr>
          <a:xfrm>
            <a:off x="0" y="0"/>
            <a:ext cx="9144000" cy="6638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459" y="3836540"/>
            <a:ext cx="5139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lang="en-US" altLang="ko-KR" sz="8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hank </a:t>
            </a:r>
            <a:r>
              <a:rPr lang="en-US" altLang="ko-KR" sz="80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y</a:t>
            </a:r>
            <a:r>
              <a:rPr lang="en-US" altLang="ko-KR" sz="8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ou</a:t>
            </a:r>
            <a:endParaRPr lang="ko-KR" altLang="en-US" sz="80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1"/>
            <a:ext cx="9144000" cy="6885382"/>
            <a:chOff x="0" y="-1"/>
            <a:chExt cx="9144000" cy="68853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 rot="10800000">
              <a:off x="0" y="2420887"/>
              <a:ext cx="6767393" cy="44644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>
              <a:off x="2483768" y="-1"/>
              <a:ext cx="6660232" cy="439379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95736" y="2348880"/>
            <a:ext cx="4968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1.</a:t>
            </a:r>
            <a:r>
              <a:rPr lang="ko-KR" altLang="en-US" sz="13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92608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서론</a:t>
            </a:r>
            <a:endParaRPr lang="ko-KR" altLang="en-US" sz="32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1581473"/>
            <a:ext cx="756084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-What is the Angular JS?</a:t>
            </a:r>
            <a:endParaRPr lang="en-US" altLang="ko-KR" sz="5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420888"/>
            <a:ext cx="81369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: Angular JS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는 자바스크립트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(</a:t>
            </a:r>
            <a:r>
              <a:rPr lang="en-US" altLang="ko-KR" sz="2600" dirty="0" err="1">
                <a:latin typeface="한컴 바겐세일 M" pitchFamily="18" charset="-127"/>
                <a:ea typeface="한컴 바겐세일 M" pitchFamily="18" charset="-127"/>
              </a:rPr>
              <a:t>Javascript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)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기반의 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MVC</a:t>
            </a:r>
            <a:b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6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: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프레임워크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(Framework)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중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하나이다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3568" y="3789040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- Google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 직원이 만들었으며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차세대 오픈 소스 프레임워크이다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최근 자바스크립트 프레임워크 중에서 가장 주목받는 프레임워크</a:t>
            </a:r>
            <a:endParaRPr lang="en-US" altLang="ko-KR" sz="2000" dirty="0">
              <a:latin typeface="한컴 바겐세일 M" pitchFamily="18" charset="-127"/>
              <a:ea typeface="한컴 바겐세일 M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중 하나이다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간단하게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Web App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를 만들 수 있으며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소스의 가시성이 매우 높다는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평가를 받는다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endParaRPr lang="ko-KR" altLang="en-US" sz="2000" dirty="0">
              <a:latin typeface="한컴 바겐세일 M" pitchFamily="18" charset="-127"/>
              <a:ea typeface="한컴 바겐세일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서론</a:t>
            </a:r>
            <a:endParaRPr lang="ko-KR" altLang="en-US" sz="32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1581473"/>
            <a:ext cx="756084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-MVC </a:t>
            </a:r>
            <a:r>
              <a:rPr kumimoji="1" lang="ko-KR" altLang="en-US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형태 </a:t>
            </a:r>
            <a:r>
              <a:rPr kumimoji="1" lang="en-US" altLang="ko-KR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Framework?</a:t>
            </a:r>
            <a:endParaRPr lang="en-US" altLang="ko-KR" sz="5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420888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: MVC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형태 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Framework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는 응용 프로그램이 세가지 구성요소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(Model, View, Controller)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로 나뉘어 수행하도록 하는 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Framework </a:t>
            </a:r>
            <a:r>
              <a:rPr lang="ko-KR" altLang="en-US" sz="2600" dirty="0">
                <a:latin typeface="한컴 바겐세일 M" pitchFamily="18" charset="-127"/>
                <a:ea typeface="한컴 바겐세일 M" pitchFamily="18" charset="-127"/>
              </a:rPr>
              <a:t>이다</a:t>
            </a:r>
            <a:r>
              <a:rPr lang="en-US" altLang="ko-KR" sz="26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endParaRPr lang="ko-KR" altLang="en-US" sz="2600" dirty="0"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3789040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사용자 인터페이스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(View)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와 데이터 베이스 및 로직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(Model)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을 분리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하여 서로 직접적인 영향을 미치지 않는다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- Controller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가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View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와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Model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의 상호동작을 관리한다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-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프로그램의 관리가 용이하고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인터페이스와 내부 로직이 구분되어</a:t>
            </a:r>
            <a:endParaRPr lang="en-US" altLang="ko-KR" sz="2000" dirty="0">
              <a:latin typeface="한컴 바겐세일 M" pitchFamily="18" charset="-127"/>
              <a:ea typeface="한컴 바겐세일 M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있어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높은 보안성이 특징이다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endParaRPr lang="ko-KR" altLang="en-US" sz="2000" dirty="0">
              <a:latin typeface="한컴 바겐세일 M" pitchFamily="18" charset="-127"/>
              <a:ea typeface="한컴 바겐세일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0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서론</a:t>
            </a:r>
            <a:endParaRPr lang="ko-KR" altLang="en-US" sz="32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06" y="1237407"/>
            <a:ext cx="8696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0" y="-1"/>
            <a:ext cx="9144000" cy="6885382"/>
            <a:chOff x="0" y="-1"/>
            <a:chExt cx="9144000" cy="68853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 rot="10800000">
              <a:off x="0" y="2420887"/>
              <a:ext cx="6767393" cy="44644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5" b="4073"/>
            <a:stretch/>
          </p:blipFill>
          <p:spPr>
            <a:xfrm>
              <a:off x="2483768" y="-1"/>
              <a:ext cx="6660232" cy="439379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95736" y="2348880"/>
            <a:ext cx="51125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2.</a:t>
            </a:r>
            <a:r>
              <a:rPr lang="ko-KR" altLang="en-US" sz="130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9260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특징</a:t>
            </a:r>
            <a:endParaRPr lang="ko-KR" altLang="en-US" sz="32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1199074"/>
            <a:ext cx="756084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-Angular JS</a:t>
            </a:r>
            <a:r>
              <a:rPr kumimoji="1" lang="ko-KR" altLang="en-US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의 특징</a:t>
            </a:r>
            <a:endParaRPr lang="en-US" altLang="ko-KR" sz="5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2204864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1.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기본적인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Framework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에서 작업을 하기에 </a:t>
            </a:r>
            <a:r>
              <a:rPr lang="ko-KR" altLang="en-US" sz="2000" dirty="0" err="1">
                <a:latin typeface="한컴 바겐세일 M" pitchFamily="18" charset="-127"/>
                <a:ea typeface="한컴 바겐세일 M" pitchFamily="18" charset="-127"/>
              </a:rPr>
              <a:t>코드량을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 줄일 수 있다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2.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다른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Framework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 와는 달리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, Angular JS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는 모델 클래스가 없고 단순한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2.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객체로 구성되어 있다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 (Model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과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View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의 양방향 데이터 바인딩 가능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)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3.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그래프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,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지도 같은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HTML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에서 기본적으로 제공하지 않는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 UI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컴포넌트</a:t>
            </a:r>
            <a:endParaRPr lang="en-US" altLang="ko-KR" sz="2000" dirty="0">
              <a:latin typeface="한컴 바겐세일 M" pitchFamily="18" charset="-127"/>
              <a:ea typeface="한컴 바겐세일 M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3.</a:t>
            </a:r>
            <a:r>
              <a:rPr lang="ko-KR" altLang="en-US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를 만들 수 있다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4. CSS &amp; HTML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개발자와 </a:t>
            </a:r>
            <a:r>
              <a:rPr lang="en-US" altLang="ko-KR" sz="2000" dirty="0" err="1">
                <a:latin typeface="한컴 바겐세일 M" pitchFamily="18" charset="-127"/>
                <a:ea typeface="한컴 바겐세일 M" pitchFamily="18" charset="-127"/>
              </a:rPr>
              <a:t>Javascript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개발자 간의 소통과 협업을 쉽게 해</a:t>
            </a:r>
            <a:b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한컴 바겐세일 M" pitchFamily="18" charset="-127"/>
                <a:ea typeface="한컴 바겐세일 M" pitchFamily="18" charset="-127"/>
              </a:rPr>
              <a:t>4. 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준다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 (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전에는 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DOM</a:t>
            </a:r>
            <a:r>
              <a:rPr lang="ko-KR" altLang="en-US" sz="2000" dirty="0">
                <a:latin typeface="한컴 바겐세일 M" pitchFamily="18" charset="-127"/>
                <a:ea typeface="한컴 바겐세일 M" pitchFamily="18" charset="-127"/>
              </a:rPr>
              <a:t> 설정을 서로 알아야 개발이 </a:t>
            </a:r>
            <a:r>
              <a:rPr lang="ko-KR" altLang="en-US" sz="2000" dirty="0" err="1">
                <a:latin typeface="한컴 바겐세일 M" pitchFamily="18" charset="-127"/>
                <a:ea typeface="한컴 바겐세일 M" pitchFamily="18" charset="-127"/>
              </a:rPr>
              <a:t>용이했었다</a:t>
            </a:r>
            <a:r>
              <a:rPr lang="en-US" altLang="ko-KR" sz="2000" dirty="0">
                <a:latin typeface="한컴 바겐세일 M" pitchFamily="18" charset="-127"/>
                <a:ea typeface="한컴 바겐세일 M" pitchFamily="18" charset="-127"/>
              </a:rPr>
              <a:t>.)</a:t>
            </a:r>
            <a:endParaRPr lang="ko-KR" altLang="en-US" sz="2000" dirty="0">
              <a:latin typeface="한컴 바겐세일 M" pitchFamily="18" charset="-127"/>
              <a:ea typeface="한컴 바겐세일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1875" y="476672"/>
            <a:ext cx="83945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cxnSp>
        <p:nvCxnSpPr>
          <p:cNvPr id="9" name="직선 연결선 8"/>
          <p:cNvCxnSpPr/>
          <p:nvPr/>
        </p:nvCxnSpPr>
        <p:spPr>
          <a:xfrm>
            <a:off x="2411760" y="908720"/>
            <a:ext cx="6732239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5" name="TextBox 4"/>
          <p:cNvSpPr txBox="1"/>
          <p:nvPr/>
        </p:nvSpPr>
        <p:spPr>
          <a:xfrm>
            <a:off x="827584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accent5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002060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한컴 윤고딕 230" pitchFamily="18" charset="-127"/>
                <a:ea typeface="한컴 윤고딕 230" pitchFamily="18" charset="-127"/>
              </a:rPr>
              <a:t>특징</a:t>
            </a:r>
            <a:endParaRPr lang="ko-KR" altLang="en-US" sz="3200" dirty="0">
              <a:ln>
                <a:solidFill>
                  <a:schemeClr val="accent5">
                    <a:lumMod val="50000"/>
                  </a:schemeClr>
                </a:solidFill>
              </a:ln>
              <a:gradFill flip="none" rotWithShape="1">
                <a:gsLst>
                  <a:gs pos="0">
                    <a:srgbClr val="002060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>
            <a:off x="7329934" y="1"/>
            <a:ext cx="1814065" cy="119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715" r="100000">
                        <a14:foregroundMark x1="96680" y1="71745" x2="97363" y2="9791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65" b="4073"/>
          <a:stretch/>
        </p:blipFill>
        <p:spPr>
          <a:xfrm rot="10800000">
            <a:off x="251520" y="5661249"/>
            <a:ext cx="1814065" cy="11967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105" y="6381328"/>
            <a:ext cx="8460431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</p:cxnSp>
      <p:sp>
        <p:nvSpPr>
          <p:cNvPr id="15" name="직사각형 14"/>
          <p:cNvSpPr/>
          <p:nvPr/>
        </p:nvSpPr>
        <p:spPr>
          <a:xfrm>
            <a:off x="0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002060"/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1199074"/>
            <a:ext cx="813690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-</a:t>
            </a:r>
            <a:r>
              <a:rPr kumimoji="1" lang="en-US" altLang="ko-KR" sz="5000" dirty="0" err="1"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Javascript</a:t>
            </a:r>
            <a:r>
              <a:rPr kumimoji="1" lang="ko-KR" altLang="en-US" sz="5000" dirty="0"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 →</a:t>
            </a:r>
            <a:r>
              <a:rPr kumimoji="1" lang="ko-KR" altLang="en-US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 </a:t>
            </a:r>
            <a:r>
              <a:rPr kumimoji="1" lang="en-US" altLang="ko-KR" sz="5000" b="0" i="0" u="none" strike="noStrike" cap="none" normalizeH="0" baseline="0" dirty="0">
                <a:ln>
                  <a:noFill/>
                </a:ln>
                <a:effectLst/>
                <a:latin typeface="휴먼모음T" pitchFamily="18" charset="-127"/>
                <a:ea typeface="휴먼모음T" pitchFamily="18" charset="-127"/>
                <a:cs typeface="맑은 고딕" pitchFamily="50" charset="-127"/>
              </a:rPr>
              <a:t>Angular JS</a:t>
            </a:r>
            <a:endParaRPr lang="en-US" altLang="ko-KR" sz="5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508704329"/>
              </p:ext>
            </p:extLst>
          </p:nvPr>
        </p:nvGraphicFramePr>
        <p:xfrm>
          <a:off x="827584" y="1066083"/>
          <a:ext cx="7944544" cy="350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4268781954"/>
              </p:ext>
            </p:extLst>
          </p:nvPr>
        </p:nvGraphicFramePr>
        <p:xfrm>
          <a:off x="827584" y="2302246"/>
          <a:ext cx="7944544" cy="350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131395449"/>
              </p:ext>
            </p:extLst>
          </p:nvPr>
        </p:nvGraphicFramePr>
        <p:xfrm>
          <a:off x="827584" y="3526382"/>
          <a:ext cx="7944544" cy="350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76976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2" grpId="0">
        <p:bldAsOne/>
      </p:bldGraphic>
      <p:bldGraphic spid="17" grpId="0">
        <p:bldAsOne/>
      </p:bldGraphic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579</Words>
  <Application>Microsoft Office PowerPoint</Application>
  <PresentationFormat>화면 슬라이드 쇼(4:3)</PresentationFormat>
  <Paragraphs>98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안상수2006가는</vt:lpstr>
      <vt:lpstr>-윤고딕330</vt:lpstr>
      <vt:lpstr>한컴 바겐세일 M</vt:lpstr>
      <vt:lpstr>한컴 윤고딕 230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정병길</cp:lastModifiedBy>
  <cp:revision>131</cp:revision>
  <dcterms:created xsi:type="dcterms:W3CDTF">2011-02-21T01:32:58Z</dcterms:created>
  <dcterms:modified xsi:type="dcterms:W3CDTF">2017-03-23T06:02:28Z</dcterms:modified>
</cp:coreProperties>
</file>