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88" d="100"/>
          <a:sy n="88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7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5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9109-2FDC-443B-B553-04F1D04F6199}" type="datetimeFigureOut">
              <a:rPr lang="ko-KR" altLang="en-US" smtClean="0"/>
              <a:t>2017. 3. 28.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13A2-DDC8-43A6-8FC4-64E22AB70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60350"/>
            <a:ext cx="8229600" cy="604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Def 12.3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· regular language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language L is called regular                L=L(M)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if there exist some M accept above L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ex)2.6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L={aωa : ω ∈ {a,b}*}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b                                     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a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a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Trap state               a, b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Oval 23"/>
          <p:cNvSpPr>
            <a:spLocks noChangeArrowheads="1"/>
          </p:cNvSpPr>
          <p:nvPr/>
        </p:nvSpPr>
        <p:spPr bwMode="auto">
          <a:xfrm>
            <a:off x="111601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8" name="Oval 24"/>
          <p:cNvSpPr>
            <a:spLocks noChangeArrowheads="1"/>
          </p:cNvSpPr>
          <p:nvPr/>
        </p:nvSpPr>
        <p:spPr bwMode="auto">
          <a:xfrm>
            <a:off x="3276600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Oval 25"/>
          <p:cNvSpPr>
            <a:spLocks noChangeArrowheads="1"/>
          </p:cNvSpPr>
          <p:nvPr/>
        </p:nvSpPr>
        <p:spPr bwMode="auto">
          <a:xfrm>
            <a:off x="5148263" y="379730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Oval 26"/>
          <p:cNvSpPr>
            <a:spLocks noChangeArrowheads="1"/>
          </p:cNvSpPr>
          <p:nvPr/>
        </p:nvSpPr>
        <p:spPr bwMode="auto">
          <a:xfrm>
            <a:off x="5219700" y="3870325"/>
            <a:ext cx="360363" cy="3587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Oval 27"/>
          <p:cNvSpPr>
            <a:spLocks noChangeArrowheads="1"/>
          </p:cNvSpPr>
          <p:nvPr/>
        </p:nvSpPr>
        <p:spPr bwMode="auto">
          <a:xfrm>
            <a:off x="1979613" y="5013325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Line 28"/>
          <p:cNvSpPr>
            <a:spLocks noChangeShapeType="1"/>
          </p:cNvSpPr>
          <p:nvPr/>
        </p:nvSpPr>
        <p:spPr bwMode="auto">
          <a:xfrm>
            <a:off x="468313" y="4086225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3" name="Freeform 29"/>
          <p:cNvSpPr>
            <a:spLocks/>
          </p:cNvSpPr>
          <p:nvPr/>
        </p:nvSpPr>
        <p:spPr bwMode="auto">
          <a:xfrm>
            <a:off x="1692275" y="4076700"/>
            <a:ext cx="1547813" cy="9525"/>
          </a:xfrm>
          <a:custGeom>
            <a:avLst/>
            <a:gdLst>
              <a:gd name="T0" fmla="*/ 0 w 975"/>
              <a:gd name="T1" fmla="*/ 2147483647 h 6"/>
              <a:gd name="T2" fmla="*/ 2147483647 w 975"/>
              <a:gd name="T3" fmla="*/ 0 h 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5" h="6">
                <a:moveTo>
                  <a:pt x="0" y="6"/>
                </a:moveTo>
                <a:lnTo>
                  <a:pt x="97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4" name="Freeform 30"/>
          <p:cNvSpPr>
            <a:spLocks/>
          </p:cNvSpPr>
          <p:nvPr/>
        </p:nvSpPr>
        <p:spPr bwMode="auto">
          <a:xfrm>
            <a:off x="3779838" y="4086225"/>
            <a:ext cx="1349375" cy="1588"/>
          </a:xfrm>
          <a:custGeom>
            <a:avLst/>
            <a:gdLst>
              <a:gd name="T0" fmla="*/ 0 w 850"/>
              <a:gd name="T1" fmla="*/ 0 h 1"/>
              <a:gd name="T2" fmla="*/ 2147483647 w 850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0" h="1">
                <a:moveTo>
                  <a:pt x="0" y="0"/>
                </a:moveTo>
                <a:lnTo>
                  <a:pt x="850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Freeform 31"/>
          <p:cNvSpPr>
            <a:spLocks/>
          </p:cNvSpPr>
          <p:nvPr/>
        </p:nvSpPr>
        <p:spPr bwMode="auto">
          <a:xfrm>
            <a:off x="1547813" y="4292600"/>
            <a:ext cx="576262" cy="720725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6" name="Line 32"/>
          <p:cNvSpPr>
            <a:spLocks noChangeShapeType="1"/>
          </p:cNvSpPr>
          <p:nvPr/>
        </p:nvSpPr>
        <p:spPr bwMode="auto">
          <a:xfrm rot="10800000">
            <a:off x="3779838" y="4149725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397" name="AutoShape 33"/>
          <p:cNvCxnSpPr>
            <a:cxnSpLocks noChangeShapeType="1"/>
            <a:stCxn id="16391" idx="5"/>
            <a:endCxn id="16391" idx="6"/>
          </p:cNvCxnSpPr>
          <p:nvPr/>
        </p:nvCxnSpPr>
        <p:spPr bwMode="auto">
          <a:xfrm rot="5400000" flipH="1" flipV="1">
            <a:off x="2358232" y="5317331"/>
            <a:ext cx="177800" cy="74613"/>
          </a:xfrm>
          <a:prstGeom prst="curvedConnector4">
            <a:avLst>
              <a:gd name="adj1" fmla="val -170537"/>
              <a:gd name="adj2" fmla="val 4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34"/>
          <p:cNvCxnSpPr>
            <a:cxnSpLocks noChangeShapeType="1"/>
            <a:stCxn id="16389" idx="0"/>
            <a:endCxn id="16389" idx="7"/>
          </p:cNvCxnSpPr>
          <p:nvPr/>
        </p:nvCxnSpPr>
        <p:spPr bwMode="auto">
          <a:xfrm rot="5400000" flipV="1">
            <a:off x="5452268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35"/>
          <p:cNvCxnSpPr>
            <a:cxnSpLocks noChangeShapeType="1"/>
            <a:stCxn id="16388" idx="0"/>
            <a:endCxn id="16388" idx="7"/>
          </p:cNvCxnSpPr>
          <p:nvPr/>
        </p:nvCxnSpPr>
        <p:spPr bwMode="auto">
          <a:xfrm rot="5400000" flipV="1">
            <a:off x="3580606" y="3745707"/>
            <a:ext cx="74613" cy="177800"/>
          </a:xfrm>
          <a:prstGeom prst="curvedConnector3">
            <a:avLst>
              <a:gd name="adj1" fmla="val -30638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0" name="Line 36"/>
          <p:cNvSpPr>
            <a:spLocks noChangeShapeType="1"/>
          </p:cNvSpPr>
          <p:nvPr/>
        </p:nvSpPr>
        <p:spPr bwMode="auto">
          <a:xfrm flipH="1">
            <a:off x="1404938" y="5373688"/>
            <a:ext cx="57467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80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dirty="0" smtClean="0"/>
              <a:t>Chap. 3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>Regular Expression</a:t>
            </a:r>
            <a:endParaRPr lang="ko-KR" altLang="en-US" sz="3600" dirty="0" smtClean="0"/>
          </a:p>
          <a:p>
            <a:pPr eaLnBrk="1" hangingPunct="1">
              <a:defRPr/>
            </a:pPr>
            <a:endParaRPr lang="ko-KR" altLang="en-US" sz="2400" dirty="0" smtClean="0"/>
          </a:p>
          <a:p>
            <a:pPr eaLnBrk="1" hangingPunct="1">
              <a:defRPr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ko-KR" sz="2400" dirty="0" smtClean="0"/>
              <a:t>How to express the language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 </a:t>
            </a:r>
          </a:p>
          <a:p>
            <a:pPr eaLnBrk="1" hangingPunct="1">
              <a:defRPr/>
            </a:pPr>
            <a:r>
              <a:rPr lang="en-US" altLang="ko-KR" sz="2400" dirty="0" smtClean="0"/>
              <a:t>2. I will show that the language accepted by automata is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regular language</a:t>
            </a:r>
          </a:p>
          <a:p>
            <a:pPr eaLnBrk="1" hangingPunct="1">
              <a:defRPr/>
            </a:pPr>
            <a:r>
              <a:rPr lang="en-US" altLang="ko-KR" sz="2400" dirty="0" smtClean="0"/>
              <a:t>      </a:t>
            </a:r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12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79388" y="836613"/>
            <a:ext cx="84248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           ┌computer language</a:t>
            </a:r>
            <a:endParaRPr kumimoji="0" lang="ko-KR" altLang="en-US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			     </a:t>
            </a:r>
            <a:r>
              <a:rPr kumimoji="0" lang="en-US" altLang="ko-KR" sz="1600" u="sng">
                <a:solidFill>
                  <a:srgbClr val="000000"/>
                </a:solidFill>
                <a:latin typeface="Times New Roman" pitchFamily="18" charset="0"/>
              </a:rPr>
              <a:t>regular language – context free language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┐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└context sensitive language-phrase structure language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               Natural language</a:t>
            </a:r>
            <a:r>
              <a:rPr kumimoji="0" lang="ko-KR" altLang="en-US" sz="1600">
                <a:solidFill>
                  <a:srgbClr val="000000"/>
                </a:solidFill>
                <a:latin typeface="Times New Roman" pitchFamily="18" charset="0"/>
              </a:rPr>
              <a:t>┘              → 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bigger class.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Σ = {0,1}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{1} 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bold face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└ language with only one word 1</a:t>
            </a:r>
          </a:p>
          <a:p>
            <a:pPr eaLnBrk="1" hangingPunct="1"/>
            <a:endParaRPr kumimoji="0" lang="en-US" altLang="ko-KR" sz="16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{010}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{010, 011} 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010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       01(0 + 1)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L = {110, 0110, 11, 011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}  110 + 0110 + 11 + 011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     = </a:t>
            </a:r>
            <a:r>
              <a:rPr kumimoji="0" lang="en-US" altLang="ko-KR" sz="1600" b="1">
                <a:solidFill>
                  <a:srgbClr val="000000"/>
                </a:solidFill>
                <a:latin typeface="Times New Roman" pitchFamily="18" charset="0"/>
              </a:rPr>
              <a:t>1(10 + 1) + 01(10 + 1) </a:t>
            </a:r>
          </a:p>
          <a:p>
            <a:pPr eaLnBrk="1" hangingPunct="1"/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</a:rPr>
              <a:t>				commutative law fails for concaternation!</a:t>
            </a:r>
          </a:p>
        </p:txBody>
      </p:sp>
    </p:spTree>
    <p:extLst>
      <p:ext uri="{BB962C8B-B14F-4D97-AF65-F5344CB8AC3E}">
        <p14:creationId xmlns:p14="http://schemas.microsoft.com/office/powerpoint/2010/main" val="385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727075" y="285750"/>
            <a:ext cx="642937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L={00, 01} L={01, 11}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 + 01 + 11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λL = L = Lλ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∑ = {0, 1}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{0, 1}* = {λ, 0, 1, 00, 01, 10, … }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 + 0 + 1 + 00 + 01 + 10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{00, 11}* 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(00 + 11)* = λ + 00 + 11 + 0000 + 1100 + 0011 + …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0* = λ + 0 + 00 + 000 + …</a:t>
            </a:r>
          </a:p>
        </p:txBody>
      </p:sp>
    </p:spTree>
    <p:extLst>
      <p:ext uri="{BB962C8B-B14F-4D97-AF65-F5344CB8AC3E}">
        <p14:creationId xmlns:p14="http://schemas.microsoft.com/office/powerpoint/2010/main" val="21883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직사각형 3"/>
          <p:cNvSpPr>
            <a:spLocks noChangeArrowheads="1"/>
          </p:cNvSpPr>
          <p:nvPr/>
        </p:nvSpPr>
        <p:spPr bwMode="auto">
          <a:xfrm>
            <a:off x="714375" y="285750"/>
            <a:ext cx="7072313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{1, 10, 100, 1000, 10000, … }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10*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set closure operator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11(0+1)*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after 11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(0+1)*11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before 11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1(0+1)*1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symbols will do if first and last symfol should be 1</a:t>
            </a: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</a:t>
            </a:r>
            <a:r>
              <a:rPr kumimoji="0" lang="en-US" altLang="ko-K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       +         *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regular language ?</a:t>
            </a:r>
          </a:p>
          <a:p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 1, λ,  Making concaternation, union, set closure operation </a:t>
            </a:r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finite times,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get regular language.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NK (Graphics + Desgin) = NK and (Graphics or Design)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(01 + 10)*(10 + 1) &lt;- regular language</a:t>
            </a:r>
          </a:p>
          <a:p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((01 + 10)*(10 + 1)*)* &lt;- regular language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285875" y="857250"/>
            <a:ext cx="642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3601244" y="3847307"/>
            <a:ext cx="71437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61248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5761831" y="3847307"/>
            <a:ext cx="71437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0"/>
            <a:ext cx="82296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Def 3.1 &gt;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1. φ, λ and  a ∈ ∑   are all regular expression    ← primitive R.E</a:t>
            </a:r>
            <a:endParaRPr lang="ko-KR" altLang="en-US" sz="150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2. If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is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regular language, then so are 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+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＊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,  r</a:t>
            </a:r>
            <a:r>
              <a:rPr lang="en-US" altLang="ko-KR" sz="1500" baseline="-25000" smtClean="0">
                <a:latin typeface="Times New Roman" pitchFamily="18" charset="0"/>
                <a:ea typeface="굴림" pitchFamily="50" charset="-127"/>
              </a:rPr>
              <a:t>¡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* ,</a:t>
            </a:r>
            <a:r>
              <a:rPr lang="ko-KR" altLang="en-US" sz="150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(r</a:t>
            </a:r>
            <a:r>
              <a:rPr lang="en-US" altLang="ko-KR" sz="800" smtClean="0"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400" smtClean="0">
                <a:latin typeface="Times New Roman" pitchFamily="18" charset="0"/>
                <a:ea typeface="굴림" pitchFamily="50" charset="-127"/>
              </a:rPr>
              <a:t>)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3. A string is R.E iff it can be derived from primitive R.E by a finite # of applications of the rule in 2.</a:t>
            </a: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λ) = 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                                                        λ : null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0) = 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1) = {q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500" smtClean="0">
                <a:latin typeface="Times New Roman" pitchFamily="18" charset="0"/>
              </a:rPr>
              <a:t>δ({q</a:t>
            </a:r>
            <a:r>
              <a:rPr lang="en-US" altLang="ko-KR" sz="1500" baseline="-25000" smtClean="0">
                <a:latin typeface="Times New Roman" pitchFamily="18" charset="0"/>
              </a:rPr>
              <a:t>0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1</a:t>
            </a:r>
            <a:r>
              <a:rPr lang="en-US" altLang="ko-KR" sz="1500" smtClean="0">
                <a:latin typeface="Times New Roman" pitchFamily="18" charset="0"/>
              </a:rPr>
              <a:t> , 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 , 2) = {q</a:t>
            </a:r>
            <a:r>
              <a:rPr lang="en-US" altLang="ko-KR" sz="1500" baseline="-25000" smtClean="0">
                <a:latin typeface="Times New Roman" pitchFamily="18" charset="0"/>
              </a:rPr>
              <a:t>2</a:t>
            </a:r>
            <a:r>
              <a:rPr lang="en-US" altLang="ko-KR" sz="150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500" smtClean="0">
              <a:latin typeface="Times New Roman" pitchFamily="18" charset="0"/>
            </a:endParaRPr>
          </a:p>
        </p:txBody>
      </p:sp>
      <p:grpSp>
        <p:nvGrpSpPr>
          <p:cNvPr id="29699" name="Group 27"/>
          <p:cNvGrpSpPr>
            <a:grpSpLocks/>
          </p:cNvGrpSpPr>
          <p:nvPr/>
        </p:nvGrpSpPr>
        <p:grpSpPr bwMode="auto">
          <a:xfrm>
            <a:off x="609600" y="2125663"/>
            <a:ext cx="6934200" cy="1524000"/>
            <a:chOff x="816" y="1152"/>
            <a:chExt cx="3408" cy="720"/>
          </a:xfrm>
        </p:grpSpPr>
        <p:sp>
          <p:nvSpPr>
            <p:cNvPr id="29709" name="Oval 28"/>
            <p:cNvSpPr>
              <a:spLocks noChangeArrowheads="1"/>
            </p:cNvSpPr>
            <p:nvPr/>
          </p:nvSpPr>
          <p:spPr bwMode="auto">
            <a:xfrm>
              <a:off x="1056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0" name="Oval 29"/>
            <p:cNvSpPr>
              <a:spLocks noChangeArrowheads="1"/>
            </p:cNvSpPr>
            <p:nvPr/>
          </p:nvSpPr>
          <p:spPr bwMode="auto">
            <a:xfrm>
              <a:off x="2448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1" name="Oval 30"/>
            <p:cNvSpPr>
              <a:spLocks noChangeArrowheads="1"/>
            </p:cNvSpPr>
            <p:nvPr/>
          </p:nvSpPr>
          <p:spPr bwMode="auto">
            <a:xfrm>
              <a:off x="3840" y="1488"/>
              <a:ext cx="384" cy="38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712" name="AutoShape 31"/>
            <p:cNvCxnSpPr>
              <a:cxnSpLocks noChangeShapeType="1"/>
              <a:stCxn id="29709" idx="6"/>
              <a:endCxn id="29710" idx="2"/>
            </p:cNvCxnSpPr>
            <p:nvPr/>
          </p:nvCxnSpPr>
          <p:spPr bwMode="auto">
            <a:xfrm>
              <a:off x="1440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3" name="AutoShape 32"/>
            <p:cNvCxnSpPr>
              <a:cxnSpLocks noChangeShapeType="1"/>
              <a:stCxn id="29710" idx="6"/>
              <a:endCxn id="29711" idx="2"/>
            </p:cNvCxnSpPr>
            <p:nvPr/>
          </p:nvCxnSpPr>
          <p:spPr bwMode="auto">
            <a:xfrm>
              <a:off x="2832" y="1680"/>
              <a:ext cx="10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4" name="Oval 33"/>
            <p:cNvSpPr>
              <a:spLocks noChangeArrowheads="1"/>
            </p:cNvSpPr>
            <p:nvPr/>
          </p:nvSpPr>
          <p:spPr bwMode="auto">
            <a:xfrm>
              <a:off x="3888" y="1536"/>
              <a:ext cx="288" cy="288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AutoShape 34"/>
            <p:cNvSpPr>
              <a:spLocks noChangeArrowheads="1"/>
            </p:cNvSpPr>
            <p:nvPr/>
          </p:nvSpPr>
          <p:spPr bwMode="auto">
            <a:xfrm>
              <a:off x="1128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AutoShape 35"/>
            <p:cNvSpPr>
              <a:spLocks noChangeArrowheads="1"/>
            </p:cNvSpPr>
            <p:nvPr/>
          </p:nvSpPr>
          <p:spPr bwMode="auto">
            <a:xfrm>
              <a:off x="2520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AutoShape 36"/>
            <p:cNvSpPr>
              <a:spLocks noChangeArrowheads="1"/>
            </p:cNvSpPr>
            <p:nvPr/>
          </p:nvSpPr>
          <p:spPr bwMode="auto">
            <a:xfrm>
              <a:off x="816" y="1296"/>
              <a:ext cx="144" cy="336"/>
            </a:xfrm>
            <a:prstGeom prst="curvedRightArrow">
              <a:avLst>
                <a:gd name="adj1" fmla="val 1383"/>
                <a:gd name="adj2" fmla="val 48049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Oval 37"/>
            <p:cNvSpPr>
              <a:spLocks noChangeArrowheads="1"/>
            </p:cNvSpPr>
            <p:nvPr/>
          </p:nvSpPr>
          <p:spPr bwMode="auto">
            <a:xfrm>
              <a:off x="864" y="1248"/>
              <a:ext cx="144" cy="14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AutoShape 38"/>
            <p:cNvSpPr>
              <a:spLocks noChangeArrowheads="1"/>
            </p:cNvSpPr>
            <p:nvPr/>
          </p:nvSpPr>
          <p:spPr bwMode="auto">
            <a:xfrm>
              <a:off x="3912" y="1152"/>
              <a:ext cx="240" cy="240"/>
            </a:xfrm>
            <a:prstGeom prst="curvedDownArrow">
              <a:avLst>
                <a:gd name="adj1" fmla="val 593"/>
                <a:gd name="adj2" fmla="val 38815"/>
                <a:gd name="adj3" fmla="val 562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700" name="Group 39"/>
          <p:cNvGrpSpPr>
            <a:grpSpLocks/>
          </p:cNvGrpSpPr>
          <p:nvPr/>
        </p:nvGrpSpPr>
        <p:grpSpPr bwMode="auto">
          <a:xfrm>
            <a:off x="1290638" y="2062163"/>
            <a:ext cx="6061075" cy="1522412"/>
            <a:chOff x="795" y="1021"/>
            <a:chExt cx="3818" cy="959"/>
          </a:xfrm>
        </p:grpSpPr>
        <p:sp>
          <p:nvSpPr>
            <p:cNvPr id="29701" name="Text Box 40"/>
            <p:cNvSpPr txBox="1">
              <a:spLocks noChangeArrowheads="1"/>
            </p:cNvSpPr>
            <p:nvPr/>
          </p:nvSpPr>
          <p:spPr bwMode="auto">
            <a:xfrm>
              <a:off x="805" y="1677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02" name="Text Box 41"/>
            <p:cNvSpPr txBox="1">
              <a:spLocks noChangeArrowheads="1"/>
            </p:cNvSpPr>
            <p:nvPr/>
          </p:nvSpPr>
          <p:spPr bwMode="auto">
            <a:xfrm>
              <a:off x="2596" y="1701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3" name="Text Box 42"/>
            <p:cNvSpPr txBox="1">
              <a:spLocks noChangeArrowheads="1"/>
            </p:cNvSpPr>
            <p:nvPr/>
          </p:nvSpPr>
          <p:spPr bwMode="auto">
            <a:xfrm>
              <a:off x="4396" y="1664"/>
              <a:ext cx="21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4" name="Text Box 43"/>
            <p:cNvSpPr txBox="1">
              <a:spLocks noChangeArrowheads="1"/>
            </p:cNvSpPr>
            <p:nvPr/>
          </p:nvSpPr>
          <p:spPr bwMode="auto">
            <a:xfrm>
              <a:off x="795" y="1088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9705" name="Text Box 44"/>
            <p:cNvSpPr txBox="1">
              <a:spLocks noChangeArrowheads="1"/>
            </p:cNvSpPr>
            <p:nvPr/>
          </p:nvSpPr>
          <p:spPr bwMode="auto">
            <a:xfrm>
              <a:off x="2596" y="1021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06" name="Text Box 45"/>
            <p:cNvSpPr txBox="1">
              <a:spLocks noChangeArrowheads="1"/>
            </p:cNvSpPr>
            <p:nvPr/>
          </p:nvSpPr>
          <p:spPr bwMode="auto">
            <a:xfrm>
              <a:off x="4379" y="113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07" name="Text Box 46"/>
            <p:cNvSpPr txBox="1">
              <a:spLocks noChangeArrowheads="1"/>
            </p:cNvSpPr>
            <p:nvPr/>
          </p:nvSpPr>
          <p:spPr bwMode="auto">
            <a:xfrm>
              <a:off x="1718" y="1774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9708" name="Text Box 47"/>
            <p:cNvSpPr txBox="1">
              <a:spLocks noChangeArrowheads="1"/>
            </p:cNvSpPr>
            <p:nvPr/>
          </p:nvSpPr>
          <p:spPr bwMode="auto">
            <a:xfrm>
              <a:off x="3472" y="1778"/>
              <a:ext cx="1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395288" y="765175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13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0) = φ                             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1) = φ				          Non Deterministic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 , 2) = {q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δ(q</a:t>
            </a:r>
            <a:r>
              <a:rPr lang="en-US" altLang="ko-KR" sz="8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λ)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makes it</a:t>
            </a:r>
            <a:r>
              <a:rPr lang="ko-KR" altLang="en-US" sz="1500">
                <a:latin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accepted,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                  Deterministic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label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0) = 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1) = [q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δ`([q</a:t>
            </a:r>
            <a:r>
              <a:rPr lang="en-US" altLang="ko-KR" sz="1500" baseline="-25000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 , 2) = [q</a:t>
            </a:r>
            <a:r>
              <a:rPr lang="en-US" altLang="ko-KR" sz="1500" baseline="-25000">
                <a:latin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</a:rPr>
              <a:t>]</a:t>
            </a: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323850" y="29527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5940425" y="29527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↓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5940425" y="25273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↑</a:t>
            </a:r>
          </a:p>
        </p:txBody>
      </p:sp>
      <p:sp>
        <p:nvSpPr>
          <p:cNvPr id="30726" name="Line 15"/>
          <p:cNvSpPr>
            <a:spLocks noChangeShapeType="1"/>
          </p:cNvSpPr>
          <p:nvPr/>
        </p:nvSpPr>
        <p:spPr bwMode="auto">
          <a:xfrm>
            <a:off x="2555875" y="3384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2655888" y="3444875"/>
            <a:ext cx="158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>
            <a:off x="2667000" y="3486150"/>
            <a:ext cx="6508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7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268413"/>
            <a:ext cx="2243137" cy="3878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],0)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],1) = [Ø]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l-GR" altLang="en-US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’([q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],2) = [q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en-US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Text Box 38"/>
          <p:cNvSpPr txBox="1">
            <a:spLocks noChangeArrowheads="1"/>
          </p:cNvSpPr>
          <p:nvPr/>
        </p:nvSpPr>
        <p:spPr bwMode="auto">
          <a:xfrm>
            <a:off x="4616450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748" name="Text Box 39"/>
          <p:cNvSpPr txBox="1">
            <a:spLocks noChangeArrowheads="1"/>
          </p:cNvSpPr>
          <p:nvPr/>
        </p:nvSpPr>
        <p:spPr bwMode="auto">
          <a:xfrm>
            <a:off x="7064375" y="6731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749" name="Text Box 40"/>
          <p:cNvSpPr txBox="1">
            <a:spLocks noChangeArrowheads="1"/>
          </p:cNvSpPr>
          <p:nvPr/>
        </p:nvSpPr>
        <p:spPr bwMode="auto">
          <a:xfrm>
            <a:off x="4643438" y="54975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50" name="Text Box 41"/>
          <p:cNvSpPr txBox="1">
            <a:spLocks noChangeArrowheads="1"/>
          </p:cNvSpPr>
          <p:nvPr/>
        </p:nvSpPr>
        <p:spPr bwMode="auto">
          <a:xfrm>
            <a:off x="6948488" y="5497513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0,1,2</a:t>
            </a:r>
          </a:p>
        </p:txBody>
      </p:sp>
      <p:grpSp>
        <p:nvGrpSpPr>
          <p:cNvPr id="31751" name="Group 42"/>
          <p:cNvGrpSpPr>
            <a:grpSpLocks/>
          </p:cNvGrpSpPr>
          <p:nvPr/>
        </p:nvGrpSpPr>
        <p:grpSpPr bwMode="auto">
          <a:xfrm>
            <a:off x="3563938" y="977900"/>
            <a:ext cx="4392612" cy="4538663"/>
            <a:chOff x="2608" y="1070"/>
            <a:chExt cx="2767" cy="2859"/>
          </a:xfrm>
        </p:grpSpPr>
        <p:sp>
          <p:nvSpPr>
            <p:cNvPr id="31752" name="AutoShape 43"/>
            <p:cNvSpPr>
              <a:spLocks noChangeArrowheads="1"/>
            </p:cNvSpPr>
            <p:nvPr/>
          </p:nvSpPr>
          <p:spPr bwMode="auto">
            <a:xfrm>
              <a:off x="2971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3" name="AutoShape 44"/>
            <p:cNvSpPr>
              <a:spLocks noChangeArrowheads="1"/>
            </p:cNvSpPr>
            <p:nvPr/>
          </p:nvSpPr>
          <p:spPr bwMode="auto">
            <a:xfrm>
              <a:off x="4513" y="1434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AutoShape 45"/>
            <p:cNvSpPr>
              <a:spLocks noChangeArrowheads="1"/>
            </p:cNvSpPr>
            <p:nvPr/>
          </p:nvSpPr>
          <p:spPr bwMode="auto">
            <a:xfrm>
              <a:off x="2971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90" y="10800"/>
                  </a:moveTo>
                  <a:cubicBezTo>
                    <a:pt x="1190" y="16107"/>
                    <a:pt x="5493" y="20410"/>
                    <a:pt x="10800" y="20410"/>
                  </a:cubicBezTo>
                  <a:cubicBezTo>
                    <a:pt x="16107" y="20410"/>
                    <a:pt x="20410" y="16107"/>
                    <a:pt x="20410" y="10800"/>
                  </a:cubicBezTo>
                  <a:cubicBezTo>
                    <a:pt x="20410" y="5493"/>
                    <a:pt x="16107" y="1190"/>
                    <a:pt x="10800" y="1190"/>
                  </a:cubicBezTo>
                  <a:cubicBezTo>
                    <a:pt x="5493" y="1190"/>
                    <a:pt x="1190" y="5493"/>
                    <a:pt x="119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5" name="AutoShape 46"/>
            <p:cNvSpPr>
              <a:spLocks noChangeArrowheads="1"/>
            </p:cNvSpPr>
            <p:nvPr/>
          </p:nvSpPr>
          <p:spPr bwMode="auto">
            <a:xfrm>
              <a:off x="4513" y="2749"/>
              <a:ext cx="86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50 h 21600"/>
                <a:gd name="T26" fmla="*/ 18443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756" name="AutoShape 47"/>
            <p:cNvCxnSpPr>
              <a:cxnSpLocks noChangeShapeType="1"/>
              <a:stCxn id="31752" idx="6"/>
              <a:endCxn id="31753" idx="2"/>
            </p:cNvCxnSpPr>
            <p:nvPr/>
          </p:nvCxnSpPr>
          <p:spPr bwMode="auto">
            <a:xfrm>
              <a:off x="3833" y="1842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AutoShape 48"/>
            <p:cNvCxnSpPr>
              <a:cxnSpLocks noChangeShapeType="1"/>
              <a:stCxn id="31753" idx="3"/>
              <a:endCxn id="31754" idx="7"/>
            </p:cNvCxnSpPr>
            <p:nvPr/>
          </p:nvCxnSpPr>
          <p:spPr bwMode="auto">
            <a:xfrm flipH="1">
              <a:off x="3707" y="2131"/>
              <a:ext cx="932" cy="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8" name="AutoShape 49"/>
            <p:cNvCxnSpPr>
              <a:cxnSpLocks noChangeShapeType="1"/>
              <a:stCxn id="31752" idx="4"/>
              <a:endCxn id="31754" idx="0"/>
            </p:cNvCxnSpPr>
            <p:nvPr/>
          </p:nvCxnSpPr>
          <p:spPr bwMode="auto">
            <a:xfrm>
              <a:off x="3402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9" name="AutoShape 50"/>
            <p:cNvCxnSpPr>
              <a:cxnSpLocks noChangeShapeType="1"/>
              <a:stCxn id="31754" idx="6"/>
              <a:endCxn id="31755" idx="2"/>
            </p:cNvCxnSpPr>
            <p:nvPr/>
          </p:nvCxnSpPr>
          <p:spPr bwMode="auto">
            <a:xfrm>
              <a:off x="3833" y="3157"/>
              <a:ext cx="6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0" name="AutoShape 51"/>
            <p:cNvCxnSpPr>
              <a:cxnSpLocks noChangeShapeType="1"/>
              <a:stCxn id="31753" idx="4"/>
              <a:endCxn id="31755" idx="0"/>
            </p:cNvCxnSpPr>
            <p:nvPr/>
          </p:nvCxnSpPr>
          <p:spPr bwMode="auto">
            <a:xfrm>
              <a:off x="4944" y="2250"/>
              <a:ext cx="0" cy="4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1" name="Arc 52"/>
            <p:cNvSpPr>
              <a:spLocks/>
            </p:cNvSpPr>
            <p:nvPr/>
          </p:nvSpPr>
          <p:spPr bwMode="auto">
            <a:xfrm rot="2585985">
              <a:off x="3152" y="3519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Arc 53"/>
            <p:cNvSpPr>
              <a:spLocks/>
            </p:cNvSpPr>
            <p:nvPr/>
          </p:nvSpPr>
          <p:spPr bwMode="auto">
            <a:xfrm rot="2585985">
              <a:off x="4741" y="352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Arc 54"/>
            <p:cNvSpPr>
              <a:spLocks/>
            </p:cNvSpPr>
            <p:nvPr/>
          </p:nvSpPr>
          <p:spPr bwMode="auto">
            <a:xfrm rot="-8518195">
              <a:off x="3152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4" name="Arc 55"/>
            <p:cNvSpPr>
              <a:spLocks/>
            </p:cNvSpPr>
            <p:nvPr/>
          </p:nvSpPr>
          <p:spPr bwMode="auto">
            <a:xfrm rot="-8518195">
              <a:off x="4695" y="1070"/>
              <a:ext cx="453" cy="40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211"/>
                    <a:pt x="10" y="20822"/>
                    <a:pt x="31" y="20433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5" name="Arc 56"/>
            <p:cNvSpPr>
              <a:spLocks/>
            </p:cNvSpPr>
            <p:nvPr/>
          </p:nvSpPr>
          <p:spPr bwMode="auto">
            <a:xfrm rot="17148425" flipH="1">
              <a:off x="2699" y="1207"/>
              <a:ext cx="272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6" name="Text Box 57"/>
            <p:cNvSpPr txBox="1">
              <a:spLocks noChangeArrowheads="1"/>
            </p:cNvSpPr>
            <p:nvPr/>
          </p:nvSpPr>
          <p:spPr bwMode="auto">
            <a:xfrm>
              <a:off x="3225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996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3996" y="1649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69" name="Text Box 60"/>
            <p:cNvSpPr txBox="1">
              <a:spLocks noChangeArrowheads="1"/>
            </p:cNvSpPr>
            <p:nvPr/>
          </p:nvSpPr>
          <p:spPr bwMode="auto">
            <a:xfrm>
              <a:off x="4949" y="237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770" name="Text Box 61"/>
            <p:cNvSpPr txBox="1">
              <a:spLocks noChangeArrowheads="1"/>
            </p:cNvSpPr>
            <p:nvPr/>
          </p:nvSpPr>
          <p:spPr bwMode="auto">
            <a:xfrm>
              <a:off x="3956" y="2960"/>
              <a:ext cx="26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0,1</a:t>
              </a:r>
            </a:p>
          </p:txBody>
        </p:sp>
        <p:sp>
          <p:nvSpPr>
            <p:cNvPr id="31771" name="Text Box 62"/>
            <p:cNvSpPr txBox="1">
              <a:spLocks noChangeArrowheads="1"/>
            </p:cNvSpPr>
            <p:nvPr/>
          </p:nvSpPr>
          <p:spPr bwMode="auto">
            <a:xfrm>
              <a:off x="3069" y="1875"/>
              <a:ext cx="5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.q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2" name="Text Box 63"/>
            <p:cNvSpPr txBox="1">
              <a:spLocks noChangeArrowheads="1"/>
            </p:cNvSpPr>
            <p:nvPr/>
          </p:nvSpPr>
          <p:spPr bwMode="auto">
            <a:xfrm>
              <a:off x="4694" y="1875"/>
              <a:ext cx="4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,q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3" name="Text Box 64"/>
            <p:cNvSpPr txBox="1">
              <a:spLocks noChangeArrowheads="1"/>
            </p:cNvSpPr>
            <p:nvPr/>
          </p:nvSpPr>
          <p:spPr bwMode="auto">
            <a:xfrm>
              <a:off x="3243" y="3191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[q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31774" name="Rectangle 65"/>
            <p:cNvSpPr>
              <a:spLocks noChangeArrowheads="1"/>
            </p:cNvSpPr>
            <p:nvPr/>
          </p:nvSpPr>
          <p:spPr bwMode="auto">
            <a:xfrm>
              <a:off x="4830" y="3223"/>
              <a:ext cx="20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Ø</a:t>
              </a:r>
            </a:p>
          </p:txBody>
        </p:sp>
        <p:sp>
          <p:nvSpPr>
            <p:cNvPr id="31775" name="Text Box 66"/>
            <p:cNvSpPr txBox="1">
              <a:spLocks noChangeArrowheads="1"/>
            </p:cNvSpPr>
            <p:nvPr/>
          </p:nvSpPr>
          <p:spPr bwMode="auto">
            <a:xfrm>
              <a:off x="3259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6" name="Text Box 67"/>
            <p:cNvSpPr txBox="1">
              <a:spLocks noChangeArrowheads="1"/>
            </p:cNvSpPr>
            <p:nvPr/>
          </p:nvSpPr>
          <p:spPr bwMode="auto">
            <a:xfrm>
              <a:off x="4807" y="1648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7" name="Text Box 68"/>
            <p:cNvSpPr txBox="1">
              <a:spLocks noChangeArrowheads="1"/>
            </p:cNvSpPr>
            <p:nvPr/>
          </p:nvSpPr>
          <p:spPr bwMode="auto">
            <a:xfrm>
              <a:off x="3288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1778" name="Text Box 69"/>
            <p:cNvSpPr txBox="1">
              <a:spLocks noChangeArrowheads="1"/>
            </p:cNvSpPr>
            <p:nvPr/>
          </p:nvSpPr>
          <p:spPr bwMode="auto">
            <a:xfrm>
              <a:off x="4830" y="2992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7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1" name="부제목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1440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2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81063"/>
            <a:ext cx="5715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3375"/>
            <a:ext cx="8589962" cy="597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b="1" u="sng" smtClean="0">
                <a:solidFill>
                  <a:srgbClr val="000000"/>
                </a:solidFill>
                <a:latin typeface="Times New Roman" pitchFamily="18" charset="0"/>
              </a:rPr>
              <a:t>Performance of dfa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∑ = {1}   ∑* = {ƛ ,1,11,111,1111,…}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</a:t>
            </a: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Autonomous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System behavior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1                            1                         1                                       for the only 1 input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encountered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M1                                                         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1 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{1}  : a set of words that have final state as q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{11,11111,11111111,…}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= {1111,1111111,1111111111,…}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L(M1) =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⋃ Lq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 that Autonomous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accept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such that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should be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u="sng" smtClean="0">
                <a:solidFill>
                  <a:srgbClr val="000000"/>
                </a:solidFill>
                <a:latin typeface="Times New Roman" pitchFamily="18" charset="0"/>
              </a:rPr>
              <a:t>Ultimately Periodic Set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Transient state below 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and Periodic part with n                                                                                             Ex) L = {7, 10, 13, 16, 19, 22, …}     cf){1, 4, 9, 16, 25, 36, …}</a:t>
            </a:r>
          </a:p>
        </p:txBody>
      </p:sp>
      <p:sp>
        <p:nvSpPr>
          <p:cNvPr id="17411" name="Oval 49"/>
          <p:cNvSpPr>
            <a:spLocks noChangeArrowheads="1"/>
          </p:cNvSpPr>
          <p:nvPr/>
        </p:nvSpPr>
        <p:spPr bwMode="auto">
          <a:xfrm>
            <a:off x="971550" y="1916113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2" name="Group 50"/>
          <p:cNvGrpSpPr>
            <a:grpSpLocks/>
          </p:cNvGrpSpPr>
          <p:nvPr/>
        </p:nvGrpSpPr>
        <p:grpSpPr bwMode="auto">
          <a:xfrm>
            <a:off x="2484438" y="1916113"/>
            <a:ext cx="504825" cy="504825"/>
            <a:chOff x="3379" y="2794"/>
            <a:chExt cx="318" cy="318"/>
          </a:xfrm>
        </p:grpSpPr>
        <p:sp>
          <p:nvSpPr>
            <p:cNvPr id="17429" name="Oval 5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Oval 5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3" name="Oval 53"/>
          <p:cNvSpPr>
            <a:spLocks noChangeArrowheads="1"/>
          </p:cNvSpPr>
          <p:nvPr/>
        </p:nvSpPr>
        <p:spPr bwMode="auto">
          <a:xfrm>
            <a:off x="5219700" y="1339850"/>
            <a:ext cx="504825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Freeform 54"/>
          <p:cNvSpPr>
            <a:spLocks/>
          </p:cNvSpPr>
          <p:nvPr/>
        </p:nvSpPr>
        <p:spPr bwMode="auto">
          <a:xfrm>
            <a:off x="5507038" y="1844675"/>
            <a:ext cx="3175" cy="919163"/>
          </a:xfrm>
          <a:custGeom>
            <a:avLst/>
            <a:gdLst>
              <a:gd name="T0" fmla="*/ 2147483647 w 2"/>
              <a:gd name="T1" fmla="*/ 0 h 579"/>
              <a:gd name="T2" fmla="*/ 0 w 2"/>
              <a:gd name="T3" fmla="*/ 2147483647 h 5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79">
                <a:moveTo>
                  <a:pt x="2" y="0"/>
                </a:moveTo>
                <a:lnTo>
                  <a:pt x="0" y="57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Freeform 55"/>
          <p:cNvSpPr>
            <a:spLocks/>
          </p:cNvSpPr>
          <p:nvPr/>
        </p:nvSpPr>
        <p:spPr bwMode="auto">
          <a:xfrm>
            <a:off x="1476375" y="2132013"/>
            <a:ext cx="989013" cy="1587"/>
          </a:xfrm>
          <a:custGeom>
            <a:avLst/>
            <a:gdLst>
              <a:gd name="T0" fmla="*/ 0 w 623"/>
              <a:gd name="T1" fmla="*/ 0 h 1"/>
              <a:gd name="T2" fmla="*/ 2147483647 w 623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3" h="1">
                <a:moveTo>
                  <a:pt x="0" y="0"/>
                </a:moveTo>
                <a:lnTo>
                  <a:pt x="623" y="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Freeform 56"/>
          <p:cNvSpPr>
            <a:spLocks/>
          </p:cNvSpPr>
          <p:nvPr/>
        </p:nvSpPr>
        <p:spPr bwMode="auto">
          <a:xfrm>
            <a:off x="4427538" y="2276475"/>
            <a:ext cx="865187" cy="576263"/>
          </a:xfrm>
          <a:custGeom>
            <a:avLst/>
            <a:gdLst>
              <a:gd name="T0" fmla="*/ 0 w 443"/>
              <a:gd name="T1" fmla="*/ 0 h 415"/>
              <a:gd name="T2" fmla="*/ 2147483647 w 443"/>
              <a:gd name="T3" fmla="*/ 2147483647 h 4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3" h="415">
                <a:moveTo>
                  <a:pt x="0" y="0"/>
                </a:moveTo>
                <a:lnTo>
                  <a:pt x="443" y="4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17" name="Group 57"/>
          <p:cNvGrpSpPr>
            <a:grpSpLocks/>
          </p:cNvGrpSpPr>
          <p:nvPr/>
        </p:nvGrpSpPr>
        <p:grpSpPr bwMode="auto">
          <a:xfrm>
            <a:off x="3924300" y="1916113"/>
            <a:ext cx="504825" cy="504825"/>
            <a:chOff x="3379" y="2794"/>
            <a:chExt cx="318" cy="318"/>
          </a:xfrm>
        </p:grpSpPr>
        <p:sp>
          <p:nvSpPr>
            <p:cNvPr id="17427" name="Oval 58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8" name="Oval 59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8" name="Group 60"/>
          <p:cNvGrpSpPr>
            <a:grpSpLocks/>
          </p:cNvGrpSpPr>
          <p:nvPr/>
        </p:nvGrpSpPr>
        <p:grpSpPr bwMode="auto">
          <a:xfrm>
            <a:off x="5219700" y="2779713"/>
            <a:ext cx="504825" cy="504825"/>
            <a:chOff x="3379" y="2794"/>
            <a:chExt cx="318" cy="318"/>
          </a:xfrm>
        </p:grpSpPr>
        <p:sp>
          <p:nvSpPr>
            <p:cNvPr id="17425" name="Oval 61"/>
            <p:cNvSpPr>
              <a:spLocks noChangeArrowheads="1"/>
            </p:cNvSpPr>
            <p:nvPr/>
          </p:nvSpPr>
          <p:spPr bwMode="auto">
            <a:xfrm>
              <a:off x="3379" y="2794"/>
              <a:ext cx="318" cy="3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Oval 62"/>
            <p:cNvSpPr>
              <a:spLocks noChangeArrowheads="1"/>
            </p:cNvSpPr>
            <p:nvPr/>
          </p:nvSpPr>
          <p:spPr bwMode="auto">
            <a:xfrm>
              <a:off x="3424" y="2840"/>
              <a:ext cx="227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9" name="Freeform 63"/>
          <p:cNvSpPr>
            <a:spLocks/>
          </p:cNvSpPr>
          <p:nvPr/>
        </p:nvSpPr>
        <p:spPr bwMode="auto">
          <a:xfrm>
            <a:off x="4427538" y="1681163"/>
            <a:ext cx="768350" cy="381000"/>
          </a:xfrm>
          <a:custGeom>
            <a:avLst/>
            <a:gdLst>
              <a:gd name="T0" fmla="*/ 0 w 484"/>
              <a:gd name="T1" fmla="*/ 2147483647 h 240"/>
              <a:gd name="T2" fmla="*/ 2147483647 w 484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4" h="240">
                <a:moveTo>
                  <a:pt x="0" y="240"/>
                </a:moveTo>
                <a:lnTo>
                  <a:pt x="48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Freeform 64"/>
          <p:cNvSpPr>
            <a:spLocks/>
          </p:cNvSpPr>
          <p:nvPr/>
        </p:nvSpPr>
        <p:spPr bwMode="auto">
          <a:xfrm>
            <a:off x="2987675" y="2132013"/>
            <a:ext cx="884238" cy="6350"/>
          </a:xfrm>
          <a:custGeom>
            <a:avLst/>
            <a:gdLst>
              <a:gd name="T0" fmla="*/ 0 w 557"/>
              <a:gd name="T1" fmla="*/ 2147483647 h 4"/>
              <a:gd name="T2" fmla="*/ 2147483647 w 557"/>
              <a:gd name="T3" fmla="*/ 0 h 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7" h="4">
                <a:moveTo>
                  <a:pt x="0" y="4"/>
                </a:moveTo>
                <a:lnTo>
                  <a:pt x="55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Freeform 65"/>
          <p:cNvSpPr>
            <a:spLocks/>
          </p:cNvSpPr>
          <p:nvPr/>
        </p:nvSpPr>
        <p:spPr bwMode="auto">
          <a:xfrm>
            <a:off x="179388" y="2132013"/>
            <a:ext cx="773112" cy="1587"/>
          </a:xfrm>
          <a:custGeom>
            <a:avLst/>
            <a:gdLst>
              <a:gd name="T0" fmla="*/ 0 w 487"/>
              <a:gd name="T1" fmla="*/ 0 h 1"/>
              <a:gd name="T2" fmla="*/ 2147483647 w 487"/>
              <a:gd name="T3" fmla="*/ 0 h 1"/>
              <a:gd name="T4" fmla="*/ 2147483647 w 48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7" h="1">
                <a:moveTo>
                  <a:pt x="0" y="0"/>
                </a:moveTo>
                <a:lnTo>
                  <a:pt x="358" y="0"/>
                </a:lnTo>
                <a:lnTo>
                  <a:pt x="48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66"/>
          <p:cNvSpPr>
            <a:spLocks noChangeShapeType="1"/>
          </p:cNvSpPr>
          <p:nvPr/>
        </p:nvSpPr>
        <p:spPr bwMode="auto">
          <a:xfrm>
            <a:off x="900113" y="5084763"/>
            <a:ext cx="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Line 68"/>
          <p:cNvSpPr>
            <a:spLocks noChangeShapeType="1"/>
          </p:cNvSpPr>
          <p:nvPr/>
        </p:nvSpPr>
        <p:spPr bwMode="auto">
          <a:xfrm>
            <a:off x="5867400" y="119697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4" name="Text Box 69"/>
          <p:cNvSpPr txBox="1">
            <a:spLocks noChangeArrowheads="1"/>
          </p:cNvSpPr>
          <p:nvPr/>
        </p:nvSpPr>
        <p:spPr bwMode="auto">
          <a:xfrm>
            <a:off x="123825" y="2276475"/>
            <a:ext cx="70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800"/>
          </a:p>
        </p:txBody>
      </p:sp>
    </p:spTree>
    <p:extLst>
      <p:ext uri="{BB962C8B-B14F-4D97-AF65-F5344CB8AC3E}">
        <p14:creationId xmlns:p14="http://schemas.microsoft.com/office/powerpoint/2010/main" val="4230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32"/>
          <p:cNvGrpSpPr>
            <a:grpSpLocks/>
          </p:cNvGrpSpPr>
          <p:nvPr/>
        </p:nvGrpSpPr>
        <p:grpSpPr bwMode="auto">
          <a:xfrm>
            <a:off x="323850" y="260350"/>
            <a:ext cx="3527425" cy="3417888"/>
            <a:chOff x="114" y="98"/>
            <a:chExt cx="2222" cy="2153"/>
          </a:xfrm>
        </p:grpSpPr>
        <p:sp>
          <p:nvSpPr>
            <p:cNvPr id="18464" name="Text Box 133"/>
            <p:cNvSpPr txBox="1">
              <a:spLocks noChangeArrowheads="1"/>
            </p:cNvSpPr>
            <p:nvPr/>
          </p:nvSpPr>
          <p:spPr bwMode="auto">
            <a:xfrm>
              <a:off x="1927" y="527"/>
              <a:ext cx="2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18465" name="Group 134"/>
            <p:cNvGrpSpPr>
              <a:grpSpLocks/>
            </p:cNvGrpSpPr>
            <p:nvPr/>
          </p:nvGrpSpPr>
          <p:grpSpPr bwMode="auto">
            <a:xfrm>
              <a:off x="114" y="98"/>
              <a:ext cx="2222" cy="2153"/>
              <a:chOff x="113" y="73"/>
              <a:chExt cx="2222" cy="2153"/>
            </a:xfrm>
          </p:grpSpPr>
          <p:grpSp>
            <p:nvGrpSpPr>
              <p:cNvPr id="18466" name="Group 135"/>
              <p:cNvGrpSpPr>
                <a:grpSpLocks/>
              </p:cNvGrpSpPr>
              <p:nvPr/>
            </p:nvGrpSpPr>
            <p:grpSpPr bwMode="auto">
              <a:xfrm>
                <a:off x="521" y="482"/>
                <a:ext cx="1678" cy="1588"/>
                <a:chOff x="204" y="436"/>
                <a:chExt cx="1678" cy="1588"/>
              </a:xfrm>
            </p:grpSpPr>
            <p:sp>
              <p:nvSpPr>
                <p:cNvPr id="18494" name="Oval 136"/>
                <p:cNvSpPr>
                  <a:spLocks noChangeArrowheads="1"/>
                </p:cNvSpPr>
                <p:nvPr/>
              </p:nvSpPr>
              <p:spPr bwMode="auto">
                <a:xfrm>
                  <a:off x="204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5" name="Oval 137"/>
                <p:cNvSpPr>
                  <a:spLocks noChangeArrowheads="1"/>
                </p:cNvSpPr>
                <p:nvPr/>
              </p:nvSpPr>
              <p:spPr bwMode="auto">
                <a:xfrm>
                  <a:off x="204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6" name="Oval 138"/>
                <p:cNvSpPr>
                  <a:spLocks noChangeArrowheads="1"/>
                </p:cNvSpPr>
                <p:nvPr/>
              </p:nvSpPr>
              <p:spPr bwMode="auto">
                <a:xfrm>
                  <a:off x="1565" y="43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497" name="Oval 139"/>
                <p:cNvSpPr>
                  <a:spLocks noChangeArrowheads="1"/>
                </p:cNvSpPr>
                <p:nvPr/>
              </p:nvSpPr>
              <p:spPr bwMode="auto">
                <a:xfrm>
                  <a:off x="1565" y="1706"/>
                  <a:ext cx="317" cy="3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7" name="Group 140"/>
              <p:cNvGrpSpPr>
                <a:grpSpLocks/>
              </p:cNvGrpSpPr>
              <p:nvPr/>
            </p:nvGrpSpPr>
            <p:grpSpPr bwMode="auto">
              <a:xfrm>
                <a:off x="839" y="527"/>
                <a:ext cx="998" cy="227"/>
                <a:chOff x="839" y="527"/>
                <a:chExt cx="1043" cy="227"/>
              </a:xfrm>
            </p:grpSpPr>
            <p:sp>
              <p:nvSpPr>
                <p:cNvPr id="18492" name="Line 141"/>
                <p:cNvSpPr>
                  <a:spLocks noChangeShapeType="1"/>
                </p:cNvSpPr>
                <p:nvPr/>
              </p:nvSpPr>
              <p:spPr bwMode="auto">
                <a:xfrm>
                  <a:off x="839" y="52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3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884" y="75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8" name="Group 143"/>
              <p:cNvGrpSpPr>
                <a:grpSpLocks/>
              </p:cNvGrpSpPr>
              <p:nvPr/>
            </p:nvGrpSpPr>
            <p:grpSpPr bwMode="auto">
              <a:xfrm>
                <a:off x="930" y="1797"/>
                <a:ext cx="952" cy="227"/>
                <a:chOff x="839" y="1797"/>
                <a:chExt cx="1043" cy="227"/>
              </a:xfrm>
            </p:grpSpPr>
            <p:sp>
              <p:nvSpPr>
                <p:cNvPr id="18490" name="Line 144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91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69" name="Group 146"/>
              <p:cNvGrpSpPr>
                <a:grpSpLocks/>
              </p:cNvGrpSpPr>
              <p:nvPr/>
            </p:nvGrpSpPr>
            <p:grpSpPr bwMode="auto">
              <a:xfrm rot="5400000">
                <a:off x="227" y="1139"/>
                <a:ext cx="907" cy="227"/>
                <a:chOff x="839" y="1797"/>
                <a:chExt cx="1043" cy="227"/>
              </a:xfrm>
            </p:grpSpPr>
            <p:sp>
              <p:nvSpPr>
                <p:cNvPr id="18488" name="Line 147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70" name="Group 149"/>
              <p:cNvGrpSpPr>
                <a:grpSpLocks/>
              </p:cNvGrpSpPr>
              <p:nvPr/>
            </p:nvGrpSpPr>
            <p:grpSpPr bwMode="auto">
              <a:xfrm rot="5400000">
                <a:off x="1610" y="1207"/>
                <a:ext cx="862" cy="227"/>
                <a:chOff x="839" y="1797"/>
                <a:chExt cx="1043" cy="227"/>
              </a:xfrm>
            </p:grpSpPr>
            <p:sp>
              <p:nvSpPr>
                <p:cNvPr id="18486" name="Line 150"/>
                <p:cNvSpPr>
                  <a:spLocks noChangeShapeType="1"/>
                </p:cNvSpPr>
                <p:nvPr/>
              </p:nvSpPr>
              <p:spPr bwMode="auto">
                <a:xfrm>
                  <a:off x="839" y="1797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7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884" y="2024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8471" name="Line 152"/>
              <p:cNvSpPr>
                <a:spLocks noChangeShapeType="1"/>
              </p:cNvSpPr>
              <p:nvPr/>
            </p:nvSpPr>
            <p:spPr bwMode="auto">
              <a:xfrm>
                <a:off x="340" y="300"/>
                <a:ext cx="18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Text Box 153"/>
              <p:cNvSpPr txBox="1">
                <a:spLocks noChangeArrowheads="1"/>
              </p:cNvSpPr>
              <p:nvPr/>
            </p:nvSpPr>
            <p:spPr bwMode="auto">
              <a:xfrm>
                <a:off x="1292" y="30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73" name="Text Box 154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4" name="Oval 155"/>
              <p:cNvSpPr>
                <a:spLocks noChangeArrowheads="1"/>
              </p:cNvSpPr>
              <p:nvPr/>
            </p:nvSpPr>
            <p:spPr bwMode="auto">
              <a:xfrm>
                <a:off x="476" y="170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5" name="Oval 156"/>
              <p:cNvSpPr>
                <a:spLocks noChangeArrowheads="1"/>
              </p:cNvSpPr>
              <p:nvPr/>
            </p:nvSpPr>
            <p:spPr bwMode="auto">
              <a:xfrm>
                <a:off x="1837" y="436"/>
                <a:ext cx="408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76" name="Text Box 157"/>
              <p:cNvSpPr txBox="1">
                <a:spLocks noChangeArrowheads="1"/>
              </p:cNvSpPr>
              <p:nvPr/>
            </p:nvSpPr>
            <p:spPr bwMode="auto">
              <a:xfrm>
                <a:off x="1746" y="1253"/>
                <a:ext cx="18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7" name="Text Box 158"/>
              <p:cNvSpPr txBox="1">
                <a:spLocks noChangeArrowheads="1"/>
              </p:cNvSpPr>
              <p:nvPr/>
            </p:nvSpPr>
            <p:spPr bwMode="auto">
              <a:xfrm>
                <a:off x="793" y="120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8" name="Text Box 159"/>
              <p:cNvSpPr txBox="1">
                <a:spLocks noChangeArrowheads="1"/>
              </p:cNvSpPr>
              <p:nvPr/>
            </p:nvSpPr>
            <p:spPr bwMode="auto">
              <a:xfrm>
                <a:off x="385" y="1207"/>
                <a:ext cx="13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479" name="Text Box 160"/>
              <p:cNvSpPr txBox="1">
                <a:spLocks noChangeArrowheads="1"/>
              </p:cNvSpPr>
              <p:nvPr/>
            </p:nvSpPr>
            <p:spPr bwMode="auto">
              <a:xfrm>
                <a:off x="1292" y="75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0" name="Text Box 161"/>
              <p:cNvSpPr txBox="1">
                <a:spLocks noChangeArrowheads="1"/>
              </p:cNvSpPr>
              <p:nvPr/>
            </p:nvSpPr>
            <p:spPr bwMode="auto">
              <a:xfrm>
                <a:off x="1292" y="1570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1" name="Text Box 162"/>
              <p:cNvSpPr txBox="1">
                <a:spLocks noChangeArrowheads="1"/>
              </p:cNvSpPr>
              <p:nvPr/>
            </p:nvSpPr>
            <p:spPr bwMode="auto">
              <a:xfrm>
                <a:off x="1292" y="2024"/>
                <a:ext cx="18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482" name="Text Box 163"/>
              <p:cNvSpPr txBox="1">
                <a:spLocks noChangeArrowheads="1"/>
              </p:cNvSpPr>
              <p:nvPr/>
            </p:nvSpPr>
            <p:spPr bwMode="auto">
              <a:xfrm>
                <a:off x="567" y="52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8483" name="Text Box 164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8484" name="Text Box 165"/>
              <p:cNvSpPr txBox="1">
                <a:spLocks noChangeArrowheads="1"/>
              </p:cNvSpPr>
              <p:nvPr/>
            </p:nvSpPr>
            <p:spPr bwMode="auto">
              <a:xfrm>
                <a:off x="1927" y="1797"/>
                <a:ext cx="22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18485" name="Text Box 166"/>
              <p:cNvSpPr txBox="1">
                <a:spLocks noChangeArrowheads="1"/>
              </p:cNvSpPr>
              <p:nvPr/>
            </p:nvSpPr>
            <p:spPr bwMode="auto">
              <a:xfrm>
                <a:off x="113" y="73"/>
                <a:ext cx="40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18435" name="Text Box 167"/>
          <p:cNvSpPr txBox="1">
            <a:spLocks noChangeArrowheads="1"/>
          </p:cNvSpPr>
          <p:nvPr/>
        </p:nvSpPr>
        <p:spPr bwMode="auto">
          <a:xfrm>
            <a:off x="4716463" y="536575"/>
            <a:ext cx="37814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(0 : odd, 1 : even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= {0, 000, 00000, 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011, 01111, 0111111, …….}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even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even, 1 : odd 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: odd, 1 : odd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 family of, a ancesstor of , a sister of</a:t>
            </a:r>
            <a:r>
              <a:rPr lang="en-US" altLang="ko-KR" sz="9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 no, odd no</a:t>
            </a:r>
            <a:endParaRPr lang="en-US" altLang="ko-KR" sz="1100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Text Box 168"/>
          <p:cNvSpPr txBox="1">
            <a:spLocks noChangeArrowheads="1"/>
          </p:cNvSpPr>
          <p:nvPr/>
        </p:nvSpPr>
        <p:spPr bwMode="auto">
          <a:xfrm>
            <a:off x="323850" y="981075"/>
            <a:ext cx="503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437" name="Text Box 169"/>
          <p:cNvSpPr txBox="1">
            <a:spLocks noChangeArrowheads="1"/>
          </p:cNvSpPr>
          <p:nvPr/>
        </p:nvSpPr>
        <p:spPr bwMode="auto">
          <a:xfrm>
            <a:off x="793750" y="3776663"/>
            <a:ext cx="7848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,y)     ex) 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relation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reflexive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       yRx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Symmetric.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cf) xRy   x is a father of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xRy   y is a father of x  (wrong)       not Symmetric.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xRy, xRy      xRy : 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하다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 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satisfies these 3 properties is equivalent class.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B, C, D 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  <a:endParaRPr lang="el-GR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Line 170"/>
          <p:cNvSpPr>
            <a:spLocks noChangeShapeType="1"/>
          </p:cNvSpPr>
          <p:nvPr/>
        </p:nvSpPr>
        <p:spPr bwMode="auto">
          <a:xfrm flipH="1">
            <a:off x="3962400" y="3921125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9" name="Line 171"/>
          <p:cNvSpPr>
            <a:spLocks noChangeShapeType="1"/>
          </p:cNvSpPr>
          <p:nvPr/>
        </p:nvSpPr>
        <p:spPr bwMode="auto">
          <a:xfrm>
            <a:off x="1225550" y="4640263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0" name="Line 172"/>
          <p:cNvSpPr>
            <a:spLocks noChangeShapeType="1"/>
          </p:cNvSpPr>
          <p:nvPr/>
        </p:nvSpPr>
        <p:spPr bwMode="auto">
          <a:xfrm>
            <a:off x="3746500" y="5287963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1" name="Line 173"/>
          <p:cNvSpPr>
            <a:spLocks noChangeShapeType="1"/>
          </p:cNvSpPr>
          <p:nvPr/>
        </p:nvSpPr>
        <p:spPr bwMode="auto">
          <a:xfrm>
            <a:off x="1441450" y="5072063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2" name="Line 174"/>
          <p:cNvSpPr>
            <a:spLocks noChangeShapeType="1"/>
          </p:cNvSpPr>
          <p:nvPr/>
        </p:nvSpPr>
        <p:spPr bwMode="auto">
          <a:xfrm>
            <a:off x="1657350" y="5648325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8443" name="Group 175"/>
          <p:cNvGrpSpPr>
            <a:grpSpLocks/>
          </p:cNvGrpSpPr>
          <p:nvPr/>
        </p:nvGrpSpPr>
        <p:grpSpPr bwMode="auto">
          <a:xfrm>
            <a:off x="577850" y="4279900"/>
            <a:ext cx="215900" cy="1728788"/>
            <a:chOff x="340" y="2704"/>
            <a:chExt cx="136" cy="1089"/>
          </a:xfrm>
        </p:grpSpPr>
        <p:grpSp>
          <p:nvGrpSpPr>
            <p:cNvPr id="18456" name="Group 176"/>
            <p:cNvGrpSpPr>
              <a:grpSpLocks/>
            </p:cNvGrpSpPr>
            <p:nvPr/>
          </p:nvGrpSpPr>
          <p:grpSpPr bwMode="auto">
            <a:xfrm>
              <a:off x="431" y="2704"/>
              <a:ext cx="45" cy="862"/>
              <a:chOff x="431" y="2704"/>
              <a:chExt cx="45" cy="862"/>
            </a:xfrm>
          </p:grpSpPr>
          <p:sp>
            <p:nvSpPr>
              <p:cNvPr id="18460" name="Line 177"/>
              <p:cNvSpPr>
                <a:spLocks noChangeShapeType="1"/>
              </p:cNvSpPr>
              <p:nvPr/>
            </p:nvSpPr>
            <p:spPr bwMode="auto">
              <a:xfrm flipH="1">
                <a:off x="431" y="270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1" name="Line 178"/>
              <p:cNvSpPr>
                <a:spLocks noChangeShapeType="1"/>
              </p:cNvSpPr>
              <p:nvPr/>
            </p:nvSpPr>
            <p:spPr bwMode="auto">
              <a:xfrm>
                <a:off x="431" y="2704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2" name="Line 179"/>
              <p:cNvSpPr>
                <a:spLocks noChangeShapeType="1"/>
              </p:cNvSpPr>
              <p:nvPr/>
            </p:nvSpPr>
            <p:spPr bwMode="auto">
              <a:xfrm>
                <a:off x="431" y="3566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3" name="Line 180"/>
              <p:cNvSpPr>
                <a:spLocks noChangeShapeType="1"/>
              </p:cNvSpPr>
              <p:nvPr/>
            </p:nvSpPr>
            <p:spPr bwMode="auto">
              <a:xfrm flipH="1">
                <a:off x="431" y="2931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57" name="Line 181"/>
            <p:cNvSpPr>
              <a:spLocks noChangeShapeType="1"/>
            </p:cNvSpPr>
            <p:nvPr/>
          </p:nvSpPr>
          <p:spPr bwMode="auto">
            <a:xfrm flipH="1">
              <a:off x="340" y="2931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Line 182"/>
            <p:cNvSpPr>
              <a:spLocks noChangeShapeType="1"/>
            </p:cNvSpPr>
            <p:nvPr/>
          </p:nvSpPr>
          <p:spPr bwMode="auto">
            <a:xfrm>
              <a:off x="340" y="2931"/>
              <a:ext cx="0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Line 183"/>
            <p:cNvSpPr>
              <a:spLocks noChangeShapeType="1"/>
            </p:cNvSpPr>
            <p:nvPr/>
          </p:nvSpPr>
          <p:spPr bwMode="auto">
            <a:xfrm>
              <a:off x="340" y="3793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4" name="Oval 184"/>
          <p:cNvSpPr>
            <a:spLocks noChangeArrowheads="1"/>
          </p:cNvSpPr>
          <p:nvPr/>
        </p:nvSpPr>
        <p:spPr bwMode="auto">
          <a:xfrm>
            <a:off x="7202488" y="3848100"/>
            <a:ext cx="1152525" cy="11525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5" name="Line 185"/>
          <p:cNvSpPr>
            <a:spLocks noChangeShapeType="1"/>
          </p:cNvSpPr>
          <p:nvPr/>
        </p:nvSpPr>
        <p:spPr bwMode="auto">
          <a:xfrm flipV="1">
            <a:off x="7778750" y="38481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Line 186"/>
          <p:cNvSpPr>
            <a:spLocks noChangeShapeType="1"/>
          </p:cNvSpPr>
          <p:nvPr/>
        </p:nvSpPr>
        <p:spPr bwMode="auto">
          <a:xfrm>
            <a:off x="7202488" y="4424363"/>
            <a:ext cx="1152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7" name="Oval 187"/>
          <p:cNvSpPr>
            <a:spLocks noChangeArrowheads="1"/>
          </p:cNvSpPr>
          <p:nvPr/>
        </p:nvSpPr>
        <p:spPr bwMode="auto">
          <a:xfrm>
            <a:off x="5473700" y="3849688"/>
            <a:ext cx="865188" cy="5032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88"/>
          <p:cNvSpPr>
            <a:spLocks noChangeShapeType="1"/>
          </p:cNvSpPr>
          <p:nvPr/>
        </p:nvSpPr>
        <p:spPr bwMode="auto">
          <a:xfrm flipV="1">
            <a:off x="5905500" y="3849688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9" name="Text Box 189"/>
          <p:cNvSpPr txBox="1">
            <a:spLocks noChangeArrowheads="1"/>
          </p:cNvSpPr>
          <p:nvPr/>
        </p:nvSpPr>
        <p:spPr bwMode="auto">
          <a:xfrm>
            <a:off x="5546725" y="3921125"/>
            <a:ext cx="358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m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0" name="Text Box 190"/>
          <p:cNvSpPr txBox="1">
            <a:spLocks noChangeArrowheads="1"/>
          </p:cNvSpPr>
          <p:nvPr/>
        </p:nvSpPr>
        <p:spPr bwMode="auto">
          <a:xfrm>
            <a:off x="5905500" y="3921125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f</a:t>
            </a:r>
            <a:endParaRPr lang="ko-KR" altLang="en-US" sz="1500">
              <a:solidFill>
                <a:srgbClr val="000000"/>
              </a:solidFill>
            </a:endParaRPr>
          </a:p>
        </p:txBody>
      </p:sp>
      <p:sp>
        <p:nvSpPr>
          <p:cNvPr id="18451" name="Text Box 191"/>
          <p:cNvSpPr txBox="1">
            <a:spLocks noChangeArrowheads="1"/>
          </p:cNvSpPr>
          <p:nvPr/>
        </p:nvSpPr>
        <p:spPr bwMode="auto">
          <a:xfrm>
            <a:off x="7202488" y="4064000"/>
            <a:ext cx="12954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lain" startAt="2002"/>
            </a:pPr>
            <a:r>
              <a:rPr lang="en-US" altLang="ko-KR" sz="1500">
                <a:solidFill>
                  <a:srgbClr val="000000"/>
                </a:solidFill>
              </a:rPr>
              <a:t>  2001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999"/>
            </a:pPr>
            <a:r>
              <a:rPr lang="en-US" altLang="ko-KR" sz="1500">
                <a:solidFill>
                  <a:srgbClr val="000000"/>
                </a:solidFill>
              </a:rPr>
              <a:t>  2000</a:t>
            </a:r>
          </a:p>
        </p:txBody>
      </p:sp>
      <p:sp>
        <p:nvSpPr>
          <p:cNvPr id="18452" name="Text Box 192"/>
          <p:cNvSpPr txBox="1">
            <a:spLocks noChangeArrowheads="1"/>
          </p:cNvSpPr>
          <p:nvPr/>
        </p:nvSpPr>
        <p:spPr bwMode="auto">
          <a:xfrm>
            <a:off x="4970463" y="4608513"/>
            <a:ext cx="1944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3" name="Text Box 193"/>
          <p:cNvSpPr txBox="1">
            <a:spLocks noChangeArrowheads="1"/>
          </p:cNvSpPr>
          <p:nvPr/>
        </p:nvSpPr>
        <p:spPr bwMode="auto">
          <a:xfrm>
            <a:off x="6805613" y="5276850"/>
            <a:ext cx="20875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</a:t>
            </a:r>
          </a:p>
        </p:txBody>
      </p:sp>
      <p:sp>
        <p:nvSpPr>
          <p:cNvPr id="18454" name="Line 194"/>
          <p:cNvSpPr>
            <a:spLocks noChangeShapeType="1"/>
          </p:cNvSpPr>
          <p:nvPr/>
        </p:nvSpPr>
        <p:spPr bwMode="auto">
          <a:xfrm>
            <a:off x="5905500" y="44243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5" name="Line 195"/>
          <p:cNvSpPr>
            <a:spLocks noChangeShapeType="1"/>
          </p:cNvSpPr>
          <p:nvPr/>
        </p:nvSpPr>
        <p:spPr bwMode="auto">
          <a:xfrm>
            <a:off x="7778750" y="50720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504825" y="620713"/>
            <a:ext cx="82073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Neccesary and sufficient condition that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 by dfa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 have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classes with finite index and right invariant.</a:t>
            </a:r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431800" y="1844675"/>
            <a:ext cx="52197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invariant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 y ∈ ∑*,  When Relation R defined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 =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y) 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 ∈ ∑*, for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z,  if  xRy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xzRyz.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431800" y="3284538"/>
            <a:ext cx="5113338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case of hakbun , xzRyz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not defined.</a:t>
            </a:r>
          </a:p>
          <a:p>
            <a:pPr eaLnBrk="1" hangingPunct="1">
              <a:spcBef>
                <a:spcPct val="5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647700" y="4579938"/>
            <a:ext cx="828198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0·1</a:t>
            </a:r>
            <a:r>
              <a:rPr lang="en-US" altLang="ko-KR" sz="2800">
                <a:solidFill>
                  <a:srgbClr val="000000"/>
                </a:solidFill>
              </a:rPr>
              <a:t>R</a:t>
            </a:r>
            <a:r>
              <a:rPr lang="en-US" altLang="ko-KR" sz="1500">
                <a:solidFill>
                  <a:srgbClr val="000000"/>
                </a:solidFill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Arial" pitchFamily="34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</a:rPr>
              <a:t>1      xzRyz       *union of equivalent class</a:t>
            </a: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and right invariant should be satisfied</a:t>
            </a:r>
            <a:r>
              <a:rPr lang="ko-KR" altLang="en-US" sz="1500">
                <a:solidFill>
                  <a:srgbClr val="000000"/>
                </a:solidFill>
              </a:rPr>
              <a:t>		</a:t>
            </a:r>
            <a:endParaRPr lang="en-US" altLang="en-US" sz="1500">
              <a:solidFill>
                <a:srgbClr val="000000"/>
              </a:solidFill>
            </a:endParaRP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 flipV="1">
            <a:off x="863600" y="49418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30163" y="5229225"/>
            <a:ext cx="20161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4148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8"/>
          <p:cNvSpPr>
            <a:spLocks noChangeArrowheads="1"/>
          </p:cNvSpPr>
          <p:nvPr/>
        </p:nvSpPr>
        <p:spPr bwMode="auto">
          <a:xfrm>
            <a:off x="539750" y="620713"/>
            <a:ext cx="45370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ex)  Design the automata that accepts a Number of 1’s to be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4n+1, 4n+3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4n+1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4n +2}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&lt;=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sym typeface="Wingdings" pitchFamily="2" charset="2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= { x | x ∈ ∑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*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and x = 4n +3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L =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∪ L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Word x   ...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… ( 4n+i+1 )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∈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cxnSp>
        <p:nvCxnSpPr>
          <p:cNvPr id="20483" name="AutoShape 39"/>
          <p:cNvCxnSpPr>
            <a:cxnSpLocks noChangeShapeType="1"/>
            <a:stCxn id="20482" idx="1"/>
            <a:endCxn id="20482" idx="1"/>
          </p:cNvCxnSpPr>
          <p:nvPr/>
        </p:nvCxnSpPr>
        <p:spPr bwMode="auto">
          <a:xfrm>
            <a:off x="539750" y="256540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84" name="Group 40"/>
          <p:cNvGrpSpPr>
            <a:grpSpLocks/>
          </p:cNvGrpSpPr>
          <p:nvPr/>
        </p:nvGrpSpPr>
        <p:grpSpPr bwMode="auto">
          <a:xfrm>
            <a:off x="1547813" y="4221163"/>
            <a:ext cx="5400675" cy="1978025"/>
            <a:chOff x="975" y="2659"/>
            <a:chExt cx="3402" cy="1246"/>
          </a:xfrm>
        </p:grpSpPr>
        <p:sp>
          <p:nvSpPr>
            <p:cNvPr id="20489" name="Oval 41"/>
            <p:cNvSpPr>
              <a:spLocks noChangeArrowheads="1"/>
            </p:cNvSpPr>
            <p:nvPr/>
          </p:nvSpPr>
          <p:spPr bwMode="auto">
            <a:xfrm>
              <a:off x="2200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0" name="Oval 42"/>
            <p:cNvSpPr>
              <a:spLocks noChangeArrowheads="1"/>
            </p:cNvSpPr>
            <p:nvPr/>
          </p:nvSpPr>
          <p:spPr bwMode="auto">
            <a:xfrm>
              <a:off x="3061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Oval 43"/>
            <p:cNvSpPr>
              <a:spLocks noChangeArrowheads="1"/>
            </p:cNvSpPr>
            <p:nvPr/>
          </p:nvSpPr>
          <p:spPr bwMode="auto">
            <a:xfrm>
              <a:off x="3969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44"/>
            <p:cNvSpPr>
              <a:spLocks noChangeShapeType="1"/>
            </p:cNvSpPr>
            <p:nvPr/>
          </p:nvSpPr>
          <p:spPr bwMode="auto">
            <a:xfrm>
              <a:off x="975" y="320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Line 45"/>
            <p:cNvSpPr>
              <a:spLocks noChangeShapeType="1"/>
            </p:cNvSpPr>
            <p:nvPr/>
          </p:nvSpPr>
          <p:spPr bwMode="auto">
            <a:xfrm>
              <a:off x="1701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4" name="Line 46"/>
            <p:cNvSpPr>
              <a:spLocks noChangeShapeType="1"/>
            </p:cNvSpPr>
            <p:nvPr/>
          </p:nvSpPr>
          <p:spPr bwMode="auto">
            <a:xfrm>
              <a:off x="3424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5" name="Line 47"/>
            <p:cNvSpPr>
              <a:spLocks noChangeShapeType="1"/>
            </p:cNvSpPr>
            <p:nvPr/>
          </p:nvSpPr>
          <p:spPr bwMode="auto">
            <a:xfrm>
              <a:off x="2563" y="320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Freeform 48"/>
            <p:cNvSpPr>
              <a:spLocks/>
            </p:cNvSpPr>
            <p:nvPr/>
          </p:nvSpPr>
          <p:spPr bwMode="auto">
            <a:xfrm>
              <a:off x="1655" y="3385"/>
              <a:ext cx="2314" cy="325"/>
            </a:xfrm>
            <a:custGeom>
              <a:avLst/>
              <a:gdLst>
                <a:gd name="T0" fmla="*/ 2314 w 2314"/>
                <a:gd name="T1" fmla="*/ 0 h 325"/>
                <a:gd name="T2" fmla="*/ 1134 w 2314"/>
                <a:gd name="T3" fmla="*/ 318 h 325"/>
                <a:gd name="T4" fmla="*/ 0 w 2314"/>
                <a:gd name="T5" fmla="*/ 45 h 3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14" h="325">
                  <a:moveTo>
                    <a:pt x="2314" y="0"/>
                  </a:moveTo>
                  <a:cubicBezTo>
                    <a:pt x="1917" y="155"/>
                    <a:pt x="1520" y="311"/>
                    <a:pt x="1134" y="318"/>
                  </a:cubicBezTo>
                  <a:cubicBezTo>
                    <a:pt x="748" y="325"/>
                    <a:pt x="189" y="98"/>
                    <a:pt x="0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Line 49"/>
            <p:cNvSpPr>
              <a:spLocks noChangeShapeType="1"/>
            </p:cNvSpPr>
            <p:nvPr/>
          </p:nvSpPr>
          <p:spPr bwMode="auto">
            <a:xfrm flipH="1" flipV="1">
              <a:off x="1610" y="3385"/>
              <a:ext cx="4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Freeform 50"/>
            <p:cNvSpPr>
              <a:spLocks/>
            </p:cNvSpPr>
            <p:nvPr/>
          </p:nvSpPr>
          <p:spPr bwMode="auto">
            <a:xfrm>
              <a:off x="1429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Freeform 51"/>
            <p:cNvSpPr>
              <a:spLocks/>
            </p:cNvSpPr>
            <p:nvPr/>
          </p:nvSpPr>
          <p:spPr bwMode="auto">
            <a:xfrm>
              <a:off x="2290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Freeform 52"/>
            <p:cNvSpPr>
              <a:spLocks/>
            </p:cNvSpPr>
            <p:nvPr/>
          </p:nvSpPr>
          <p:spPr bwMode="auto">
            <a:xfrm>
              <a:off x="3152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1" name="Freeform 53"/>
            <p:cNvSpPr>
              <a:spLocks/>
            </p:cNvSpPr>
            <p:nvPr/>
          </p:nvSpPr>
          <p:spPr bwMode="auto">
            <a:xfrm>
              <a:off x="4014" y="2795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02" name="Group 54"/>
            <p:cNvGrpSpPr>
              <a:grpSpLocks/>
            </p:cNvGrpSpPr>
            <p:nvPr/>
          </p:nvGrpSpPr>
          <p:grpSpPr bwMode="auto">
            <a:xfrm>
              <a:off x="1338" y="3068"/>
              <a:ext cx="408" cy="272"/>
              <a:chOff x="1338" y="3068"/>
              <a:chExt cx="408" cy="272"/>
            </a:xfrm>
          </p:grpSpPr>
          <p:sp>
            <p:nvSpPr>
              <p:cNvPr id="20514" name="Oval 55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15" name="Text Box 56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0503" name="Text Box 57"/>
            <p:cNvSpPr txBox="1">
              <a:spLocks noChangeArrowheads="1"/>
            </p:cNvSpPr>
            <p:nvPr/>
          </p:nvSpPr>
          <p:spPr bwMode="auto">
            <a:xfrm>
              <a:off x="2245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04" name="Text Box 58"/>
            <p:cNvSpPr txBox="1">
              <a:spLocks noChangeArrowheads="1"/>
            </p:cNvSpPr>
            <p:nvPr/>
          </p:nvSpPr>
          <p:spPr bwMode="auto">
            <a:xfrm>
              <a:off x="3107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05" name="Text Box 59"/>
            <p:cNvSpPr txBox="1">
              <a:spLocks noChangeArrowheads="1"/>
            </p:cNvSpPr>
            <p:nvPr/>
          </p:nvSpPr>
          <p:spPr bwMode="auto">
            <a:xfrm>
              <a:off x="4014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06" name="Text Box 60"/>
            <p:cNvSpPr txBox="1">
              <a:spLocks noChangeArrowheads="1"/>
            </p:cNvSpPr>
            <p:nvPr/>
          </p:nvSpPr>
          <p:spPr bwMode="auto">
            <a:xfrm>
              <a:off x="2245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7" name="Text Box 61"/>
            <p:cNvSpPr txBox="1">
              <a:spLocks noChangeArrowheads="1"/>
            </p:cNvSpPr>
            <p:nvPr/>
          </p:nvSpPr>
          <p:spPr bwMode="auto">
            <a:xfrm>
              <a:off x="3107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8" name="Text Box 62"/>
            <p:cNvSpPr txBox="1">
              <a:spLocks noChangeArrowheads="1"/>
            </p:cNvSpPr>
            <p:nvPr/>
          </p:nvSpPr>
          <p:spPr bwMode="auto">
            <a:xfrm>
              <a:off x="3969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09" name="Text Box 63"/>
            <p:cNvSpPr txBox="1">
              <a:spLocks noChangeArrowheads="1"/>
            </p:cNvSpPr>
            <p:nvPr/>
          </p:nvSpPr>
          <p:spPr bwMode="auto">
            <a:xfrm>
              <a:off x="2653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0" name="Text Box 64"/>
            <p:cNvSpPr txBox="1">
              <a:spLocks noChangeArrowheads="1"/>
            </p:cNvSpPr>
            <p:nvPr/>
          </p:nvSpPr>
          <p:spPr bwMode="auto">
            <a:xfrm>
              <a:off x="1383" y="2659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11" name="Text Box 65"/>
            <p:cNvSpPr txBox="1">
              <a:spLocks noChangeArrowheads="1"/>
            </p:cNvSpPr>
            <p:nvPr/>
          </p:nvSpPr>
          <p:spPr bwMode="auto">
            <a:xfrm>
              <a:off x="3515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2" name="Text Box 66"/>
            <p:cNvSpPr txBox="1">
              <a:spLocks noChangeArrowheads="1"/>
            </p:cNvSpPr>
            <p:nvPr/>
          </p:nvSpPr>
          <p:spPr bwMode="auto">
            <a:xfrm>
              <a:off x="2699" y="3703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3" name="Text Box 67"/>
            <p:cNvSpPr txBox="1">
              <a:spLocks noChangeArrowheads="1"/>
            </p:cNvSpPr>
            <p:nvPr/>
          </p:nvSpPr>
          <p:spPr bwMode="auto">
            <a:xfrm>
              <a:off x="1791" y="3022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0485" name="Text Box 68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0486" name="Text Box 69"/>
          <p:cNvSpPr txBox="1">
            <a:spLocks noChangeArrowheads="1"/>
          </p:cNvSpPr>
          <p:nvPr/>
        </p:nvSpPr>
        <p:spPr bwMode="auto">
          <a:xfrm>
            <a:off x="5292725" y="2781300"/>
            <a:ext cx="25209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</a:pP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Line 70"/>
          <p:cNvSpPr>
            <a:spLocks noChangeShapeType="1"/>
          </p:cNvSpPr>
          <p:nvPr/>
        </p:nvSpPr>
        <p:spPr bwMode="auto">
          <a:xfrm flipV="1">
            <a:off x="2987675" y="1484313"/>
            <a:ext cx="3603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Text Box 71"/>
          <p:cNvSpPr txBox="1">
            <a:spLocks noChangeArrowheads="1"/>
          </p:cNvSpPr>
          <p:nvPr/>
        </p:nvSpPr>
        <p:spPr bwMode="auto">
          <a:xfrm>
            <a:off x="3348038" y="1268413"/>
            <a:ext cx="2087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26468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ChangeArrowheads="1"/>
          </p:cNvSpPr>
          <p:nvPr/>
        </p:nvSpPr>
        <p:spPr bwMode="auto">
          <a:xfrm>
            <a:off x="539750" y="620713"/>
            <a:ext cx="381635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u="sng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2.2 Non Deterministic Finite Automata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M = (Q,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F)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DFA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: Q ×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→ Q’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NFA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: Q × (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Σ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∪ {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}) → 2</a:t>
            </a:r>
            <a:r>
              <a:rPr lang="en-US" altLang="ko-KR" sz="1500" baseline="30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30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ex) Q × a →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}</a:t>
            </a:r>
          </a:p>
        </p:txBody>
      </p:sp>
      <p:sp>
        <p:nvSpPr>
          <p:cNvPr id="21507" name="Text Box 40"/>
          <p:cNvSpPr txBox="1">
            <a:spLocks noChangeArrowheads="1"/>
          </p:cNvSpPr>
          <p:nvPr/>
        </p:nvSpPr>
        <p:spPr bwMode="auto">
          <a:xfrm>
            <a:off x="4932363" y="908050"/>
            <a:ext cx="3455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08" name="Rectangle 41"/>
          <p:cNvSpPr>
            <a:spLocks noChangeArrowheads="1"/>
          </p:cNvSpPr>
          <p:nvPr/>
        </p:nvSpPr>
        <p:spPr bwMode="auto">
          <a:xfrm>
            <a:off x="468313" y="2708275"/>
            <a:ext cx="64087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ko-KR" altLang="ko-KR" sz="1500">
              <a:latin typeface="Times New Roman" pitchFamily="18" charset="0"/>
              <a:ea typeface="서울도시" pitchFamily="18" charset="-127"/>
            </a:endParaRPr>
          </a:p>
        </p:txBody>
      </p:sp>
      <p:grpSp>
        <p:nvGrpSpPr>
          <p:cNvPr id="21509" name="Group 42"/>
          <p:cNvGrpSpPr>
            <a:grpSpLocks/>
          </p:cNvGrpSpPr>
          <p:nvPr/>
        </p:nvGrpSpPr>
        <p:grpSpPr bwMode="auto">
          <a:xfrm>
            <a:off x="719138" y="3209925"/>
            <a:ext cx="4679950" cy="2408238"/>
            <a:chOff x="1111" y="2614"/>
            <a:chExt cx="2948" cy="1517"/>
          </a:xfrm>
        </p:grpSpPr>
        <p:grpSp>
          <p:nvGrpSpPr>
            <p:cNvPr id="21516" name="Group 43"/>
            <p:cNvGrpSpPr>
              <a:grpSpLocks/>
            </p:cNvGrpSpPr>
            <p:nvPr/>
          </p:nvGrpSpPr>
          <p:grpSpPr bwMode="auto">
            <a:xfrm>
              <a:off x="1474" y="2614"/>
              <a:ext cx="2585" cy="1517"/>
              <a:chOff x="1474" y="2614"/>
              <a:chExt cx="2585" cy="1517"/>
            </a:xfrm>
          </p:grpSpPr>
          <p:sp>
            <p:nvSpPr>
              <p:cNvPr id="21518" name="Oval 44"/>
              <p:cNvSpPr>
                <a:spLocks noChangeArrowheads="1"/>
              </p:cNvSpPr>
              <p:nvPr/>
            </p:nvSpPr>
            <p:spPr bwMode="auto">
              <a:xfrm>
                <a:off x="1474" y="3203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9" name="Text Box 45"/>
              <p:cNvSpPr txBox="1">
                <a:spLocks noChangeArrowheads="1"/>
              </p:cNvSpPr>
              <p:nvPr/>
            </p:nvSpPr>
            <p:spPr bwMode="auto">
              <a:xfrm>
                <a:off x="1519" y="3203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520" name="Oval 46"/>
              <p:cNvSpPr>
                <a:spLocks noChangeArrowheads="1"/>
              </p:cNvSpPr>
              <p:nvPr/>
            </p:nvSpPr>
            <p:spPr bwMode="auto">
              <a:xfrm>
                <a:off x="2018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1" name="Text Box 47"/>
              <p:cNvSpPr txBox="1">
                <a:spLocks noChangeArrowheads="1"/>
              </p:cNvSpPr>
              <p:nvPr/>
            </p:nvSpPr>
            <p:spPr bwMode="auto">
              <a:xfrm>
                <a:off x="2063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522" name="Oval 48"/>
              <p:cNvSpPr>
                <a:spLocks noChangeArrowheads="1"/>
              </p:cNvSpPr>
              <p:nvPr/>
            </p:nvSpPr>
            <p:spPr bwMode="auto">
              <a:xfrm>
                <a:off x="2835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3" name="Text Box 49"/>
              <p:cNvSpPr txBox="1">
                <a:spLocks noChangeArrowheads="1"/>
              </p:cNvSpPr>
              <p:nvPr/>
            </p:nvSpPr>
            <p:spPr bwMode="auto">
              <a:xfrm>
                <a:off x="2880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524" name="Oval 50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5" name="Text Box 51"/>
              <p:cNvSpPr txBox="1">
                <a:spLocks noChangeArrowheads="1"/>
              </p:cNvSpPr>
              <p:nvPr/>
            </p:nvSpPr>
            <p:spPr bwMode="auto">
              <a:xfrm>
                <a:off x="3696" y="2659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526" name="Oval 52"/>
              <p:cNvSpPr>
                <a:spLocks noChangeArrowheads="1"/>
              </p:cNvSpPr>
              <p:nvPr/>
            </p:nvSpPr>
            <p:spPr bwMode="auto">
              <a:xfrm>
                <a:off x="2064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7" name="Text Box 53"/>
              <p:cNvSpPr txBox="1">
                <a:spLocks noChangeArrowheads="1"/>
              </p:cNvSpPr>
              <p:nvPr/>
            </p:nvSpPr>
            <p:spPr bwMode="auto">
              <a:xfrm>
                <a:off x="2063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528" name="Oval 54"/>
              <p:cNvSpPr>
                <a:spLocks noChangeArrowheads="1"/>
              </p:cNvSpPr>
              <p:nvPr/>
            </p:nvSpPr>
            <p:spPr bwMode="auto">
              <a:xfrm>
                <a:off x="2880" y="3657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38100" cmpd="dbl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29" name="Text Box 55"/>
              <p:cNvSpPr txBox="1">
                <a:spLocks noChangeArrowheads="1"/>
              </p:cNvSpPr>
              <p:nvPr/>
            </p:nvSpPr>
            <p:spPr bwMode="auto">
              <a:xfrm>
                <a:off x="2925" y="3657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cxnSp>
            <p:nvCxnSpPr>
              <p:cNvPr id="21530" name="AutoShape 56"/>
              <p:cNvCxnSpPr>
                <a:cxnSpLocks noChangeShapeType="1"/>
                <a:stCxn id="21508" idx="2"/>
                <a:endCxn id="21508" idx="2"/>
              </p:cNvCxnSpPr>
              <p:nvPr/>
            </p:nvCxnSpPr>
            <p:spPr bwMode="auto">
              <a:xfrm>
                <a:off x="2314" y="315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31" name="Line 57"/>
              <p:cNvSpPr>
                <a:spLocks noChangeShapeType="1"/>
              </p:cNvSpPr>
              <p:nvPr/>
            </p:nvSpPr>
            <p:spPr bwMode="auto">
              <a:xfrm flipV="1">
                <a:off x="1746" y="2976"/>
                <a:ext cx="22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2" name="Line 58"/>
              <p:cNvSpPr>
                <a:spLocks noChangeShapeType="1"/>
              </p:cNvSpPr>
              <p:nvPr/>
            </p:nvSpPr>
            <p:spPr bwMode="auto">
              <a:xfrm>
                <a:off x="2381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3" name="Line 59"/>
              <p:cNvSpPr>
                <a:spLocks noChangeShapeType="1"/>
              </p:cNvSpPr>
              <p:nvPr/>
            </p:nvSpPr>
            <p:spPr bwMode="auto">
              <a:xfrm>
                <a:off x="3198" y="2795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4" name="Line 60"/>
              <p:cNvSpPr>
                <a:spLocks noChangeShapeType="1"/>
              </p:cNvSpPr>
              <p:nvPr/>
            </p:nvSpPr>
            <p:spPr bwMode="auto">
              <a:xfrm>
                <a:off x="1746" y="3521"/>
                <a:ext cx="272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3929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6" name="Text Box 62"/>
              <p:cNvSpPr txBox="1">
                <a:spLocks noChangeArrowheads="1"/>
              </p:cNvSpPr>
              <p:nvPr/>
            </p:nvSpPr>
            <p:spPr bwMode="auto">
              <a:xfrm>
                <a:off x="3288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7" name="Text Box 63"/>
              <p:cNvSpPr txBox="1">
                <a:spLocks noChangeArrowheads="1"/>
              </p:cNvSpPr>
              <p:nvPr/>
            </p:nvSpPr>
            <p:spPr bwMode="auto">
              <a:xfrm>
                <a:off x="2426" y="2614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8" name="Text Box 64"/>
              <p:cNvSpPr txBox="1">
                <a:spLocks noChangeArrowheads="1"/>
              </p:cNvSpPr>
              <p:nvPr/>
            </p:nvSpPr>
            <p:spPr bwMode="auto">
              <a:xfrm>
                <a:off x="1701" y="2886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539" name="Freeform 65"/>
              <p:cNvSpPr>
                <a:spLocks/>
              </p:cNvSpPr>
              <p:nvPr/>
            </p:nvSpPr>
            <p:spPr bwMode="auto">
              <a:xfrm>
                <a:off x="2426" y="3657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0" name="Freeform 66"/>
              <p:cNvSpPr>
                <a:spLocks/>
              </p:cNvSpPr>
              <p:nvPr/>
            </p:nvSpPr>
            <p:spPr bwMode="auto">
              <a:xfrm rot="10800000">
                <a:off x="2426" y="3838"/>
                <a:ext cx="363" cy="91"/>
              </a:xfrm>
              <a:custGeom>
                <a:avLst/>
                <a:gdLst>
                  <a:gd name="T0" fmla="*/ 0 w 273"/>
                  <a:gd name="T1" fmla="*/ 91 h 91"/>
                  <a:gd name="T2" fmla="*/ 396276 w 273"/>
                  <a:gd name="T3" fmla="*/ 0 h 91"/>
                  <a:gd name="T4" fmla="*/ 797252 w 273"/>
                  <a:gd name="T5" fmla="*/ 91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3" h="91">
                    <a:moveTo>
                      <a:pt x="0" y="91"/>
                    </a:moveTo>
                    <a:cubicBezTo>
                      <a:pt x="45" y="45"/>
                      <a:pt x="91" y="0"/>
                      <a:pt x="136" y="0"/>
                    </a:cubicBezTo>
                    <a:cubicBezTo>
                      <a:pt x="181" y="0"/>
                      <a:pt x="243" y="84"/>
                      <a:pt x="273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41" name="Text Box 67"/>
              <p:cNvSpPr txBox="1">
                <a:spLocks noChangeArrowheads="1"/>
              </p:cNvSpPr>
              <p:nvPr/>
            </p:nvSpPr>
            <p:spPr bwMode="auto">
              <a:xfrm>
                <a:off x="2517" y="3475"/>
                <a:ext cx="19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21517" name="Line 68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0" name="Text Box 69"/>
          <p:cNvSpPr txBox="1">
            <a:spLocks noChangeArrowheads="1"/>
          </p:cNvSpPr>
          <p:nvPr/>
        </p:nvSpPr>
        <p:spPr bwMode="auto">
          <a:xfrm>
            <a:off x="3059113" y="3284538"/>
            <a:ext cx="5832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21511" name="Text Box 70"/>
          <p:cNvSpPr txBox="1">
            <a:spLocks noChangeArrowheads="1"/>
          </p:cNvSpPr>
          <p:nvPr/>
        </p:nvSpPr>
        <p:spPr bwMode="auto">
          <a:xfrm>
            <a:off x="971550" y="5589588"/>
            <a:ext cx="6121400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({q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a) =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∪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a) =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} ∪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 = {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NFA is more convenient than DFA. (especially in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desige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phase )</a:t>
            </a:r>
            <a:endParaRPr lang="en-US" altLang="ko-KR" sz="15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Text Box 71"/>
          <p:cNvSpPr txBox="1">
            <a:spLocks noChangeArrowheads="1"/>
          </p:cNvSpPr>
          <p:nvPr/>
        </p:nvSpPr>
        <p:spPr bwMode="auto">
          <a:xfrm>
            <a:off x="5435600" y="3141663"/>
            <a:ext cx="338455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Consider it as accepted.</a:t>
            </a:r>
          </a:p>
        </p:txBody>
      </p:sp>
      <p:sp>
        <p:nvSpPr>
          <p:cNvPr id="21513" name="Line 72"/>
          <p:cNvSpPr>
            <a:spLocks noChangeShapeType="1"/>
          </p:cNvSpPr>
          <p:nvPr/>
        </p:nvSpPr>
        <p:spPr bwMode="auto">
          <a:xfrm flipV="1">
            <a:off x="3036888" y="2373313"/>
            <a:ext cx="21590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Text Box 73"/>
          <p:cNvSpPr txBox="1">
            <a:spLocks noChangeArrowheads="1"/>
          </p:cNvSpPr>
          <p:nvPr/>
        </p:nvSpPr>
        <p:spPr bwMode="auto">
          <a:xfrm>
            <a:off x="3278188" y="1989138"/>
            <a:ext cx="49688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of the element of Power set . When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are in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Φ,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},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Correspond to it.</a:t>
            </a: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5" name="TextBox 3"/>
          <p:cNvSpPr txBox="1">
            <a:spLocks noChangeArrowheads="1"/>
          </p:cNvSpPr>
          <p:nvPr/>
        </p:nvSpPr>
        <p:spPr bwMode="auto">
          <a:xfrm>
            <a:off x="1901825" y="4491038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52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060575"/>
            <a:ext cx="554355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0)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		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0)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	                	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 ∪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0) 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φ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			=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) ∪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 = {q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 dirty="0" smtClean="0">
                <a:solidFill>
                  <a:srgbClr val="000000"/>
                </a:solidFill>
                <a:latin typeface="Times New Roman" pitchFamily="18" charset="0"/>
              </a:rPr>
              <a:t>2,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900113" y="476250"/>
            <a:ext cx="3960812" cy="1152525"/>
            <a:chOff x="975" y="936"/>
            <a:chExt cx="2495" cy="726"/>
          </a:xfrm>
        </p:grpSpPr>
        <p:sp>
          <p:nvSpPr>
            <p:cNvPr id="22560" name="Oval 50"/>
            <p:cNvSpPr>
              <a:spLocks noChangeArrowheads="1"/>
            </p:cNvSpPr>
            <p:nvPr/>
          </p:nvSpPr>
          <p:spPr bwMode="auto">
            <a:xfrm>
              <a:off x="2200" y="1390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Oval 51"/>
            <p:cNvSpPr>
              <a:spLocks noChangeArrowheads="1"/>
            </p:cNvSpPr>
            <p:nvPr/>
          </p:nvSpPr>
          <p:spPr bwMode="auto">
            <a:xfrm>
              <a:off x="3061" y="1389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2" name="Line 52"/>
            <p:cNvSpPr>
              <a:spLocks noChangeShapeType="1"/>
            </p:cNvSpPr>
            <p:nvPr/>
          </p:nvSpPr>
          <p:spPr bwMode="auto">
            <a:xfrm>
              <a:off x="975" y="152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Line 53"/>
            <p:cNvSpPr>
              <a:spLocks noChangeShapeType="1"/>
            </p:cNvSpPr>
            <p:nvPr/>
          </p:nvSpPr>
          <p:spPr bwMode="auto">
            <a:xfrm>
              <a:off x="1701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Line 54"/>
            <p:cNvSpPr>
              <a:spLocks noChangeShapeType="1"/>
            </p:cNvSpPr>
            <p:nvPr/>
          </p:nvSpPr>
          <p:spPr bwMode="auto">
            <a:xfrm>
              <a:off x="2563" y="152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Freeform 55"/>
            <p:cNvSpPr>
              <a:spLocks/>
            </p:cNvSpPr>
            <p:nvPr/>
          </p:nvSpPr>
          <p:spPr bwMode="auto">
            <a:xfrm>
              <a:off x="1429" y="1117"/>
              <a:ext cx="121" cy="211"/>
            </a:xfrm>
            <a:custGeom>
              <a:avLst/>
              <a:gdLst>
                <a:gd name="T0" fmla="*/ 15 w 121"/>
                <a:gd name="T1" fmla="*/ 211 h 211"/>
                <a:gd name="T2" fmla="*/ 15 w 121"/>
                <a:gd name="T3" fmla="*/ 30 h 211"/>
                <a:gd name="T4" fmla="*/ 106 w 121"/>
                <a:gd name="T5" fmla="*/ 30 h 211"/>
                <a:gd name="T6" fmla="*/ 106 w 121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211">
                  <a:moveTo>
                    <a:pt x="15" y="211"/>
                  </a:moveTo>
                  <a:cubicBezTo>
                    <a:pt x="7" y="135"/>
                    <a:pt x="0" y="60"/>
                    <a:pt x="15" y="30"/>
                  </a:cubicBezTo>
                  <a:cubicBezTo>
                    <a:pt x="30" y="0"/>
                    <a:pt x="91" y="0"/>
                    <a:pt x="106" y="30"/>
                  </a:cubicBezTo>
                  <a:cubicBezTo>
                    <a:pt x="121" y="60"/>
                    <a:pt x="99" y="204"/>
                    <a:pt x="106" y="21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66" name="Group 56"/>
            <p:cNvGrpSpPr>
              <a:grpSpLocks/>
            </p:cNvGrpSpPr>
            <p:nvPr/>
          </p:nvGrpSpPr>
          <p:grpSpPr bwMode="auto">
            <a:xfrm>
              <a:off x="1338" y="1390"/>
              <a:ext cx="408" cy="272"/>
              <a:chOff x="1338" y="3068"/>
              <a:chExt cx="408" cy="272"/>
            </a:xfrm>
          </p:grpSpPr>
          <p:sp>
            <p:nvSpPr>
              <p:cNvPr id="22572" name="Oval 57"/>
              <p:cNvSpPr>
                <a:spLocks noChangeArrowheads="1"/>
              </p:cNvSpPr>
              <p:nvPr/>
            </p:nvSpPr>
            <p:spPr bwMode="auto">
              <a:xfrm>
                <a:off x="1338" y="3068"/>
                <a:ext cx="272" cy="272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3" name="Text Box 58"/>
              <p:cNvSpPr txBox="1">
                <a:spLocks noChangeArrowheads="1"/>
              </p:cNvSpPr>
              <p:nvPr/>
            </p:nvSpPr>
            <p:spPr bwMode="auto">
              <a:xfrm>
                <a:off x="1383" y="3068"/>
                <a:ext cx="36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r>
                  <a:rPr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2567" name="Text Box 59"/>
            <p:cNvSpPr txBox="1">
              <a:spLocks noChangeArrowheads="1"/>
            </p:cNvSpPr>
            <p:nvPr/>
          </p:nvSpPr>
          <p:spPr bwMode="auto">
            <a:xfrm>
              <a:off x="2245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68" name="Text Box 60"/>
            <p:cNvSpPr txBox="1">
              <a:spLocks noChangeArrowheads="1"/>
            </p:cNvSpPr>
            <p:nvPr/>
          </p:nvSpPr>
          <p:spPr bwMode="auto">
            <a:xfrm>
              <a:off x="3107" y="1390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69" name="Text Box 61"/>
            <p:cNvSpPr txBox="1">
              <a:spLocks noChangeArrowheads="1"/>
            </p:cNvSpPr>
            <p:nvPr/>
          </p:nvSpPr>
          <p:spPr bwMode="auto">
            <a:xfrm>
              <a:off x="2653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70" name="Text Box 62"/>
            <p:cNvSpPr txBox="1">
              <a:spLocks noChangeArrowheads="1"/>
            </p:cNvSpPr>
            <p:nvPr/>
          </p:nvSpPr>
          <p:spPr bwMode="auto">
            <a:xfrm>
              <a:off x="1338" y="936"/>
              <a:ext cx="4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0, 1</a:t>
              </a:r>
            </a:p>
          </p:txBody>
        </p:sp>
        <p:sp>
          <p:nvSpPr>
            <p:cNvPr id="22571" name="Text Box 63"/>
            <p:cNvSpPr txBox="1">
              <a:spLocks noChangeArrowheads="1"/>
            </p:cNvSpPr>
            <p:nvPr/>
          </p:nvSpPr>
          <p:spPr bwMode="auto">
            <a:xfrm>
              <a:off x="1791" y="1344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2532" name="Text Box 64"/>
          <p:cNvSpPr txBox="1">
            <a:spLocks noChangeArrowheads="1"/>
          </p:cNvSpPr>
          <p:nvPr/>
        </p:nvSpPr>
        <p:spPr bwMode="auto">
          <a:xfrm>
            <a:off x="4500563" y="1773238"/>
            <a:ext cx="5762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3" name="Line 65"/>
          <p:cNvSpPr>
            <a:spLocks noChangeShapeType="1"/>
          </p:cNvSpPr>
          <p:nvPr/>
        </p:nvSpPr>
        <p:spPr bwMode="auto">
          <a:xfrm>
            <a:off x="5364163" y="141287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4" name="Text Box 66"/>
          <p:cNvSpPr txBox="1">
            <a:spLocks noChangeArrowheads="1"/>
          </p:cNvSpPr>
          <p:nvPr/>
        </p:nvSpPr>
        <p:spPr bwMode="auto">
          <a:xfrm>
            <a:off x="5724525" y="1268413"/>
            <a:ext cx="26638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 case two or more 1’s read,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Accepted</a:t>
            </a:r>
          </a:p>
        </p:txBody>
      </p:sp>
      <p:sp>
        <p:nvSpPr>
          <p:cNvPr id="22535" name="Rectangle 67"/>
          <p:cNvSpPr>
            <a:spLocks noChangeArrowheads="1"/>
          </p:cNvSpPr>
          <p:nvPr/>
        </p:nvSpPr>
        <p:spPr bwMode="auto">
          <a:xfrm>
            <a:off x="719138" y="3489325"/>
            <a:ext cx="80295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M1 is equivalent to M2. = As far as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input is concerned, M1 and M2 has same result(accept or reject).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36" name="Oval 68"/>
          <p:cNvSpPr>
            <a:spLocks noChangeArrowheads="1"/>
          </p:cNvSpPr>
          <p:nvPr/>
        </p:nvSpPr>
        <p:spPr bwMode="auto">
          <a:xfrm>
            <a:off x="2916238" y="4799013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Oval 69"/>
          <p:cNvSpPr>
            <a:spLocks noChangeArrowheads="1"/>
          </p:cNvSpPr>
          <p:nvPr/>
        </p:nvSpPr>
        <p:spPr bwMode="auto">
          <a:xfrm>
            <a:off x="4283075" y="4797425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Line 70"/>
          <p:cNvSpPr>
            <a:spLocks noChangeShapeType="1"/>
          </p:cNvSpPr>
          <p:nvPr/>
        </p:nvSpPr>
        <p:spPr bwMode="auto">
          <a:xfrm>
            <a:off x="971550" y="50149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9" name="Line 71"/>
          <p:cNvSpPr>
            <a:spLocks noChangeShapeType="1"/>
          </p:cNvSpPr>
          <p:nvPr/>
        </p:nvSpPr>
        <p:spPr bwMode="auto">
          <a:xfrm>
            <a:off x="3492500" y="5014913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0" name="Freeform 72"/>
          <p:cNvSpPr>
            <a:spLocks/>
          </p:cNvSpPr>
          <p:nvPr/>
        </p:nvSpPr>
        <p:spPr bwMode="auto">
          <a:xfrm>
            <a:off x="169227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41" name="Group 73"/>
          <p:cNvGrpSpPr>
            <a:grpSpLocks/>
          </p:cNvGrpSpPr>
          <p:nvPr/>
        </p:nvGrpSpPr>
        <p:grpSpPr bwMode="auto">
          <a:xfrm>
            <a:off x="1547813" y="4799013"/>
            <a:ext cx="647700" cy="431800"/>
            <a:chOff x="1338" y="3068"/>
            <a:chExt cx="408" cy="272"/>
          </a:xfrm>
        </p:grpSpPr>
        <p:sp>
          <p:nvSpPr>
            <p:cNvPr id="22558" name="Oval 74"/>
            <p:cNvSpPr>
              <a:spLocks noChangeArrowheads="1"/>
            </p:cNvSpPr>
            <p:nvPr/>
          </p:nvSpPr>
          <p:spPr bwMode="auto">
            <a:xfrm>
              <a:off x="1338" y="3068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Text Box 75"/>
            <p:cNvSpPr txBox="1">
              <a:spLocks noChangeArrowheads="1"/>
            </p:cNvSpPr>
            <p:nvPr/>
          </p:nvSpPr>
          <p:spPr bwMode="auto">
            <a:xfrm>
              <a:off x="1383" y="3068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2542" name="Text Box 76"/>
          <p:cNvSpPr txBox="1">
            <a:spLocks noChangeArrowheads="1"/>
          </p:cNvSpPr>
          <p:nvPr/>
        </p:nvSpPr>
        <p:spPr bwMode="auto">
          <a:xfrm>
            <a:off x="2987675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3" name="Text Box 77"/>
          <p:cNvSpPr txBox="1">
            <a:spLocks noChangeArrowheads="1"/>
          </p:cNvSpPr>
          <p:nvPr/>
        </p:nvSpPr>
        <p:spPr bwMode="auto">
          <a:xfrm>
            <a:off x="4356100" y="479901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44" name="Text Box 78"/>
          <p:cNvSpPr txBox="1">
            <a:spLocks noChangeArrowheads="1"/>
          </p:cNvSpPr>
          <p:nvPr/>
        </p:nvSpPr>
        <p:spPr bwMode="auto">
          <a:xfrm>
            <a:off x="3635375" y="47259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5" name="Text Box 79"/>
          <p:cNvSpPr txBox="1">
            <a:spLocks noChangeArrowheads="1"/>
          </p:cNvSpPr>
          <p:nvPr/>
        </p:nvSpPr>
        <p:spPr bwMode="auto">
          <a:xfrm>
            <a:off x="1620838" y="4076700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6" name="Text Box 80"/>
          <p:cNvSpPr txBox="1">
            <a:spLocks noChangeArrowheads="1"/>
          </p:cNvSpPr>
          <p:nvPr/>
        </p:nvSpPr>
        <p:spPr bwMode="auto">
          <a:xfrm>
            <a:off x="2268538" y="45085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7" name="Freeform 81"/>
          <p:cNvSpPr>
            <a:spLocks/>
          </p:cNvSpPr>
          <p:nvPr/>
        </p:nvSpPr>
        <p:spPr bwMode="auto">
          <a:xfrm>
            <a:off x="2124075" y="4797425"/>
            <a:ext cx="576263" cy="144463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8" name="Freeform 82"/>
          <p:cNvSpPr>
            <a:spLocks/>
          </p:cNvSpPr>
          <p:nvPr/>
        </p:nvSpPr>
        <p:spPr bwMode="auto">
          <a:xfrm rot="10800000">
            <a:off x="2124075" y="50847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9" name="Text Box 83"/>
          <p:cNvSpPr txBox="1">
            <a:spLocks noChangeArrowheads="1"/>
          </p:cNvSpPr>
          <p:nvPr/>
        </p:nvSpPr>
        <p:spPr bwMode="auto">
          <a:xfrm>
            <a:off x="2276475" y="51577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0" name="Freeform 84"/>
          <p:cNvSpPr>
            <a:spLocks/>
          </p:cNvSpPr>
          <p:nvPr/>
        </p:nvSpPr>
        <p:spPr bwMode="auto">
          <a:xfrm>
            <a:off x="4429125" y="4365625"/>
            <a:ext cx="192088" cy="334963"/>
          </a:xfrm>
          <a:custGeom>
            <a:avLst/>
            <a:gdLst>
              <a:gd name="T0" fmla="*/ 2147483647 w 121"/>
              <a:gd name="T1" fmla="*/ 2147483647 h 211"/>
              <a:gd name="T2" fmla="*/ 2147483647 w 121"/>
              <a:gd name="T3" fmla="*/ 2147483647 h 211"/>
              <a:gd name="T4" fmla="*/ 2147483647 w 121"/>
              <a:gd name="T5" fmla="*/ 2147483647 h 211"/>
              <a:gd name="T6" fmla="*/ 2147483647 w 12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211">
                <a:moveTo>
                  <a:pt x="15" y="211"/>
                </a:moveTo>
                <a:cubicBezTo>
                  <a:pt x="7" y="135"/>
                  <a:pt x="0" y="60"/>
                  <a:pt x="15" y="30"/>
                </a:cubicBezTo>
                <a:cubicBezTo>
                  <a:pt x="30" y="0"/>
                  <a:pt x="91" y="0"/>
                  <a:pt x="106" y="30"/>
                </a:cubicBezTo>
                <a:cubicBezTo>
                  <a:pt x="121" y="60"/>
                  <a:pt x="99" y="204"/>
                  <a:pt x="106" y="21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1" name="Text Box 85"/>
          <p:cNvSpPr txBox="1">
            <a:spLocks noChangeArrowheads="1"/>
          </p:cNvSpPr>
          <p:nvPr/>
        </p:nvSpPr>
        <p:spPr bwMode="auto">
          <a:xfrm>
            <a:off x="4356100" y="40767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52" name="Rectangle 86"/>
          <p:cNvSpPr>
            <a:spLocks noChangeArrowheads="1"/>
          </p:cNvSpPr>
          <p:nvPr/>
        </p:nvSpPr>
        <p:spPr bwMode="auto">
          <a:xfrm>
            <a:off x="684213" y="5661025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DFA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2553" name="Freeform 87"/>
          <p:cNvSpPr>
            <a:spLocks/>
          </p:cNvSpPr>
          <p:nvPr/>
        </p:nvSpPr>
        <p:spPr bwMode="auto">
          <a:xfrm rot="10800000">
            <a:off x="1836738" y="5373688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4" name="Text Box 88"/>
          <p:cNvSpPr txBox="1">
            <a:spLocks noChangeArrowheads="1"/>
          </p:cNvSpPr>
          <p:nvPr/>
        </p:nvSpPr>
        <p:spPr bwMode="auto">
          <a:xfrm>
            <a:off x="3060700" y="60213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55" name="Line 89"/>
          <p:cNvSpPr>
            <a:spLocks noChangeShapeType="1"/>
          </p:cNvSpPr>
          <p:nvPr/>
        </p:nvSpPr>
        <p:spPr bwMode="auto">
          <a:xfrm>
            <a:off x="5291138" y="5013325"/>
            <a:ext cx="3349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56" name="Text Box 90"/>
          <p:cNvSpPr txBox="1">
            <a:spLocks noChangeArrowheads="1"/>
          </p:cNvSpPr>
          <p:nvPr/>
        </p:nvSpPr>
        <p:spPr bwMode="auto">
          <a:xfrm>
            <a:off x="5795963" y="4797425"/>
            <a:ext cx="26654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Ending with 2 or more 1’s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22557" name="Rectangle 91"/>
          <p:cNvSpPr>
            <a:spLocks noChangeArrowheads="1"/>
          </p:cNvSpPr>
          <p:nvPr/>
        </p:nvSpPr>
        <p:spPr bwMode="auto">
          <a:xfrm>
            <a:off x="684213" y="1700213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NFA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0"/>
          <p:cNvSpPr>
            <a:spLocks noChangeArrowheads="1"/>
          </p:cNvSpPr>
          <p:nvPr/>
        </p:nvSpPr>
        <p:spPr bwMode="auto">
          <a:xfrm>
            <a:off x="611188" y="477838"/>
            <a:ext cx="5762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  <p:sp>
        <p:nvSpPr>
          <p:cNvPr id="23555" name="Oval 41"/>
          <p:cNvSpPr>
            <a:spLocks noChangeArrowheads="1"/>
          </p:cNvSpPr>
          <p:nvPr/>
        </p:nvSpPr>
        <p:spPr bwMode="auto">
          <a:xfrm>
            <a:off x="3132138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6" name="Line 42"/>
          <p:cNvSpPr>
            <a:spLocks noChangeShapeType="1"/>
          </p:cNvSpPr>
          <p:nvPr/>
        </p:nvSpPr>
        <p:spPr bwMode="auto">
          <a:xfrm>
            <a:off x="1187450" y="13414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7" name="Line 43"/>
          <p:cNvSpPr>
            <a:spLocks noChangeShapeType="1"/>
          </p:cNvSpPr>
          <p:nvPr/>
        </p:nvSpPr>
        <p:spPr bwMode="auto">
          <a:xfrm>
            <a:off x="3708400" y="1341438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8" name="Oval 44"/>
          <p:cNvSpPr>
            <a:spLocks noChangeArrowheads="1"/>
          </p:cNvSpPr>
          <p:nvPr/>
        </p:nvSpPr>
        <p:spPr bwMode="auto">
          <a:xfrm>
            <a:off x="4498975" y="1125538"/>
            <a:ext cx="431800" cy="4318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Text Box 45"/>
          <p:cNvSpPr txBox="1">
            <a:spLocks noChangeArrowheads="1"/>
          </p:cNvSpPr>
          <p:nvPr/>
        </p:nvSpPr>
        <p:spPr bwMode="auto">
          <a:xfrm>
            <a:off x="3203575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0" name="Text Box 46"/>
          <p:cNvSpPr txBox="1">
            <a:spLocks noChangeArrowheads="1"/>
          </p:cNvSpPr>
          <p:nvPr/>
        </p:nvSpPr>
        <p:spPr bwMode="auto">
          <a:xfrm>
            <a:off x="4572000" y="1125538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61" name="Text Box 47"/>
          <p:cNvSpPr txBox="1">
            <a:spLocks noChangeArrowheads="1"/>
          </p:cNvSpPr>
          <p:nvPr/>
        </p:nvSpPr>
        <p:spPr bwMode="auto">
          <a:xfrm>
            <a:off x="3851275" y="105251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3562" name="Text Box 48"/>
          <p:cNvSpPr txBox="1">
            <a:spLocks noChangeArrowheads="1"/>
          </p:cNvSpPr>
          <p:nvPr/>
        </p:nvSpPr>
        <p:spPr bwMode="auto">
          <a:xfrm>
            <a:off x="2484438" y="83820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63" name="Freeform 49"/>
          <p:cNvSpPr>
            <a:spLocks/>
          </p:cNvSpPr>
          <p:nvPr/>
        </p:nvSpPr>
        <p:spPr bwMode="auto">
          <a:xfrm rot="10800000" flipH="1">
            <a:off x="2339975" y="1414463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0"/>
          <p:cNvSpPr>
            <a:spLocks/>
          </p:cNvSpPr>
          <p:nvPr/>
        </p:nvSpPr>
        <p:spPr bwMode="auto">
          <a:xfrm flipH="1">
            <a:off x="2339975" y="1125538"/>
            <a:ext cx="576263" cy="144462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5" name="Text Box 51"/>
          <p:cNvSpPr txBox="1">
            <a:spLocks noChangeArrowheads="1"/>
          </p:cNvSpPr>
          <p:nvPr/>
        </p:nvSpPr>
        <p:spPr bwMode="auto">
          <a:xfrm>
            <a:off x="2484438" y="1627188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6" name="Freeform 52"/>
          <p:cNvSpPr>
            <a:spLocks/>
          </p:cNvSpPr>
          <p:nvPr/>
        </p:nvSpPr>
        <p:spPr bwMode="auto">
          <a:xfrm rot="10800000" flipH="1">
            <a:off x="2052638" y="1700213"/>
            <a:ext cx="2663825" cy="503237"/>
          </a:xfrm>
          <a:custGeom>
            <a:avLst/>
            <a:gdLst>
              <a:gd name="T0" fmla="*/ 0 w 273"/>
              <a:gd name="T1" fmla="*/ 2147483647 h 91"/>
              <a:gd name="T2" fmla="*/ 2147483647 w 273"/>
              <a:gd name="T3" fmla="*/ 0 h 91"/>
              <a:gd name="T4" fmla="*/ 2147483647 w 273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43" y="84"/>
                  <a:pt x="273" y="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Text Box 53"/>
          <p:cNvSpPr txBox="1">
            <a:spLocks noChangeArrowheads="1"/>
          </p:cNvSpPr>
          <p:nvPr/>
        </p:nvSpPr>
        <p:spPr bwMode="auto">
          <a:xfrm>
            <a:off x="3275013" y="2278063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23568" name="Oval 54"/>
          <p:cNvSpPr>
            <a:spLocks noChangeArrowheads="1"/>
          </p:cNvSpPr>
          <p:nvPr/>
        </p:nvSpPr>
        <p:spPr bwMode="auto">
          <a:xfrm>
            <a:off x="1763713" y="1125538"/>
            <a:ext cx="431800" cy="431800"/>
          </a:xfrm>
          <a:prstGeom prst="ellipse">
            <a:avLst/>
          </a:prstGeom>
          <a:solidFill>
            <a:srgbClr val="BBE0E3"/>
          </a:solidFill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Text Box 55"/>
          <p:cNvSpPr txBox="1">
            <a:spLocks noChangeArrowheads="1"/>
          </p:cNvSpPr>
          <p:nvPr/>
        </p:nvSpPr>
        <p:spPr bwMode="auto">
          <a:xfrm>
            <a:off x="1835150" y="1125538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570" name="Rectangle 56"/>
          <p:cNvSpPr>
            <a:spLocks noChangeArrowheads="1"/>
          </p:cNvSpPr>
          <p:nvPr/>
        </p:nvSpPr>
        <p:spPr bwMode="auto">
          <a:xfrm>
            <a:off x="5651500" y="1125538"/>
            <a:ext cx="2663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λ, 01, 0101, ‥ ‥ accept</a:t>
            </a:r>
          </a:p>
        </p:txBody>
      </p:sp>
      <p:grpSp>
        <p:nvGrpSpPr>
          <p:cNvPr id="23571" name="Group 58"/>
          <p:cNvGrpSpPr>
            <a:grpSpLocks/>
          </p:cNvGrpSpPr>
          <p:nvPr/>
        </p:nvGrpSpPr>
        <p:grpSpPr bwMode="auto">
          <a:xfrm>
            <a:off x="1187450" y="3573463"/>
            <a:ext cx="3960813" cy="1368425"/>
            <a:chOff x="975" y="2296"/>
            <a:chExt cx="2495" cy="862"/>
          </a:xfrm>
        </p:grpSpPr>
        <p:sp>
          <p:nvSpPr>
            <p:cNvPr id="23577" name="Oval 59"/>
            <p:cNvSpPr>
              <a:spLocks noChangeArrowheads="1"/>
            </p:cNvSpPr>
            <p:nvPr/>
          </p:nvSpPr>
          <p:spPr bwMode="auto">
            <a:xfrm>
              <a:off x="2200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38100" cmpd="dbl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Oval 60"/>
            <p:cNvSpPr>
              <a:spLocks noChangeArrowheads="1"/>
            </p:cNvSpPr>
            <p:nvPr/>
          </p:nvSpPr>
          <p:spPr bwMode="auto">
            <a:xfrm>
              <a:off x="1338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Line 61"/>
            <p:cNvSpPr>
              <a:spLocks noChangeShapeType="1"/>
            </p:cNvSpPr>
            <p:nvPr/>
          </p:nvSpPr>
          <p:spPr bwMode="auto">
            <a:xfrm>
              <a:off x="975" y="302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Line 62"/>
            <p:cNvSpPr>
              <a:spLocks noChangeShapeType="1"/>
            </p:cNvSpPr>
            <p:nvPr/>
          </p:nvSpPr>
          <p:spPr bwMode="auto">
            <a:xfrm>
              <a:off x="2563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Oval 63"/>
            <p:cNvSpPr>
              <a:spLocks noChangeArrowheads="1"/>
            </p:cNvSpPr>
            <p:nvPr/>
          </p:nvSpPr>
          <p:spPr bwMode="auto">
            <a:xfrm>
              <a:off x="3061" y="2886"/>
              <a:ext cx="272" cy="27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2" name="Text Box 64"/>
            <p:cNvSpPr txBox="1">
              <a:spLocks noChangeArrowheads="1"/>
            </p:cNvSpPr>
            <p:nvPr/>
          </p:nvSpPr>
          <p:spPr bwMode="auto">
            <a:xfrm>
              <a:off x="2245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3" name="Text Box 65"/>
            <p:cNvSpPr txBox="1">
              <a:spLocks noChangeArrowheads="1"/>
            </p:cNvSpPr>
            <p:nvPr/>
          </p:nvSpPr>
          <p:spPr bwMode="auto">
            <a:xfrm>
              <a:off x="3107" y="2886"/>
              <a:ext cx="3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4" name="Freeform 66"/>
            <p:cNvSpPr>
              <a:spLocks/>
            </p:cNvSpPr>
            <p:nvPr/>
          </p:nvSpPr>
          <p:spPr bwMode="auto">
            <a:xfrm rot="10800000" flipH="1">
              <a:off x="1610" y="2523"/>
              <a:ext cx="1519" cy="317"/>
            </a:xfrm>
            <a:custGeom>
              <a:avLst/>
              <a:gdLst>
                <a:gd name="T0" fmla="*/ 103 w 1678"/>
                <a:gd name="T1" fmla="*/ 0 h 335"/>
                <a:gd name="T2" fmla="*/ 51 w 1678"/>
                <a:gd name="T3" fmla="*/ 68 h 335"/>
                <a:gd name="T4" fmla="*/ 10 w 1678"/>
                <a:gd name="T5" fmla="*/ 23 h 335"/>
                <a:gd name="T6" fmla="*/ 0 w 1678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335">
                  <a:moveTo>
                    <a:pt x="1678" y="0"/>
                  </a:moveTo>
                  <a:cubicBezTo>
                    <a:pt x="1401" y="160"/>
                    <a:pt x="1095" y="299"/>
                    <a:pt x="842" y="317"/>
                  </a:cubicBezTo>
                  <a:cubicBezTo>
                    <a:pt x="589" y="335"/>
                    <a:pt x="302" y="162"/>
                    <a:pt x="162" y="109"/>
                  </a:cubicBezTo>
                  <a:cubicBezTo>
                    <a:pt x="22" y="56"/>
                    <a:pt x="34" y="2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Text Box 67"/>
            <p:cNvSpPr txBox="1">
              <a:spLocks noChangeArrowheads="1"/>
            </p:cNvSpPr>
            <p:nvPr/>
          </p:nvSpPr>
          <p:spPr bwMode="auto">
            <a:xfrm>
              <a:off x="1383" y="2886"/>
              <a:ext cx="2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6" name="Line 68"/>
            <p:cNvSpPr>
              <a:spLocks noChangeShapeType="1"/>
            </p:cNvSpPr>
            <p:nvPr/>
          </p:nvSpPr>
          <p:spPr bwMode="auto">
            <a:xfrm>
              <a:off x="1701" y="302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7" name="Text Box 69"/>
            <p:cNvSpPr txBox="1">
              <a:spLocks noChangeArrowheads="1"/>
            </p:cNvSpPr>
            <p:nvPr/>
          </p:nvSpPr>
          <p:spPr bwMode="auto">
            <a:xfrm>
              <a:off x="2653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8" name="Text Box 70"/>
            <p:cNvSpPr txBox="1">
              <a:spLocks noChangeArrowheads="1"/>
            </p:cNvSpPr>
            <p:nvPr/>
          </p:nvSpPr>
          <p:spPr bwMode="auto">
            <a:xfrm>
              <a:off x="2245" y="2296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λ</a:t>
              </a:r>
            </a:p>
          </p:txBody>
        </p:sp>
        <p:sp>
          <p:nvSpPr>
            <p:cNvPr id="23589" name="Text Box 71"/>
            <p:cNvSpPr txBox="1">
              <a:spLocks noChangeArrowheads="1"/>
            </p:cNvSpPr>
            <p:nvPr/>
          </p:nvSpPr>
          <p:spPr bwMode="auto">
            <a:xfrm>
              <a:off x="1791" y="2795"/>
              <a:ext cx="22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3572" name="Text Box 72"/>
          <p:cNvSpPr txBox="1">
            <a:spLocks noChangeArrowheads="1"/>
          </p:cNvSpPr>
          <p:nvPr/>
        </p:nvSpPr>
        <p:spPr bwMode="auto">
          <a:xfrm>
            <a:off x="1116013" y="5157788"/>
            <a:ext cx="237648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λλaλλ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궁서체" pitchFamily="17" charset="-127"/>
              </a:rPr>
              <a:t>) =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궁서체" pitchFamily="17" charset="-127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λ)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3573" name="Text Box 73"/>
          <p:cNvSpPr txBox="1">
            <a:spLocks noChangeArrowheads="1"/>
          </p:cNvSpPr>
          <p:nvPr/>
        </p:nvSpPr>
        <p:spPr bwMode="auto">
          <a:xfrm>
            <a:off x="5508625" y="4797425"/>
            <a:ext cx="2376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λ| = 0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λa | = 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 λλa | = 1</a:t>
            </a:r>
          </a:p>
        </p:txBody>
      </p:sp>
      <p:sp>
        <p:nvSpPr>
          <p:cNvPr id="23574" name="Freeform 74"/>
          <p:cNvSpPr>
            <a:spLocks/>
          </p:cNvSpPr>
          <p:nvPr/>
        </p:nvSpPr>
        <p:spPr bwMode="auto">
          <a:xfrm>
            <a:off x="2411413" y="6381750"/>
            <a:ext cx="1727200" cy="142875"/>
          </a:xfrm>
          <a:custGeom>
            <a:avLst/>
            <a:gdLst>
              <a:gd name="T0" fmla="*/ 2147483647 w 871"/>
              <a:gd name="T1" fmla="*/ 2147483647 h 155"/>
              <a:gd name="T2" fmla="*/ 2147483647 w 871"/>
              <a:gd name="T3" fmla="*/ 2147483647 h 155"/>
              <a:gd name="T4" fmla="*/ 2147483647 w 871"/>
              <a:gd name="T5" fmla="*/ 2147483647 h 155"/>
              <a:gd name="T6" fmla="*/ 2147483647 w 871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1" h="155">
                <a:moveTo>
                  <a:pt x="871" y="124"/>
                </a:moveTo>
                <a:cubicBezTo>
                  <a:pt x="730" y="149"/>
                  <a:pt x="588" y="155"/>
                  <a:pt x="454" y="152"/>
                </a:cubicBezTo>
                <a:cubicBezTo>
                  <a:pt x="320" y="149"/>
                  <a:pt x="130" y="130"/>
                  <a:pt x="65" y="105"/>
                </a:cubicBezTo>
                <a:cubicBezTo>
                  <a:pt x="0" y="80"/>
                  <a:pt x="64" y="22"/>
                  <a:pt x="6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5" name="Rectangle 75"/>
          <p:cNvSpPr>
            <a:spLocks noChangeArrowheads="1"/>
          </p:cNvSpPr>
          <p:nvPr/>
        </p:nvSpPr>
        <p:spPr bwMode="auto">
          <a:xfrm>
            <a:off x="4211638" y="6165850"/>
            <a:ext cx="3168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no length, going to state itself.</a:t>
            </a:r>
          </a:p>
        </p:txBody>
      </p:sp>
      <p:sp>
        <p:nvSpPr>
          <p:cNvPr id="23576" name="TextBox 3"/>
          <p:cNvSpPr txBox="1">
            <a:spLocks noChangeArrowheads="1"/>
          </p:cNvSpPr>
          <p:nvPr/>
        </p:nvSpPr>
        <p:spPr bwMode="auto">
          <a:xfrm>
            <a:off x="969963" y="2860675"/>
            <a:ext cx="6121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/>
              <a:t>δ(q0, λ) = {q0 , q2} λ</a:t>
            </a:r>
            <a:r>
              <a:rPr lang="ko-KR" altLang="en-US" sz="1400"/>
              <a:t> </a:t>
            </a:r>
            <a:r>
              <a:rPr lang="en-US" altLang="ko-KR" sz="1400"/>
              <a:t>means no input</a:t>
            </a:r>
            <a:endParaRPr lang="ko-KR" altLang="en-US" sz="1400"/>
          </a:p>
          <a:p>
            <a:pPr eaLnBrk="1" hangingPunct="1"/>
            <a:r>
              <a:rPr lang="en-US" altLang="ko-KR" sz="1400"/>
              <a:t>δ(q1, 0) = {q0 , q2}</a:t>
            </a:r>
          </a:p>
        </p:txBody>
      </p:sp>
    </p:spTree>
    <p:extLst>
      <p:ext uri="{BB962C8B-B14F-4D97-AF65-F5344CB8AC3E}">
        <p14:creationId xmlns:p14="http://schemas.microsoft.com/office/powerpoint/2010/main" val="2326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684213" y="692150"/>
            <a:ext cx="77866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Def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2.6 &gt;	 L(M)  = {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|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* (q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) ∩ F ≠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ø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L(M’) = {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|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* (q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) = F}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If NFA exist that accept L, then there exist 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DFA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equivalen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to NFA.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For the set  Q, there exist 2</a:t>
            </a:r>
            <a:r>
              <a:rPr kumimoji="0" lang="en-US" altLang="ko-KR" sz="1500" baseline="30000" dirty="0">
                <a:solidFill>
                  <a:srgbClr val="000000"/>
                </a:solidFill>
                <a:latin typeface="Times New Roman" pitchFamily="18" charset="0"/>
              </a:rPr>
              <a:t>|Q| 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subsets,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If we make states labeled by subset name, DFA can be constructed equivalent to NFA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ex) p.65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 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NFA:</a:t>
            </a:r>
          </a:p>
          <a:p>
            <a:pPr eaLnBrk="1" hangingPunct="1"/>
            <a:endParaRPr kumimoji="0"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</a:t>
            </a:r>
          </a:p>
          <a:p>
            <a:pPr eaLnBrk="1" hangingPunct="1"/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DFA:</a:t>
            </a:r>
          </a:p>
        </p:txBody>
      </p:sp>
      <p:sp>
        <p:nvSpPr>
          <p:cNvPr id="24579" name="타원 4"/>
          <p:cNvSpPr>
            <a:spLocks noChangeArrowheads="1"/>
          </p:cNvSpPr>
          <p:nvPr/>
        </p:nvSpPr>
        <p:spPr bwMode="auto">
          <a:xfrm>
            <a:off x="2857500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0" name="타원 5"/>
          <p:cNvSpPr>
            <a:spLocks noChangeArrowheads="1"/>
          </p:cNvSpPr>
          <p:nvPr/>
        </p:nvSpPr>
        <p:spPr bwMode="auto">
          <a:xfrm>
            <a:off x="5286375" y="3071813"/>
            <a:ext cx="500063" cy="500062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81" name="그룹 8"/>
          <p:cNvGrpSpPr>
            <a:grpSpLocks/>
          </p:cNvGrpSpPr>
          <p:nvPr/>
        </p:nvGrpSpPr>
        <p:grpSpPr bwMode="auto">
          <a:xfrm>
            <a:off x="4071938" y="3071813"/>
            <a:ext cx="500062" cy="500062"/>
            <a:chOff x="4929190" y="2786058"/>
            <a:chExt cx="500066" cy="500066"/>
          </a:xfrm>
        </p:grpSpPr>
        <p:sp>
          <p:nvSpPr>
            <p:cNvPr id="24643" name="타원 6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4" name="타원 7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2" name="아래로 구부러진 화살표 21"/>
          <p:cNvSpPr>
            <a:spLocks noChangeArrowheads="1"/>
          </p:cNvSpPr>
          <p:nvPr/>
        </p:nvSpPr>
        <p:spPr bwMode="auto">
          <a:xfrm>
            <a:off x="5500688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3" name="오른쪽 화살표 24"/>
          <p:cNvSpPr>
            <a:spLocks noChangeArrowheads="1"/>
          </p:cNvSpPr>
          <p:nvPr/>
        </p:nvSpPr>
        <p:spPr bwMode="auto">
          <a:xfrm>
            <a:off x="3500438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4" name="오른쪽 화살표 25"/>
          <p:cNvSpPr>
            <a:spLocks noChangeArrowheads="1"/>
          </p:cNvSpPr>
          <p:nvPr/>
        </p:nvSpPr>
        <p:spPr bwMode="auto">
          <a:xfrm>
            <a:off x="4786313" y="3286125"/>
            <a:ext cx="357187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5" name="아래로 구부러진 화살표 26"/>
          <p:cNvSpPr>
            <a:spLocks noChangeArrowheads="1"/>
          </p:cNvSpPr>
          <p:nvPr/>
        </p:nvSpPr>
        <p:spPr bwMode="auto">
          <a:xfrm>
            <a:off x="3000375" y="2714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586" name="오른쪽 화살표 28"/>
          <p:cNvSpPr>
            <a:spLocks noChangeArrowheads="1"/>
          </p:cNvSpPr>
          <p:nvPr/>
        </p:nvSpPr>
        <p:spPr bwMode="auto">
          <a:xfrm>
            <a:off x="2500313" y="328612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87" name="TextBox 30"/>
          <p:cNvSpPr txBox="1">
            <a:spLocks noChangeArrowheads="1"/>
          </p:cNvSpPr>
          <p:nvPr/>
        </p:nvSpPr>
        <p:spPr bwMode="auto">
          <a:xfrm>
            <a:off x="3429000" y="32861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8" name="TextBox 33"/>
          <p:cNvSpPr txBox="1">
            <a:spLocks noChangeArrowheads="1"/>
          </p:cNvSpPr>
          <p:nvPr/>
        </p:nvSpPr>
        <p:spPr bwMode="auto">
          <a:xfrm>
            <a:off x="4714875" y="3357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589" name="TextBox 34"/>
          <p:cNvSpPr txBox="1">
            <a:spLocks noChangeArrowheads="1"/>
          </p:cNvSpPr>
          <p:nvPr/>
        </p:nvSpPr>
        <p:spPr bwMode="auto">
          <a:xfrm>
            <a:off x="5572125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90" name="TextBox 35"/>
          <p:cNvSpPr txBox="1">
            <a:spLocks noChangeArrowheads="1"/>
          </p:cNvSpPr>
          <p:nvPr/>
        </p:nvSpPr>
        <p:spPr bwMode="auto">
          <a:xfrm>
            <a:off x="3071813" y="2714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2928938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2" name="TextBox 37"/>
          <p:cNvSpPr txBox="1">
            <a:spLocks noChangeArrowheads="1"/>
          </p:cNvSpPr>
          <p:nvPr/>
        </p:nvSpPr>
        <p:spPr bwMode="auto">
          <a:xfrm>
            <a:off x="4143375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3" name="TextBox 38"/>
          <p:cNvSpPr txBox="1">
            <a:spLocks noChangeArrowheads="1"/>
          </p:cNvSpPr>
          <p:nvPr/>
        </p:nvSpPr>
        <p:spPr bwMode="auto">
          <a:xfrm>
            <a:off x="5357813" y="3071813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0" lang="en-US" altLang="ko-KR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4" name="타원 39"/>
          <p:cNvSpPr>
            <a:spLocks noChangeArrowheads="1"/>
          </p:cNvSpPr>
          <p:nvPr/>
        </p:nvSpPr>
        <p:spPr bwMode="auto">
          <a:xfrm>
            <a:off x="3643313" y="4000500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95" name="그룹 42"/>
          <p:cNvGrpSpPr>
            <a:grpSpLocks/>
          </p:cNvGrpSpPr>
          <p:nvPr/>
        </p:nvGrpSpPr>
        <p:grpSpPr bwMode="auto">
          <a:xfrm>
            <a:off x="2714625" y="4714875"/>
            <a:ext cx="857250" cy="571500"/>
            <a:chOff x="2714612" y="4714884"/>
            <a:chExt cx="857256" cy="571504"/>
          </a:xfrm>
        </p:grpSpPr>
        <p:sp>
          <p:nvSpPr>
            <p:cNvPr id="24641" name="타원 40"/>
            <p:cNvSpPr>
              <a:spLocks noChangeArrowheads="1"/>
            </p:cNvSpPr>
            <p:nvPr/>
          </p:nvSpPr>
          <p:spPr bwMode="auto">
            <a:xfrm>
              <a:off x="2714612" y="4714884"/>
              <a:ext cx="857256" cy="571504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2" name="타원 41"/>
            <p:cNvSpPr>
              <a:spLocks noChangeArrowheads="1"/>
            </p:cNvSpPr>
            <p:nvPr/>
          </p:nvSpPr>
          <p:spPr bwMode="auto">
            <a:xfrm>
              <a:off x="2786050" y="4786322"/>
              <a:ext cx="714380" cy="428628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596" name="그룹 46"/>
          <p:cNvGrpSpPr>
            <a:grpSpLocks/>
          </p:cNvGrpSpPr>
          <p:nvPr/>
        </p:nvGrpSpPr>
        <p:grpSpPr bwMode="auto">
          <a:xfrm>
            <a:off x="4357688" y="4714875"/>
            <a:ext cx="500062" cy="500063"/>
            <a:chOff x="4929190" y="2786058"/>
            <a:chExt cx="500066" cy="500066"/>
          </a:xfrm>
        </p:grpSpPr>
        <p:sp>
          <p:nvSpPr>
            <p:cNvPr id="24639" name="타원 47"/>
            <p:cNvSpPr>
              <a:spLocks noChangeArrowheads="1"/>
            </p:cNvSpPr>
            <p:nvPr/>
          </p:nvSpPr>
          <p:spPr bwMode="auto">
            <a:xfrm>
              <a:off x="4929190" y="2786058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40" name="타원 48"/>
            <p:cNvSpPr>
              <a:spLocks noChangeArrowheads="1"/>
            </p:cNvSpPr>
            <p:nvPr/>
          </p:nvSpPr>
          <p:spPr bwMode="auto">
            <a:xfrm>
              <a:off x="5000628" y="2857496"/>
              <a:ext cx="357190" cy="357190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97" name="오른쪽 화살표 50"/>
          <p:cNvSpPr>
            <a:spLocks noChangeArrowheads="1"/>
          </p:cNvSpPr>
          <p:nvPr/>
        </p:nvSpPr>
        <p:spPr bwMode="auto">
          <a:xfrm>
            <a:off x="3357563" y="4214813"/>
            <a:ext cx="214312" cy="46037"/>
          </a:xfrm>
          <a:prstGeom prst="rightArrow">
            <a:avLst>
              <a:gd name="adj1" fmla="val 50000"/>
              <a:gd name="adj2" fmla="val 496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8" name="오른쪽 화살표 52"/>
          <p:cNvSpPr>
            <a:spLocks noChangeArrowheads="1"/>
          </p:cNvSpPr>
          <p:nvPr/>
        </p:nvSpPr>
        <p:spPr bwMode="auto">
          <a:xfrm rot="2519836">
            <a:off x="4924425" y="5295900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599" name="오른쪽 화살표 53"/>
          <p:cNvSpPr>
            <a:spLocks noChangeArrowheads="1"/>
          </p:cNvSpPr>
          <p:nvPr/>
        </p:nvSpPr>
        <p:spPr bwMode="auto">
          <a:xfrm rot="8074682">
            <a:off x="3420269" y="450294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0" name="오른쪽 화살표 54"/>
          <p:cNvSpPr>
            <a:spLocks noChangeArrowheads="1"/>
          </p:cNvSpPr>
          <p:nvPr/>
        </p:nvSpPr>
        <p:spPr bwMode="auto">
          <a:xfrm rot="2519836">
            <a:off x="4138613" y="451008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1" name="오른쪽 화살표 55"/>
          <p:cNvSpPr>
            <a:spLocks noChangeArrowheads="1"/>
          </p:cNvSpPr>
          <p:nvPr/>
        </p:nvSpPr>
        <p:spPr bwMode="auto">
          <a:xfrm rot="2519836">
            <a:off x="3424238" y="5367338"/>
            <a:ext cx="276225" cy="92075"/>
          </a:xfrm>
          <a:prstGeom prst="rightArrow">
            <a:avLst>
              <a:gd name="adj1" fmla="val 50000"/>
              <a:gd name="adj2" fmla="val 49556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2" name="오른쪽 화살표 56"/>
          <p:cNvSpPr>
            <a:spLocks noChangeArrowheads="1"/>
          </p:cNvSpPr>
          <p:nvPr/>
        </p:nvSpPr>
        <p:spPr bwMode="auto">
          <a:xfrm rot="8074682">
            <a:off x="2563019" y="5360194"/>
            <a:ext cx="236537" cy="73025"/>
          </a:xfrm>
          <a:prstGeom prst="rightArrow">
            <a:avLst>
              <a:gd name="adj1" fmla="val 50000"/>
              <a:gd name="adj2" fmla="val 50491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03" name="아래로 구부러진 화살표 57"/>
          <p:cNvSpPr>
            <a:spLocks noChangeArrowheads="1"/>
          </p:cNvSpPr>
          <p:nvPr/>
        </p:nvSpPr>
        <p:spPr bwMode="auto">
          <a:xfrm rot="10800000">
            <a:off x="5143500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04" name="TextBox 58"/>
          <p:cNvSpPr txBox="1">
            <a:spLocks noChangeArrowheads="1"/>
          </p:cNvSpPr>
          <p:nvPr/>
        </p:nvSpPr>
        <p:spPr bwMode="auto">
          <a:xfrm>
            <a:off x="3598863" y="40576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8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4605" name="TextBox 59"/>
          <p:cNvSpPr txBox="1">
            <a:spLocks noChangeArrowheads="1"/>
          </p:cNvSpPr>
          <p:nvPr/>
        </p:nvSpPr>
        <p:spPr bwMode="auto">
          <a:xfrm>
            <a:off x="2713038" y="4800600"/>
            <a:ext cx="9286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kumimoji="0" lang="en-US" altLang="ko-KR" sz="17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7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6" name="그룹 68"/>
          <p:cNvGrpSpPr>
            <a:grpSpLocks/>
          </p:cNvGrpSpPr>
          <p:nvPr/>
        </p:nvGrpSpPr>
        <p:grpSpPr bwMode="auto">
          <a:xfrm>
            <a:off x="3714750" y="5500688"/>
            <a:ext cx="928688" cy="571500"/>
            <a:chOff x="3500430" y="5572140"/>
            <a:chExt cx="928694" cy="571504"/>
          </a:xfrm>
        </p:grpSpPr>
        <p:grpSp>
          <p:nvGrpSpPr>
            <p:cNvPr id="24635" name="그룹 43"/>
            <p:cNvGrpSpPr>
              <a:grpSpLocks/>
            </p:cNvGrpSpPr>
            <p:nvPr/>
          </p:nvGrpSpPr>
          <p:grpSpPr bwMode="auto">
            <a:xfrm>
              <a:off x="3500430" y="5572140"/>
              <a:ext cx="857256" cy="571504"/>
              <a:chOff x="2714612" y="4714884"/>
              <a:chExt cx="857256" cy="571504"/>
            </a:xfrm>
          </p:grpSpPr>
          <p:sp>
            <p:nvSpPr>
              <p:cNvPr id="24637" name="타원 44"/>
              <p:cNvSpPr>
                <a:spLocks noChangeArrowheads="1"/>
              </p:cNvSpPr>
              <p:nvPr/>
            </p:nvSpPr>
            <p:spPr bwMode="auto">
              <a:xfrm>
                <a:off x="2714612" y="4714884"/>
                <a:ext cx="85725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8" name="타원 45"/>
              <p:cNvSpPr>
                <a:spLocks noChangeArrowheads="1"/>
              </p:cNvSpPr>
              <p:nvPr/>
            </p:nvSpPr>
            <p:spPr bwMode="auto">
              <a:xfrm>
                <a:off x="2786050" y="4786322"/>
                <a:ext cx="714380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6" name="TextBox 60"/>
            <p:cNvSpPr txBox="1">
              <a:spLocks noChangeArrowheads="1"/>
            </p:cNvSpPr>
            <p:nvPr/>
          </p:nvSpPr>
          <p:spPr bwMode="auto">
            <a:xfrm>
              <a:off x="3500430" y="5643578"/>
              <a:ext cx="92869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{</a:t>
              </a:r>
              <a:r>
                <a:rPr kumimoji="0" lang="en-US" altLang="ko-KR" sz="1700" dirty="0" smtClean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0" lang="en-US" altLang="ko-KR" sz="17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700" dirty="0" smtClean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0" lang="en-US" altLang="ko-KR" sz="170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 dirty="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7" name="TextBox 61"/>
          <p:cNvSpPr txBox="1">
            <a:spLocks noChangeArrowheads="1"/>
          </p:cNvSpPr>
          <p:nvPr/>
        </p:nvSpPr>
        <p:spPr bwMode="auto">
          <a:xfrm>
            <a:off x="4327525" y="4786313"/>
            <a:ext cx="714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{q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4608" name="그룹 70"/>
          <p:cNvGrpSpPr>
            <a:grpSpLocks/>
          </p:cNvGrpSpPr>
          <p:nvPr/>
        </p:nvGrpSpPr>
        <p:grpSpPr bwMode="auto">
          <a:xfrm>
            <a:off x="4929188" y="5572125"/>
            <a:ext cx="714375" cy="500063"/>
            <a:chOff x="5101939" y="5572140"/>
            <a:chExt cx="714380" cy="500066"/>
          </a:xfrm>
        </p:grpSpPr>
        <p:sp>
          <p:nvSpPr>
            <p:cNvPr id="24633" name="타원 49"/>
            <p:cNvSpPr>
              <a:spLocks noChangeArrowheads="1"/>
            </p:cNvSpPr>
            <p:nvPr/>
          </p:nvSpPr>
          <p:spPr bwMode="auto">
            <a:xfrm>
              <a:off x="5143504" y="5572140"/>
              <a:ext cx="500066" cy="500066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634" name="TextBox 62"/>
            <p:cNvSpPr txBox="1">
              <a:spLocks noChangeArrowheads="1"/>
            </p:cNvSpPr>
            <p:nvPr/>
          </p:nvSpPr>
          <p:spPr bwMode="auto">
            <a:xfrm>
              <a:off x="5101939" y="5602013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8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8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09" name="오른쪽 화살표 66"/>
          <p:cNvSpPr>
            <a:spLocks noChangeArrowheads="1"/>
          </p:cNvSpPr>
          <p:nvPr/>
        </p:nvSpPr>
        <p:spPr bwMode="auto">
          <a:xfrm>
            <a:off x="4643438" y="5857875"/>
            <a:ext cx="214312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0" name="오른쪽 화살표 67"/>
          <p:cNvSpPr>
            <a:spLocks noChangeArrowheads="1"/>
          </p:cNvSpPr>
          <p:nvPr/>
        </p:nvSpPr>
        <p:spPr bwMode="auto">
          <a:xfrm>
            <a:off x="3214688" y="5929313"/>
            <a:ext cx="214312" cy="71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611" name="그룹 74"/>
          <p:cNvGrpSpPr>
            <a:grpSpLocks/>
          </p:cNvGrpSpPr>
          <p:nvPr/>
        </p:nvGrpSpPr>
        <p:grpSpPr bwMode="auto">
          <a:xfrm>
            <a:off x="1928813" y="5572125"/>
            <a:ext cx="1454150" cy="571500"/>
            <a:chOff x="1928794" y="5643578"/>
            <a:chExt cx="1454307" cy="571504"/>
          </a:xfrm>
        </p:grpSpPr>
        <p:grpSp>
          <p:nvGrpSpPr>
            <p:cNvPr id="24629" name="그룹 73"/>
            <p:cNvGrpSpPr>
              <a:grpSpLocks/>
            </p:cNvGrpSpPr>
            <p:nvPr/>
          </p:nvGrpSpPr>
          <p:grpSpPr bwMode="auto">
            <a:xfrm>
              <a:off x="1928794" y="5643578"/>
              <a:ext cx="1214446" cy="571504"/>
              <a:chOff x="1928794" y="5643578"/>
              <a:chExt cx="1214446" cy="571504"/>
            </a:xfrm>
          </p:grpSpPr>
          <p:sp>
            <p:nvSpPr>
              <p:cNvPr id="24631" name="타원 63"/>
              <p:cNvSpPr>
                <a:spLocks noChangeArrowheads="1"/>
              </p:cNvSpPr>
              <p:nvPr/>
            </p:nvSpPr>
            <p:spPr bwMode="auto">
              <a:xfrm>
                <a:off x="1928794" y="5643578"/>
                <a:ext cx="1214446" cy="571504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32" name="타원 64"/>
              <p:cNvSpPr>
                <a:spLocks noChangeArrowheads="1"/>
              </p:cNvSpPr>
              <p:nvPr/>
            </p:nvSpPr>
            <p:spPr bwMode="auto">
              <a:xfrm>
                <a:off x="2000232" y="5715016"/>
                <a:ext cx="1062046" cy="428628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385D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ko-KR" sz="18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630" name="TextBox 65"/>
            <p:cNvSpPr txBox="1">
              <a:spLocks noChangeArrowheads="1"/>
            </p:cNvSpPr>
            <p:nvPr/>
          </p:nvSpPr>
          <p:spPr bwMode="auto">
            <a:xfrm>
              <a:off x="1954197" y="5745179"/>
              <a:ext cx="1428904" cy="3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{q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, q</a:t>
              </a:r>
              <a:r>
                <a:rPr kumimoji="0" lang="en-US" altLang="ko-KR" sz="17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0" lang="en-US" altLang="ko-KR" sz="17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4612" name="아래로 구부러진 화살표 76"/>
          <p:cNvSpPr>
            <a:spLocks noChangeArrowheads="1"/>
          </p:cNvSpPr>
          <p:nvPr/>
        </p:nvSpPr>
        <p:spPr bwMode="auto">
          <a:xfrm rot="10800000">
            <a:off x="2428875" y="6215063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3" name="오른쪽 화살표 77"/>
          <p:cNvSpPr>
            <a:spLocks noChangeArrowheads="1"/>
          </p:cNvSpPr>
          <p:nvPr/>
        </p:nvSpPr>
        <p:spPr bwMode="auto">
          <a:xfrm>
            <a:off x="5572125" y="5857875"/>
            <a:ext cx="214313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4" name="타원 78"/>
          <p:cNvSpPr>
            <a:spLocks noChangeArrowheads="1"/>
          </p:cNvSpPr>
          <p:nvPr/>
        </p:nvSpPr>
        <p:spPr bwMode="auto">
          <a:xfrm>
            <a:off x="5929313" y="5572125"/>
            <a:ext cx="500062" cy="5000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615" name="TextBox 79"/>
          <p:cNvSpPr txBox="1">
            <a:spLocks noChangeArrowheads="1"/>
          </p:cNvSpPr>
          <p:nvPr/>
        </p:nvSpPr>
        <p:spPr bwMode="auto">
          <a:xfrm>
            <a:off x="6000750" y="5557838"/>
            <a:ext cx="714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500">
                <a:solidFill>
                  <a:srgbClr val="000000"/>
                </a:solidFill>
                <a:latin typeface="Times New Roman" pitchFamily="18" charset="0"/>
              </a:rPr>
              <a:t>ø</a:t>
            </a:r>
          </a:p>
        </p:txBody>
      </p:sp>
      <p:sp>
        <p:nvSpPr>
          <p:cNvPr id="24616" name="아래로 구부러진 화살표 80"/>
          <p:cNvSpPr>
            <a:spLocks noChangeArrowheads="1"/>
          </p:cNvSpPr>
          <p:nvPr/>
        </p:nvSpPr>
        <p:spPr bwMode="auto">
          <a:xfrm rot="10800000">
            <a:off x="6143625" y="6143625"/>
            <a:ext cx="142875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24617" name="TextBox 81"/>
          <p:cNvSpPr txBox="1">
            <a:spLocks noChangeArrowheads="1"/>
          </p:cNvSpPr>
          <p:nvPr/>
        </p:nvSpPr>
        <p:spPr bwMode="auto">
          <a:xfrm>
            <a:off x="5072063" y="5072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8" name="TextBox 82"/>
          <p:cNvSpPr txBox="1">
            <a:spLocks noChangeArrowheads="1"/>
          </p:cNvSpPr>
          <p:nvPr/>
        </p:nvSpPr>
        <p:spPr bwMode="auto">
          <a:xfrm>
            <a:off x="4583113" y="558641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19" name="TextBox 83"/>
          <p:cNvSpPr txBox="1">
            <a:spLocks noChangeArrowheads="1"/>
          </p:cNvSpPr>
          <p:nvPr/>
        </p:nvSpPr>
        <p:spPr bwMode="auto">
          <a:xfrm>
            <a:off x="3214688" y="4357688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0" name="TextBox 84"/>
          <p:cNvSpPr txBox="1">
            <a:spLocks noChangeArrowheads="1"/>
          </p:cNvSpPr>
          <p:nvPr/>
        </p:nvSpPr>
        <p:spPr bwMode="auto">
          <a:xfrm>
            <a:off x="2357438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1" name="TextBox 85"/>
          <p:cNvSpPr txBox="1">
            <a:spLocks noChangeArrowheads="1"/>
          </p:cNvSpPr>
          <p:nvPr/>
        </p:nvSpPr>
        <p:spPr bwMode="auto">
          <a:xfrm>
            <a:off x="2566988" y="62150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2" name="TextBox 86"/>
          <p:cNvSpPr txBox="1">
            <a:spLocks noChangeArrowheads="1"/>
          </p:cNvSpPr>
          <p:nvPr/>
        </p:nvSpPr>
        <p:spPr bwMode="auto">
          <a:xfrm>
            <a:off x="5526088" y="5643563"/>
            <a:ext cx="428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3" name="TextBox 87"/>
          <p:cNvSpPr txBox="1">
            <a:spLocks noChangeArrowheads="1"/>
          </p:cNvSpPr>
          <p:nvPr/>
        </p:nvSpPr>
        <p:spPr bwMode="auto">
          <a:xfrm>
            <a:off x="6270625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24624" name="TextBox 88"/>
          <p:cNvSpPr txBox="1">
            <a:spLocks noChangeArrowheads="1"/>
          </p:cNvSpPr>
          <p:nvPr/>
        </p:nvSpPr>
        <p:spPr bwMode="auto">
          <a:xfrm>
            <a:off x="4198938" y="428625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5" name="TextBox 89"/>
          <p:cNvSpPr txBox="1">
            <a:spLocks noChangeArrowheads="1"/>
          </p:cNvSpPr>
          <p:nvPr/>
        </p:nvSpPr>
        <p:spPr bwMode="auto">
          <a:xfrm>
            <a:off x="3571875" y="51435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6" name="TextBox 90"/>
          <p:cNvSpPr txBox="1">
            <a:spLocks noChangeArrowheads="1"/>
          </p:cNvSpPr>
          <p:nvPr/>
        </p:nvSpPr>
        <p:spPr bwMode="auto">
          <a:xfrm>
            <a:off x="3143250" y="5715000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7" name="TextBox 91"/>
          <p:cNvSpPr txBox="1">
            <a:spLocks noChangeArrowheads="1"/>
          </p:cNvSpPr>
          <p:nvPr/>
        </p:nvSpPr>
        <p:spPr bwMode="auto">
          <a:xfrm>
            <a:off x="5270500" y="6143625"/>
            <a:ext cx="428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8" name="TextBox 92"/>
          <p:cNvSpPr txBox="1">
            <a:spLocks noChangeArrowheads="1"/>
          </p:cNvSpPr>
          <p:nvPr/>
        </p:nvSpPr>
        <p:spPr bwMode="auto">
          <a:xfrm>
            <a:off x="1884363" y="592138"/>
            <a:ext cx="857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000000"/>
                </a:solidFill>
                <a:latin typeface="Times New Roman" pitchFamily="18" charset="0"/>
              </a:rPr>
              <a:t>↙NFA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255" y="56115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핵심 종료조건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98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1431</Words>
  <Application>Microsoft Macintosh PowerPoint</Application>
  <PresentationFormat>On-screen Show (4:3)</PresentationFormat>
  <Paragraphs>397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굴림</vt:lpstr>
      <vt:lpstr>궁서체</vt:lpstr>
      <vt:lpstr>맑은 고딕</vt:lpstr>
      <vt:lpstr>서울도시</vt:lpstr>
      <vt:lpstr>Times New Roman</vt:lpstr>
      <vt:lpstr>Wingdings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Microsoft Office User</cp:lastModifiedBy>
  <cp:revision>8</cp:revision>
  <dcterms:created xsi:type="dcterms:W3CDTF">2015-09-16T09:17:05Z</dcterms:created>
  <dcterms:modified xsi:type="dcterms:W3CDTF">2017-03-28T02:41:42Z</dcterms:modified>
</cp:coreProperties>
</file>