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hyperlink" Target="http://kafka.apache.org/" TargetMode="External"/><Relationship Id="rId5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Architecture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38200" y="1825625"/>
            <a:ext cx="10515599" cy="1251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topic est un ensemble de partitions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partition est une séquence ordonnée et immuable de messages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400" y="3077308"/>
            <a:ext cx="52832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4800600" cy="241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nombre de partitions est paramétrable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nombre de partitions détermine le parallélisme de lecture sur un topic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6460" y="2359976"/>
            <a:ext cx="5307338" cy="28216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38200" y="4368482"/>
            <a:ext cx="4800600" cy="241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 de partition &gt; Nombre de consommateurs dans un groupe alors certains consommateurs liront à partir de plus d’une partition.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 offsets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599" cy="794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un topic, les consommateurs d’un « consumer group » maintiennent un pointeur (offset, partition)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18031"/>
          <a:stretch/>
        </p:blipFill>
        <p:spPr>
          <a:xfrm>
            <a:off x="4612226" y="3888941"/>
            <a:ext cx="4642915" cy="2442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Shape 165"/>
          <p:cNvGrpSpPr/>
          <p:nvPr/>
        </p:nvGrpSpPr>
        <p:grpSpPr>
          <a:xfrm>
            <a:off x="3363329" y="2877262"/>
            <a:ext cx="2924925" cy="2950184"/>
            <a:chOff x="874771" y="2483722"/>
            <a:chExt cx="2924925" cy="2950184"/>
          </a:xfrm>
        </p:grpSpPr>
        <p:sp>
          <p:nvSpPr>
            <p:cNvPr id="166" name="Shape 166"/>
            <p:cNvSpPr txBox="1"/>
            <p:nvPr/>
          </p:nvSpPr>
          <p:spPr>
            <a:xfrm>
              <a:off x="874771" y="2483722"/>
              <a:ext cx="18012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Consumer group C1</a:t>
              </a: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2676053" y="2637610"/>
              <a:ext cx="676746" cy="943788"/>
            </a:xfrm>
            <a:prstGeom prst="bentConnector2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168" name="Shape 168"/>
            <p:cNvCxnSpPr/>
            <p:nvPr/>
          </p:nvCxnSpPr>
          <p:spPr>
            <a:xfrm flipH="1" rot="-5400000">
              <a:off x="2089378" y="3224285"/>
              <a:ext cx="1630746" cy="457395"/>
            </a:xfrm>
            <a:prstGeom prst="bentConnector3">
              <a:avLst>
                <a:gd fmla="val -23928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169" name="Shape 169"/>
            <p:cNvCxnSpPr/>
            <p:nvPr/>
          </p:nvCxnSpPr>
          <p:spPr>
            <a:xfrm flipH="1" rot="-5400000">
              <a:off x="2030602" y="3269641"/>
              <a:ext cx="2320855" cy="1029952"/>
            </a:xfrm>
            <a:prstGeom prst="bentConnector3">
              <a:avLst>
                <a:gd fmla="val -16482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3060577" y="4320407"/>
              <a:ext cx="187382" cy="457922"/>
            </a:xfrm>
            <a:prstGeom prst="rect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3612314" y="4975983"/>
              <a:ext cx="187382" cy="457922"/>
            </a:xfrm>
            <a:prstGeom prst="rect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238288" y="3663951"/>
              <a:ext cx="187382" cy="457922"/>
            </a:xfrm>
            <a:prstGeom prst="rect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Jouent le rôle de backup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replicas ne sont jamais lus ou écrits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n’améliore donc pas les performance de lecture / écriture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type Kafka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broker instance par noeud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4-core Intel Xeon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GB RAM dont </a:t>
            </a: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4GB pour le broker et 60GB pour le cache système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Disques à 7200 RPM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 Ethernet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Disque SSD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Connect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Connect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A framework facilitating data streams between Kafka and other 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37" y="369499"/>
            <a:ext cx="8058324" cy="60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Highlights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No code : deploying via configuration files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Reusing existing connectors</a:t>
            </a:r>
          </a:p>
          <a:p>
            <a:pPr indent="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Flexibility and scalability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Modes : Standalone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1 instance, ideal for test/dev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Configuration submitted at startup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Source offset in a local file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916" y="231163"/>
            <a:ext cx="7406639" cy="22105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4021016" y="6066691"/>
            <a:ext cx="4984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http://kafka.apache.org/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441760"/>
            <a:ext cx="12192000" cy="326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Modes : Distributed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1+ instance(s) on 1+ machine(s) offering fault tolerance and scalability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Connector available in the classpath of a worker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Configuration submitted via the REST API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Offset source in Kafka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75" y="1024000"/>
            <a:ext cx="8208825" cy="4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75" y="1336337"/>
            <a:ext cx="7111675" cy="4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474" y="1265975"/>
            <a:ext cx="7911175" cy="48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Connect / Questions ?</a:t>
            </a:r>
          </a:p>
        </p:txBody>
      </p:sp>
      <p:sp>
        <p:nvSpPr>
          <p:cNvPr id="240" name="Shape 240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Then l</a:t>
            </a:r>
            <a:r>
              <a:rPr lang="fr-FR"/>
              <a:t>et’s load data in Kafka from a file and back in another one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Streams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Streams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Building highly scalable, elastic, fault-tolerant, distributed applications and microservices</a:t>
            </a:r>
            <a:br>
              <a:rPr lang="fr-FR"/>
            </a:b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Highlights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Make stream processing simple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Standard java applications</a:t>
            </a:r>
          </a:p>
          <a:p>
            <a:pPr indent="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No need to install separate processing clusters</a:t>
            </a:r>
          </a:p>
          <a:p>
            <a:pPr indent="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Native, 100% integrated with Kafka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ams-introduction-your-app.pn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562" y="588662"/>
            <a:ext cx="8258874" cy="5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Highlights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Viable for small, medium-sized to (very) large applications</a:t>
            </a:r>
          </a:p>
          <a:p>
            <a:pPr indent="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Can be used for any real time / low latency application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Propriétés de Kafka 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haut débit qui supporte un un volume important d’événements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 en temps réel des flux pour générer de nouveaux flux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Latence plus faible que les middleware de messages traditionnels (JMS)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Tolérance aux pannes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2 APIs : DSL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Declarative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Best approach in most cases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Attractive to Scala/Spark/FP users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2 APIs : Processor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More flexible but also more work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Useful for stuff not available in the DSL API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Concepts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66" y="1914627"/>
            <a:ext cx="8855875" cy="40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ams-concepts-topology.jp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286" y="423799"/>
            <a:ext cx="4283424" cy="60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ams-architecture-tasks.jp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200" y="928924"/>
            <a:ext cx="6475598" cy="50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Streams and tables...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ams-table-duality-03.jp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600" y="785987"/>
            <a:ext cx="6094776" cy="52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Stateless transformations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Independent of the transformation of other messages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filter, map, flatMap, ...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/>
              <a:t>Stateful transformations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Require a state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200"/>
              <a:t>Join, aggregate, window, ...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</a:t>
            </a:r>
            <a:r>
              <a:rPr lang="fr-FR"/>
              <a:t>Streams / Questions ?</a:t>
            </a:r>
          </a:p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/>
              <a:t>And then, let’s dive into KStreams and KTables</a:t>
            </a:r>
            <a:br>
              <a:rPr lang="fr-FR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Kafka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200" y="1690688"/>
            <a:ext cx="10515599" cy="2412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fr-F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millions d’écrtures / seconde sur 3 machines :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Xeon 2.5GHz avec 6 cœurs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disques SATA 7200 RPM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32Go RAM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b="0" i="0" lang="fr-F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1Gb Ethernet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fr-F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Débit constant dans la durée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969" y="2824424"/>
            <a:ext cx="6751027" cy="385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Kafka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Ecriture rapide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écritures de données sur disque vont d’abord sur le cache disque – RAM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rapide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œuvre de l’API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sendfile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transfère de manière efficace les données du cache vers le réseau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concepts Kafka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599" cy="3625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Producteurs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Consommateurs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: Vue globale</a:t>
            </a:r>
          </a:p>
        </p:txBody>
      </p:sp>
      <p:pic>
        <p:nvPicPr>
          <p:cNvPr id="127" name="Shape 1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3715" y="2338753"/>
            <a:ext cx="5408283" cy="347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838200" y="1825625"/>
            <a:ext cx="59455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producteurs écrivent dans les brokers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consommateurs lisent les données à partir des brokers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sont stockées dans les topics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topics sont découpés en partitions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partitions sont répliquées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: Vue globale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561385" y="1825625"/>
            <a:ext cx="3792415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Election deu contrôleur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de sbrokers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des topcis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5970953" cy="47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38200" y="3612417"/>
            <a:ext cx="5937738" cy="1710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Purge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 la base d’un délai en jours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D’une taille en octet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800" y="1690688"/>
            <a:ext cx="8635999" cy="36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