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12" name="Texte niveau 1…"/>
          <p:cNvSpPr/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400"/>
            </a:lvl1pPr>
            <a:lvl2pPr marL="0" indent="457200" algn="ctr">
              <a:buClrTx/>
              <a:buSzTx/>
              <a:buFontTx/>
              <a:buNone/>
              <a:defRPr sz="2400"/>
            </a:lvl2pPr>
            <a:lvl3pPr marL="0" indent="914400" algn="ctr">
              <a:buClrTx/>
              <a:buSzTx/>
              <a:buFontTx/>
              <a:buNone/>
              <a:defRPr sz="2400"/>
            </a:lvl3pPr>
            <a:lvl4pPr marL="0" indent="1371600" algn="ctr">
              <a:buClrTx/>
              <a:buSzTx/>
              <a:buFontTx/>
              <a:buNone/>
              <a:defRPr sz="2400"/>
            </a:lvl4pPr>
            <a:lvl5pPr marL="0" indent="1828800" algn="ctr">
              <a:buClrTx/>
              <a:buSzTx/>
              <a:buFont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e du titr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96" name="Texte niveau 1…"/>
          <p:cNvSpPr/>
          <p:nvPr>
            <p:ph type="body" idx="1"/>
          </p:nvPr>
        </p:nvSpPr>
        <p:spPr>
          <a:xfrm rot="5400000">
            <a:off x="3920330" y="-1256505"/>
            <a:ext cx="4351339" cy="105156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7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e du titre"/>
          <p:cNvSpPr/>
          <p:nvPr>
            <p:ph type="title"/>
          </p:nvPr>
        </p:nvSpPr>
        <p:spPr>
          <a:xfrm rot="5400000">
            <a:off x="7133431" y="1956593"/>
            <a:ext cx="5811839" cy="26289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05" name="Texte niveau 1…"/>
          <p:cNvSpPr/>
          <p:nvPr>
            <p:ph type="body" idx="1"/>
          </p:nvPr>
        </p:nvSpPr>
        <p:spPr>
          <a:xfrm rot="5400000">
            <a:off x="1799431" y="-596105"/>
            <a:ext cx="5811838" cy="77343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6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e du titr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1" name="Texte niveau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2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e du titre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30" name="Texte niveau 1…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1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e du titr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9" name="Texte niveau 1…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0" name="Shape 36"/>
          <p:cNvSpPr/>
          <p:nvPr>
            <p:ph type="body" sz="half" idx="13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/>
          <p:nvPr>
            <p:ph type="title"/>
          </p:nvPr>
        </p:nvSpPr>
        <p:spPr>
          <a:xfrm>
            <a:off x="839787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Texte niveau 1…"/>
          <p:cNvSpPr/>
          <p:nvPr>
            <p:ph type="body" sz="quarter" idx="1"/>
          </p:nvPr>
        </p:nvSpPr>
        <p:spPr>
          <a:xfrm>
            <a:off x="839787" y="1681163"/>
            <a:ext cx="5157788" cy="8239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1" sz="2400"/>
            </a:lvl1pPr>
            <a:lvl2pPr marL="0" indent="457200">
              <a:buClrTx/>
              <a:buSzTx/>
              <a:buFontTx/>
              <a:buNone/>
              <a:defRPr b="1" sz="2400"/>
            </a:lvl2pPr>
            <a:lvl3pPr marL="0" indent="914400">
              <a:buClrTx/>
              <a:buSzTx/>
              <a:buFontTx/>
              <a:buNone/>
              <a:defRPr b="1" sz="2400"/>
            </a:lvl3pPr>
            <a:lvl4pPr marL="0" indent="1371600">
              <a:buClrTx/>
              <a:buSzTx/>
              <a:buFontTx/>
              <a:buNone/>
              <a:defRPr b="1" sz="2400"/>
            </a:lvl4pPr>
            <a:lvl5pPr marL="0" indent="1828800">
              <a:buClrTx/>
              <a:buSzTx/>
              <a:buFontTx/>
              <a:buNone/>
              <a:defRPr b="1"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0" name="Shape 43"/>
          <p:cNvSpPr/>
          <p:nvPr>
            <p:ph type="body" sz="half" idx="13"/>
          </p:nvPr>
        </p:nvSpPr>
        <p:spPr>
          <a:xfrm>
            <a:off x="839786" y="2505075"/>
            <a:ext cx="5157789" cy="3684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Shape 44"/>
          <p:cNvSpPr/>
          <p:nvPr>
            <p:ph type="body" sz="quarter" idx="14"/>
          </p:nvPr>
        </p:nvSpPr>
        <p:spPr>
          <a:xfrm>
            <a:off x="6172199" y="1681163"/>
            <a:ext cx="5183189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b="1" sz="2400"/>
            </a:pPr>
          </a:p>
        </p:txBody>
      </p:sp>
      <p:sp>
        <p:nvSpPr>
          <p:cNvPr id="52" name="Shape 45"/>
          <p:cNvSpPr/>
          <p:nvPr>
            <p:ph type="body" sz="half" idx="15"/>
          </p:nvPr>
        </p:nvSpPr>
        <p:spPr>
          <a:xfrm>
            <a:off x="6172199" y="2505075"/>
            <a:ext cx="5183189" cy="3684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e du titr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1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du titre"/>
          <p:cNvSpPr/>
          <p:nvPr>
            <p:ph type="title"/>
          </p:nvPr>
        </p:nvSpPr>
        <p:spPr>
          <a:xfrm>
            <a:off x="839787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Texte du titre</a:t>
            </a:r>
          </a:p>
        </p:txBody>
      </p:sp>
      <p:sp>
        <p:nvSpPr>
          <p:cNvPr id="76" name="Texte niveau 1…"/>
          <p:cNvSpPr/>
          <p:nvPr>
            <p:ph type="body" sz="half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</p:spPr>
        <p:txBody>
          <a:bodyPr/>
          <a:lstStyle>
            <a:lvl1pPr indent="-25400">
              <a:defRPr sz="3200"/>
            </a:lvl1pPr>
            <a:lvl2pPr marL="693057" indent="-58057">
              <a:defRPr sz="3200"/>
            </a:lvl2pPr>
            <a:lvl3pPr marL="1168400" indent="-101600">
              <a:defRPr sz="3200"/>
            </a:lvl3pPr>
            <a:lvl4pPr marL="1661160" indent="-162560">
              <a:defRPr sz="3200"/>
            </a:lvl4pPr>
            <a:lvl5pPr marL="2118360" indent="-162560">
              <a:defRPr sz="3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7" name="Shape 61"/>
          <p:cNvSpPr/>
          <p:nvPr>
            <p:ph type="body" sz="quarter" idx="13"/>
          </p:nvPr>
        </p:nvSpPr>
        <p:spPr>
          <a:xfrm>
            <a:off x="839786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600"/>
            </a:pPr>
          </a:p>
        </p:txBody>
      </p:sp>
      <p:sp>
        <p:nvSpPr>
          <p:cNvPr id="78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e du titre"/>
          <p:cNvSpPr/>
          <p:nvPr>
            <p:ph type="title"/>
          </p:nvPr>
        </p:nvSpPr>
        <p:spPr>
          <a:xfrm>
            <a:off x="839787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Texte du titre</a:t>
            </a:r>
          </a:p>
        </p:txBody>
      </p:sp>
      <p:sp>
        <p:nvSpPr>
          <p:cNvPr id="86" name="Shape 67"/>
          <p:cNvSpPr/>
          <p:nvPr>
            <p:ph type="pic" sz="half" idx="13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" name="Texte niveau 1…"/>
          <p:cNvSpPr/>
          <p:nvPr>
            <p:ph type="body" sz="quarter" idx="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600"/>
            </a:lvl1pPr>
            <a:lvl2pPr marL="0" indent="457200">
              <a:buClrTx/>
              <a:buSzTx/>
              <a:buFontTx/>
              <a:buNone/>
              <a:defRPr sz="1600"/>
            </a:lvl2pPr>
            <a:lvl3pPr marL="0" indent="914400">
              <a:buClrTx/>
              <a:buSzTx/>
              <a:buFontTx/>
              <a:buNone/>
              <a:defRPr sz="1600"/>
            </a:lvl3pPr>
            <a:lvl4pPr marL="0" indent="1371600">
              <a:buClrTx/>
              <a:buSzTx/>
              <a:buFontTx/>
              <a:buNone/>
              <a:defRPr sz="1600"/>
            </a:lvl4pPr>
            <a:lvl5pPr marL="0" indent="1828800">
              <a:buClrTx/>
              <a:buSzTx/>
              <a:buFontTx/>
              <a:buNone/>
              <a:defRPr sz="1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8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/>
          <p:nvPr>
            <p:ph type="sldNum" sz="quarter" idx="2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28600" marR="0" indent="-50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698500" marR="0" indent="-88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83639" marR="0" indent="-1422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63700" marR="0" indent="-177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20900" marR="0" indent="-177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78100" marR="0" indent="-177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35300" marR="0" indent="-177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92500" marR="0" indent="-177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949700" marR="0" indent="-177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kafka.apache.org/" TargetMode="External"/><Relationship Id="rId4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88"/>
          <p:cNvSpPr/>
          <p:nvPr>
            <p:ph type="ctr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Kafka Architecture</a:t>
            </a:r>
          </a:p>
        </p:txBody>
      </p:sp>
      <p:sp>
        <p:nvSpPr>
          <p:cNvPr id="116" name="Shape 89"/>
          <p:cNvSpPr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838199" y="365124"/>
            <a:ext cx="10515601" cy="1325564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Partitions</a:t>
            </a:r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xfrm>
            <a:off x="838199" y="1825624"/>
            <a:ext cx="10515601" cy="1251684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14884" indent="-214884" defTabSz="859536">
              <a:spcBef>
                <a:spcPts val="0"/>
              </a:spcBef>
              <a:defRPr sz="2632"/>
            </a:pPr>
            <a:r>
              <a:t>Un topic est un ensemble de partitions</a:t>
            </a:r>
          </a:p>
          <a:p>
            <a:pPr marL="214884" indent="-214884" defTabSz="859536">
              <a:spcBef>
                <a:spcPts val="900"/>
              </a:spcBef>
              <a:defRPr sz="2632"/>
            </a:pPr>
            <a:r>
              <a:t>Une partition est une séquence ordonnée et immuable de messages</a:t>
            </a:r>
          </a:p>
        </p:txBody>
      </p:sp>
      <p:pic>
        <p:nvPicPr>
          <p:cNvPr id="149" name="Shape 149" descr="Shape 1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4400" y="3077308"/>
            <a:ext cx="5283200" cy="3390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4"/>
          <p:cNvSpPr/>
          <p:nvPr>
            <p:ph type="title"/>
          </p:nvPr>
        </p:nvSpPr>
        <p:spPr>
          <a:xfrm>
            <a:off x="838199" y="365124"/>
            <a:ext cx="10515601" cy="1325564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Partitions</a:t>
            </a:r>
          </a:p>
        </p:txBody>
      </p:sp>
      <p:sp>
        <p:nvSpPr>
          <p:cNvPr id="152" name="Shape 155"/>
          <p:cNvSpPr/>
          <p:nvPr>
            <p:ph type="body" sz="quarter" idx="1"/>
          </p:nvPr>
        </p:nvSpPr>
        <p:spPr>
          <a:xfrm>
            <a:off x="838200" y="1825624"/>
            <a:ext cx="4800600" cy="2411097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228600">
              <a:spcBef>
                <a:spcPts val="0"/>
              </a:spcBef>
            </a:pPr>
            <a:r>
              <a:t>Le nombre de partitions est paramétrable</a:t>
            </a:r>
          </a:p>
          <a:p>
            <a:pPr indent="-228600"/>
            <a:r>
              <a:t>Le nombre de partitions détermine le parallélisme de lecture sur un topic</a:t>
            </a:r>
          </a:p>
        </p:txBody>
      </p:sp>
      <p:pic>
        <p:nvPicPr>
          <p:cNvPr id="153" name="Shape 156" descr="Shape 15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460" y="2359975"/>
            <a:ext cx="5307339" cy="282162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7"/>
          <p:cNvSpPr/>
          <p:nvPr/>
        </p:nvSpPr>
        <p:spPr>
          <a:xfrm>
            <a:off x="838200" y="4368482"/>
            <a:ext cx="4800600" cy="232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marL="228600" indent="-228600">
              <a:lnSpc>
                <a:spcPct val="90000"/>
              </a:lnSpc>
              <a:buClr>
                <a:srgbClr val="000000"/>
              </a:buClr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Nombre de partition &gt; Nombre de consommateurs dans un groupe alors certains consommateurs liront à partir de plus d’une partition.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62"/>
          <p:cNvSpPr/>
          <p:nvPr>
            <p:ph type="title"/>
          </p:nvPr>
        </p:nvSpPr>
        <p:spPr>
          <a:xfrm>
            <a:off x="838199" y="365124"/>
            <a:ext cx="10515601" cy="1325564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Partitions offsets</a:t>
            </a:r>
          </a:p>
        </p:txBody>
      </p:sp>
      <p:sp>
        <p:nvSpPr>
          <p:cNvPr id="157" name="Shape 163"/>
          <p:cNvSpPr/>
          <p:nvPr>
            <p:ph type="body" sz="quarter" idx="1"/>
          </p:nvPr>
        </p:nvSpPr>
        <p:spPr>
          <a:xfrm>
            <a:off x="838199" y="1825625"/>
            <a:ext cx="10515601" cy="794483"/>
          </a:xfrm>
          <a:prstGeom prst="rect">
            <a:avLst/>
          </a:prstGeom>
        </p:spPr>
        <p:txBody>
          <a:bodyPr lIns="45699" tIns="45699" rIns="45699" bIns="45699"/>
          <a:lstStyle>
            <a:lvl1pPr marL="219455" indent="-219455" defTabSz="877823">
              <a:lnSpc>
                <a:spcPct val="80000"/>
              </a:lnSpc>
              <a:spcBef>
                <a:spcPts val="0"/>
              </a:spcBef>
              <a:defRPr sz="2688"/>
            </a:lvl1pPr>
          </a:lstStyle>
          <a:p>
            <a:pPr/>
            <a:r>
              <a:t>Pour un topic, les consommateurs d’un « consumer group » maintiennent un pointeur (offset, partition)</a:t>
            </a:r>
          </a:p>
        </p:txBody>
      </p:sp>
      <p:pic>
        <p:nvPicPr>
          <p:cNvPr id="158" name="Shape 164" descr="Shape 164"/>
          <p:cNvPicPr>
            <a:picLocks noChangeAspect="1"/>
          </p:cNvPicPr>
          <p:nvPr/>
        </p:nvPicPr>
        <p:blipFill>
          <a:blip r:embed="rId2">
            <a:extLst/>
          </a:blip>
          <a:srcRect l="0" t="18031" r="0" b="0"/>
          <a:stretch>
            <a:fillRect/>
          </a:stretch>
        </p:blipFill>
        <p:spPr>
          <a:xfrm>
            <a:off x="4612225" y="3888940"/>
            <a:ext cx="4642916" cy="24426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6" name="Shape 165"/>
          <p:cNvGrpSpPr/>
          <p:nvPr/>
        </p:nvGrpSpPr>
        <p:grpSpPr>
          <a:xfrm>
            <a:off x="3363328" y="2635206"/>
            <a:ext cx="2924926" cy="3192240"/>
            <a:chOff x="0" y="0"/>
            <a:chExt cx="2924924" cy="3192238"/>
          </a:xfrm>
        </p:grpSpPr>
        <p:sp>
          <p:nvSpPr>
            <p:cNvPr id="159" name="Shape 166"/>
            <p:cNvSpPr/>
            <p:nvPr/>
          </p:nvSpPr>
          <p:spPr>
            <a:xfrm>
              <a:off x="0" y="242055"/>
              <a:ext cx="1801281" cy="29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 algn="ctr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Consumer group C1</a:t>
              </a:r>
            </a:p>
          </p:txBody>
        </p:sp>
        <p:sp>
          <p:nvSpPr>
            <p:cNvPr id="160" name="Shape 167"/>
            <p:cNvSpPr/>
            <p:nvPr/>
          </p:nvSpPr>
          <p:spPr>
            <a:xfrm>
              <a:off x="1801281" y="395943"/>
              <a:ext cx="676747" cy="943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1" name="Shape 168"/>
            <p:cNvSpPr/>
            <p:nvPr/>
          </p:nvSpPr>
          <p:spPr>
            <a:xfrm flipH="1" rot="16200000">
              <a:off x="1019504" y="787516"/>
              <a:ext cx="2020952" cy="457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71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2" name="Shape 169"/>
            <p:cNvSpPr/>
            <p:nvPr/>
          </p:nvSpPr>
          <p:spPr>
            <a:xfrm flipH="1" rot="16200000">
              <a:off x="964569" y="836713"/>
              <a:ext cx="2703379" cy="1029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56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3" name="Shape 170"/>
            <p:cNvSpPr/>
            <p:nvPr/>
          </p:nvSpPr>
          <p:spPr>
            <a:xfrm>
              <a:off x="2185805" y="2078740"/>
              <a:ext cx="187383" cy="457923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4" name="Shape 171"/>
            <p:cNvSpPr/>
            <p:nvPr/>
          </p:nvSpPr>
          <p:spPr>
            <a:xfrm>
              <a:off x="2737542" y="2734316"/>
              <a:ext cx="187383" cy="457923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5" name="Shape 172"/>
            <p:cNvSpPr/>
            <p:nvPr/>
          </p:nvSpPr>
          <p:spPr>
            <a:xfrm>
              <a:off x="2363516" y="1422284"/>
              <a:ext cx="187383" cy="457923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77"/>
          <p:cNvSpPr/>
          <p:nvPr>
            <p:ph type="title"/>
          </p:nvPr>
        </p:nvSpPr>
        <p:spPr>
          <a:xfrm>
            <a:off x="838199" y="365124"/>
            <a:ext cx="10515601" cy="1325564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Replicas</a:t>
            </a:r>
          </a:p>
        </p:txBody>
      </p:sp>
      <p:sp>
        <p:nvSpPr>
          <p:cNvPr id="169" name="Shape 178"/>
          <p:cNvSpPr/>
          <p:nvPr>
            <p:ph type="body" idx="1"/>
          </p:nvPr>
        </p:nvSpPr>
        <p:spPr>
          <a:xfrm>
            <a:off x="838199" y="1825625"/>
            <a:ext cx="10515601" cy="4351338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228600">
              <a:spcBef>
                <a:spcPts val="0"/>
              </a:spcBef>
            </a:pPr>
            <a:r>
              <a:t>Jouent le rôle de backup</a:t>
            </a:r>
          </a:p>
          <a:p>
            <a:pPr indent="-228600"/>
            <a:r>
              <a:t>Les replicas ne sont jamais lus ou écrits</a:t>
            </a:r>
          </a:p>
          <a:p>
            <a:pPr indent="-228600"/>
            <a:r>
              <a:t>Ils n’améliorent donc pas les performances de lecture / écriture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83"/>
          <p:cNvSpPr/>
          <p:nvPr>
            <p:ph type="title"/>
          </p:nvPr>
        </p:nvSpPr>
        <p:spPr>
          <a:xfrm>
            <a:off x="838199" y="365124"/>
            <a:ext cx="10515601" cy="1325564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Configuration type Kafka</a:t>
            </a:r>
          </a:p>
        </p:txBody>
      </p:sp>
      <p:sp>
        <p:nvSpPr>
          <p:cNvPr id="172" name="Shape 184"/>
          <p:cNvSpPr/>
          <p:nvPr>
            <p:ph type="body" idx="1"/>
          </p:nvPr>
        </p:nvSpPr>
        <p:spPr>
          <a:xfrm>
            <a:off x="838199" y="1825625"/>
            <a:ext cx="10515601" cy="4351338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228600">
              <a:spcBef>
                <a:spcPts val="0"/>
              </a:spcBef>
              <a:defRPr sz="2200"/>
            </a:pPr>
            <a:r>
              <a:t>Kafka</a:t>
            </a:r>
          </a:p>
          <a:p>
            <a:pPr lvl="1" marL="685800" indent="-228600">
              <a:spcBef>
                <a:spcPts val="500"/>
              </a:spcBef>
              <a:defRPr sz="1800"/>
            </a:pPr>
            <a:r>
              <a:t>1 broker instance par noeud</a:t>
            </a:r>
            <a:endParaRPr sz="2400"/>
          </a:p>
          <a:p>
            <a:pPr lvl="1" marL="685800" indent="-228600">
              <a:spcBef>
                <a:spcPts val="500"/>
              </a:spcBef>
              <a:defRPr sz="1600"/>
            </a:pPr>
            <a:r>
              <a:t>4-core Intel Xeon</a:t>
            </a:r>
            <a:endParaRPr sz="2400"/>
          </a:p>
          <a:p>
            <a:pPr lvl="1" marL="685800" indent="-228600">
              <a:spcBef>
                <a:spcPts val="500"/>
              </a:spcBef>
              <a:defRPr sz="1600"/>
            </a:pPr>
            <a:r>
              <a:t>64 GB RAM dont </a:t>
            </a:r>
            <a:r>
              <a:rPr sz="1400"/>
              <a:t>4GB pour le broker et 60GB pour le cache système</a:t>
            </a:r>
            <a:endParaRPr sz="2400"/>
          </a:p>
          <a:p>
            <a:pPr lvl="1" marL="685800" indent="-228600">
              <a:spcBef>
                <a:spcPts val="500"/>
              </a:spcBef>
              <a:defRPr sz="1600"/>
            </a:pPr>
            <a:r>
              <a:t>Disques à 7200 RPM</a:t>
            </a:r>
            <a:endParaRPr sz="2400"/>
          </a:p>
          <a:p>
            <a:pPr lvl="1" marL="685800" indent="-228600">
              <a:spcBef>
                <a:spcPts val="500"/>
              </a:spcBef>
              <a:defRPr sz="1600"/>
            </a:pPr>
            <a:r>
              <a:t>1 GB Ethernet</a:t>
            </a:r>
            <a:endParaRPr sz="2400"/>
          </a:p>
          <a:p>
            <a:pPr indent="-228600">
              <a:defRPr sz="2000"/>
            </a:pPr>
            <a:r>
              <a:t>Zookeeper</a:t>
            </a:r>
          </a:p>
          <a:p>
            <a:pPr lvl="1" marL="685800" indent="-228600">
              <a:spcBef>
                <a:spcPts val="500"/>
              </a:spcBef>
              <a:defRPr sz="1600"/>
            </a:pPr>
            <a:r>
              <a:t>Disque SSD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89"/>
          <p:cNvSpPr/>
          <p:nvPr>
            <p:ph type="ctrTitle"/>
          </p:nvPr>
        </p:nvSpPr>
        <p:spPr>
          <a:xfrm>
            <a:off x="1524000" y="1122362"/>
            <a:ext cx="9144000" cy="23877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Kafka Connect</a:t>
            </a:r>
          </a:p>
        </p:txBody>
      </p:sp>
      <p:sp>
        <p:nvSpPr>
          <p:cNvPr id="175" name="Shape 190"/>
          <p:cNvSpPr/>
          <p:nvPr>
            <p:ph type="subTitle" sz="quarter" idx="1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95"/>
          <p:cNvSpPr/>
          <p:nvPr>
            <p:ph type="ctrTitle"/>
          </p:nvPr>
        </p:nvSpPr>
        <p:spPr>
          <a:xfrm>
            <a:off x="1524000" y="1122362"/>
            <a:ext cx="9144000" cy="23877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Kafka Connect</a:t>
            </a:r>
          </a:p>
        </p:txBody>
      </p:sp>
      <p:sp>
        <p:nvSpPr>
          <p:cNvPr id="178" name="Shape 196"/>
          <p:cNvSpPr/>
          <p:nvPr>
            <p:ph type="subTitle" sz="quarter" idx="1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spcBef>
                <a:spcPts val="0"/>
              </a:spcBef>
            </a:lvl1pPr>
          </a:lstStyle>
          <a:p>
            <a:pPr/>
            <a:r>
              <a:t>A framework facilitating data streams between Kafka and other systems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201" descr="Shape 2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6837" y="369499"/>
            <a:ext cx="8058324" cy="60437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206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Highlights</a:t>
            </a:r>
          </a:p>
        </p:txBody>
      </p:sp>
      <p:sp>
        <p:nvSpPr>
          <p:cNvPr id="183" name="Shape 207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228600">
              <a:spcBef>
                <a:spcPts val="0"/>
              </a:spcBef>
              <a:defRPr sz="2200"/>
            </a:pPr>
            <a:r>
              <a:t>No code : deploying via configuration files</a:t>
            </a:r>
          </a:p>
          <a:p>
            <a:pPr indent="-228600">
              <a:spcBef>
                <a:spcPts val="0"/>
              </a:spcBef>
              <a:defRPr sz="2200"/>
            </a:pPr>
            <a:r>
              <a:t>Reusing existing connectors</a:t>
            </a:r>
          </a:p>
          <a:p>
            <a:pPr indent="0">
              <a:spcBef>
                <a:spcPts val="0"/>
              </a:spcBef>
              <a:defRPr sz="2200"/>
            </a:pPr>
            <a:r>
              <a:t>Flexibility and scalability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212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Modes : Standalone</a:t>
            </a:r>
          </a:p>
        </p:txBody>
      </p:sp>
      <p:sp>
        <p:nvSpPr>
          <p:cNvPr id="186" name="Shape 213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228600">
              <a:spcBef>
                <a:spcPts val="0"/>
              </a:spcBef>
              <a:defRPr sz="2200"/>
            </a:pPr>
            <a:r>
              <a:t>1 instance, ideal for test/dev</a:t>
            </a:r>
          </a:p>
          <a:p>
            <a:pPr indent="-228600">
              <a:spcBef>
                <a:spcPts val="0"/>
              </a:spcBef>
              <a:defRPr sz="2200"/>
            </a:pPr>
            <a:r>
              <a:t>Configuration submitted at startup</a:t>
            </a:r>
          </a:p>
          <a:p>
            <a:pPr indent="-228600">
              <a:spcBef>
                <a:spcPts val="0"/>
              </a:spcBef>
              <a:defRPr sz="2200"/>
            </a:pPr>
            <a:r>
              <a:t>Source offset in a local 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94" descr="Shape 9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7916" y="231162"/>
            <a:ext cx="7406640" cy="2210598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95"/>
          <p:cNvSpPr/>
          <p:nvPr/>
        </p:nvSpPr>
        <p:spPr>
          <a:xfrm>
            <a:off x="4021016" y="6066690"/>
            <a:ext cx="4984504" cy="35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sz="18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http://kafka.apache.org/</a:t>
            </a:r>
            <a:r>
              <a:rPr u="none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120" name="Shape 96" descr="Shape 9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2441760"/>
            <a:ext cx="12192000" cy="32643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218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Modes : Distributed</a:t>
            </a:r>
          </a:p>
        </p:txBody>
      </p:sp>
      <p:sp>
        <p:nvSpPr>
          <p:cNvPr id="189" name="Shape 219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228600">
              <a:spcBef>
                <a:spcPts val="0"/>
              </a:spcBef>
              <a:defRPr sz="2200"/>
            </a:pPr>
            <a:r>
              <a:t>1+ instance(s) on 1+ machine(s) offering fault tolerance and scalability</a:t>
            </a:r>
          </a:p>
          <a:p>
            <a:pPr indent="-228600">
              <a:spcBef>
                <a:spcPts val="0"/>
              </a:spcBef>
              <a:defRPr sz="2200"/>
            </a:pPr>
            <a:r>
              <a:t>Connector available in the classpath of a worker</a:t>
            </a:r>
          </a:p>
          <a:p>
            <a:pPr indent="-228600">
              <a:spcBef>
                <a:spcPts val="0"/>
              </a:spcBef>
              <a:defRPr sz="2200"/>
            </a:pPr>
            <a:r>
              <a:t>Configuration submitted via the REST API</a:t>
            </a:r>
          </a:p>
          <a:p>
            <a:pPr indent="-228600">
              <a:spcBef>
                <a:spcPts val="0"/>
              </a:spcBef>
              <a:defRPr sz="2200"/>
            </a:pPr>
            <a:r>
              <a:t>Offset source in Kafka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224" descr="Shape 2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6074" y="1023999"/>
            <a:ext cx="8208827" cy="4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229" descr="Shape 2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2275" y="1336337"/>
            <a:ext cx="7111676" cy="41853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234" descr="Shape 2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5473" y="1265974"/>
            <a:ext cx="7911177" cy="4889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239"/>
          <p:cNvSpPr/>
          <p:nvPr>
            <p:ph type="ctrTitle"/>
          </p:nvPr>
        </p:nvSpPr>
        <p:spPr>
          <a:xfrm>
            <a:off x="1524000" y="1122362"/>
            <a:ext cx="9144000" cy="23877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Kafka Connect / Questions ?</a:t>
            </a:r>
          </a:p>
        </p:txBody>
      </p:sp>
      <p:sp>
        <p:nvSpPr>
          <p:cNvPr id="198" name="Shape 240"/>
          <p:cNvSpPr/>
          <p:nvPr>
            <p:ph type="subTitle" sz="quarter" idx="1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spcBef>
                <a:spcPts val="0"/>
              </a:spcBef>
            </a:lvl1pPr>
          </a:lstStyle>
          <a:p>
            <a:pPr/>
            <a:r>
              <a:t>Then let’s load data in Kafka from a file and back in another 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45"/>
          <p:cNvSpPr/>
          <p:nvPr>
            <p:ph type="ctrTitle"/>
          </p:nvPr>
        </p:nvSpPr>
        <p:spPr>
          <a:xfrm>
            <a:off x="1524000" y="1122362"/>
            <a:ext cx="9144000" cy="23877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Kafka Streams</a:t>
            </a:r>
          </a:p>
        </p:txBody>
      </p:sp>
      <p:sp>
        <p:nvSpPr>
          <p:cNvPr id="201" name="Shape 246"/>
          <p:cNvSpPr/>
          <p:nvPr>
            <p:ph type="subTitle" sz="quarter" idx="1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51"/>
          <p:cNvSpPr/>
          <p:nvPr>
            <p:ph type="ctrTitle"/>
          </p:nvPr>
        </p:nvSpPr>
        <p:spPr>
          <a:xfrm>
            <a:off x="1524000" y="1122362"/>
            <a:ext cx="9144000" cy="23877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Kafka Streams</a:t>
            </a:r>
          </a:p>
        </p:txBody>
      </p:sp>
      <p:sp>
        <p:nvSpPr>
          <p:cNvPr id="204" name="Shape 252"/>
          <p:cNvSpPr/>
          <p:nvPr>
            <p:ph type="subTitle" sz="quarter" idx="1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</a:pPr>
            <a:r>
              <a:t>Building highly scalable, elastic, fault-tolerant, distributed applications and microservices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57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Highlights</a:t>
            </a:r>
          </a:p>
        </p:txBody>
      </p:sp>
      <p:sp>
        <p:nvSpPr>
          <p:cNvPr id="207" name="Shape 258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228600">
              <a:spcBef>
                <a:spcPts val="0"/>
              </a:spcBef>
              <a:defRPr sz="2200"/>
            </a:pPr>
            <a:r>
              <a:t>Make stream processing simple</a:t>
            </a:r>
          </a:p>
          <a:p>
            <a:pPr indent="-228600">
              <a:spcBef>
                <a:spcPts val="0"/>
              </a:spcBef>
              <a:defRPr sz="2200"/>
            </a:pPr>
            <a:r>
              <a:t>Standard java applications</a:t>
            </a:r>
          </a:p>
          <a:p>
            <a:pPr indent="0">
              <a:spcBef>
                <a:spcPts val="0"/>
              </a:spcBef>
              <a:defRPr sz="2200"/>
            </a:pPr>
            <a:r>
              <a:t>No need to install separate processing clusters</a:t>
            </a:r>
          </a:p>
          <a:p>
            <a:pPr indent="0">
              <a:spcBef>
                <a:spcPts val="0"/>
              </a:spcBef>
              <a:defRPr sz="2200"/>
            </a:pPr>
            <a:r>
              <a:t>Native, 100% integrated with Kafka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63" descr="Shape 26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6561" y="588661"/>
            <a:ext cx="8258876" cy="5680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68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Highlights</a:t>
            </a:r>
          </a:p>
        </p:txBody>
      </p:sp>
      <p:sp>
        <p:nvSpPr>
          <p:cNvPr id="212" name="Shape 269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228600">
              <a:spcBef>
                <a:spcPts val="0"/>
              </a:spcBef>
              <a:defRPr sz="2200"/>
            </a:pPr>
            <a:r>
              <a:t>Viable for small, medium-sized to (very) large applications</a:t>
            </a:r>
          </a:p>
          <a:p>
            <a:pPr indent="0">
              <a:spcBef>
                <a:spcPts val="0"/>
              </a:spcBef>
              <a:defRPr sz="2200"/>
            </a:pPr>
            <a:r>
              <a:t>Can be used for any real time / low latency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01"/>
          <p:cNvSpPr/>
          <p:nvPr>
            <p:ph type="title"/>
          </p:nvPr>
        </p:nvSpPr>
        <p:spPr>
          <a:xfrm>
            <a:off x="838199" y="365124"/>
            <a:ext cx="10515601" cy="1325564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Propriétés de Kafka ?</a:t>
            </a:r>
          </a:p>
        </p:txBody>
      </p:sp>
      <p:sp>
        <p:nvSpPr>
          <p:cNvPr id="123" name="Shape 102"/>
          <p:cNvSpPr/>
          <p:nvPr>
            <p:ph type="body" idx="1"/>
          </p:nvPr>
        </p:nvSpPr>
        <p:spPr>
          <a:xfrm>
            <a:off x="838199" y="1825625"/>
            <a:ext cx="10515601" cy="4351338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228600">
              <a:spcBef>
                <a:spcPts val="0"/>
              </a:spcBef>
            </a:pPr>
            <a:r>
              <a:t>Solution haut débit qui supporte un un volume important d’événements</a:t>
            </a:r>
          </a:p>
          <a:p>
            <a:pPr indent="-228600"/>
            <a:r>
              <a:t>Traitement en temps réel des flux pour générer de nouveaux flux</a:t>
            </a:r>
          </a:p>
          <a:p>
            <a:pPr indent="-228600"/>
            <a:r>
              <a:t>Latence plus faible que les middleware de messages traditionnels (JMS)</a:t>
            </a:r>
          </a:p>
          <a:p>
            <a:pPr indent="-228600"/>
            <a:r>
              <a:t>Tolérance aux pannes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74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2 APIs : DSL</a:t>
            </a:r>
          </a:p>
        </p:txBody>
      </p:sp>
      <p:sp>
        <p:nvSpPr>
          <p:cNvPr id="215" name="Shape 275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228600">
              <a:spcBef>
                <a:spcPts val="0"/>
              </a:spcBef>
              <a:defRPr sz="2200"/>
            </a:pPr>
            <a:r>
              <a:t>Declarative</a:t>
            </a:r>
          </a:p>
          <a:p>
            <a:pPr indent="-228600">
              <a:spcBef>
                <a:spcPts val="0"/>
              </a:spcBef>
              <a:defRPr sz="2200"/>
            </a:pPr>
            <a:r>
              <a:t>Best approach in most cases</a:t>
            </a:r>
          </a:p>
          <a:p>
            <a:pPr indent="-228600">
              <a:spcBef>
                <a:spcPts val="0"/>
              </a:spcBef>
              <a:defRPr sz="2200"/>
            </a:pPr>
            <a:r>
              <a:t>Attractive to Scala/Spark/FP users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80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2 APIs : Processor</a:t>
            </a:r>
          </a:p>
        </p:txBody>
      </p:sp>
      <p:sp>
        <p:nvSpPr>
          <p:cNvPr id="218" name="Shape 281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228600">
              <a:spcBef>
                <a:spcPts val="0"/>
              </a:spcBef>
              <a:defRPr sz="2200"/>
            </a:pPr>
            <a:r>
              <a:t>More flexible but also more work</a:t>
            </a:r>
          </a:p>
          <a:p>
            <a:pPr indent="-228600">
              <a:spcBef>
                <a:spcPts val="0"/>
              </a:spcBef>
              <a:defRPr sz="2200"/>
            </a:pPr>
            <a:r>
              <a:t>Useful for stuff not available in the DSL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86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Concepts</a:t>
            </a:r>
          </a:p>
        </p:txBody>
      </p:sp>
      <p:pic>
        <p:nvPicPr>
          <p:cNvPr id="221" name="Shape 287" descr="Shape 28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8066" y="1914626"/>
            <a:ext cx="8855875" cy="4029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hape 292" descr="Shape 29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4286" y="423798"/>
            <a:ext cx="4283424" cy="6010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97" descr="Shape 29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8199" y="928924"/>
            <a:ext cx="6475600" cy="5000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302"/>
          <p:cNvSpPr/>
          <p:nvPr>
            <p:ph type="ctrTitle"/>
          </p:nvPr>
        </p:nvSpPr>
        <p:spPr>
          <a:xfrm>
            <a:off x="1524000" y="1122362"/>
            <a:ext cx="9144000" cy="23877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Streams and tables...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307" descr="Shape 30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0600" y="785987"/>
            <a:ext cx="6094777" cy="5286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312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Stateless transformations</a:t>
            </a:r>
          </a:p>
        </p:txBody>
      </p:sp>
      <p:sp>
        <p:nvSpPr>
          <p:cNvPr id="232" name="Shape 313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228600">
              <a:spcBef>
                <a:spcPts val="0"/>
              </a:spcBef>
              <a:defRPr sz="2200"/>
            </a:pPr>
            <a:r>
              <a:t>Independent of the transformation of other messages</a:t>
            </a:r>
          </a:p>
          <a:p>
            <a:pPr indent="-228600">
              <a:spcBef>
                <a:spcPts val="0"/>
              </a:spcBef>
              <a:defRPr sz="2200"/>
            </a:pPr>
            <a:r>
              <a:t>filter, map, flatMap, 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318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Stateful transformations</a:t>
            </a:r>
          </a:p>
        </p:txBody>
      </p:sp>
      <p:sp>
        <p:nvSpPr>
          <p:cNvPr id="235" name="Shape 319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228600">
              <a:spcBef>
                <a:spcPts val="0"/>
              </a:spcBef>
              <a:defRPr sz="2200"/>
            </a:pPr>
            <a:r>
              <a:t>Require a state</a:t>
            </a:r>
          </a:p>
          <a:p>
            <a:pPr indent="-228600">
              <a:spcBef>
                <a:spcPts val="0"/>
              </a:spcBef>
              <a:defRPr sz="2200"/>
            </a:pPr>
            <a:r>
              <a:t>Join, aggregate, window, 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1"/>
          <p:cNvSpPr/>
          <p:nvPr>
            <p:ph type="title"/>
          </p:nvPr>
        </p:nvSpPr>
        <p:spPr>
          <a:xfrm>
            <a:off x="838199" y="365124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Stream Windowing </a:t>
            </a:r>
          </a:p>
        </p:txBody>
      </p:sp>
      <p:sp>
        <p:nvSpPr>
          <p:cNvPr id="238" name="Rectangle 3"/>
          <p:cNvSpPr/>
          <p:nvPr/>
        </p:nvSpPr>
        <p:spPr>
          <a:xfrm>
            <a:off x="1754371" y="2328529"/>
            <a:ext cx="733647" cy="32961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32538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9" name="Rectangle 4"/>
          <p:cNvSpPr/>
          <p:nvPr/>
        </p:nvSpPr>
        <p:spPr>
          <a:xfrm>
            <a:off x="2488018" y="2328528"/>
            <a:ext cx="733647" cy="329610"/>
          </a:xfrm>
          <a:prstGeom prst="rect">
            <a:avLst/>
          </a:prstGeom>
          <a:solidFill>
            <a:schemeClr val="accent2"/>
          </a:solidFill>
          <a:ln w="25400">
            <a:solidFill>
              <a:srgbClr val="32538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0" name="Rectangle 5"/>
          <p:cNvSpPr/>
          <p:nvPr/>
        </p:nvSpPr>
        <p:spPr>
          <a:xfrm>
            <a:off x="3221664" y="2328528"/>
            <a:ext cx="733647" cy="329610"/>
          </a:xfrm>
          <a:prstGeom prst="rect">
            <a:avLst/>
          </a:prstGeom>
          <a:solidFill>
            <a:schemeClr val="accent6"/>
          </a:solidFill>
          <a:ln w="25400">
            <a:solidFill>
              <a:srgbClr val="32538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1" name="Rectangle 6"/>
          <p:cNvSpPr/>
          <p:nvPr/>
        </p:nvSpPr>
        <p:spPr>
          <a:xfrm>
            <a:off x="3971257" y="2328528"/>
            <a:ext cx="733647" cy="329610"/>
          </a:xfrm>
          <a:prstGeom prst="rect">
            <a:avLst/>
          </a:prstGeom>
          <a:solidFill>
            <a:srgbClr val="FF0000"/>
          </a:solidFill>
          <a:ln w="25400">
            <a:solidFill>
              <a:srgbClr val="32538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2" name="Rectangle 7"/>
          <p:cNvSpPr/>
          <p:nvPr/>
        </p:nvSpPr>
        <p:spPr>
          <a:xfrm>
            <a:off x="4720852" y="2328528"/>
            <a:ext cx="733647" cy="329610"/>
          </a:xfrm>
          <a:prstGeom prst="rect">
            <a:avLst/>
          </a:prstGeom>
          <a:solidFill>
            <a:srgbClr val="7030A0"/>
          </a:solidFill>
          <a:ln w="25400">
            <a:solidFill>
              <a:srgbClr val="32538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3" name="Rectangle 33"/>
          <p:cNvSpPr/>
          <p:nvPr/>
        </p:nvSpPr>
        <p:spPr>
          <a:xfrm>
            <a:off x="1754371" y="4688851"/>
            <a:ext cx="733647" cy="32961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32538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4" name="Rectangle 34"/>
          <p:cNvSpPr/>
          <p:nvPr/>
        </p:nvSpPr>
        <p:spPr>
          <a:xfrm>
            <a:off x="2130050" y="4853654"/>
            <a:ext cx="733647" cy="329610"/>
          </a:xfrm>
          <a:prstGeom prst="rect">
            <a:avLst/>
          </a:prstGeom>
          <a:solidFill>
            <a:schemeClr val="accent2"/>
          </a:solidFill>
          <a:ln w="25400">
            <a:solidFill>
              <a:srgbClr val="32538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5" name="Rectangle 35"/>
          <p:cNvSpPr/>
          <p:nvPr/>
        </p:nvSpPr>
        <p:spPr>
          <a:xfrm>
            <a:off x="2468081" y="5018459"/>
            <a:ext cx="733647" cy="329610"/>
          </a:xfrm>
          <a:prstGeom prst="rect">
            <a:avLst/>
          </a:prstGeom>
          <a:solidFill>
            <a:schemeClr val="accent6"/>
          </a:solidFill>
          <a:ln w="25400">
            <a:solidFill>
              <a:srgbClr val="32538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6" name="Rectangle 36"/>
          <p:cNvSpPr/>
          <p:nvPr/>
        </p:nvSpPr>
        <p:spPr>
          <a:xfrm>
            <a:off x="2806113" y="5183265"/>
            <a:ext cx="733647" cy="329610"/>
          </a:xfrm>
          <a:prstGeom prst="rect">
            <a:avLst/>
          </a:prstGeom>
          <a:solidFill>
            <a:srgbClr val="FF0000"/>
          </a:solidFill>
          <a:ln w="25400">
            <a:solidFill>
              <a:srgbClr val="32538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7" name="Rectangle 37"/>
          <p:cNvSpPr/>
          <p:nvPr/>
        </p:nvSpPr>
        <p:spPr>
          <a:xfrm>
            <a:off x="3201728" y="5348068"/>
            <a:ext cx="733647" cy="329610"/>
          </a:xfrm>
          <a:prstGeom prst="rect">
            <a:avLst/>
          </a:prstGeom>
          <a:solidFill>
            <a:srgbClr val="7030A0"/>
          </a:solidFill>
          <a:ln w="25400">
            <a:solidFill>
              <a:srgbClr val="32538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8" name="Rectangle 28"/>
          <p:cNvSpPr/>
          <p:nvPr/>
        </p:nvSpPr>
        <p:spPr>
          <a:xfrm>
            <a:off x="3539759" y="5512873"/>
            <a:ext cx="733647" cy="32961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32538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9" name="Rectangle 29"/>
          <p:cNvSpPr/>
          <p:nvPr/>
        </p:nvSpPr>
        <p:spPr>
          <a:xfrm>
            <a:off x="3956189" y="5677677"/>
            <a:ext cx="733647" cy="329610"/>
          </a:xfrm>
          <a:prstGeom prst="rect">
            <a:avLst/>
          </a:prstGeom>
          <a:solidFill>
            <a:schemeClr val="accent2"/>
          </a:solidFill>
          <a:ln w="25400">
            <a:solidFill>
              <a:srgbClr val="32538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0" name="Straight Arrow Connector 49"/>
          <p:cNvSpPr/>
          <p:nvPr/>
        </p:nvSpPr>
        <p:spPr>
          <a:xfrm flipV="1">
            <a:off x="1472745" y="6436559"/>
            <a:ext cx="4284923" cy="10634"/>
          </a:xfrm>
          <a:prstGeom prst="line">
            <a:avLst/>
          </a:prstGeom>
          <a:ln>
            <a:solidFill>
              <a:srgbClr val="3F6EC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1" name="TextBox 50"/>
          <p:cNvSpPr/>
          <p:nvPr/>
        </p:nvSpPr>
        <p:spPr>
          <a:xfrm>
            <a:off x="2940038" y="6521619"/>
            <a:ext cx="492645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Time</a:t>
            </a:r>
          </a:p>
        </p:txBody>
      </p:sp>
      <p:sp>
        <p:nvSpPr>
          <p:cNvPr id="252" name="Left Brace 52"/>
          <p:cNvSpPr/>
          <p:nvPr/>
        </p:nvSpPr>
        <p:spPr>
          <a:xfrm rot="5400000">
            <a:off x="2713849" y="1783499"/>
            <a:ext cx="281985" cy="7336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290"/>
                  <a:pt x="10800" y="20908"/>
                </a:cubicBezTo>
                <a:lnTo>
                  <a:pt x="10800" y="11492"/>
                </a:lnTo>
                <a:cubicBezTo>
                  <a:pt x="10800" y="11110"/>
                  <a:pt x="5965" y="10800"/>
                  <a:pt x="0" y="10800"/>
                </a:cubicBezTo>
                <a:cubicBezTo>
                  <a:pt x="5965" y="10800"/>
                  <a:pt x="10800" y="10490"/>
                  <a:pt x="10800" y="10108"/>
                </a:cubicBezTo>
                <a:lnTo>
                  <a:pt x="10800" y="692"/>
                </a:lnTo>
                <a:cubicBezTo>
                  <a:pt x="10800" y="310"/>
                  <a:pt x="15635" y="0"/>
                  <a:pt x="21600" y="0"/>
                </a:cubicBezTo>
              </a:path>
            </a:pathLst>
          </a:custGeom>
          <a:ln>
            <a:solidFill>
              <a:srgbClr val="3F6EC3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53" name="TextBox 53"/>
          <p:cNvSpPr/>
          <p:nvPr/>
        </p:nvSpPr>
        <p:spPr>
          <a:xfrm>
            <a:off x="2466751" y="1701551"/>
            <a:ext cx="736512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Window</a:t>
            </a:r>
          </a:p>
        </p:txBody>
      </p:sp>
      <p:sp>
        <p:nvSpPr>
          <p:cNvPr id="254" name="Left Brace 54"/>
          <p:cNvSpPr/>
          <p:nvPr/>
        </p:nvSpPr>
        <p:spPr>
          <a:xfrm rot="16200000">
            <a:off x="1779566" y="4957602"/>
            <a:ext cx="276563" cy="366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0992"/>
                  <a:pt x="10800" y="20243"/>
                </a:cubicBezTo>
                <a:lnTo>
                  <a:pt x="10800" y="12157"/>
                </a:lnTo>
                <a:cubicBezTo>
                  <a:pt x="10800" y="11408"/>
                  <a:pt x="5965" y="10800"/>
                  <a:pt x="0" y="10800"/>
                </a:cubicBezTo>
                <a:cubicBezTo>
                  <a:pt x="5965" y="10800"/>
                  <a:pt x="10800" y="10192"/>
                  <a:pt x="10800" y="9443"/>
                </a:cubicBezTo>
                <a:lnTo>
                  <a:pt x="10800" y="1357"/>
                </a:lnTo>
                <a:cubicBezTo>
                  <a:pt x="10800" y="608"/>
                  <a:pt x="15635" y="0"/>
                  <a:pt x="21600" y="0"/>
                </a:cubicBezTo>
              </a:path>
            </a:pathLst>
          </a:custGeom>
          <a:ln>
            <a:solidFill>
              <a:srgbClr val="3F6EC3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55" name="TextBox 55"/>
          <p:cNvSpPr/>
          <p:nvPr/>
        </p:nvSpPr>
        <p:spPr>
          <a:xfrm>
            <a:off x="1472745" y="5450206"/>
            <a:ext cx="1003559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AdvanceBy</a:t>
            </a:r>
          </a:p>
        </p:txBody>
      </p:sp>
      <p:sp>
        <p:nvSpPr>
          <p:cNvPr id="256" name="TextBox 56"/>
          <p:cNvSpPr/>
          <p:nvPr/>
        </p:nvSpPr>
        <p:spPr>
          <a:xfrm>
            <a:off x="179479" y="2296628"/>
            <a:ext cx="56852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Fixed</a:t>
            </a:r>
          </a:p>
        </p:txBody>
      </p:sp>
      <p:sp>
        <p:nvSpPr>
          <p:cNvPr id="257" name="TextBox 57"/>
          <p:cNvSpPr/>
          <p:nvPr/>
        </p:nvSpPr>
        <p:spPr>
          <a:xfrm>
            <a:off x="179479" y="4747897"/>
            <a:ext cx="824977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Hopping</a:t>
            </a:r>
          </a:p>
        </p:txBody>
      </p:sp>
      <p:sp>
        <p:nvSpPr>
          <p:cNvPr id="258" name="TextBox 58"/>
          <p:cNvSpPr/>
          <p:nvPr/>
        </p:nvSpPr>
        <p:spPr>
          <a:xfrm>
            <a:off x="7390145" y="2291314"/>
            <a:ext cx="4323157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Fixed Window =&gt; Window size == AdvanceBy size</a:t>
            </a:r>
          </a:p>
        </p:txBody>
      </p:sp>
      <p:sp>
        <p:nvSpPr>
          <p:cNvPr id="259" name="Left Brace 60"/>
          <p:cNvSpPr/>
          <p:nvPr/>
        </p:nvSpPr>
        <p:spPr>
          <a:xfrm rot="16200000">
            <a:off x="1963422" y="2468686"/>
            <a:ext cx="294285" cy="712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267"/>
                  <a:pt x="10800" y="20856"/>
                </a:cubicBezTo>
                <a:lnTo>
                  <a:pt x="10800" y="11544"/>
                </a:lnTo>
                <a:cubicBezTo>
                  <a:pt x="10800" y="11133"/>
                  <a:pt x="5965" y="10800"/>
                  <a:pt x="0" y="10800"/>
                </a:cubicBezTo>
                <a:cubicBezTo>
                  <a:pt x="5965" y="10800"/>
                  <a:pt x="10800" y="10467"/>
                  <a:pt x="10800" y="10056"/>
                </a:cubicBezTo>
                <a:lnTo>
                  <a:pt x="10800" y="744"/>
                </a:lnTo>
                <a:cubicBezTo>
                  <a:pt x="10800" y="333"/>
                  <a:pt x="15635" y="0"/>
                  <a:pt x="21600" y="0"/>
                </a:cubicBezTo>
              </a:path>
            </a:pathLst>
          </a:custGeom>
          <a:ln>
            <a:solidFill>
              <a:srgbClr val="3F6EC3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60" name="TextBox 61"/>
          <p:cNvSpPr/>
          <p:nvPr/>
        </p:nvSpPr>
        <p:spPr>
          <a:xfrm>
            <a:off x="1597149" y="2913656"/>
            <a:ext cx="1003559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AdvanceBy</a:t>
            </a:r>
          </a:p>
        </p:txBody>
      </p:sp>
      <p:sp>
        <p:nvSpPr>
          <p:cNvPr id="261" name="Left Brace 62"/>
          <p:cNvSpPr/>
          <p:nvPr/>
        </p:nvSpPr>
        <p:spPr>
          <a:xfrm rot="5400000">
            <a:off x="1965817" y="4137819"/>
            <a:ext cx="281985" cy="7336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290"/>
                  <a:pt x="10800" y="20908"/>
                </a:cubicBezTo>
                <a:lnTo>
                  <a:pt x="10800" y="11492"/>
                </a:lnTo>
                <a:cubicBezTo>
                  <a:pt x="10800" y="11110"/>
                  <a:pt x="5965" y="10800"/>
                  <a:pt x="0" y="10800"/>
                </a:cubicBezTo>
                <a:cubicBezTo>
                  <a:pt x="5965" y="10800"/>
                  <a:pt x="10800" y="10490"/>
                  <a:pt x="10800" y="10108"/>
                </a:cubicBezTo>
                <a:lnTo>
                  <a:pt x="10800" y="692"/>
                </a:lnTo>
                <a:cubicBezTo>
                  <a:pt x="10800" y="310"/>
                  <a:pt x="15635" y="0"/>
                  <a:pt x="21600" y="0"/>
                </a:cubicBezTo>
              </a:path>
            </a:pathLst>
          </a:custGeom>
          <a:ln>
            <a:solidFill>
              <a:srgbClr val="3F6EC3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62" name="TextBox 63"/>
          <p:cNvSpPr/>
          <p:nvPr/>
        </p:nvSpPr>
        <p:spPr>
          <a:xfrm>
            <a:off x="1718720" y="4055871"/>
            <a:ext cx="736511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Window</a:t>
            </a:r>
          </a:p>
        </p:txBody>
      </p:sp>
      <p:sp>
        <p:nvSpPr>
          <p:cNvPr id="263" name="Straight Connector 65"/>
          <p:cNvSpPr/>
          <p:nvPr/>
        </p:nvSpPr>
        <p:spPr>
          <a:xfrm flipV="1">
            <a:off x="-1" y="3572540"/>
            <a:ext cx="12192002" cy="10633"/>
          </a:xfrm>
          <a:prstGeom prst="line">
            <a:avLst/>
          </a:prstGeom>
          <a:ln>
            <a:solidFill>
              <a:srgbClr val="3F6EC3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07"/>
          <p:cNvSpPr/>
          <p:nvPr>
            <p:ph type="title"/>
          </p:nvPr>
        </p:nvSpPr>
        <p:spPr>
          <a:xfrm>
            <a:off x="838199" y="365124"/>
            <a:ext cx="10515601" cy="1325564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Performance Kafka</a:t>
            </a:r>
          </a:p>
        </p:txBody>
      </p:sp>
      <p:sp>
        <p:nvSpPr>
          <p:cNvPr id="126" name="Shape 108"/>
          <p:cNvSpPr/>
          <p:nvPr>
            <p:ph type="body" sz="half" idx="1"/>
          </p:nvPr>
        </p:nvSpPr>
        <p:spPr>
          <a:xfrm>
            <a:off x="838199" y="1690688"/>
            <a:ext cx="10515601" cy="2412268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228600">
              <a:lnSpc>
                <a:spcPct val="70000"/>
              </a:lnSpc>
              <a:spcBef>
                <a:spcPts val="0"/>
              </a:spcBef>
              <a:buSzPct val="99615"/>
              <a:defRPr sz="2500"/>
            </a:pPr>
            <a:r>
              <a:t>2 millions d’écritures / seconde sur 3 machines :</a:t>
            </a:r>
          </a:p>
          <a:p>
            <a:pPr lvl="1" marL="685800" indent="-228600">
              <a:lnSpc>
                <a:spcPct val="70000"/>
              </a:lnSpc>
              <a:spcBef>
                <a:spcPts val="500"/>
              </a:spcBef>
              <a:buSzPct val="100909"/>
              <a:defRPr sz="2200"/>
            </a:pPr>
            <a:r>
              <a:t>Intel Xeon 2.5GHz avec 6 cœurs</a:t>
            </a:r>
            <a:endParaRPr sz="2400"/>
          </a:p>
          <a:p>
            <a:pPr lvl="1" marL="685800" indent="-228600">
              <a:lnSpc>
                <a:spcPct val="70000"/>
              </a:lnSpc>
              <a:spcBef>
                <a:spcPts val="500"/>
              </a:spcBef>
              <a:buSzPct val="100909"/>
              <a:defRPr sz="2200"/>
            </a:pPr>
            <a:r>
              <a:t>6 disques SATA 7200 RPM</a:t>
            </a:r>
            <a:endParaRPr sz="2400"/>
          </a:p>
          <a:p>
            <a:pPr lvl="1" marL="685800" indent="-228600">
              <a:lnSpc>
                <a:spcPct val="70000"/>
              </a:lnSpc>
              <a:spcBef>
                <a:spcPts val="500"/>
              </a:spcBef>
              <a:buSzPct val="100909"/>
              <a:defRPr sz="2200"/>
            </a:pPr>
            <a:r>
              <a:t>32Go RAM</a:t>
            </a:r>
            <a:endParaRPr sz="2400"/>
          </a:p>
          <a:p>
            <a:pPr lvl="1" marL="685800" indent="-228600">
              <a:lnSpc>
                <a:spcPct val="70000"/>
              </a:lnSpc>
              <a:spcBef>
                <a:spcPts val="500"/>
              </a:spcBef>
              <a:buSzPct val="100909"/>
              <a:defRPr sz="2200"/>
            </a:pPr>
            <a:r>
              <a:t>1Gb Ethernet</a:t>
            </a:r>
            <a:endParaRPr sz="2400"/>
          </a:p>
          <a:p>
            <a:pPr lvl="1" marL="228600" indent="228600">
              <a:lnSpc>
                <a:spcPct val="70000"/>
              </a:lnSpc>
              <a:spcBef>
                <a:spcPts val="500"/>
              </a:spcBef>
              <a:buSzTx/>
              <a:buNone/>
              <a:defRPr sz="2200"/>
            </a:pPr>
          </a:p>
          <a:p>
            <a:pPr indent="-228600">
              <a:lnSpc>
                <a:spcPct val="70000"/>
              </a:lnSpc>
              <a:buSzPct val="99615"/>
              <a:defRPr sz="2500"/>
            </a:pPr>
            <a:r>
              <a:t>Débit constant dans la durée</a:t>
            </a:r>
          </a:p>
        </p:txBody>
      </p:sp>
      <p:pic>
        <p:nvPicPr>
          <p:cNvPr id="127" name="Shape 109" descr="Shape 10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2969" y="2824423"/>
            <a:ext cx="6751027" cy="38577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1"/>
          <p:cNvSpPr/>
          <p:nvPr>
            <p:ph type="title"/>
          </p:nvPr>
        </p:nvSpPr>
        <p:spPr>
          <a:xfrm>
            <a:off x="838199" y="365124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Sliding Windows (JoinWindows)</a:t>
            </a:r>
          </a:p>
        </p:txBody>
      </p:sp>
      <p:sp>
        <p:nvSpPr>
          <p:cNvPr id="266" name="Text Placeholder 2"/>
          <p:cNvSpPr/>
          <p:nvPr>
            <p:ph type="body" sz="quarter" idx="1"/>
          </p:nvPr>
        </p:nvSpPr>
        <p:spPr>
          <a:xfrm>
            <a:off x="838199" y="4699591"/>
            <a:ext cx="10515601" cy="1477373"/>
          </a:xfrm>
          <a:prstGeom prst="rect">
            <a:avLst/>
          </a:prstGeom>
        </p:spPr>
        <p:txBody>
          <a:bodyPr/>
          <a:lstStyle/>
          <a:p>
            <a:pPr>
              <a:defRPr sz="1400">
                <a:latin typeface="+mn-lt"/>
                <a:ea typeface="+mn-ea"/>
                <a:cs typeface="+mn-cs"/>
                <a:sym typeface="Arial"/>
              </a:defRPr>
            </a:pPr>
            <a:r>
              <a:t> </a:t>
            </a:r>
            <a:r>
              <a:rPr b="1"/>
              <a:t>Configuration possibles</a:t>
            </a:r>
            <a:endParaRPr b="1"/>
          </a:p>
          <a:p>
            <a:pPr lvl="1" marL="685800" indent="-76200">
              <a:spcBef>
                <a:spcPts val="500"/>
              </a:spcBef>
              <a:defRPr sz="1400">
                <a:latin typeface="+mn-lt"/>
                <a:ea typeface="+mn-ea"/>
                <a:cs typeface="+mn-cs"/>
                <a:sym typeface="Arial"/>
              </a:defRPr>
            </a:pPr>
            <a:r>
              <a:t> before = after = time-difference</a:t>
            </a:r>
          </a:p>
          <a:p>
            <a:pPr lvl="1" marL="685800" indent="-76200">
              <a:spcBef>
                <a:spcPts val="500"/>
              </a:spcBef>
              <a:defRPr sz="1400">
                <a:latin typeface="+mn-lt"/>
                <a:ea typeface="+mn-ea"/>
                <a:cs typeface="+mn-cs"/>
                <a:sym typeface="Arial"/>
              </a:defRPr>
            </a:pPr>
            <a:r>
              <a:t>before = 0 and after = time-difference</a:t>
            </a:r>
          </a:p>
          <a:p>
            <a:pPr lvl="1" marL="685800" indent="-76200">
              <a:spcBef>
                <a:spcPts val="500"/>
              </a:spcBef>
              <a:defRPr sz="1400">
                <a:latin typeface="+mn-lt"/>
                <a:ea typeface="+mn-ea"/>
                <a:cs typeface="+mn-cs"/>
                <a:sym typeface="Arial"/>
              </a:defRPr>
            </a:pPr>
            <a:r>
              <a:t>before = time-difference and after = 0</a:t>
            </a:r>
          </a:p>
        </p:txBody>
      </p:sp>
      <p:sp>
        <p:nvSpPr>
          <p:cNvPr id="267" name="Rectangle 3"/>
          <p:cNvSpPr/>
          <p:nvPr/>
        </p:nvSpPr>
        <p:spPr>
          <a:xfrm>
            <a:off x="838200" y="1805026"/>
            <a:ext cx="6009167" cy="1508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SELECT * FROM stream1, stream2 </a:t>
            </a:r>
          </a:p>
          <a:p>
            <a:pPr/>
            <a:r>
              <a:t>WHERE </a:t>
            </a:r>
          </a:p>
          <a:p>
            <a:pPr/>
            <a:r>
              <a:t>	stream1.key = stream2.key </a:t>
            </a:r>
          </a:p>
          <a:p>
            <a:pPr/>
            <a:r>
              <a:t>AND 	</a:t>
            </a:r>
          </a:p>
          <a:p>
            <a:pPr/>
            <a:r>
              <a:t>	stream1.ts - before &lt;= stream2.ts </a:t>
            </a:r>
          </a:p>
          <a:p>
            <a:pPr/>
            <a:r>
              <a:t>AND </a:t>
            </a:r>
          </a:p>
          <a:p>
            <a:pPr/>
            <a:r>
              <a:t>	stream2.ts &lt;= stream1.ts + after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324"/>
          <p:cNvSpPr/>
          <p:nvPr>
            <p:ph type="ctrTitle"/>
          </p:nvPr>
        </p:nvSpPr>
        <p:spPr>
          <a:xfrm>
            <a:off x="1524000" y="1122362"/>
            <a:ext cx="9144000" cy="23877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Kafka Streams / Questions ?</a:t>
            </a:r>
          </a:p>
        </p:txBody>
      </p:sp>
      <p:sp>
        <p:nvSpPr>
          <p:cNvPr id="270" name="Shape 325"/>
          <p:cNvSpPr/>
          <p:nvPr>
            <p:ph type="subTitle" sz="quarter" idx="1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</a:pPr>
            <a:r>
              <a:t>And then, let’s dive into KStreams and KTables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1"/>
          <p:cNvSpPr/>
          <p:nvPr>
            <p:ph type="title"/>
          </p:nvPr>
        </p:nvSpPr>
        <p:spPr>
          <a:xfrm>
            <a:off x="838199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Before Interactive Query </a:t>
            </a:r>
          </a:p>
        </p:txBody>
      </p:sp>
      <p:pic>
        <p:nvPicPr>
          <p:cNvPr id="27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5843" y="1964910"/>
            <a:ext cx="8740314" cy="3749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itle 1"/>
          <p:cNvSpPr/>
          <p:nvPr>
            <p:ph type="title"/>
          </p:nvPr>
        </p:nvSpPr>
        <p:spPr>
          <a:xfrm>
            <a:off x="838199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With Interactive Query </a:t>
            </a:r>
          </a:p>
        </p:txBody>
      </p:sp>
      <p:pic>
        <p:nvPicPr>
          <p:cNvPr id="27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5537" y="1887214"/>
            <a:ext cx="7660926" cy="41597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tle 1"/>
          <p:cNvSpPr/>
          <p:nvPr>
            <p:ph type="title"/>
          </p:nvPr>
        </p:nvSpPr>
        <p:spPr>
          <a:xfrm>
            <a:off x="838199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Steps</a:t>
            </a:r>
          </a:p>
        </p:txBody>
      </p:sp>
      <p:sp>
        <p:nvSpPr>
          <p:cNvPr id="279" name="Text Placeholder 2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228600">
              <a:spcBef>
                <a:spcPts val="0"/>
              </a:spcBef>
              <a:defRPr sz="2200"/>
            </a:pPr>
            <a:r>
              <a:t>Adding an RPC Layer</a:t>
            </a:r>
          </a:p>
          <a:p>
            <a:pPr indent="-228600">
              <a:spcBef>
                <a:spcPts val="0"/>
              </a:spcBef>
              <a:defRPr sz="2200"/>
            </a:pPr>
            <a:r>
              <a:t>Exposing the RPC </a:t>
            </a:r>
          </a:p>
          <a:p>
            <a:pPr indent="-228600">
              <a:spcBef>
                <a:spcPts val="0"/>
              </a:spcBef>
              <a:defRPr sz="2200"/>
            </a:pPr>
            <a:r>
              <a:t>Discovering and accessing application local state stores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itle 1"/>
          <p:cNvSpPr/>
          <p:nvPr>
            <p:ph type="title"/>
          </p:nvPr>
        </p:nvSpPr>
        <p:spPr>
          <a:xfrm>
            <a:off x="838199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How it work ?</a:t>
            </a:r>
          </a:p>
        </p:txBody>
      </p:sp>
      <p:pic>
        <p:nvPicPr>
          <p:cNvPr id="28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0818" y="1707200"/>
            <a:ext cx="8190364" cy="49191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tle 1"/>
          <p:cNvSpPr/>
          <p:nvPr>
            <p:ph type="title"/>
          </p:nvPr>
        </p:nvSpPr>
        <p:spPr>
          <a:xfrm>
            <a:off x="838199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CODE KV</a:t>
            </a:r>
          </a:p>
        </p:txBody>
      </p:sp>
      <p:sp>
        <p:nvSpPr>
          <p:cNvPr id="285" name="Text Placeholder 2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00">
                <a:solidFill>
                  <a:srgbClr val="A9B7C6"/>
                </a:solidFill>
                <a:latin typeface="PragmataPro"/>
                <a:ea typeface="PragmataPro"/>
                <a:cs typeface="PragmataPro"/>
                <a:sym typeface="PragmataPro"/>
              </a:defRPr>
            </a:pPr>
            <a:r>
              <a:rPr>
                <a:solidFill>
                  <a:srgbClr val="CC7831"/>
                </a:solidFill>
              </a:rPr>
              <a:t>final </a:t>
            </a:r>
            <a:r>
              <a:t>KafkaStreams streams = </a:t>
            </a:r>
            <a:r>
              <a:t>KafkaStreams</a:t>
            </a:r>
            <a:r>
              <a:t>(kStreamBuilder</a:t>
            </a:r>
            <a:r>
              <a:rPr>
                <a:solidFill>
                  <a:srgbClr val="CC7831"/>
                </a:solidFill>
              </a:rPr>
              <a:t>, </a:t>
            </a:r>
            <a:r>
              <a:t>streamsConfiguration)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00">
                <a:solidFill>
                  <a:srgbClr val="A9B7C6"/>
                </a:solidFill>
                <a:latin typeface="PragmataPro"/>
                <a:ea typeface="PragmataPro"/>
                <a:cs typeface="PragmataPro"/>
                <a:sym typeface="PragmataPro"/>
              </a:defRPr>
            </a:pPr>
            <a:endParaRPr>
              <a:solidFill>
                <a:srgbClr val="CC7831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00">
                <a:solidFill>
                  <a:srgbClr val="A9B7C6"/>
                </a:solidFill>
                <a:latin typeface="PragmataPro"/>
                <a:ea typeface="PragmataPro"/>
                <a:cs typeface="PragmataPro"/>
                <a:sym typeface="PragmataPro"/>
              </a:defRPr>
            </a:pPr>
            <a:endParaRPr>
              <a:solidFill>
                <a:srgbClr val="CC7831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00">
                <a:solidFill>
                  <a:srgbClr val="A9B7C6"/>
                </a:solidFill>
                <a:latin typeface="PragmataPro"/>
                <a:ea typeface="PragmataPro"/>
                <a:cs typeface="PragmataPro"/>
                <a:sym typeface="PragmataPro"/>
              </a:defRPr>
            </a:pPr>
            <a:r>
              <a:rPr>
                <a:solidFill>
                  <a:srgbClr val="CC7831"/>
                </a:solidFill>
              </a:rPr>
              <a:t>final </a:t>
            </a:r>
            <a:r>
              <a:t>ReadOnlyKeyValueStore&lt;String</a:t>
            </a:r>
            <a:r>
              <a:rPr>
                <a:solidFill>
                  <a:srgbClr val="CC7831"/>
                </a:solidFill>
              </a:rPr>
              <a:t>, </a:t>
            </a:r>
            <a:r>
              <a:t>Long&gt; store = </a:t>
            </a:r>
            <a:r>
              <a:rPr>
                <a:solidFill>
                  <a:srgbClr val="9876AA"/>
                </a:solidFill>
              </a:rPr>
              <a:t>streams</a:t>
            </a:r>
            <a:r>
              <a:t>.store(</a:t>
            </a:r>
            <a:r>
              <a:rPr>
                <a:solidFill>
                  <a:srgbClr val="B389C5"/>
                </a:solidFill>
              </a:rPr>
              <a:t>storeName</a:t>
            </a:r>
            <a:r>
              <a:rPr>
                <a:solidFill>
                  <a:srgbClr val="CC7831"/>
                </a:solidFill>
              </a:rPr>
              <a:t>, </a:t>
            </a:r>
            <a:r>
              <a:t>QueryableStoreTypes.&lt;String</a:t>
            </a:r>
            <a:r>
              <a:rPr>
                <a:solidFill>
                  <a:srgbClr val="CC7831"/>
                </a:solidFill>
              </a:rPr>
              <a:t>, </a:t>
            </a:r>
            <a:r>
              <a:t>Long&gt;keyValueStore())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00">
                <a:solidFill>
                  <a:srgbClr val="A9B7C6"/>
                </a:solidFill>
                <a:latin typeface="PragmataPro"/>
                <a:ea typeface="PragmataPro"/>
                <a:cs typeface="PragmataPro"/>
                <a:sym typeface="PragmataPro"/>
              </a:defRPr>
            </a:pPr>
            <a:endParaRPr>
              <a:solidFill>
                <a:srgbClr val="CC7831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00">
                <a:solidFill>
                  <a:srgbClr val="A9B7C6"/>
                </a:solidFill>
                <a:latin typeface="PragmataPro"/>
                <a:ea typeface="PragmataPro"/>
                <a:cs typeface="PragmataPro"/>
                <a:sym typeface="PragmataPro"/>
              </a:defRPr>
            </a:pPr>
            <a:r>
              <a:t>KeyValueIterator&lt;String</a:t>
            </a:r>
            <a:r>
              <a:rPr>
                <a:solidFill>
                  <a:srgbClr val="CC7831"/>
                </a:solidFill>
              </a:rPr>
              <a:t>, </a:t>
            </a:r>
            <a:r>
              <a:t>Long&gt; </a:t>
            </a:r>
            <a:r>
              <a:t>results</a:t>
            </a:r>
            <a:r>
              <a:t> = store.all()</a:t>
            </a:r>
            <a:r>
              <a:rPr>
                <a:solidFill>
                  <a:srgbClr val="CC7831"/>
                </a:solidFill>
              </a:rPr>
              <a:t>;</a:t>
            </a:r>
            <a:br>
              <a:rPr>
                <a:solidFill>
                  <a:srgbClr val="CC7831"/>
                </a:solidFill>
              </a:rPr>
            </a:br>
            <a:endParaRPr>
              <a:solidFill>
                <a:srgbClr val="CC7831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00">
                <a:solidFill>
                  <a:srgbClr val="A9B7C6"/>
                </a:solidFill>
                <a:latin typeface="PragmataPro"/>
                <a:ea typeface="PragmataPro"/>
                <a:cs typeface="PragmataPro"/>
                <a:sym typeface="PragmataPro"/>
              </a:defRPr>
            </a:pPr>
            <a:endParaRPr>
              <a:solidFill>
                <a:srgbClr val="CC7831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00">
                <a:solidFill>
                  <a:srgbClr val="A9B7C6"/>
                </a:solidFill>
                <a:latin typeface="PragmataPro"/>
                <a:ea typeface="PragmataPro"/>
                <a:cs typeface="PragmataPro"/>
                <a:sym typeface="PragmataPro"/>
              </a:defRPr>
            </a:pPr>
            <a:r>
              <a:t>KeyValueIterator&lt;String</a:t>
            </a:r>
            <a:r>
              <a:rPr>
                <a:solidFill>
                  <a:srgbClr val="CC7831"/>
                </a:solidFill>
              </a:rPr>
              <a:t>, </a:t>
            </a:r>
            <a:r>
              <a:t>Long&gt; results = store.range(</a:t>
            </a:r>
            <a:r>
              <a:rPr>
                <a:solidFill>
                  <a:srgbClr val="6A8759"/>
                </a:solidFill>
              </a:rPr>
              <a:t>« toto"</a:t>
            </a:r>
            <a:r>
              <a:rPr>
                <a:solidFill>
                  <a:srgbClr val="CC7831"/>
                </a:solidFill>
              </a:rPr>
              <a:t>,</a:t>
            </a:r>
            <a:r>
              <a:rPr>
                <a:solidFill>
                  <a:srgbClr val="6A8759"/>
                </a:solidFill>
              </a:rPr>
              <a:t>"titi"</a:t>
            </a:r>
            <a:r>
              <a:t>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00">
                <a:solidFill>
                  <a:srgbClr val="A9B7C6"/>
                </a:solidFill>
                <a:latin typeface="PragmataPro"/>
                <a:ea typeface="PragmataPro"/>
                <a:cs typeface="PragmataPro"/>
                <a:sym typeface="PragmataPro"/>
              </a:defRPr>
            </a:pPr>
            <a:endParaRPr>
              <a:solidFill>
                <a:srgbClr val="CC7831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00">
                <a:solidFill>
                  <a:srgbClr val="A9B7C6"/>
                </a:solidFill>
                <a:latin typeface="PragmataPro"/>
                <a:ea typeface="PragmataPro"/>
                <a:cs typeface="PragmataPro"/>
                <a:sym typeface="PragmataPro"/>
              </a:defRPr>
            </a:pPr>
            <a:r>
              <a:t>Long = store.get(</a:t>
            </a:r>
            <a:r>
              <a:rPr>
                <a:solidFill>
                  <a:srgbClr val="6A8759"/>
                </a:solidFill>
              </a:rPr>
              <a:t>"Devoxx"</a:t>
            </a:r>
            <a:r>
              <a:t>)</a:t>
            </a:r>
            <a:r>
              <a:rPr>
                <a:solidFill>
                  <a:srgbClr val="CC7831"/>
                </a:solidFill>
              </a:rPr>
              <a:t>;</a:t>
            </a:r>
            <a:br>
              <a:rPr>
                <a:solidFill>
                  <a:srgbClr val="CC7831"/>
                </a:solidFill>
              </a:rPr>
            </a:br>
            <a:endParaRPr>
              <a:solidFill>
                <a:srgbClr val="CC7831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00">
                <a:solidFill>
                  <a:srgbClr val="A9B7C6"/>
                </a:solidFill>
                <a:latin typeface="PragmataPro"/>
                <a:ea typeface="PragmataPro"/>
                <a:cs typeface="PragmataPro"/>
                <a:sym typeface="PragmataPro"/>
              </a:defRPr>
            </a:pPr>
            <a:br>
              <a:rPr>
                <a:solidFill>
                  <a:srgbClr val="CC7831"/>
                </a:solidFill>
              </a:rPr>
            </a:br>
            <a:endParaRPr>
              <a:solidFill>
                <a:srgbClr val="CC7831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00">
                <a:solidFill>
                  <a:srgbClr val="A9B7C6"/>
                </a:solidFill>
                <a:latin typeface="PragmataPro"/>
                <a:ea typeface="PragmataPro"/>
                <a:cs typeface="PragmataPro"/>
                <a:sym typeface="PragmataPro"/>
              </a:defRPr>
            </a:pPr>
            <a:endParaRPr>
              <a:solidFill>
                <a:srgbClr val="CC7831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00">
                <a:solidFill>
                  <a:srgbClr val="A9B7C6"/>
                </a:solidFill>
                <a:latin typeface="PragmataPro"/>
                <a:ea typeface="PragmataPro"/>
                <a:cs typeface="PragmataPro"/>
                <a:sym typeface="PragmataPro"/>
              </a:defRPr>
            </a:pPr>
            <a:br>
              <a:rPr>
                <a:solidFill>
                  <a:srgbClr val="CC7831"/>
                </a:solidFill>
              </a:rPr>
            </a:br>
            <a:endParaRPr>
              <a:solidFill>
                <a:srgbClr val="CC7831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00">
                <a:solidFill>
                  <a:srgbClr val="A9B7C6"/>
                </a:solidFill>
                <a:latin typeface="PragmataPro"/>
                <a:ea typeface="PragmataPro"/>
                <a:cs typeface="PragmataPro"/>
                <a:sym typeface="PragmataPro"/>
              </a:defRPr>
            </a:pPr>
            <a:br>
              <a:rPr>
                <a:solidFill>
                  <a:srgbClr val="CC7831"/>
                </a:solidFill>
              </a:rPr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/>
          <p:nvPr>
            <p:ph type="title"/>
          </p:nvPr>
        </p:nvSpPr>
        <p:spPr>
          <a:xfrm>
            <a:off x="838199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CODE WINDOW</a:t>
            </a:r>
          </a:p>
        </p:txBody>
      </p:sp>
      <p:sp>
        <p:nvSpPr>
          <p:cNvPr id="288" name="Text Placeholder 2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00">
                <a:solidFill>
                  <a:srgbClr val="A9B7C6"/>
                </a:solidFill>
                <a:latin typeface="PragmataPro"/>
                <a:ea typeface="PragmataPro"/>
                <a:cs typeface="PragmataPro"/>
                <a:sym typeface="PragmataPro"/>
              </a:defRPr>
            </a:pPr>
            <a:r>
              <a:rPr>
                <a:solidFill>
                  <a:srgbClr val="CC7831"/>
                </a:solidFill>
              </a:rPr>
              <a:t>final </a:t>
            </a:r>
            <a:r>
              <a:t>KafkaStreams streams = </a:t>
            </a:r>
            <a:r>
              <a:t>KafkaStreams</a:t>
            </a:r>
            <a:r>
              <a:t>(kStreamBuilder</a:t>
            </a:r>
            <a:r>
              <a:rPr>
                <a:solidFill>
                  <a:srgbClr val="CC7831"/>
                </a:solidFill>
              </a:rPr>
              <a:t>, </a:t>
            </a:r>
            <a:r>
              <a:t>streamsConfiguration)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00">
                <a:solidFill>
                  <a:srgbClr val="A9B7C6"/>
                </a:solidFill>
                <a:latin typeface="PragmataPro"/>
                <a:ea typeface="PragmataPro"/>
                <a:cs typeface="PragmataPro"/>
                <a:sym typeface="PragmataPro"/>
              </a:defRPr>
            </a:pPr>
            <a:endParaRPr>
              <a:solidFill>
                <a:srgbClr val="CC7831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00">
                <a:solidFill>
                  <a:srgbClr val="CC7831"/>
                </a:solidFill>
                <a:latin typeface="PragmataPro"/>
                <a:ea typeface="PragmataPro"/>
                <a:cs typeface="PragmataPro"/>
                <a:sym typeface="PragmataPro"/>
              </a:defRPr>
            </a:pPr>
            <a:r>
              <a:t>final </a:t>
            </a:r>
            <a:r>
              <a:rPr>
                <a:solidFill>
                  <a:srgbClr val="A9B7C6"/>
                </a:solidFill>
              </a:rPr>
              <a:t>ReadOnlyWindowStore&lt;String</a:t>
            </a:r>
            <a:r>
              <a:t>, </a:t>
            </a:r>
            <a:r>
              <a:rPr>
                <a:solidFill>
                  <a:srgbClr val="A9B7C6"/>
                </a:solidFill>
              </a:rPr>
              <a:t>Long&gt; store = </a:t>
            </a:r>
            <a:r>
              <a:rPr>
                <a:solidFill>
                  <a:srgbClr val="9876AA"/>
                </a:solidFill>
              </a:rPr>
              <a:t>streams</a:t>
            </a:r>
            <a:r>
              <a:rPr>
                <a:solidFill>
                  <a:srgbClr val="A9B7C6"/>
                </a:solidFill>
              </a:rPr>
              <a:t>.store(storeName</a:t>
            </a:r>
            <a:r>
              <a:t>,</a:t>
            </a:r>
            <a:r>
              <a:rPr>
                <a:solidFill>
                  <a:srgbClr val="A9B7C6"/>
                </a:solidFill>
              </a:rPr>
              <a:t>QueryableStoreTypes.&lt;String</a:t>
            </a:r>
            <a:r>
              <a:t>, </a:t>
            </a:r>
            <a:r>
              <a:rPr>
                <a:solidFill>
                  <a:srgbClr val="A9B7C6"/>
                </a:solidFill>
              </a:rPr>
              <a:t>Long&gt;windowStore())</a:t>
            </a:r>
            <a:r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00">
                <a:solidFill>
                  <a:srgbClr val="CC7831"/>
                </a:solidFill>
                <a:latin typeface="PragmataPro"/>
                <a:ea typeface="PragmataPro"/>
                <a:cs typeface="PragmataPro"/>
                <a:sym typeface="PragmataPro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00">
                <a:solidFill>
                  <a:srgbClr val="A9B7C6"/>
                </a:solidFill>
                <a:latin typeface="PragmataPro"/>
                <a:ea typeface="PragmataPro"/>
                <a:cs typeface="PragmataPro"/>
                <a:sym typeface="PragmataPro"/>
              </a:defRPr>
            </a:pPr>
            <a:r>
              <a:rPr>
                <a:solidFill>
                  <a:srgbClr val="CC7831"/>
                </a:solidFill>
              </a:rPr>
              <a:t>final </a:t>
            </a:r>
            <a:r>
              <a:t>WindowStoreIterator&lt;Long&gt; results = </a:t>
            </a:r>
            <a:r>
              <a:t>store</a:t>
            </a:r>
            <a:r>
              <a:t>.fetch(key</a:t>
            </a:r>
            <a:r>
              <a:rPr>
                <a:solidFill>
                  <a:srgbClr val="CC7831"/>
                </a:solidFill>
              </a:rPr>
              <a:t>, </a:t>
            </a:r>
            <a:r>
              <a:t>from</a:t>
            </a:r>
            <a:r>
              <a:rPr>
                <a:solidFill>
                  <a:srgbClr val="CC7831"/>
                </a:solidFill>
              </a:rPr>
              <a:t>, </a:t>
            </a:r>
            <a:r>
              <a:t>to)</a:t>
            </a:r>
            <a:r>
              <a:rPr>
                <a:solidFill>
                  <a:srgbClr val="CC7831"/>
                </a:solidFill>
              </a:rPr>
              <a:t>;</a:t>
            </a:r>
            <a:br>
              <a:rPr>
                <a:solidFill>
                  <a:srgbClr val="CC7831"/>
                </a:solidFill>
              </a:rPr>
            </a:br>
            <a:endParaRPr>
              <a:solidFill>
                <a:srgbClr val="CC7831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00">
                <a:solidFill>
                  <a:srgbClr val="A9B7C6"/>
                </a:solidFill>
                <a:latin typeface="PragmataPro"/>
                <a:ea typeface="PragmataPro"/>
                <a:cs typeface="PragmataPro"/>
                <a:sym typeface="PragmataPro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00">
                <a:solidFill>
                  <a:srgbClr val="A9B7C6"/>
                </a:solidFill>
                <a:latin typeface="PragmataPro"/>
                <a:ea typeface="PragmataPro"/>
                <a:cs typeface="PragmataPro"/>
                <a:sym typeface="PragmataPro"/>
              </a:defRPr>
            </a:pPr>
            <a:endParaRPr>
              <a:solidFill>
                <a:srgbClr val="CC7831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00">
                <a:solidFill>
                  <a:srgbClr val="A9B7C6"/>
                </a:solidFill>
                <a:latin typeface="PragmataPro"/>
                <a:ea typeface="PragmataPro"/>
                <a:cs typeface="PragmataPro"/>
                <a:sym typeface="PragmataPro"/>
              </a:defRPr>
            </a:pPr>
            <a:br>
              <a:rPr>
                <a:solidFill>
                  <a:srgbClr val="CC7831"/>
                </a:solidFill>
              </a:rPr>
            </a:br>
            <a:endParaRPr>
              <a:solidFill>
                <a:srgbClr val="CC7831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00">
                <a:solidFill>
                  <a:srgbClr val="A9B7C6"/>
                </a:solidFill>
                <a:latin typeface="PragmataPro"/>
                <a:ea typeface="PragmataPro"/>
                <a:cs typeface="PragmataPro"/>
                <a:sym typeface="PragmataPro"/>
              </a:defRPr>
            </a:pPr>
            <a:br>
              <a:rPr>
                <a:solidFill>
                  <a:srgbClr val="CC7831"/>
                </a:solidFill>
              </a:rPr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324"/>
          <p:cNvSpPr/>
          <p:nvPr>
            <p:ph type="ctrTitle"/>
          </p:nvPr>
        </p:nvSpPr>
        <p:spPr>
          <a:xfrm>
            <a:off x="1524000" y="1122362"/>
            <a:ext cx="9144000" cy="23877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Questions ?</a:t>
            </a:r>
          </a:p>
        </p:txBody>
      </p:sp>
      <p:sp>
        <p:nvSpPr>
          <p:cNvPr id="291" name="Shape 325"/>
          <p:cNvSpPr/>
          <p:nvPr>
            <p:ph type="subTitle" sz="quarter" idx="1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14"/>
          <p:cNvSpPr/>
          <p:nvPr>
            <p:ph type="title"/>
          </p:nvPr>
        </p:nvSpPr>
        <p:spPr>
          <a:xfrm>
            <a:off x="838199" y="365124"/>
            <a:ext cx="10515601" cy="1325564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Performance Kafka</a:t>
            </a:r>
          </a:p>
        </p:txBody>
      </p:sp>
      <p:sp>
        <p:nvSpPr>
          <p:cNvPr id="130" name="Shape 115"/>
          <p:cNvSpPr/>
          <p:nvPr>
            <p:ph type="body" idx="1"/>
          </p:nvPr>
        </p:nvSpPr>
        <p:spPr>
          <a:xfrm>
            <a:off x="838199" y="1825625"/>
            <a:ext cx="10515601" cy="4351338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228600">
              <a:spcBef>
                <a:spcPts val="0"/>
              </a:spcBef>
            </a:pPr>
            <a:r>
              <a:t>Ecriture rapide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Les écritures de données sur disque vont d’abord sur le cache disque – RAM</a:t>
            </a:r>
          </a:p>
          <a:p>
            <a:pPr indent="-228600"/>
            <a:r>
              <a:t>Lecture rapide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Mise en œuvre de l’API </a:t>
            </a:r>
            <a:r>
              <a:rPr b="1"/>
              <a:t>sendfile</a:t>
            </a:r>
            <a:r>
              <a:t> qui transfère de manière efficace les données du cache vers le réseau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20"/>
          <p:cNvSpPr/>
          <p:nvPr>
            <p:ph type="title"/>
          </p:nvPr>
        </p:nvSpPr>
        <p:spPr>
          <a:xfrm>
            <a:off x="838199" y="365124"/>
            <a:ext cx="10515601" cy="1325564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Les concepts Kafka</a:t>
            </a:r>
          </a:p>
        </p:txBody>
      </p:sp>
      <p:sp>
        <p:nvSpPr>
          <p:cNvPr id="133" name="Shape 121"/>
          <p:cNvSpPr/>
          <p:nvPr>
            <p:ph type="body" idx="1"/>
          </p:nvPr>
        </p:nvSpPr>
        <p:spPr>
          <a:xfrm>
            <a:off x="838199" y="1825624"/>
            <a:ext cx="10515601" cy="3625607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228600">
              <a:spcBef>
                <a:spcPts val="0"/>
              </a:spcBef>
            </a:pPr>
            <a:r>
              <a:t>Topics</a:t>
            </a:r>
          </a:p>
          <a:p>
            <a:pPr indent="-228600"/>
            <a:r>
              <a:t>Partitions</a:t>
            </a:r>
          </a:p>
          <a:p>
            <a:pPr indent="-228600"/>
            <a:r>
              <a:t>Replicas</a:t>
            </a:r>
          </a:p>
          <a:p>
            <a:pPr indent="-228600"/>
            <a:r>
              <a:t>Offsets</a:t>
            </a:r>
          </a:p>
          <a:p>
            <a:pPr indent="-228600"/>
            <a:r>
              <a:t>Producteurs</a:t>
            </a:r>
          </a:p>
          <a:p>
            <a:pPr indent="-228600"/>
            <a:r>
              <a:t>Brokers</a:t>
            </a:r>
          </a:p>
          <a:p>
            <a:pPr indent="-228600"/>
            <a:r>
              <a:t>Consommateurs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26"/>
          <p:cNvSpPr/>
          <p:nvPr>
            <p:ph type="title"/>
          </p:nvPr>
        </p:nvSpPr>
        <p:spPr>
          <a:xfrm>
            <a:off x="838199" y="365124"/>
            <a:ext cx="10515601" cy="1325564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Kafka : Vue globale</a:t>
            </a:r>
          </a:p>
        </p:txBody>
      </p:sp>
      <p:pic>
        <p:nvPicPr>
          <p:cNvPr id="136" name="Shape 127" descr="Shape 1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83715" y="2338752"/>
            <a:ext cx="5408284" cy="3470104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28"/>
          <p:cNvSpPr/>
          <p:nvPr/>
        </p:nvSpPr>
        <p:spPr>
          <a:xfrm>
            <a:off x="838199" y="1825625"/>
            <a:ext cx="5945518" cy="449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228600" indent="-228600">
              <a:lnSpc>
                <a:spcPct val="90000"/>
              </a:lnSpc>
              <a:buClr>
                <a:srgbClr val="000000"/>
              </a:buClr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Les producteurs écrivent dans les brokers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Les consommateurs lisent les données à partir des brokers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Topics</a:t>
            </a: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Les données sont stockées dans les topics</a:t>
            </a: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Les topics sont découpés en partitions</a:t>
            </a: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Les partitions sont répliquées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3"/>
          <p:cNvSpPr/>
          <p:nvPr>
            <p:ph type="title"/>
          </p:nvPr>
        </p:nvSpPr>
        <p:spPr>
          <a:xfrm>
            <a:off x="838199" y="365124"/>
            <a:ext cx="10515601" cy="1325564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Kafka : Vue globale</a:t>
            </a:r>
          </a:p>
        </p:txBody>
      </p:sp>
      <p:sp>
        <p:nvSpPr>
          <p:cNvPr id="140" name="Shape 134"/>
          <p:cNvSpPr/>
          <p:nvPr>
            <p:ph type="body" sz="quarter" idx="1"/>
          </p:nvPr>
        </p:nvSpPr>
        <p:spPr>
          <a:xfrm>
            <a:off x="7561384" y="1825625"/>
            <a:ext cx="3792416" cy="4351336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228600">
              <a:spcBef>
                <a:spcPts val="0"/>
              </a:spcBef>
            </a:pPr>
            <a:r>
              <a:t>Zookeeper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Election deux contrôleur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Liste des brokers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Configuration des topcis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Quotas</a:t>
            </a:r>
          </a:p>
        </p:txBody>
      </p:sp>
      <p:pic>
        <p:nvPicPr>
          <p:cNvPr id="141" name="Shape 135" descr="Shape 1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1825625"/>
            <a:ext cx="5970953" cy="4705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0"/>
          <p:cNvSpPr/>
          <p:nvPr>
            <p:ph type="title"/>
          </p:nvPr>
        </p:nvSpPr>
        <p:spPr>
          <a:xfrm>
            <a:off x="838199" y="365124"/>
            <a:ext cx="10515601" cy="1325564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Topics</a:t>
            </a:r>
          </a:p>
        </p:txBody>
      </p:sp>
      <p:sp>
        <p:nvSpPr>
          <p:cNvPr id="144" name="Shape 141"/>
          <p:cNvSpPr/>
          <p:nvPr>
            <p:ph type="body" sz="quarter" idx="1"/>
          </p:nvPr>
        </p:nvSpPr>
        <p:spPr>
          <a:xfrm>
            <a:off x="838200" y="3612417"/>
            <a:ext cx="5937738" cy="1710471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228600">
              <a:spcBef>
                <a:spcPts val="0"/>
              </a:spcBef>
            </a:pPr>
            <a:r>
              <a:t>Purge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Sur la base d’un délai en jours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D’une taille en octet</a:t>
            </a:r>
          </a:p>
        </p:txBody>
      </p:sp>
      <p:pic>
        <p:nvPicPr>
          <p:cNvPr id="145" name="Shape 142" descr="Shape 1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7800" y="1690688"/>
            <a:ext cx="8636000" cy="36321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