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4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4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kafka.apache.org/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Architecture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1251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topic est un ensemble de partitions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partition est une séquence ordonnée et immuable de messages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4400" y="3077308"/>
            <a:ext cx="52832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800600" cy="24110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nombre de partitions est paramétrable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nombre de partitions détermine le parallélisme de lecture sur un topic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6460" y="2359976"/>
            <a:ext cx="5307338" cy="282162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838200" y="4368482"/>
            <a:ext cx="4800600" cy="24110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 de partition &gt; Nombre de consommateurs dans un groupe alors certains consommateurs liront à partir de plus d’une partition.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 offsets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7944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un topic, les consommateurs d’un « consumer group » maintiennent un pointeur (offset, partition)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t="18031"/>
          <a:stretch/>
        </p:blipFill>
        <p:spPr>
          <a:xfrm>
            <a:off x="4612226" y="3888941"/>
            <a:ext cx="4642915" cy="24426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Shape 165"/>
          <p:cNvGrpSpPr/>
          <p:nvPr/>
        </p:nvGrpSpPr>
        <p:grpSpPr>
          <a:xfrm>
            <a:off x="3363329" y="2877262"/>
            <a:ext cx="2924925" cy="2950184"/>
            <a:chOff x="874771" y="2483722"/>
            <a:chExt cx="2924925" cy="2950184"/>
          </a:xfrm>
        </p:grpSpPr>
        <p:sp>
          <p:nvSpPr>
            <p:cNvPr id="166" name="Shape 166"/>
            <p:cNvSpPr txBox="1"/>
            <p:nvPr/>
          </p:nvSpPr>
          <p:spPr>
            <a:xfrm>
              <a:off x="874771" y="2483722"/>
              <a:ext cx="18012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Consumer group C1</a:t>
              </a:r>
            </a:p>
          </p:txBody>
        </p:sp>
        <p:cxnSp>
          <p:nvCxnSpPr>
            <p:cNvPr id="167" name="Shape 167"/>
            <p:cNvCxnSpPr/>
            <p:nvPr/>
          </p:nvCxnSpPr>
          <p:spPr>
            <a:xfrm>
              <a:off x="2676053" y="2637610"/>
              <a:ext cx="676746" cy="94378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168" name="Shape 168"/>
            <p:cNvCxnSpPr/>
            <p:nvPr/>
          </p:nvCxnSpPr>
          <p:spPr>
            <a:xfrm rot="-5400000" flipH="1">
              <a:off x="2089378" y="3224285"/>
              <a:ext cx="1630746" cy="457395"/>
            </a:xfrm>
            <a:prstGeom prst="bentConnector3">
              <a:avLst>
                <a:gd name="adj1" fmla="val -23928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169" name="Shape 169"/>
            <p:cNvCxnSpPr/>
            <p:nvPr/>
          </p:nvCxnSpPr>
          <p:spPr>
            <a:xfrm rot="-5400000" flipH="1">
              <a:off x="2030602" y="3269641"/>
              <a:ext cx="2320855" cy="1029952"/>
            </a:xfrm>
            <a:prstGeom prst="bentConnector3">
              <a:avLst>
                <a:gd name="adj1" fmla="val -16482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170" name="Shape 170"/>
            <p:cNvSpPr/>
            <p:nvPr/>
          </p:nvSpPr>
          <p:spPr>
            <a:xfrm>
              <a:off x="3060577" y="4320407"/>
              <a:ext cx="187382" cy="457922"/>
            </a:xfrm>
            <a:prstGeom prst="rect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3612314" y="4975983"/>
              <a:ext cx="187382" cy="457922"/>
            </a:xfrm>
            <a:prstGeom prst="rect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238288" y="3663951"/>
              <a:ext cx="187382" cy="457922"/>
            </a:xfrm>
            <a:prstGeom prst="rect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Jouent le rôle de backup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replicas ne sont jamais lus ou écrits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n’améliore donc pas les performance de lecture / écriture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type Kafka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broker instance par noeud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4-core Intel Xeon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GB RAM dont </a:t>
            </a:r>
            <a:r>
              <a:rPr lang="fr-F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4GB pour le broker et 60GB pour le cache système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Disques à 7200 RPM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GB Ethernet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Disque SSD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</a:t>
            </a:r>
            <a:r>
              <a:rPr lang="fr-FR"/>
              <a:t>Connect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</a:t>
            </a:r>
            <a:r>
              <a:rPr lang="fr-FR"/>
              <a:t>Connect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/>
              <a:t>A framework facilitating data streams between Kafka and other systems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837" y="369499"/>
            <a:ext cx="8058324" cy="60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Highlights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No code : deploying via configuration files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Reusing existing connectors</a:t>
            </a:r>
          </a:p>
          <a:p>
            <a:pPr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Flexibility and scalability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Modes : Standalone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1 instance, ideal for test/dev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Configuration submitted at startup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Source offset in a local file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7916" y="231163"/>
            <a:ext cx="7406639" cy="221059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4021016" y="6066691"/>
            <a:ext cx="498450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http://kafka.apache.org/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441760"/>
            <a:ext cx="12192000" cy="326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Modes : Distributed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1+ instance(s) on 1+ machine(s) offering fault tolerance and scalability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Connector available in the classpath of a worker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Configuration submitted via the REST API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Offset source in Kafka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075" y="1024000"/>
            <a:ext cx="8208825" cy="48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275" y="1336337"/>
            <a:ext cx="7111675" cy="41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474" y="1265975"/>
            <a:ext cx="7911175" cy="48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</a:t>
            </a:r>
            <a:r>
              <a:rPr lang="fr-FR"/>
              <a:t>Connect / Questions ?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/>
              <a:t>Then let’s load data in Kafka from a file and back in another one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</a:t>
            </a:r>
            <a:r>
              <a:rPr lang="fr-FR"/>
              <a:t>Streams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</a:t>
            </a:r>
            <a:r>
              <a:rPr lang="fr-FR"/>
              <a:t>Streams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/>
              <a:t>Building highly scalable, elastic, fault-tolerant, distributed applications and microservices</a:t>
            </a:r>
            <a:br>
              <a:rPr lang="fr-FR"/>
            </a:br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Highlights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Make stream processing simple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Standard java applications</a:t>
            </a:r>
          </a:p>
          <a:p>
            <a:pPr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No need to install separate processing clusters</a:t>
            </a:r>
          </a:p>
          <a:p>
            <a:pPr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Native, 100% integrated with Kafka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 descr="streams-introduction-your-ap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562" y="588662"/>
            <a:ext cx="8258874" cy="5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Highlights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Viable for small, medium-sized to (very) large applications</a:t>
            </a:r>
          </a:p>
          <a:p>
            <a:pPr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Can be used for any real time / low latency application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Propriétés de Kafka 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haut débit qui supporte un un volume important d’événements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Traitement en temps réel des flux pour générer de nouveaux flux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Latence plus faible que les middleware de messages traditionnels (JMS)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Tolérance aux pannes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2 APIs : DSL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Declarative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Best approach in most cases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Attractive to Scala/Spark/FP users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2 APIs : Processor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More flexible but also more work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Useful for stuff not available in the DSL API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Concepts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66" y="1914627"/>
            <a:ext cx="8855875" cy="40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 descr="streams-concepts-topolog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286" y="423799"/>
            <a:ext cx="4283424" cy="601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Shape 297" descr="streams-architecture-task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200" y="928924"/>
            <a:ext cx="6475598" cy="500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Streams and tables...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Shape 307" descr="streams-table-duality-0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600" y="785987"/>
            <a:ext cx="6094776" cy="528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Stateless transformations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Independent of the transformation of other messages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filter, map, flatMap, ...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Stateful transformations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Require a state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Join, aggregate, window, ...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Stream </a:t>
            </a:r>
            <a:r>
              <a:rPr lang="fr-FR" dirty="0" err="1" smtClean="0"/>
              <a:t>Windowing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54372" y="2328530"/>
            <a:ext cx="733646" cy="32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88018" y="2328529"/>
            <a:ext cx="733646" cy="3296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221664" y="2328528"/>
            <a:ext cx="733646" cy="3296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971258" y="2328528"/>
            <a:ext cx="733646" cy="3296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720852" y="2328528"/>
            <a:ext cx="733646" cy="3296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754372" y="4688851"/>
            <a:ext cx="733646" cy="32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130051" y="4853655"/>
            <a:ext cx="733646" cy="3296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2468082" y="5018460"/>
            <a:ext cx="733646" cy="3296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806113" y="5183265"/>
            <a:ext cx="733646" cy="3296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201728" y="5348069"/>
            <a:ext cx="733646" cy="3296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539759" y="5512873"/>
            <a:ext cx="733646" cy="32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956190" y="5677677"/>
            <a:ext cx="733646" cy="3296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472746" y="6436559"/>
            <a:ext cx="4284921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40039" y="652162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</a:t>
            </a:r>
            <a:endParaRPr lang="fr-FR" dirty="0"/>
          </a:p>
        </p:txBody>
      </p:sp>
      <p:sp>
        <p:nvSpPr>
          <p:cNvPr id="53" name="Left Brace 52"/>
          <p:cNvSpPr/>
          <p:nvPr/>
        </p:nvSpPr>
        <p:spPr>
          <a:xfrm rot="5400000">
            <a:off x="2713849" y="1783499"/>
            <a:ext cx="281984" cy="7336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/>
          <p:cNvSpPr txBox="1"/>
          <p:nvPr/>
        </p:nvSpPr>
        <p:spPr>
          <a:xfrm>
            <a:off x="2466752" y="170155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Window</a:t>
            </a:r>
            <a:endParaRPr lang="fr-FR" dirty="0"/>
          </a:p>
        </p:txBody>
      </p:sp>
      <p:sp>
        <p:nvSpPr>
          <p:cNvPr id="55" name="Left Brace 54"/>
          <p:cNvSpPr/>
          <p:nvPr/>
        </p:nvSpPr>
        <p:spPr>
          <a:xfrm rot="16200000">
            <a:off x="1779567" y="4957602"/>
            <a:ext cx="276562" cy="3668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/>
          <p:cNvSpPr txBox="1"/>
          <p:nvPr/>
        </p:nvSpPr>
        <p:spPr>
          <a:xfrm>
            <a:off x="1472746" y="5450207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AdvanceBy</a:t>
            </a:r>
            <a:endParaRPr lang="fr-FR" dirty="0"/>
          </a:p>
        </p:txBody>
      </p:sp>
      <p:sp>
        <p:nvSpPr>
          <p:cNvPr id="57" name="TextBox 56"/>
          <p:cNvSpPr txBox="1"/>
          <p:nvPr/>
        </p:nvSpPr>
        <p:spPr>
          <a:xfrm>
            <a:off x="179479" y="229662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Fixed</a:t>
            </a:r>
            <a:endParaRPr lang="fr-FR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79479" y="4747897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Hopping</a:t>
            </a:r>
            <a:endParaRPr lang="fr-FR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390145" y="2291314"/>
            <a:ext cx="4439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Fixed</a:t>
            </a:r>
            <a:r>
              <a:rPr lang="fr-FR" b="1" dirty="0" smtClean="0"/>
              <a:t> </a:t>
            </a:r>
            <a:r>
              <a:rPr lang="fr-FR" b="1" dirty="0" err="1" smtClean="0"/>
              <a:t>Window</a:t>
            </a:r>
            <a:r>
              <a:rPr lang="fr-FR" b="1" dirty="0" smtClean="0"/>
              <a:t> =&gt; </a:t>
            </a:r>
            <a:r>
              <a:rPr lang="fr-FR" b="1" dirty="0" err="1" smtClean="0"/>
              <a:t>Window</a:t>
            </a:r>
            <a:r>
              <a:rPr lang="fr-FR" b="1" dirty="0" smtClean="0"/>
              <a:t> size == </a:t>
            </a:r>
            <a:r>
              <a:rPr lang="fr-FR" b="1" dirty="0" err="1" smtClean="0"/>
              <a:t>AdvanceBy</a:t>
            </a:r>
            <a:r>
              <a:rPr lang="fr-FR" b="1" dirty="0" smtClean="0"/>
              <a:t> size</a:t>
            </a:r>
            <a:endParaRPr lang="fr-FR" b="1" dirty="0"/>
          </a:p>
        </p:txBody>
      </p:sp>
      <p:sp>
        <p:nvSpPr>
          <p:cNvPr id="61" name="Left Brace 60"/>
          <p:cNvSpPr/>
          <p:nvPr/>
        </p:nvSpPr>
        <p:spPr>
          <a:xfrm rot="16200000">
            <a:off x="1963423" y="2468687"/>
            <a:ext cx="294283" cy="7123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1597150" y="2913656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AdvanceBy</a:t>
            </a:r>
            <a:endParaRPr lang="fr-FR" dirty="0"/>
          </a:p>
        </p:txBody>
      </p:sp>
      <p:sp>
        <p:nvSpPr>
          <p:cNvPr id="63" name="Left Brace 62"/>
          <p:cNvSpPr/>
          <p:nvPr/>
        </p:nvSpPr>
        <p:spPr>
          <a:xfrm rot="5400000">
            <a:off x="1965817" y="4137819"/>
            <a:ext cx="281984" cy="7336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/>
          <p:cNvSpPr txBox="1"/>
          <p:nvPr/>
        </p:nvSpPr>
        <p:spPr>
          <a:xfrm>
            <a:off x="1718720" y="405587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Window</a:t>
            </a:r>
            <a:endParaRPr lang="fr-FR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0" y="3572540"/>
            <a:ext cx="12192000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Kafka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599" cy="24122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millions d’écrtures / seconde sur 3 machines :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fr-FR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Xeon 2.5GHz avec 6 cœurs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fr-FR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disques SATA 7200 RPM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fr-FR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32Go RAM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fr-FR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1Gb Ethernet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Débit constant dans la durée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2969" y="2824424"/>
            <a:ext cx="6751027" cy="3857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Sliding</a:t>
            </a:r>
            <a:r>
              <a:rPr lang="fr-FR" dirty="0" smtClean="0"/>
              <a:t> Windows (</a:t>
            </a:r>
            <a:r>
              <a:rPr lang="fr-FR" dirty="0" err="1" smtClean="0"/>
              <a:t>JoinWindows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699591"/>
            <a:ext cx="10515599" cy="1477372"/>
          </a:xfrm>
        </p:spPr>
        <p:txBody>
          <a:bodyPr/>
          <a:lstStyle/>
          <a:p>
            <a:r>
              <a:rPr lang="fr-FR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400" b="1" dirty="0" smtClean="0">
                <a:latin typeface="Arial" charset="0"/>
                <a:ea typeface="Arial" charset="0"/>
                <a:cs typeface="Arial" charset="0"/>
              </a:rPr>
              <a:t>Configuration possibles</a:t>
            </a:r>
          </a:p>
          <a:p>
            <a:pPr lvl="1"/>
            <a:r>
              <a:rPr lang="fr-FR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400" dirty="0" err="1">
                <a:latin typeface="Arial" charset="0"/>
                <a:ea typeface="Arial" charset="0"/>
                <a:cs typeface="Arial" charset="0"/>
              </a:rPr>
              <a:t>before</a:t>
            </a:r>
            <a:r>
              <a:rPr lang="fr-F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fr-FR" sz="1400" dirty="0" err="1" smtClean="0">
                <a:latin typeface="Arial" charset="0"/>
                <a:ea typeface="Arial" charset="0"/>
                <a:cs typeface="Arial" charset="0"/>
              </a:rPr>
              <a:t>after</a:t>
            </a:r>
            <a:r>
              <a:rPr lang="fr-FR" sz="1400" dirty="0" smtClean="0">
                <a:latin typeface="Arial" charset="0"/>
                <a:ea typeface="Arial" charset="0"/>
                <a:cs typeface="Arial" charset="0"/>
              </a:rPr>
              <a:t> = time-</a:t>
            </a:r>
            <a:r>
              <a:rPr lang="fr-FR" sz="1400" dirty="0" err="1" smtClean="0">
                <a:latin typeface="Arial" charset="0"/>
                <a:ea typeface="Arial" charset="0"/>
                <a:cs typeface="Arial" charset="0"/>
              </a:rPr>
              <a:t>difference</a:t>
            </a:r>
            <a:endParaRPr lang="fr-FR" sz="14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fr-FR" sz="1400" dirty="0" err="1">
                <a:latin typeface="Arial" charset="0"/>
                <a:ea typeface="Arial" charset="0"/>
                <a:cs typeface="Arial" charset="0"/>
              </a:rPr>
              <a:t>before</a:t>
            </a:r>
            <a:r>
              <a:rPr lang="fr-FR" sz="1400" dirty="0">
                <a:latin typeface="Arial" charset="0"/>
                <a:ea typeface="Arial" charset="0"/>
                <a:cs typeface="Arial" charset="0"/>
              </a:rPr>
              <a:t> = 0 and </a:t>
            </a:r>
            <a:r>
              <a:rPr lang="fr-FR" sz="1400" dirty="0" err="1">
                <a:latin typeface="Arial" charset="0"/>
                <a:ea typeface="Arial" charset="0"/>
                <a:cs typeface="Arial" charset="0"/>
              </a:rPr>
              <a:t>after</a:t>
            </a:r>
            <a:r>
              <a:rPr lang="fr-FR" sz="1400" dirty="0">
                <a:latin typeface="Arial" charset="0"/>
                <a:ea typeface="Arial" charset="0"/>
                <a:cs typeface="Arial" charset="0"/>
              </a:rPr>
              <a:t> = time-</a:t>
            </a:r>
            <a:r>
              <a:rPr lang="fr-FR" sz="1400" dirty="0" err="1">
                <a:latin typeface="Arial" charset="0"/>
                <a:ea typeface="Arial" charset="0"/>
                <a:cs typeface="Arial" charset="0"/>
              </a:rPr>
              <a:t>difference</a:t>
            </a:r>
            <a:endParaRPr lang="fr-FR" sz="14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fr-FR" sz="1400" dirty="0" err="1">
                <a:latin typeface="Arial" charset="0"/>
                <a:ea typeface="Arial" charset="0"/>
                <a:cs typeface="Arial" charset="0"/>
              </a:rPr>
              <a:t>before</a:t>
            </a:r>
            <a:r>
              <a:rPr lang="fr-FR" sz="1400" dirty="0">
                <a:latin typeface="Arial" charset="0"/>
                <a:ea typeface="Arial" charset="0"/>
                <a:cs typeface="Arial" charset="0"/>
              </a:rPr>
              <a:t> = time-</a:t>
            </a:r>
            <a:r>
              <a:rPr lang="fr-FR" sz="1400" dirty="0" err="1">
                <a:latin typeface="Arial" charset="0"/>
                <a:ea typeface="Arial" charset="0"/>
                <a:cs typeface="Arial" charset="0"/>
              </a:rPr>
              <a:t>difference</a:t>
            </a:r>
            <a:r>
              <a:rPr lang="fr-FR" sz="14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fr-FR" sz="1400" dirty="0" err="1">
                <a:latin typeface="Arial" charset="0"/>
                <a:ea typeface="Arial" charset="0"/>
                <a:cs typeface="Arial" charset="0"/>
              </a:rPr>
              <a:t>after</a:t>
            </a:r>
            <a:r>
              <a:rPr lang="fr-FR" sz="14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pPr lvl="1"/>
            <a:endParaRPr lang="fr-FR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805026"/>
            <a:ext cx="600916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</a:t>
            </a:r>
            <a:r>
              <a:rPr lang="en-US" dirty="0" smtClean="0"/>
              <a:t>FROM stream1</a:t>
            </a:r>
            <a:r>
              <a:rPr lang="en-US" dirty="0"/>
              <a:t>, stream2 </a:t>
            </a:r>
            <a:endParaRPr lang="en-US" dirty="0" smtClean="0"/>
          </a:p>
          <a:p>
            <a:r>
              <a:rPr lang="en-US" dirty="0" smtClean="0"/>
              <a:t>WHERE </a:t>
            </a:r>
          </a:p>
          <a:p>
            <a:r>
              <a:rPr lang="en-US" dirty="0"/>
              <a:t>	</a:t>
            </a:r>
            <a:r>
              <a:rPr lang="en-US" dirty="0" smtClean="0"/>
              <a:t>stream1.key </a:t>
            </a:r>
            <a:r>
              <a:rPr lang="en-US" dirty="0"/>
              <a:t>= stream2.key </a:t>
            </a:r>
            <a:endParaRPr lang="en-US" dirty="0" smtClean="0"/>
          </a:p>
          <a:p>
            <a:r>
              <a:rPr lang="en-US" dirty="0" smtClean="0"/>
              <a:t>AND 	</a:t>
            </a:r>
          </a:p>
          <a:p>
            <a:r>
              <a:rPr lang="en-US" dirty="0"/>
              <a:t>	</a:t>
            </a:r>
            <a:r>
              <a:rPr lang="en-US" dirty="0" smtClean="0"/>
              <a:t>stream1.ts </a:t>
            </a:r>
            <a:r>
              <a:rPr lang="en-US" dirty="0"/>
              <a:t>- before &lt;= stream2.ts </a:t>
            </a:r>
            <a:endParaRPr lang="en-US" dirty="0" smtClean="0"/>
          </a:p>
          <a:p>
            <a:r>
              <a:rPr lang="en-US" dirty="0" smtClean="0"/>
              <a:t>AND </a:t>
            </a:r>
          </a:p>
          <a:p>
            <a:r>
              <a:rPr lang="en-US" dirty="0"/>
              <a:t>	</a:t>
            </a:r>
            <a:r>
              <a:rPr lang="en-US" dirty="0" smtClean="0"/>
              <a:t>stream2.ts </a:t>
            </a:r>
            <a:r>
              <a:rPr lang="en-US" dirty="0"/>
              <a:t>&lt;= stream1.ts + 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284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</a:t>
            </a:r>
            <a:r>
              <a:rPr lang="fr-FR"/>
              <a:t>Streams / Questions ?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/>
              <a:t>And then, let’s dive into KStreams and KTables</a:t>
            </a:r>
            <a:br>
              <a:rPr lang="fr-FR"/>
            </a:br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Kafka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Ecriture rapide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écritures de données sur disque vont d’abord sur le cache disque – RAM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rapide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Mise en œuvre de l’API </a:t>
            </a: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sendfile</a:t>
            </a: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transfère de manière efficace les données du cache vers le réseau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concepts Kafka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6256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Producteurs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Consommateurs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: Vue globale</a:t>
            </a:r>
          </a:p>
        </p:txBody>
      </p:sp>
      <p:pic>
        <p:nvPicPr>
          <p:cNvPr id="127" name="Shape 1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83715" y="2338753"/>
            <a:ext cx="5408283" cy="3470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838200" y="1825625"/>
            <a:ext cx="5945516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producteurs écrivent dans les brokers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consommateurs lisent les données à partir des brokers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données sont stockées dans les topics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topics sont découpés en partitions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partitions sont répliquées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: Vue globale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561385" y="1825625"/>
            <a:ext cx="3792415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Election deu contrôleur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 de sbrokers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des topcis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Quotas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5970953" cy="470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38200" y="3612417"/>
            <a:ext cx="5937738" cy="17104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Purge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 la base d’un délai en jours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D’une taille en octet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7800" y="1690688"/>
            <a:ext cx="8635999" cy="363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615</Words>
  <Application>Microsoft Macintosh PowerPoint</Application>
  <PresentationFormat>Widescreen</PresentationFormat>
  <Paragraphs>136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Calibri</vt:lpstr>
      <vt:lpstr>Arial</vt:lpstr>
      <vt:lpstr>Office Theme</vt:lpstr>
      <vt:lpstr>Kafka Architecture</vt:lpstr>
      <vt:lpstr>PowerPoint Presentation</vt:lpstr>
      <vt:lpstr>Propriétés de Kafka ?</vt:lpstr>
      <vt:lpstr>Performance Kafka</vt:lpstr>
      <vt:lpstr>Performance Kafka</vt:lpstr>
      <vt:lpstr>Les concepts Kafka</vt:lpstr>
      <vt:lpstr>Kafka : Vue globale</vt:lpstr>
      <vt:lpstr>Kafka : Vue globale</vt:lpstr>
      <vt:lpstr>Topics</vt:lpstr>
      <vt:lpstr>Partitions</vt:lpstr>
      <vt:lpstr>Partitions</vt:lpstr>
      <vt:lpstr>Partitions offsets</vt:lpstr>
      <vt:lpstr>Replicas</vt:lpstr>
      <vt:lpstr>Configuration type Kafka</vt:lpstr>
      <vt:lpstr>Kafka Connect</vt:lpstr>
      <vt:lpstr>Kafka Connect</vt:lpstr>
      <vt:lpstr>PowerPoint Presentation</vt:lpstr>
      <vt:lpstr>Highlights</vt:lpstr>
      <vt:lpstr>Modes : Standalone</vt:lpstr>
      <vt:lpstr>Modes : Distributed</vt:lpstr>
      <vt:lpstr>PowerPoint Presentation</vt:lpstr>
      <vt:lpstr>PowerPoint Presentation</vt:lpstr>
      <vt:lpstr>PowerPoint Presentation</vt:lpstr>
      <vt:lpstr>Kafka Connect / Questions ?</vt:lpstr>
      <vt:lpstr>Kafka Streams</vt:lpstr>
      <vt:lpstr>Kafka Streams</vt:lpstr>
      <vt:lpstr>Highlights</vt:lpstr>
      <vt:lpstr>PowerPoint Presentation</vt:lpstr>
      <vt:lpstr>Highlights</vt:lpstr>
      <vt:lpstr>2 APIs : DSL</vt:lpstr>
      <vt:lpstr>2 APIs : Processor</vt:lpstr>
      <vt:lpstr>Concepts</vt:lpstr>
      <vt:lpstr>PowerPoint Presentation</vt:lpstr>
      <vt:lpstr>PowerPoint Presentation</vt:lpstr>
      <vt:lpstr>Streams and tables...</vt:lpstr>
      <vt:lpstr>PowerPoint Presentation</vt:lpstr>
      <vt:lpstr>Stateless transformations</vt:lpstr>
      <vt:lpstr>Stateful transformations</vt:lpstr>
      <vt:lpstr>Stream Windowing </vt:lpstr>
      <vt:lpstr>Sliding Windows (JoinWindows)</vt:lpstr>
      <vt:lpstr>Kafka Streams / Questions 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Architecture</dc:title>
  <cp:lastModifiedBy>Hayssam</cp:lastModifiedBy>
  <cp:revision>15</cp:revision>
  <dcterms:modified xsi:type="dcterms:W3CDTF">2017-04-06T09:05:52Z</dcterms:modified>
</cp:coreProperties>
</file>