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470" r:id="rId1"/>
  </p:sldMasterIdLst>
  <p:notesMasterIdLst>
    <p:notesMasterId r:id="rId22"/>
  </p:notesMasterIdLst>
  <p:sldIdLst>
    <p:sldId id="256" r:id="rId2"/>
    <p:sldId id="265" r:id="rId3"/>
    <p:sldId id="266" r:id="rId4"/>
    <p:sldId id="259" r:id="rId5"/>
    <p:sldId id="267" r:id="rId6"/>
    <p:sldId id="271" r:id="rId7"/>
    <p:sldId id="260" r:id="rId8"/>
    <p:sldId id="269" r:id="rId9"/>
    <p:sldId id="268" r:id="rId10"/>
    <p:sldId id="280" r:id="rId11"/>
    <p:sldId id="264" r:id="rId12"/>
    <p:sldId id="273" r:id="rId13"/>
    <p:sldId id="274" r:id="rId14"/>
    <p:sldId id="275" r:id="rId15"/>
    <p:sldId id="276" r:id="rId16"/>
    <p:sldId id="286" r:id="rId17"/>
    <p:sldId id="282" r:id="rId18"/>
    <p:sldId id="284" r:id="rId19"/>
    <p:sldId id="277" r:id="rId20"/>
    <p:sldId id="27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6427B-D33C-4957-A926-BD2C1D9BA39F}" type="datetimeFigureOut">
              <a:rPr lang="en-GB" smtClean="0"/>
              <a:pPr/>
              <a:t>02/02/2025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F07A4D-5391-40FE-A657-8F8B9BAB58B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7877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F07A4D-5391-40FE-A657-8F8B9BAB58B3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74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98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E44-DD2D-4274-8F5D-7BD3461446F3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12397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E44-DD2D-4274-8F5D-7BD3461446F3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78694950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E44-DD2D-4274-8F5D-7BD3461446F3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00114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E44-DD2D-4274-8F5D-7BD3461446F3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2880646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E44-DD2D-4274-8F5D-7BD3461446F3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626384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C4406-494A-4119-89B6-8D7E984BE4D5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21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FD42-AD40-4AEF-9FDC-33686572A563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528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F1EED-03DE-4622-AC5C-E597098CE6D4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1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2/2/2025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470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970B-79FF-4C3A-816E-96E7B7862055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9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9F8BB-3D49-4161-9E0C-F1CBD594D4E9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6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39289-FF83-4E20-BF23-46D456DFA2AC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31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E25A9-A1E7-41A2-99B8-40280FAAB2CA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7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E5E44-DD2D-4274-8F5D-7BD3461446F3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31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BF2779-C854-4CC9-8554-125F9CDC13D9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2"/>
            <a:ext cx="2356674" cy="6853285"/>
            <a:chOff x="6627813" y="195454"/>
            <a:chExt cx="1952625" cy="5678297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454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E5E44-DD2D-4274-8F5D-7BD3461446F3}" type="datetime1">
              <a:rPr lang="en-US" smtClean="0"/>
              <a:pPr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471" r:id="rId1"/>
    <p:sldLayoutId id="2147484472" r:id="rId2"/>
    <p:sldLayoutId id="2147484473" r:id="rId3"/>
    <p:sldLayoutId id="2147484474" r:id="rId4"/>
    <p:sldLayoutId id="2147484475" r:id="rId5"/>
    <p:sldLayoutId id="2147484476" r:id="rId6"/>
    <p:sldLayoutId id="2147484477" r:id="rId7"/>
    <p:sldLayoutId id="2147484478" r:id="rId8"/>
    <p:sldLayoutId id="2147484479" r:id="rId9"/>
    <p:sldLayoutId id="2147484480" r:id="rId10"/>
    <p:sldLayoutId id="2147484481" r:id="rId11"/>
    <p:sldLayoutId id="2147484482" r:id="rId12"/>
    <p:sldLayoutId id="2147484483" r:id="rId13"/>
    <p:sldLayoutId id="2147484484" r:id="rId14"/>
    <p:sldLayoutId id="2147484485" r:id="rId15"/>
    <p:sldLayoutId id="2147484486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457200" rtl="1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 rtl="1"/>
            <a:r>
              <a:rPr lang="fa-IR" dirty="0">
                <a:cs typeface="B Nazanin" pitchFamily="2" charset="-78"/>
              </a:rPr>
              <a:t>آشنایی با زبانهای توصیف سخت افزار و  </a:t>
            </a:r>
            <a:r>
              <a:rPr lang="en-GB" dirty="0">
                <a:cs typeface="B Nazanin" pitchFamily="2" charset="-78"/>
              </a:rPr>
              <a:t>FPGA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fa-IR" sz="2400" dirty="0">
                <a:cs typeface="B Nazanin" pitchFamily="2" charset="-78"/>
              </a:rPr>
              <a:t>احسان یزدیان</a:t>
            </a:r>
          </a:p>
          <a:p>
            <a:pPr algn="ctr"/>
            <a:r>
              <a:rPr lang="fa-IR" sz="2400" dirty="0">
                <a:cs typeface="B Nazanin" pitchFamily="2" charset="-78"/>
              </a:rPr>
              <a:t>بهمن ماه 1403</a:t>
            </a:r>
            <a:endParaRPr lang="en-GB" sz="2400" dirty="0">
              <a:cs typeface="B Nazanin" pitchFamily="2" charset="-7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094914" y="5883276"/>
            <a:ext cx="57308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876800" y="0"/>
            <a:ext cx="2819400" cy="533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algn="ctr" defTabSz="914400">
              <a:spcBef>
                <a:spcPts val="600"/>
              </a:spcBef>
              <a:buClr>
                <a:schemeClr val="accent1"/>
              </a:buClr>
              <a:buSzPct val="70000"/>
              <a:defRPr/>
            </a:pPr>
            <a:r>
              <a:rPr lang="fa-IR" b="1" dirty="0">
                <a:solidFill>
                  <a:schemeClr val="tx2"/>
                </a:solidFill>
                <a:cs typeface="B Nazanin" pitchFamily="2" charset="-78"/>
              </a:rPr>
              <a:t>باسمه تعالی</a:t>
            </a:r>
            <a:endParaRPr lang="en-GB" b="1" dirty="0">
              <a:solidFill>
                <a:schemeClr val="tx2"/>
              </a:solidFill>
              <a:cs typeface="B Nazanin" pitchFamily="2" charset="-78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 Designs Decrease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idx="1"/>
          </p:nvPr>
        </p:nvSpPr>
        <p:spPr>
          <a:xfrm>
            <a:off x="1981200" y="1752600"/>
            <a:ext cx="7467600" cy="4873752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900" dirty="0"/>
              <a:t>Ideal for customized designs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Product differentiation in a fast-changing market</a:t>
            </a:r>
          </a:p>
          <a:p>
            <a:pPr lvl="1"/>
            <a:r>
              <a:rPr lang="en-US" dirty="0"/>
              <a:t>IC Designs Decrease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32770" name="Picture 2" descr="http://www.eetindia.co.in/STATIC/ARTICLE_IMAGES/201404/EEIOL_2014APR23_PL_NT_02_02.jpg"/>
          <p:cNvPicPr>
            <a:picLocks noChangeAspect="1" noChangeArrowheads="1"/>
          </p:cNvPicPr>
          <p:nvPr/>
        </p:nvPicPr>
        <p:blipFill>
          <a:blip r:embed="rId2" cstate="print"/>
          <a:srcRect b="10072"/>
          <a:stretch>
            <a:fillRect/>
          </a:stretch>
        </p:blipFill>
        <p:spPr bwMode="auto">
          <a:xfrm>
            <a:off x="5334000" y="2590800"/>
            <a:ext cx="5105400" cy="42545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http://venividiwiki.ee.virginia.edu/mediawiki/images/3/3f/Icc_final_routeclktree_dco.png"/>
          <p:cNvPicPr>
            <a:picLocks noChangeAspect="1" noChangeArrowheads="1"/>
          </p:cNvPicPr>
          <p:nvPr/>
        </p:nvPicPr>
        <p:blipFill>
          <a:blip r:embed="rId2" cstate="print"/>
          <a:srcRect r="25729" b="18421"/>
          <a:stretch>
            <a:fillRect/>
          </a:stretch>
        </p:blipFill>
        <p:spPr bwMode="auto">
          <a:xfrm>
            <a:off x="6336890" y="4641668"/>
            <a:ext cx="2502310" cy="2216332"/>
          </a:xfrm>
          <a:prstGeom prst="rect">
            <a:avLst/>
          </a:prstGeom>
          <a:noFill/>
        </p:spPr>
      </p:pic>
      <p:pic>
        <p:nvPicPr>
          <p:cNvPr id="3076" name="Picture 4" descr="http://www.eecs.tufts.edu/~tcahil03/manchester/functional_verilog.png"/>
          <p:cNvPicPr>
            <a:picLocks noChangeAspect="1" noChangeArrowheads="1"/>
          </p:cNvPicPr>
          <p:nvPr/>
        </p:nvPicPr>
        <p:blipFill>
          <a:blip r:embed="rId3" cstate="print"/>
          <a:srcRect b="32982"/>
          <a:stretch>
            <a:fillRect/>
          </a:stretch>
        </p:blipFill>
        <p:spPr bwMode="auto">
          <a:xfrm>
            <a:off x="6400800" y="2133600"/>
            <a:ext cx="3429000" cy="1828800"/>
          </a:xfrm>
          <a:prstGeom prst="rect">
            <a:avLst/>
          </a:prstGeom>
          <a:noFill/>
        </p:spPr>
      </p:pic>
      <p:pic>
        <p:nvPicPr>
          <p:cNvPr id="3074" name="Picture 2" descr="http://www.ami.ac.uk/courses/ami4460_fpga/u02/images/F05FPGAArchitecture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3152774"/>
            <a:ext cx="2707084" cy="2028826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3447" y="1403978"/>
            <a:ext cx="6591985" cy="3777622"/>
          </a:xfrm>
        </p:spPr>
        <p:txBody>
          <a:bodyPr>
            <a:normAutofit/>
          </a:bodyPr>
          <a:lstStyle/>
          <a:p>
            <a:r>
              <a:rPr lang="en-GB" sz="2000" b="1" dirty="0"/>
              <a:t>FPGA design and programming Skills: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29000" y="3048000"/>
            <a:ext cx="2362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FPGA Architecture</a:t>
            </a:r>
          </a:p>
        </p:txBody>
      </p:sp>
      <p:sp>
        <p:nvSpPr>
          <p:cNvPr id="7" name="Oval 6"/>
          <p:cNvSpPr/>
          <p:nvPr/>
        </p:nvSpPr>
        <p:spPr>
          <a:xfrm>
            <a:off x="5029200" y="4648200"/>
            <a:ext cx="26670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Synthesis &amp; Implementation Tools</a:t>
            </a:r>
          </a:p>
        </p:txBody>
      </p:sp>
      <p:sp>
        <p:nvSpPr>
          <p:cNvPr id="8" name="Oval 7"/>
          <p:cNvSpPr/>
          <p:nvPr/>
        </p:nvSpPr>
        <p:spPr>
          <a:xfrm>
            <a:off x="6553200" y="3048000"/>
            <a:ext cx="23622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HDL Programming</a:t>
            </a:r>
          </a:p>
        </p:txBody>
      </p:sp>
      <p:cxnSp>
        <p:nvCxnSpPr>
          <p:cNvPr id="10" name="Straight Connector 9"/>
          <p:cNvCxnSpPr>
            <a:stCxn id="4" idx="6"/>
            <a:endCxn id="8" idx="2"/>
          </p:cNvCxnSpPr>
          <p:nvPr/>
        </p:nvCxnSpPr>
        <p:spPr>
          <a:xfrm>
            <a:off x="5791200" y="3619500"/>
            <a:ext cx="762000" cy="0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8" idx="4"/>
            <a:endCxn id="7" idx="7"/>
          </p:cNvCxnSpPr>
          <p:nvPr/>
        </p:nvCxnSpPr>
        <p:spPr>
          <a:xfrm flipH="1">
            <a:off x="7305628" y="4191000"/>
            <a:ext cx="428673" cy="624588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4"/>
            <a:endCxn id="7" idx="1"/>
          </p:cNvCxnSpPr>
          <p:nvPr/>
        </p:nvCxnSpPr>
        <p:spPr>
          <a:xfrm>
            <a:off x="4610101" y="4191000"/>
            <a:ext cx="809673" cy="624588"/>
          </a:xfrm>
          <a:prstGeom prst="line">
            <a:avLst/>
          </a:prstGeom>
          <a:ln w="50800"/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rgbClr val="800000"/>
                </a:solidFill>
              </a:rPr>
              <a:t>Introduction to PLDs</a:t>
            </a:r>
            <a:endParaRPr lang="en-GB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4041776" y="1447800"/>
            <a:ext cx="4340225" cy="62041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square" lIns="96259" tIns="48129" rIns="96259" bIns="48129">
            <a:spAutoFit/>
          </a:bodyPr>
          <a:lstStyle/>
          <a:p>
            <a:pPr algn="ctr" defTabSz="962025"/>
            <a:r>
              <a:rPr lang="en-US" sz="3400" b="1" dirty="0">
                <a:solidFill>
                  <a:srgbClr val="800000"/>
                </a:solidFill>
              </a:rPr>
              <a:t>Integrated Circuits</a:t>
            </a:r>
            <a:endParaRPr lang="en-US" sz="1500" dirty="0">
              <a:solidFill>
                <a:srgbClr val="800000"/>
              </a:solidFill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8801" y="2971801"/>
            <a:ext cx="2066925" cy="105568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>
                <a:solidFill>
                  <a:srgbClr val="800000"/>
                </a:solidFill>
              </a:rPr>
              <a:t>ASIC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258176" y="2868614"/>
            <a:ext cx="2409825" cy="105568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/>
              <a:t>User</a:t>
            </a:r>
          </a:p>
          <a:p>
            <a:pPr algn="ctr" defTabSz="962025"/>
            <a:r>
              <a:rPr lang="en-US" sz="2500"/>
              <a:t>Programmable</a:t>
            </a: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263900" y="4738689"/>
            <a:ext cx="1720850" cy="64928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 dirty="0">
                <a:solidFill>
                  <a:srgbClr val="800000"/>
                </a:solidFill>
              </a:rPr>
              <a:t>PLD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7740651" y="4738689"/>
            <a:ext cx="1722437" cy="649287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 b="1"/>
              <a:t>FPGA</a:t>
            </a:r>
            <a:endParaRPr lang="en-US" b="1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2895600" y="2590800"/>
            <a:ext cx="2133599" cy="381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7086601" y="2590800"/>
            <a:ext cx="2362199" cy="304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6476999" y="3886200"/>
            <a:ext cx="2514601" cy="838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 flipH="1">
            <a:off x="8602662" y="3886200"/>
            <a:ext cx="388938" cy="85248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2230437" y="6037263"/>
            <a:ext cx="946150" cy="6524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>
                <a:solidFill>
                  <a:srgbClr val="800000"/>
                </a:solidFill>
              </a:rPr>
              <a:t>PAL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4953000" y="6019800"/>
            <a:ext cx="1033462" cy="6524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>
                <a:solidFill>
                  <a:srgbClr val="800000"/>
                </a:solidFill>
              </a:rPr>
              <a:t>PLA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5" name="Rectangle 16"/>
          <p:cNvSpPr>
            <a:spLocks noChangeArrowheads="1"/>
          </p:cNvSpPr>
          <p:nvPr/>
        </p:nvSpPr>
        <p:spPr bwMode="auto">
          <a:xfrm>
            <a:off x="6019800" y="4724400"/>
            <a:ext cx="946150" cy="6524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>
                <a:solidFill>
                  <a:srgbClr val="800000"/>
                </a:solidFill>
              </a:rPr>
              <a:t>CPLD</a:t>
            </a:r>
            <a:endParaRPr lang="en-US">
              <a:solidFill>
                <a:srgbClr val="800000"/>
              </a:solidFill>
            </a:endParaRPr>
          </a:p>
        </p:txBody>
      </p:sp>
      <p:sp>
        <p:nvSpPr>
          <p:cNvPr id="16" name="Line 17"/>
          <p:cNvSpPr>
            <a:spLocks noChangeShapeType="1"/>
          </p:cNvSpPr>
          <p:nvPr/>
        </p:nvSpPr>
        <p:spPr bwMode="auto">
          <a:xfrm>
            <a:off x="4419600" y="5410200"/>
            <a:ext cx="914400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7" name="Line 18"/>
          <p:cNvSpPr>
            <a:spLocks noChangeShapeType="1"/>
          </p:cNvSpPr>
          <p:nvPr/>
        </p:nvSpPr>
        <p:spPr bwMode="auto">
          <a:xfrm flipH="1">
            <a:off x="2746375" y="5410200"/>
            <a:ext cx="987425" cy="627063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" name="Line 12"/>
          <p:cNvSpPr>
            <a:spLocks noChangeShapeType="1"/>
          </p:cNvSpPr>
          <p:nvPr/>
        </p:nvSpPr>
        <p:spPr bwMode="auto">
          <a:xfrm flipH="1">
            <a:off x="4114800" y="3886200"/>
            <a:ext cx="4876800" cy="8382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3581400" y="6019800"/>
            <a:ext cx="1033462" cy="652462"/>
          </a:xfrm>
          <a:prstGeom prst="rect">
            <a:avLst/>
          </a:prstGeom>
          <a:ln>
            <a:headEnd/>
            <a:tailEnd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 dirty="0">
                <a:solidFill>
                  <a:srgbClr val="800000"/>
                </a:solidFill>
              </a:rPr>
              <a:t>PROM</a:t>
            </a:r>
            <a:endParaRPr lang="en-US" dirty="0">
              <a:solidFill>
                <a:srgbClr val="800000"/>
              </a:solidFill>
            </a:endParaRPr>
          </a:p>
        </p:txBody>
      </p:sp>
      <p:sp>
        <p:nvSpPr>
          <p:cNvPr id="21" name="Line 17"/>
          <p:cNvSpPr>
            <a:spLocks noChangeShapeType="1"/>
          </p:cNvSpPr>
          <p:nvPr/>
        </p:nvSpPr>
        <p:spPr bwMode="auto">
          <a:xfrm>
            <a:off x="4038600" y="5410200"/>
            <a:ext cx="0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Programmable Logic Devices: PLDs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90801" y="4038600"/>
            <a:ext cx="1857375" cy="182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21"/>
          <p:cNvSpPr>
            <a:spLocks noChangeArrowheads="1"/>
          </p:cNvSpPr>
          <p:nvPr/>
        </p:nvSpPr>
        <p:spPr bwMode="auto">
          <a:xfrm>
            <a:off x="8153401" y="2438400"/>
            <a:ext cx="1450975" cy="304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eaLnBrk="1" hangingPunct="1"/>
            <a:r>
              <a:rPr lang="en-US" sz="1400" b="1" dirty="0">
                <a:solidFill>
                  <a:srgbClr val="0000CC"/>
                </a:solidFill>
                <a:latin typeface="Helvetica" pitchFamily="34" charset="0"/>
              </a:rPr>
              <a:t>Logic Function</a:t>
            </a:r>
            <a:endParaRPr lang="en-GB" sz="1400" b="1" dirty="0">
              <a:solidFill>
                <a:srgbClr val="0000CC"/>
              </a:solidFill>
              <a:latin typeface="Helvetica" pitchFamily="34" charset="0"/>
            </a:endParaRPr>
          </a:p>
        </p:txBody>
      </p:sp>
      <p:pic>
        <p:nvPicPr>
          <p:cNvPr id="6" name="Picture 2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905000"/>
            <a:ext cx="1809750" cy="1210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Group 25"/>
          <p:cNvGrpSpPr>
            <a:grpSpLocks/>
          </p:cNvGrpSpPr>
          <p:nvPr/>
        </p:nvGrpSpPr>
        <p:grpSpPr bwMode="auto">
          <a:xfrm>
            <a:off x="5097462" y="3352800"/>
            <a:ext cx="5037138" cy="3048000"/>
            <a:chOff x="2744" y="2478"/>
            <a:chExt cx="2313" cy="1506"/>
          </a:xfrm>
        </p:grpSpPr>
        <p:pic>
          <p:nvPicPr>
            <p:cNvPr id="8" name="Picture 2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880" y="2478"/>
              <a:ext cx="2177" cy="1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Rectangle 24"/>
            <p:cNvSpPr>
              <a:spLocks noChangeArrowheads="1"/>
            </p:cNvSpPr>
            <p:nvPr/>
          </p:nvSpPr>
          <p:spPr bwMode="auto">
            <a:xfrm>
              <a:off x="2744" y="3657"/>
              <a:ext cx="1111" cy="27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</p:grpSp>
      <p:sp>
        <p:nvSpPr>
          <p:cNvPr id="19" name="Rectangle 20"/>
          <p:cNvSpPr>
            <a:spLocks noChangeArrowheads="1"/>
          </p:cNvSpPr>
          <p:nvPr/>
        </p:nvSpPr>
        <p:spPr bwMode="auto">
          <a:xfrm>
            <a:off x="1905001" y="1828800"/>
            <a:ext cx="31019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GB" b="1" dirty="0"/>
              <a:t> Different Types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GB" b="1" dirty="0"/>
              <a:t> SUM of PRODUCTS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GB" b="1" dirty="0"/>
              <a:t> Prefabricated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GB" b="1" dirty="0"/>
              <a:t> </a:t>
            </a:r>
            <a:r>
              <a:rPr lang="en-GB" b="1" dirty="0" err="1"/>
              <a:t>Programmble</a:t>
            </a:r>
            <a:r>
              <a:rPr lang="en-GB" b="1" dirty="0"/>
              <a:t> Links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GB" b="1" dirty="0"/>
              <a:t> Reconfigurable</a:t>
            </a:r>
          </a:p>
          <a:p>
            <a:endParaRPr lang="en-US" b="1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endParaRPr lang="en-US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PLDs</a:t>
            </a:r>
            <a:endParaRPr lang="en-GB" dirty="0"/>
          </a:p>
        </p:txBody>
      </p:sp>
      <p:sp>
        <p:nvSpPr>
          <p:cNvPr id="186" name="Slide Number Placeholder 18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2" descr="AACFLSJ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0" y="1295400"/>
            <a:ext cx="5805488" cy="35226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9" name="Group 315"/>
          <p:cNvGrpSpPr>
            <a:grpSpLocks/>
          </p:cNvGrpSpPr>
          <p:nvPr/>
        </p:nvGrpSpPr>
        <p:grpSpPr bwMode="auto">
          <a:xfrm>
            <a:off x="4572000" y="5029200"/>
            <a:ext cx="2366962" cy="1479550"/>
            <a:chOff x="692" y="604"/>
            <a:chExt cx="2168" cy="1464"/>
          </a:xfrm>
        </p:grpSpPr>
        <p:sp>
          <p:nvSpPr>
            <p:cNvPr id="10" name="Line 316"/>
            <p:cNvSpPr>
              <a:spLocks noChangeShapeType="1"/>
            </p:cNvSpPr>
            <p:nvPr/>
          </p:nvSpPr>
          <p:spPr bwMode="auto">
            <a:xfrm flipH="1">
              <a:off x="1361" y="683"/>
              <a:ext cx="88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" name="Line 317"/>
            <p:cNvSpPr>
              <a:spLocks noChangeShapeType="1"/>
            </p:cNvSpPr>
            <p:nvPr/>
          </p:nvSpPr>
          <p:spPr bwMode="auto">
            <a:xfrm>
              <a:off x="1290" y="683"/>
              <a:ext cx="71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" name="Line 318"/>
            <p:cNvSpPr>
              <a:spLocks noChangeShapeType="1"/>
            </p:cNvSpPr>
            <p:nvPr/>
          </p:nvSpPr>
          <p:spPr bwMode="auto">
            <a:xfrm flipH="1">
              <a:off x="1282" y="679"/>
              <a:ext cx="1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" name="Oval 319"/>
            <p:cNvSpPr>
              <a:spLocks noChangeArrowheads="1"/>
            </p:cNvSpPr>
            <p:nvPr/>
          </p:nvSpPr>
          <p:spPr bwMode="auto">
            <a:xfrm>
              <a:off x="1393" y="755"/>
              <a:ext cx="22" cy="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4" name="Line 320"/>
            <p:cNvSpPr>
              <a:spLocks noChangeShapeType="1"/>
            </p:cNvSpPr>
            <p:nvPr/>
          </p:nvSpPr>
          <p:spPr bwMode="auto">
            <a:xfrm>
              <a:off x="1365" y="604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321"/>
            <p:cNvSpPr>
              <a:spLocks noChangeShapeType="1"/>
            </p:cNvSpPr>
            <p:nvPr/>
          </p:nvSpPr>
          <p:spPr bwMode="auto">
            <a:xfrm>
              <a:off x="1405" y="795"/>
              <a:ext cx="0" cy="9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322"/>
            <p:cNvSpPr>
              <a:spLocks noChangeShapeType="1"/>
            </p:cNvSpPr>
            <p:nvPr/>
          </p:nvSpPr>
          <p:spPr bwMode="auto">
            <a:xfrm>
              <a:off x="1326" y="747"/>
              <a:ext cx="0" cy="9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Line 323"/>
            <p:cNvSpPr>
              <a:spLocks noChangeShapeType="1"/>
            </p:cNvSpPr>
            <p:nvPr/>
          </p:nvSpPr>
          <p:spPr bwMode="auto">
            <a:xfrm>
              <a:off x="692" y="870"/>
              <a:ext cx="8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324"/>
            <p:cNvSpPr>
              <a:spLocks noChangeShapeType="1"/>
            </p:cNvSpPr>
            <p:nvPr/>
          </p:nvSpPr>
          <p:spPr bwMode="auto">
            <a:xfrm>
              <a:off x="1856" y="870"/>
              <a:ext cx="97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325"/>
            <p:cNvSpPr>
              <a:spLocks noChangeShapeType="1"/>
            </p:cNvSpPr>
            <p:nvPr/>
          </p:nvSpPr>
          <p:spPr bwMode="auto">
            <a:xfrm>
              <a:off x="692" y="1101"/>
              <a:ext cx="8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326"/>
            <p:cNvSpPr>
              <a:spLocks noChangeShapeType="1"/>
            </p:cNvSpPr>
            <p:nvPr/>
          </p:nvSpPr>
          <p:spPr bwMode="auto">
            <a:xfrm>
              <a:off x="1851" y="1101"/>
              <a:ext cx="99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Line 327"/>
            <p:cNvSpPr>
              <a:spLocks noChangeShapeType="1"/>
            </p:cNvSpPr>
            <p:nvPr/>
          </p:nvSpPr>
          <p:spPr bwMode="auto">
            <a:xfrm>
              <a:off x="692" y="1332"/>
              <a:ext cx="8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328"/>
            <p:cNvSpPr>
              <a:spLocks noChangeShapeType="1"/>
            </p:cNvSpPr>
            <p:nvPr/>
          </p:nvSpPr>
          <p:spPr bwMode="auto">
            <a:xfrm>
              <a:off x="1850" y="1332"/>
              <a:ext cx="99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329"/>
            <p:cNvSpPr>
              <a:spLocks noChangeShapeType="1"/>
            </p:cNvSpPr>
            <p:nvPr/>
          </p:nvSpPr>
          <p:spPr bwMode="auto">
            <a:xfrm>
              <a:off x="692" y="1563"/>
              <a:ext cx="86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330"/>
            <p:cNvSpPr>
              <a:spLocks noChangeShapeType="1"/>
            </p:cNvSpPr>
            <p:nvPr/>
          </p:nvSpPr>
          <p:spPr bwMode="auto">
            <a:xfrm>
              <a:off x="1853" y="1563"/>
              <a:ext cx="100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331"/>
            <p:cNvSpPr>
              <a:spLocks noChangeShapeType="1"/>
            </p:cNvSpPr>
            <p:nvPr/>
          </p:nvSpPr>
          <p:spPr bwMode="auto">
            <a:xfrm>
              <a:off x="1378" y="843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332"/>
            <p:cNvSpPr>
              <a:spLocks noChangeShapeType="1"/>
            </p:cNvSpPr>
            <p:nvPr/>
          </p:nvSpPr>
          <p:spPr bwMode="auto">
            <a:xfrm flipH="1">
              <a:off x="1370" y="843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333"/>
            <p:cNvSpPr>
              <a:spLocks noChangeShapeType="1"/>
            </p:cNvSpPr>
            <p:nvPr/>
          </p:nvSpPr>
          <p:spPr bwMode="auto">
            <a:xfrm>
              <a:off x="1377" y="1073"/>
              <a:ext cx="5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334"/>
            <p:cNvSpPr>
              <a:spLocks noChangeShapeType="1"/>
            </p:cNvSpPr>
            <p:nvPr/>
          </p:nvSpPr>
          <p:spPr bwMode="auto">
            <a:xfrm flipH="1">
              <a:off x="1370" y="1074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Line 335"/>
            <p:cNvSpPr>
              <a:spLocks noChangeShapeType="1"/>
            </p:cNvSpPr>
            <p:nvPr/>
          </p:nvSpPr>
          <p:spPr bwMode="auto">
            <a:xfrm>
              <a:off x="1377" y="1304"/>
              <a:ext cx="5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Line 336"/>
            <p:cNvSpPr>
              <a:spLocks noChangeShapeType="1"/>
            </p:cNvSpPr>
            <p:nvPr/>
          </p:nvSpPr>
          <p:spPr bwMode="auto">
            <a:xfrm flipH="1">
              <a:off x="1370" y="1305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Line 337"/>
            <p:cNvSpPr>
              <a:spLocks noChangeShapeType="1"/>
            </p:cNvSpPr>
            <p:nvPr/>
          </p:nvSpPr>
          <p:spPr bwMode="auto">
            <a:xfrm>
              <a:off x="1378" y="1535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338"/>
            <p:cNvSpPr>
              <a:spLocks noChangeShapeType="1"/>
            </p:cNvSpPr>
            <p:nvPr/>
          </p:nvSpPr>
          <p:spPr bwMode="auto">
            <a:xfrm flipH="1">
              <a:off x="1369" y="1535"/>
              <a:ext cx="7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339"/>
            <p:cNvSpPr>
              <a:spLocks noChangeShapeType="1"/>
            </p:cNvSpPr>
            <p:nvPr/>
          </p:nvSpPr>
          <p:spPr bwMode="auto">
            <a:xfrm>
              <a:off x="1298" y="843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4" name="Line 340"/>
            <p:cNvSpPr>
              <a:spLocks noChangeShapeType="1"/>
            </p:cNvSpPr>
            <p:nvPr/>
          </p:nvSpPr>
          <p:spPr bwMode="auto">
            <a:xfrm flipH="1">
              <a:off x="1290" y="843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5" name="Line 341"/>
            <p:cNvSpPr>
              <a:spLocks noChangeShapeType="1"/>
            </p:cNvSpPr>
            <p:nvPr/>
          </p:nvSpPr>
          <p:spPr bwMode="auto">
            <a:xfrm>
              <a:off x="1298" y="1074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6" name="Line 342"/>
            <p:cNvSpPr>
              <a:spLocks noChangeShapeType="1"/>
            </p:cNvSpPr>
            <p:nvPr/>
          </p:nvSpPr>
          <p:spPr bwMode="auto">
            <a:xfrm flipH="1">
              <a:off x="1290" y="1073"/>
              <a:ext cx="7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343"/>
            <p:cNvSpPr>
              <a:spLocks noChangeShapeType="1"/>
            </p:cNvSpPr>
            <p:nvPr/>
          </p:nvSpPr>
          <p:spPr bwMode="auto">
            <a:xfrm>
              <a:off x="1298" y="1305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344"/>
            <p:cNvSpPr>
              <a:spLocks noChangeShapeType="1"/>
            </p:cNvSpPr>
            <p:nvPr/>
          </p:nvSpPr>
          <p:spPr bwMode="auto">
            <a:xfrm flipH="1">
              <a:off x="1290" y="1304"/>
              <a:ext cx="7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Line 345"/>
            <p:cNvSpPr>
              <a:spLocks noChangeShapeType="1"/>
            </p:cNvSpPr>
            <p:nvPr/>
          </p:nvSpPr>
          <p:spPr bwMode="auto">
            <a:xfrm>
              <a:off x="1298" y="1535"/>
              <a:ext cx="5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346"/>
            <p:cNvSpPr>
              <a:spLocks noChangeShapeType="1"/>
            </p:cNvSpPr>
            <p:nvPr/>
          </p:nvSpPr>
          <p:spPr bwMode="auto">
            <a:xfrm flipH="1">
              <a:off x="1290" y="1535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347"/>
            <p:cNvSpPr>
              <a:spLocks noChangeShapeType="1"/>
            </p:cNvSpPr>
            <p:nvPr/>
          </p:nvSpPr>
          <p:spPr bwMode="auto">
            <a:xfrm flipH="1">
              <a:off x="1178" y="683"/>
              <a:ext cx="88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Line 348"/>
            <p:cNvSpPr>
              <a:spLocks noChangeShapeType="1"/>
            </p:cNvSpPr>
            <p:nvPr/>
          </p:nvSpPr>
          <p:spPr bwMode="auto">
            <a:xfrm>
              <a:off x="1106" y="683"/>
              <a:ext cx="72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349"/>
            <p:cNvSpPr>
              <a:spLocks noChangeShapeType="1"/>
            </p:cNvSpPr>
            <p:nvPr/>
          </p:nvSpPr>
          <p:spPr bwMode="auto">
            <a:xfrm flipH="1">
              <a:off x="1098" y="679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4" name="Oval 350"/>
            <p:cNvSpPr>
              <a:spLocks noChangeArrowheads="1"/>
            </p:cNvSpPr>
            <p:nvPr/>
          </p:nvSpPr>
          <p:spPr bwMode="auto">
            <a:xfrm>
              <a:off x="1210" y="755"/>
              <a:ext cx="22" cy="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45" name="Line 351"/>
            <p:cNvSpPr>
              <a:spLocks noChangeShapeType="1"/>
            </p:cNvSpPr>
            <p:nvPr/>
          </p:nvSpPr>
          <p:spPr bwMode="auto">
            <a:xfrm>
              <a:off x="1182" y="604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6" name="Line 352"/>
            <p:cNvSpPr>
              <a:spLocks noChangeShapeType="1"/>
            </p:cNvSpPr>
            <p:nvPr/>
          </p:nvSpPr>
          <p:spPr bwMode="auto">
            <a:xfrm>
              <a:off x="1222" y="795"/>
              <a:ext cx="0" cy="9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7" name="Line 353"/>
            <p:cNvSpPr>
              <a:spLocks noChangeShapeType="1"/>
            </p:cNvSpPr>
            <p:nvPr/>
          </p:nvSpPr>
          <p:spPr bwMode="auto">
            <a:xfrm>
              <a:off x="1142" y="747"/>
              <a:ext cx="0" cy="9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8" name="Line 354"/>
            <p:cNvSpPr>
              <a:spLocks noChangeShapeType="1"/>
            </p:cNvSpPr>
            <p:nvPr/>
          </p:nvSpPr>
          <p:spPr bwMode="auto">
            <a:xfrm>
              <a:off x="1195" y="843"/>
              <a:ext cx="55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9" name="Line 355"/>
            <p:cNvSpPr>
              <a:spLocks noChangeShapeType="1"/>
            </p:cNvSpPr>
            <p:nvPr/>
          </p:nvSpPr>
          <p:spPr bwMode="auto">
            <a:xfrm flipH="1">
              <a:off x="1186" y="843"/>
              <a:ext cx="71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0" name="Line 356"/>
            <p:cNvSpPr>
              <a:spLocks noChangeShapeType="1"/>
            </p:cNvSpPr>
            <p:nvPr/>
          </p:nvSpPr>
          <p:spPr bwMode="auto">
            <a:xfrm>
              <a:off x="1194" y="1073"/>
              <a:ext cx="56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1" name="Line 357"/>
            <p:cNvSpPr>
              <a:spLocks noChangeShapeType="1"/>
            </p:cNvSpPr>
            <p:nvPr/>
          </p:nvSpPr>
          <p:spPr bwMode="auto">
            <a:xfrm flipH="1">
              <a:off x="1186" y="1073"/>
              <a:ext cx="72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2" name="Line 358"/>
            <p:cNvSpPr>
              <a:spLocks noChangeShapeType="1"/>
            </p:cNvSpPr>
            <p:nvPr/>
          </p:nvSpPr>
          <p:spPr bwMode="auto">
            <a:xfrm>
              <a:off x="1194" y="1304"/>
              <a:ext cx="56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3" name="Line 359"/>
            <p:cNvSpPr>
              <a:spLocks noChangeShapeType="1"/>
            </p:cNvSpPr>
            <p:nvPr/>
          </p:nvSpPr>
          <p:spPr bwMode="auto">
            <a:xfrm flipH="1">
              <a:off x="1186" y="1304"/>
              <a:ext cx="72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4" name="Line 360"/>
            <p:cNvSpPr>
              <a:spLocks noChangeShapeType="1"/>
            </p:cNvSpPr>
            <p:nvPr/>
          </p:nvSpPr>
          <p:spPr bwMode="auto">
            <a:xfrm>
              <a:off x="1195" y="1535"/>
              <a:ext cx="55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5" name="Line 361"/>
            <p:cNvSpPr>
              <a:spLocks noChangeShapeType="1"/>
            </p:cNvSpPr>
            <p:nvPr/>
          </p:nvSpPr>
          <p:spPr bwMode="auto">
            <a:xfrm flipH="1">
              <a:off x="1186" y="1535"/>
              <a:ext cx="71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6" name="Line 362"/>
            <p:cNvSpPr>
              <a:spLocks noChangeShapeType="1"/>
            </p:cNvSpPr>
            <p:nvPr/>
          </p:nvSpPr>
          <p:spPr bwMode="auto">
            <a:xfrm>
              <a:off x="1115" y="843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7" name="Line 363"/>
            <p:cNvSpPr>
              <a:spLocks noChangeShapeType="1"/>
            </p:cNvSpPr>
            <p:nvPr/>
          </p:nvSpPr>
          <p:spPr bwMode="auto">
            <a:xfrm flipH="1">
              <a:off x="1107" y="843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8" name="Line 364"/>
            <p:cNvSpPr>
              <a:spLocks noChangeShapeType="1"/>
            </p:cNvSpPr>
            <p:nvPr/>
          </p:nvSpPr>
          <p:spPr bwMode="auto">
            <a:xfrm>
              <a:off x="1114" y="1073"/>
              <a:ext cx="5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59" name="Line 365"/>
            <p:cNvSpPr>
              <a:spLocks noChangeShapeType="1"/>
            </p:cNvSpPr>
            <p:nvPr/>
          </p:nvSpPr>
          <p:spPr bwMode="auto">
            <a:xfrm flipH="1">
              <a:off x="1107" y="1074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0" name="Line 366"/>
            <p:cNvSpPr>
              <a:spLocks noChangeShapeType="1"/>
            </p:cNvSpPr>
            <p:nvPr/>
          </p:nvSpPr>
          <p:spPr bwMode="auto">
            <a:xfrm>
              <a:off x="1114" y="1304"/>
              <a:ext cx="5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1" name="Line 367"/>
            <p:cNvSpPr>
              <a:spLocks noChangeShapeType="1"/>
            </p:cNvSpPr>
            <p:nvPr/>
          </p:nvSpPr>
          <p:spPr bwMode="auto">
            <a:xfrm flipH="1">
              <a:off x="1107" y="1305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2" name="Line 368"/>
            <p:cNvSpPr>
              <a:spLocks noChangeShapeType="1"/>
            </p:cNvSpPr>
            <p:nvPr/>
          </p:nvSpPr>
          <p:spPr bwMode="auto">
            <a:xfrm>
              <a:off x="1115" y="1535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3" name="Line 369"/>
            <p:cNvSpPr>
              <a:spLocks noChangeShapeType="1"/>
            </p:cNvSpPr>
            <p:nvPr/>
          </p:nvSpPr>
          <p:spPr bwMode="auto">
            <a:xfrm flipH="1">
              <a:off x="1106" y="1535"/>
              <a:ext cx="7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4" name="Line 370"/>
            <p:cNvSpPr>
              <a:spLocks noChangeShapeType="1"/>
            </p:cNvSpPr>
            <p:nvPr/>
          </p:nvSpPr>
          <p:spPr bwMode="auto">
            <a:xfrm flipH="1">
              <a:off x="995" y="683"/>
              <a:ext cx="88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5" name="Line 371"/>
            <p:cNvSpPr>
              <a:spLocks noChangeShapeType="1"/>
            </p:cNvSpPr>
            <p:nvPr/>
          </p:nvSpPr>
          <p:spPr bwMode="auto">
            <a:xfrm>
              <a:off x="923" y="683"/>
              <a:ext cx="72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6" name="Line 372"/>
            <p:cNvSpPr>
              <a:spLocks noChangeShapeType="1"/>
            </p:cNvSpPr>
            <p:nvPr/>
          </p:nvSpPr>
          <p:spPr bwMode="auto">
            <a:xfrm flipH="1">
              <a:off x="915" y="679"/>
              <a:ext cx="16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7" name="Oval 373"/>
            <p:cNvSpPr>
              <a:spLocks noChangeArrowheads="1"/>
            </p:cNvSpPr>
            <p:nvPr/>
          </p:nvSpPr>
          <p:spPr bwMode="auto">
            <a:xfrm>
              <a:off x="1027" y="755"/>
              <a:ext cx="22" cy="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68" name="Line 374"/>
            <p:cNvSpPr>
              <a:spLocks noChangeShapeType="1"/>
            </p:cNvSpPr>
            <p:nvPr/>
          </p:nvSpPr>
          <p:spPr bwMode="auto">
            <a:xfrm>
              <a:off x="999" y="604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" name="Line 375"/>
            <p:cNvSpPr>
              <a:spLocks noChangeShapeType="1"/>
            </p:cNvSpPr>
            <p:nvPr/>
          </p:nvSpPr>
          <p:spPr bwMode="auto">
            <a:xfrm>
              <a:off x="1039" y="795"/>
              <a:ext cx="0" cy="9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" name="Line 376"/>
            <p:cNvSpPr>
              <a:spLocks noChangeShapeType="1"/>
            </p:cNvSpPr>
            <p:nvPr/>
          </p:nvSpPr>
          <p:spPr bwMode="auto">
            <a:xfrm>
              <a:off x="959" y="747"/>
              <a:ext cx="0" cy="9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1" name="Line 377"/>
            <p:cNvSpPr>
              <a:spLocks noChangeShapeType="1"/>
            </p:cNvSpPr>
            <p:nvPr/>
          </p:nvSpPr>
          <p:spPr bwMode="auto">
            <a:xfrm>
              <a:off x="1011" y="843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2" name="Line 378"/>
            <p:cNvSpPr>
              <a:spLocks noChangeShapeType="1"/>
            </p:cNvSpPr>
            <p:nvPr/>
          </p:nvSpPr>
          <p:spPr bwMode="auto">
            <a:xfrm flipH="1">
              <a:off x="1003" y="843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3" name="Line 379"/>
            <p:cNvSpPr>
              <a:spLocks noChangeShapeType="1"/>
            </p:cNvSpPr>
            <p:nvPr/>
          </p:nvSpPr>
          <p:spPr bwMode="auto">
            <a:xfrm>
              <a:off x="1011" y="1074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4" name="Line 380"/>
            <p:cNvSpPr>
              <a:spLocks noChangeShapeType="1"/>
            </p:cNvSpPr>
            <p:nvPr/>
          </p:nvSpPr>
          <p:spPr bwMode="auto">
            <a:xfrm flipH="1">
              <a:off x="1003" y="1073"/>
              <a:ext cx="7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5" name="Line 381"/>
            <p:cNvSpPr>
              <a:spLocks noChangeShapeType="1"/>
            </p:cNvSpPr>
            <p:nvPr/>
          </p:nvSpPr>
          <p:spPr bwMode="auto">
            <a:xfrm>
              <a:off x="1011" y="1305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6" name="Line 382"/>
            <p:cNvSpPr>
              <a:spLocks noChangeShapeType="1"/>
            </p:cNvSpPr>
            <p:nvPr/>
          </p:nvSpPr>
          <p:spPr bwMode="auto">
            <a:xfrm flipH="1">
              <a:off x="1003" y="1304"/>
              <a:ext cx="7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7" name="Line 383"/>
            <p:cNvSpPr>
              <a:spLocks noChangeShapeType="1"/>
            </p:cNvSpPr>
            <p:nvPr/>
          </p:nvSpPr>
          <p:spPr bwMode="auto">
            <a:xfrm>
              <a:off x="1011" y="1535"/>
              <a:ext cx="5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8" name="Line 384"/>
            <p:cNvSpPr>
              <a:spLocks noChangeShapeType="1"/>
            </p:cNvSpPr>
            <p:nvPr/>
          </p:nvSpPr>
          <p:spPr bwMode="auto">
            <a:xfrm flipH="1">
              <a:off x="1003" y="1535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9" name="Line 385"/>
            <p:cNvSpPr>
              <a:spLocks noChangeShapeType="1"/>
            </p:cNvSpPr>
            <p:nvPr/>
          </p:nvSpPr>
          <p:spPr bwMode="auto">
            <a:xfrm>
              <a:off x="932" y="843"/>
              <a:ext cx="55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0" name="Line 386"/>
            <p:cNvSpPr>
              <a:spLocks noChangeShapeType="1"/>
            </p:cNvSpPr>
            <p:nvPr/>
          </p:nvSpPr>
          <p:spPr bwMode="auto">
            <a:xfrm flipH="1">
              <a:off x="923" y="843"/>
              <a:ext cx="71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1" name="Line 387"/>
            <p:cNvSpPr>
              <a:spLocks noChangeShapeType="1"/>
            </p:cNvSpPr>
            <p:nvPr/>
          </p:nvSpPr>
          <p:spPr bwMode="auto">
            <a:xfrm>
              <a:off x="931" y="1073"/>
              <a:ext cx="56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2" name="Line 388"/>
            <p:cNvSpPr>
              <a:spLocks noChangeShapeType="1"/>
            </p:cNvSpPr>
            <p:nvPr/>
          </p:nvSpPr>
          <p:spPr bwMode="auto">
            <a:xfrm flipH="1">
              <a:off x="923" y="1073"/>
              <a:ext cx="72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3" name="Line 389"/>
            <p:cNvSpPr>
              <a:spLocks noChangeShapeType="1"/>
            </p:cNvSpPr>
            <p:nvPr/>
          </p:nvSpPr>
          <p:spPr bwMode="auto">
            <a:xfrm>
              <a:off x="931" y="1304"/>
              <a:ext cx="56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4" name="Line 390"/>
            <p:cNvSpPr>
              <a:spLocks noChangeShapeType="1"/>
            </p:cNvSpPr>
            <p:nvPr/>
          </p:nvSpPr>
          <p:spPr bwMode="auto">
            <a:xfrm flipH="1">
              <a:off x="923" y="1304"/>
              <a:ext cx="72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5" name="Line 391"/>
            <p:cNvSpPr>
              <a:spLocks noChangeShapeType="1"/>
            </p:cNvSpPr>
            <p:nvPr/>
          </p:nvSpPr>
          <p:spPr bwMode="auto">
            <a:xfrm>
              <a:off x="932" y="1535"/>
              <a:ext cx="55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6" name="Line 392"/>
            <p:cNvSpPr>
              <a:spLocks noChangeShapeType="1"/>
            </p:cNvSpPr>
            <p:nvPr/>
          </p:nvSpPr>
          <p:spPr bwMode="auto">
            <a:xfrm flipH="1">
              <a:off x="923" y="1535"/>
              <a:ext cx="71" cy="5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7" name="Line 393"/>
            <p:cNvSpPr>
              <a:spLocks noChangeShapeType="1"/>
            </p:cNvSpPr>
            <p:nvPr/>
          </p:nvSpPr>
          <p:spPr bwMode="auto">
            <a:xfrm flipH="1">
              <a:off x="811" y="683"/>
              <a:ext cx="88" cy="11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8" name="Line 394"/>
            <p:cNvSpPr>
              <a:spLocks noChangeShapeType="1"/>
            </p:cNvSpPr>
            <p:nvPr/>
          </p:nvSpPr>
          <p:spPr bwMode="auto">
            <a:xfrm>
              <a:off x="740" y="683"/>
              <a:ext cx="71" cy="11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89" name="Line 395"/>
            <p:cNvSpPr>
              <a:spLocks noChangeShapeType="1"/>
            </p:cNvSpPr>
            <p:nvPr/>
          </p:nvSpPr>
          <p:spPr bwMode="auto">
            <a:xfrm flipH="1">
              <a:off x="732" y="679"/>
              <a:ext cx="16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0" name="Oval 396"/>
            <p:cNvSpPr>
              <a:spLocks noChangeArrowheads="1"/>
            </p:cNvSpPr>
            <p:nvPr/>
          </p:nvSpPr>
          <p:spPr bwMode="auto">
            <a:xfrm>
              <a:off x="843" y="755"/>
              <a:ext cx="22" cy="22"/>
            </a:xfrm>
            <a:prstGeom prst="ellips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91" name="Line 397"/>
            <p:cNvSpPr>
              <a:spLocks noChangeShapeType="1"/>
            </p:cNvSpPr>
            <p:nvPr/>
          </p:nvSpPr>
          <p:spPr bwMode="auto">
            <a:xfrm>
              <a:off x="815" y="604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2" name="Line 398"/>
            <p:cNvSpPr>
              <a:spLocks noChangeShapeType="1"/>
            </p:cNvSpPr>
            <p:nvPr/>
          </p:nvSpPr>
          <p:spPr bwMode="auto">
            <a:xfrm>
              <a:off x="855" y="795"/>
              <a:ext cx="0" cy="92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3" name="Line 399"/>
            <p:cNvSpPr>
              <a:spLocks noChangeShapeType="1"/>
            </p:cNvSpPr>
            <p:nvPr/>
          </p:nvSpPr>
          <p:spPr bwMode="auto">
            <a:xfrm>
              <a:off x="776" y="747"/>
              <a:ext cx="0" cy="9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4" name="Line 400"/>
            <p:cNvSpPr>
              <a:spLocks noChangeShapeType="1"/>
            </p:cNvSpPr>
            <p:nvPr/>
          </p:nvSpPr>
          <p:spPr bwMode="auto">
            <a:xfrm>
              <a:off x="828" y="843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5" name="Line 401"/>
            <p:cNvSpPr>
              <a:spLocks noChangeShapeType="1"/>
            </p:cNvSpPr>
            <p:nvPr/>
          </p:nvSpPr>
          <p:spPr bwMode="auto">
            <a:xfrm flipH="1">
              <a:off x="820" y="843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6" name="Line 402"/>
            <p:cNvSpPr>
              <a:spLocks noChangeShapeType="1"/>
            </p:cNvSpPr>
            <p:nvPr/>
          </p:nvSpPr>
          <p:spPr bwMode="auto">
            <a:xfrm>
              <a:off x="827" y="1073"/>
              <a:ext cx="5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7" name="Line 403"/>
            <p:cNvSpPr>
              <a:spLocks noChangeShapeType="1"/>
            </p:cNvSpPr>
            <p:nvPr/>
          </p:nvSpPr>
          <p:spPr bwMode="auto">
            <a:xfrm flipH="1">
              <a:off x="820" y="1074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8" name="Line 404"/>
            <p:cNvSpPr>
              <a:spLocks noChangeShapeType="1"/>
            </p:cNvSpPr>
            <p:nvPr/>
          </p:nvSpPr>
          <p:spPr bwMode="auto">
            <a:xfrm>
              <a:off x="827" y="1304"/>
              <a:ext cx="5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99" name="Line 405"/>
            <p:cNvSpPr>
              <a:spLocks noChangeShapeType="1"/>
            </p:cNvSpPr>
            <p:nvPr/>
          </p:nvSpPr>
          <p:spPr bwMode="auto">
            <a:xfrm flipH="1">
              <a:off x="820" y="1305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0" name="Line 406"/>
            <p:cNvSpPr>
              <a:spLocks noChangeShapeType="1"/>
            </p:cNvSpPr>
            <p:nvPr/>
          </p:nvSpPr>
          <p:spPr bwMode="auto">
            <a:xfrm>
              <a:off x="828" y="1535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1" name="Line 407"/>
            <p:cNvSpPr>
              <a:spLocks noChangeShapeType="1"/>
            </p:cNvSpPr>
            <p:nvPr/>
          </p:nvSpPr>
          <p:spPr bwMode="auto">
            <a:xfrm flipH="1">
              <a:off x="819" y="1535"/>
              <a:ext cx="7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2" name="Line 408"/>
            <p:cNvSpPr>
              <a:spLocks noChangeShapeType="1"/>
            </p:cNvSpPr>
            <p:nvPr/>
          </p:nvSpPr>
          <p:spPr bwMode="auto">
            <a:xfrm>
              <a:off x="748" y="843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3" name="Line 409"/>
            <p:cNvSpPr>
              <a:spLocks noChangeShapeType="1"/>
            </p:cNvSpPr>
            <p:nvPr/>
          </p:nvSpPr>
          <p:spPr bwMode="auto">
            <a:xfrm flipH="1">
              <a:off x="740" y="843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4" name="Line 410"/>
            <p:cNvSpPr>
              <a:spLocks noChangeShapeType="1"/>
            </p:cNvSpPr>
            <p:nvPr/>
          </p:nvSpPr>
          <p:spPr bwMode="auto">
            <a:xfrm>
              <a:off x="748" y="1074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5" name="Line 411"/>
            <p:cNvSpPr>
              <a:spLocks noChangeShapeType="1"/>
            </p:cNvSpPr>
            <p:nvPr/>
          </p:nvSpPr>
          <p:spPr bwMode="auto">
            <a:xfrm flipH="1">
              <a:off x="740" y="1073"/>
              <a:ext cx="7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6" name="Line 412"/>
            <p:cNvSpPr>
              <a:spLocks noChangeShapeType="1"/>
            </p:cNvSpPr>
            <p:nvPr/>
          </p:nvSpPr>
          <p:spPr bwMode="auto">
            <a:xfrm>
              <a:off x="748" y="1305"/>
              <a:ext cx="55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7" name="Line 413"/>
            <p:cNvSpPr>
              <a:spLocks noChangeShapeType="1"/>
            </p:cNvSpPr>
            <p:nvPr/>
          </p:nvSpPr>
          <p:spPr bwMode="auto">
            <a:xfrm flipH="1">
              <a:off x="740" y="1304"/>
              <a:ext cx="72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8" name="Line 414"/>
            <p:cNvSpPr>
              <a:spLocks noChangeShapeType="1"/>
            </p:cNvSpPr>
            <p:nvPr/>
          </p:nvSpPr>
          <p:spPr bwMode="auto">
            <a:xfrm>
              <a:off x="748" y="1535"/>
              <a:ext cx="56" cy="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09" name="Line 415"/>
            <p:cNvSpPr>
              <a:spLocks noChangeShapeType="1"/>
            </p:cNvSpPr>
            <p:nvPr/>
          </p:nvSpPr>
          <p:spPr bwMode="auto">
            <a:xfrm flipH="1">
              <a:off x="740" y="1535"/>
              <a:ext cx="71" cy="5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0" name="Arc 416"/>
            <p:cNvSpPr>
              <a:spLocks/>
            </p:cNvSpPr>
            <p:nvPr/>
          </p:nvSpPr>
          <p:spPr bwMode="auto">
            <a:xfrm>
              <a:off x="2014" y="1693"/>
              <a:ext cx="79" cy="3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</a:path>
                <a:path w="21600" h="21600" stroke="0" extrusionOk="0">
                  <a:moveTo>
                    <a:pt x="21600" y="0"/>
                  </a:moveTo>
                  <a:cubicBezTo>
                    <a:pt x="21600" y="11929"/>
                    <a:pt x="11929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11" name="Arc 417"/>
            <p:cNvSpPr>
              <a:spLocks/>
            </p:cNvSpPr>
            <p:nvPr/>
          </p:nvSpPr>
          <p:spPr bwMode="auto">
            <a:xfrm>
              <a:off x="2006" y="1693"/>
              <a:ext cx="88" cy="295"/>
            </a:xfrm>
            <a:custGeom>
              <a:avLst/>
              <a:gdLst>
                <a:gd name="T0" fmla="*/ 0 w 21850"/>
                <a:gd name="T1" fmla="*/ 0 h 21674"/>
                <a:gd name="T2" fmla="*/ 0 w 21850"/>
                <a:gd name="T3" fmla="*/ 0 h 21674"/>
                <a:gd name="T4" fmla="*/ 0 w 21850"/>
                <a:gd name="T5" fmla="*/ 0 h 21674"/>
                <a:gd name="T6" fmla="*/ 0 60000 65536"/>
                <a:gd name="T7" fmla="*/ 0 60000 65536"/>
                <a:gd name="T8" fmla="*/ 0 60000 65536"/>
                <a:gd name="T9" fmla="*/ 0 w 21850"/>
                <a:gd name="T10" fmla="*/ 0 h 21674"/>
                <a:gd name="T11" fmla="*/ 21850 w 21850"/>
                <a:gd name="T12" fmla="*/ 21674 h 21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0" h="21674" fill="none" extrusionOk="0">
                  <a:moveTo>
                    <a:pt x="21849" y="0"/>
                  </a:moveTo>
                  <a:cubicBezTo>
                    <a:pt x="21849" y="24"/>
                    <a:pt x="21850" y="49"/>
                    <a:pt x="21850" y="74"/>
                  </a:cubicBezTo>
                  <a:cubicBezTo>
                    <a:pt x="21850" y="12003"/>
                    <a:pt x="12179" y="21674"/>
                    <a:pt x="250" y="21674"/>
                  </a:cubicBezTo>
                  <a:cubicBezTo>
                    <a:pt x="166" y="21674"/>
                    <a:pt x="83" y="21673"/>
                    <a:pt x="0" y="21672"/>
                  </a:cubicBezTo>
                </a:path>
                <a:path w="21850" h="21674" stroke="0" extrusionOk="0">
                  <a:moveTo>
                    <a:pt x="21849" y="0"/>
                  </a:moveTo>
                  <a:cubicBezTo>
                    <a:pt x="21849" y="24"/>
                    <a:pt x="21850" y="49"/>
                    <a:pt x="21850" y="74"/>
                  </a:cubicBezTo>
                  <a:cubicBezTo>
                    <a:pt x="21850" y="12003"/>
                    <a:pt x="12179" y="21674"/>
                    <a:pt x="250" y="21674"/>
                  </a:cubicBezTo>
                  <a:cubicBezTo>
                    <a:pt x="166" y="21674"/>
                    <a:pt x="83" y="21673"/>
                    <a:pt x="0" y="21672"/>
                  </a:cubicBezTo>
                  <a:lnTo>
                    <a:pt x="250" y="7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12" name="Arc 418"/>
            <p:cNvSpPr>
              <a:spLocks/>
            </p:cNvSpPr>
            <p:nvPr/>
          </p:nvSpPr>
          <p:spPr bwMode="auto">
            <a:xfrm>
              <a:off x="1928" y="1709"/>
              <a:ext cx="87" cy="279"/>
            </a:xfrm>
            <a:custGeom>
              <a:avLst/>
              <a:gdLst>
                <a:gd name="T0" fmla="*/ 0 w 21600"/>
                <a:gd name="T1" fmla="*/ 0 h 21678"/>
                <a:gd name="T2" fmla="*/ 0 w 21600"/>
                <a:gd name="T3" fmla="*/ 0 h 21678"/>
                <a:gd name="T4" fmla="*/ 0 w 21600"/>
                <a:gd name="T5" fmla="*/ 0 h 2167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78"/>
                <a:gd name="T11" fmla="*/ 21600 w 21600"/>
                <a:gd name="T12" fmla="*/ 21678 h 2167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78" fill="none" extrusionOk="0">
                  <a:moveTo>
                    <a:pt x="21600" y="21678"/>
                  </a:moveTo>
                  <a:cubicBezTo>
                    <a:pt x="9670" y="21678"/>
                    <a:pt x="0" y="12007"/>
                    <a:pt x="0" y="78"/>
                  </a:cubicBezTo>
                  <a:cubicBezTo>
                    <a:pt x="-1" y="52"/>
                    <a:pt x="0" y="26"/>
                    <a:pt x="0" y="0"/>
                  </a:cubicBezTo>
                </a:path>
                <a:path w="21600" h="21678" stroke="0" extrusionOk="0">
                  <a:moveTo>
                    <a:pt x="21600" y="21678"/>
                  </a:moveTo>
                  <a:cubicBezTo>
                    <a:pt x="9670" y="21678"/>
                    <a:pt x="0" y="12007"/>
                    <a:pt x="0" y="78"/>
                  </a:cubicBezTo>
                  <a:cubicBezTo>
                    <a:pt x="-1" y="52"/>
                    <a:pt x="0" y="26"/>
                    <a:pt x="0" y="0"/>
                  </a:cubicBezTo>
                  <a:lnTo>
                    <a:pt x="21600" y="78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13" name="Arc 419"/>
            <p:cNvSpPr>
              <a:spLocks/>
            </p:cNvSpPr>
            <p:nvPr/>
          </p:nvSpPr>
          <p:spPr bwMode="auto">
            <a:xfrm>
              <a:off x="1928" y="1693"/>
              <a:ext cx="87" cy="39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</a:path>
                <a:path w="21600" h="21600" stroke="0" extrusionOk="0">
                  <a:moveTo>
                    <a:pt x="21600" y="21600"/>
                  </a:move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14" name="Line 420"/>
            <p:cNvSpPr>
              <a:spLocks noChangeShapeType="1"/>
            </p:cNvSpPr>
            <p:nvPr/>
          </p:nvSpPr>
          <p:spPr bwMode="auto">
            <a:xfrm>
              <a:off x="2011" y="747"/>
              <a:ext cx="0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15" name="Line 421"/>
            <p:cNvSpPr>
              <a:spLocks noChangeShapeType="1"/>
            </p:cNvSpPr>
            <p:nvPr/>
          </p:nvSpPr>
          <p:spPr bwMode="auto">
            <a:xfrm>
              <a:off x="2011" y="1997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16" name="Group 422"/>
            <p:cNvGrpSpPr>
              <a:grpSpLocks/>
            </p:cNvGrpSpPr>
            <p:nvPr/>
          </p:nvGrpSpPr>
          <p:grpSpPr bwMode="auto">
            <a:xfrm>
              <a:off x="1976" y="843"/>
              <a:ext cx="71" cy="55"/>
              <a:chOff x="1976" y="843"/>
              <a:chExt cx="71" cy="55"/>
            </a:xfrm>
          </p:grpSpPr>
          <p:sp>
            <p:nvSpPr>
              <p:cNvPr id="184" name="Line 423"/>
              <p:cNvSpPr>
                <a:spLocks noChangeShapeType="1"/>
              </p:cNvSpPr>
              <p:nvPr/>
            </p:nvSpPr>
            <p:spPr bwMode="auto">
              <a:xfrm>
                <a:off x="1984" y="843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5" name="Line 424"/>
              <p:cNvSpPr>
                <a:spLocks noChangeShapeType="1"/>
              </p:cNvSpPr>
              <p:nvPr/>
            </p:nvSpPr>
            <p:spPr bwMode="auto">
              <a:xfrm flipH="1">
                <a:off x="1976" y="843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17" name="Group 425"/>
            <p:cNvGrpSpPr>
              <a:grpSpLocks/>
            </p:cNvGrpSpPr>
            <p:nvPr/>
          </p:nvGrpSpPr>
          <p:grpSpPr bwMode="auto">
            <a:xfrm>
              <a:off x="1976" y="1073"/>
              <a:ext cx="71" cy="56"/>
              <a:chOff x="1976" y="1073"/>
              <a:chExt cx="71" cy="56"/>
            </a:xfrm>
          </p:grpSpPr>
          <p:sp>
            <p:nvSpPr>
              <p:cNvPr id="182" name="Line 426"/>
              <p:cNvSpPr>
                <a:spLocks noChangeShapeType="1"/>
              </p:cNvSpPr>
              <p:nvPr/>
            </p:nvSpPr>
            <p:spPr bwMode="auto">
              <a:xfrm>
                <a:off x="1983" y="1073"/>
                <a:ext cx="5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3" name="Line 427"/>
              <p:cNvSpPr>
                <a:spLocks noChangeShapeType="1"/>
              </p:cNvSpPr>
              <p:nvPr/>
            </p:nvSpPr>
            <p:spPr bwMode="auto">
              <a:xfrm flipH="1">
                <a:off x="1976" y="1074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18" name="Group 428"/>
            <p:cNvGrpSpPr>
              <a:grpSpLocks/>
            </p:cNvGrpSpPr>
            <p:nvPr/>
          </p:nvGrpSpPr>
          <p:grpSpPr bwMode="auto">
            <a:xfrm>
              <a:off x="1976" y="1304"/>
              <a:ext cx="71" cy="56"/>
              <a:chOff x="1976" y="1304"/>
              <a:chExt cx="71" cy="56"/>
            </a:xfrm>
          </p:grpSpPr>
          <p:sp>
            <p:nvSpPr>
              <p:cNvPr id="180" name="Line 429"/>
              <p:cNvSpPr>
                <a:spLocks noChangeShapeType="1"/>
              </p:cNvSpPr>
              <p:nvPr/>
            </p:nvSpPr>
            <p:spPr bwMode="auto">
              <a:xfrm>
                <a:off x="1983" y="1304"/>
                <a:ext cx="5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81" name="Line 430"/>
              <p:cNvSpPr>
                <a:spLocks noChangeShapeType="1"/>
              </p:cNvSpPr>
              <p:nvPr/>
            </p:nvSpPr>
            <p:spPr bwMode="auto">
              <a:xfrm flipH="1">
                <a:off x="1976" y="1305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19" name="Group 431"/>
            <p:cNvGrpSpPr>
              <a:grpSpLocks/>
            </p:cNvGrpSpPr>
            <p:nvPr/>
          </p:nvGrpSpPr>
          <p:grpSpPr bwMode="auto">
            <a:xfrm>
              <a:off x="1975" y="1535"/>
              <a:ext cx="72" cy="56"/>
              <a:chOff x="1975" y="1535"/>
              <a:chExt cx="72" cy="56"/>
            </a:xfrm>
          </p:grpSpPr>
          <p:sp>
            <p:nvSpPr>
              <p:cNvPr id="178" name="Line 432"/>
              <p:cNvSpPr>
                <a:spLocks noChangeShapeType="1"/>
              </p:cNvSpPr>
              <p:nvPr/>
            </p:nvSpPr>
            <p:spPr bwMode="auto">
              <a:xfrm>
                <a:off x="1984" y="1535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9" name="Line 433"/>
              <p:cNvSpPr>
                <a:spLocks noChangeShapeType="1"/>
              </p:cNvSpPr>
              <p:nvPr/>
            </p:nvSpPr>
            <p:spPr bwMode="auto">
              <a:xfrm flipH="1">
                <a:off x="1975" y="1535"/>
                <a:ext cx="72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20" name="Arc 434"/>
            <p:cNvSpPr>
              <a:spLocks/>
            </p:cNvSpPr>
            <p:nvPr/>
          </p:nvSpPr>
          <p:spPr bwMode="auto">
            <a:xfrm>
              <a:off x="2246" y="1693"/>
              <a:ext cx="79" cy="39"/>
            </a:xfrm>
            <a:custGeom>
              <a:avLst/>
              <a:gdLst>
                <a:gd name="T0" fmla="*/ 0 w 21875"/>
                <a:gd name="T1" fmla="*/ 0 h 21600"/>
                <a:gd name="T2" fmla="*/ 0 w 21875"/>
                <a:gd name="T3" fmla="*/ 0 h 21600"/>
                <a:gd name="T4" fmla="*/ 0 w 218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5"/>
                <a:gd name="T10" fmla="*/ 0 h 21600"/>
                <a:gd name="T11" fmla="*/ 21875 w 218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5" h="21600" fill="none" extrusionOk="0">
                  <a:moveTo>
                    <a:pt x="21875" y="0"/>
                  </a:moveTo>
                  <a:cubicBezTo>
                    <a:pt x="21875" y="11929"/>
                    <a:pt x="12204" y="21600"/>
                    <a:pt x="275" y="21600"/>
                  </a:cubicBezTo>
                  <a:cubicBezTo>
                    <a:pt x="183" y="21600"/>
                    <a:pt x="91" y="21599"/>
                    <a:pt x="-1" y="21598"/>
                  </a:cubicBezTo>
                </a:path>
                <a:path w="21875" h="21600" stroke="0" extrusionOk="0">
                  <a:moveTo>
                    <a:pt x="21875" y="0"/>
                  </a:moveTo>
                  <a:cubicBezTo>
                    <a:pt x="21875" y="11929"/>
                    <a:pt x="12204" y="21600"/>
                    <a:pt x="275" y="21600"/>
                  </a:cubicBezTo>
                  <a:cubicBezTo>
                    <a:pt x="183" y="21600"/>
                    <a:pt x="91" y="21599"/>
                    <a:pt x="-1" y="21598"/>
                  </a:cubicBezTo>
                  <a:lnTo>
                    <a:pt x="27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1" name="Arc 435"/>
            <p:cNvSpPr>
              <a:spLocks/>
            </p:cNvSpPr>
            <p:nvPr/>
          </p:nvSpPr>
          <p:spPr bwMode="auto">
            <a:xfrm>
              <a:off x="2237" y="1693"/>
              <a:ext cx="88" cy="295"/>
            </a:xfrm>
            <a:custGeom>
              <a:avLst/>
              <a:gdLst>
                <a:gd name="T0" fmla="*/ 0 w 21850"/>
                <a:gd name="T1" fmla="*/ 0 h 21674"/>
                <a:gd name="T2" fmla="*/ 0 w 21850"/>
                <a:gd name="T3" fmla="*/ 0 h 21674"/>
                <a:gd name="T4" fmla="*/ 0 w 21850"/>
                <a:gd name="T5" fmla="*/ 0 h 21674"/>
                <a:gd name="T6" fmla="*/ 0 60000 65536"/>
                <a:gd name="T7" fmla="*/ 0 60000 65536"/>
                <a:gd name="T8" fmla="*/ 0 60000 65536"/>
                <a:gd name="T9" fmla="*/ 0 w 21850"/>
                <a:gd name="T10" fmla="*/ 0 h 21674"/>
                <a:gd name="T11" fmla="*/ 21850 w 21850"/>
                <a:gd name="T12" fmla="*/ 21674 h 21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0" h="21674" fill="none" extrusionOk="0">
                  <a:moveTo>
                    <a:pt x="21849" y="0"/>
                  </a:moveTo>
                  <a:cubicBezTo>
                    <a:pt x="21849" y="24"/>
                    <a:pt x="21850" y="49"/>
                    <a:pt x="21850" y="74"/>
                  </a:cubicBezTo>
                  <a:cubicBezTo>
                    <a:pt x="21850" y="12003"/>
                    <a:pt x="12179" y="21674"/>
                    <a:pt x="250" y="21674"/>
                  </a:cubicBezTo>
                  <a:cubicBezTo>
                    <a:pt x="166" y="21674"/>
                    <a:pt x="83" y="21673"/>
                    <a:pt x="0" y="21672"/>
                  </a:cubicBezTo>
                </a:path>
                <a:path w="21850" h="21674" stroke="0" extrusionOk="0">
                  <a:moveTo>
                    <a:pt x="21849" y="0"/>
                  </a:moveTo>
                  <a:cubicBezTo>
                    <a:pt x="21849" y="24"/>
                    <a:pt x="21850" y="49"/>
                    <a:pt x="21850" y="74"/>
                  </a:cubicBezTo>
                  <a:cubicBezTo>
                    <a:pt x="21850" y="12003"/>
                    <a:pt x="12179" y="21674"/>
                    <a:pt x="250" y="21674"/>
                  </a:cubicBezTo>
                  <a:cubicBezTo>
                    <a:pt x="166" y="21674"/>
                    <a:pt x="83" y="21673"/>
                    <a:pt x="0" y="21672"/>
                  </a:cubicBezTo>
                  <a:lnTo>
                    <a:pt x="250" y="7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2" name="Arc 436"/>
            <p:cNvSpPr>
              <a:spLocks/>
            </p:cNvSpPr>
            <p:nvPr/>
          </p:nvSpPr>
          <p:spPr bwMode="auto">
            <a:xfrm>
              <a:off x="2160" y="1710"/>
              <a:ext cx="87" cy="278"/>
            </a:xfrm>
            <a:custGeom>
              <a:avLst/>
              <a:gdLst>
                <a:gd name="T0" fmla="*/ 0 w 21600"/>
                <a:gd name="T1" fmla="*/ 0 h 21676"/>
                <a:gd name="T2" fmla="*/ 0 w 21600"/>
                <a:gd name="T3" fmla="*/ 0 h 21676"/>
                <a:gd name="T4" fmla="*/ 0 w 21600"/>
                <a:gd name="T5" fmla="*/ 0 h 216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76"/>
                <a:gd name="T11" fmla="*/ 21600 w 21600"/>
                <a:gd name="T12" fmla="*/ 21676 h 21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76" fill="none" extrusionOk="0">
                  <a:moveTo>
                    <a:pt x="21350" y="21675"/>
                  </a:moveTo>
                  <a:cubicBezTo>
                    <a:pt x="9518" y="21538"/>
                    <a:pt x="0" y="11908"/>
                    <a:pt x="0" y="77"/>
                  </a:cubicBezTo>
                  <a:cubicBezTo>
                    <a:pt x="-1" y="51"/>
                    <a:pt x="0" y="25"/>
                    <a:pt x="0" y="0"/>
                  </a:cubicBezTo>
                </a:path>
                <a:path w="21600" h="21676" stroke="0" extrusionOk="0">
                  <a:moveTo>
                    <a:pt x="21350" y="21675"/>
                  </a:moveTo>
                  <a:cubicBezTo>
                    <a:pt x="9518" y="21538"/>
                    <a:pt x="0" y="11908"/>
                    <a:pt x="0" y="77"/>
                  </a:cubicBezTo>
                  <a:cubicBezTo>
                    <a:pt x="-1" y="51"/>
                    <a:pt x="0" y="25"/>
                    <a:pt x="0" y="0"/>
                  </a:cubicBezTo>
                  <a:lnTo>
                    <a:pt x="21600" y="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3" name="Arc 437"/>
            <p:cNvSpPr>
              <a:spLocks/>
            </p:cNvSpPr>
            <p:nvPr/>
          </p:nvSpPr>
          <p:spPr bwMode="auto">
            <a:xfrm>
              <a:off x="2160" y="1693"/>
              <a:ext cx="87" cy="39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50" y="21598"/>
                  </a:moveTo>
                  <a:cubicBezTo>
                    <a:pt x="9518" y="21461"/>
                    <a:pt x="0" y="11831"/>
                    <a:pt x="0" y="0"/>
                  </a:cubicBezTo>
                </a:path>
                <a:path w="21600" h="21599" stroke="0" extrusionOk="0">
                  <a:moveTo>
                    <a:pt x="21350" y="21598"/>
                  </a:moveTo>
                  <a:cubicBezTo>
                    <a:pt x="9518" y="21461"/>
                    <a:pt x="0" y="11831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24" name="Line 438"/>
            <p:cNvSpPr>
              <a:spLocks noChangeShapeType="1"/>
            </p:cNvSpPr>
            <p:nvPr/>
          </p:nvSpPr>
          <p:spPr bwMode="auto">
            <a:xfrm>
              <a:off x="2242" y="747"/>
              <a:ext cx="0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25" name="Line 439"/>
            <p:cNvSpPr>
              <a:spLocks noChangeShapeType="1"/>
            </p:cNvSpPr>
            <p:nvPr/>
          </p:nvSpPr>
          <p:spPr bwMode="auto">
            <a:xfrm>
              <a:off x="2242" y="1997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26" name="Group 440"/>
            <p:cNvGrpSpPr>
              <a:grpSpLocks/>
            </p:cNvGrpSpPr>
            <p:nvPr/>
          </p:nvGrpSpPr>
          <p:grpSpPr bwMode="auto">
            <a:xfrm>
              <a:off x="2207" y="843"/>
              <a:ext cx="71" cy="55"/>
              <a:chOff x="2207" y="843"/>
              <a:chExt cx="71" cy="55"/>
            </a:xfrm>
          </p:grpSpPr>
          <p:sp>
            <p:nvSpPr>
              <p:cNvPr id="176" name="Line 441"/>
              <p:cNvSpPr>
                <a:spLocks noChangeShapeType="1"/>
              </p:cNvSpPr>
              <p:nvPr/>
            </p:nvSpPr>
            <p:spPr bwMode="auto">
              <a:xfrm>
                <a:off x="2215" y="843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7" name="Line 442"/>
              <p:cNvSpPr>
                <a:spLocks noChangeShapeType="1"/>
              </p:cNvSpPr>
              <p:nvPr/>
            </p:nvSpPr>
            <p:spPr bwMode="auto">
              <a:xfrm flipH="1">
                <a:off x="2207" y="843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27" name="Group 443"/>
            <p:cNvGrpSpPr>
              <a:grpSpLocks/>
            </p:cNvGrpSpPr>
            <p:nvPr/>
          </p:nvGrpSpPr>
          <p:grpSpPr bwMode="auto">
            <a:xfrm>
              <a:off x="2207" y="1073"/>
              <a:ext cx="71" cy="56"/>
              <a:chOff x="2207" y="1073"/>
              <a:chExt cx="71" cy="56"/>
            </a:xfrm>
          </p:grpSpPr>
          <p:sp>
            <p:nvSpPr>
              <p:cNvPr id="174" name="Line 444"/>
              <p:cNvSpPr>
                <a:spLocks noChangeShapeType="1"/>
              </p:cNvSpPr>
              <p:nvPr/>
            </p:nvSpPr>
            <p:spPr bwMode="auto">
              <a:xfrm>
                <a:off x="2214" y="1073"/>
                <a:ext cx="5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5" name="Line 445"/>
              <p:cNvSpPr>
                <a:spLocks noChangeShapeType="1"/>
              </p:cNvSpPr>
              <p:nvPr/>
            </p:nvSpPr>
            <p:spPr bwMode="auto">
              <a:xfrm flipH="1">
                <a:off x="2207" y="1074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28" name="Group 446"/>
            <p:cNvGrpSpPr>
              <a:grpSpLocks/>
            </p:cNvGrpSpPr>
            <p:nvPr/>
          </p:nvGrpSpPr>
          <p:grpSpPr bwMode="auto">
            <a:xfrm>
              <a:off x="2207" y="1304"/>
              <a:ext cx="71" cy="56"/>
              <a:chOff x="2207" y="1304"/>
              <a:chExt cx="71" cy="56"/>
            </a:xfrm>
          </p:grpSpPr>
          <p:sp>
            <p:nvSpPr>
              <p:cNvPr id="172" name="Line 447"/>
              <p:cNvSpPr>
                <a:spLocks noChangeShapeType="1"/>
              </p:cNvSpPr>
              <p:nvPr/>
            </p:nvSpPr>
            <p:spPr bwMode="auto">
              <a:xfrm>
                <a:off x="2214" y="1304"/>
                <a:ext cx="5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3" name="Line 448"/>
              <p:cNvSpPr>
                <a:spLocks noChangeShapeType="1"/>
              </p:cNvSpPr>
              <p:nvPr/>
            </p:nvSpPr>
            <p:spPr bwMode="auto">
              <a:xfrm flipH="1">
                <a:off x="2207" y="1305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29" name="Group 449"/>
            <p:cNvGrpSpPr>
              <a:grpSpLocks/>
            </p:cNvGrpSpPr>
            <p:nvPr/>
          </p:nvGrpSpPr>
          <p:grpSpPr bwMode="auto">
            <a:xfrm>
              <a:off x="2206" y="1535"/>
              <a:ext cx="72" cy="56"/>
              <a:chOff x="2206" y="1535"/>
              <a:chExt cx="72" cy="56"/>
            </a:xfrm>
          </p:grpSpPr>
          <p:sp>
            <p:nvSpPr>
              <p:cNvPr id="170" name="Line 450"/>
              <p:cNvSpPr>
                <a:spLocks noChangeShapeType="1"/>
              </p:cNvSpPr>
              <p:nvPr/>
            </p:nvSpPr>
            <p:spPr bwMode="auto">
              <a:xfrm>
                <a:off x="2215" y="1535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71" name="Line 451"/>
              <p:cNvSpPr>
                <a:spLocks noChangeShapeType="1"/>
              </p:cNvSpPr>
              <p:nvPr/>
            </p:nvSpPr>
            <p:spPr bwMode="auto">
              <a:xfrm flipH="1">
                <a:off x="2206" y="1535"/>
                <a:ext cx="72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30" name="Arc 452"/>
            <p:cNvSpPr>
              <a:spLocks/>
            </p:cNvSpPr>
            <p:nvPr/>
          </p:nvSpPr>
          <p:spPr bwMode="auto">
            <a:xfrm>
              <a:off x="2469" y="1693"/>
              <a:ext cx="79" cy="39"/>
            </a:xfrm>
            <a:custGeom>
              <a:avLst/>
              <a:gdLst>
                <a:gd name="T0" fmla="*/ 0 w 21875"/>
                <a:gd name="T1" fmla="*/ 0 h 21600"/>
                <a:gd name="T2" fmla="*/ 0 w 21875"/>
                <a:gd name="T3" fmla="*/ 0 h 21600"/>
                <a:gd name="T4" fmla="*/ 0 w 218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5"/>
                <a:gd name="T10" fmla="*/ 0 h 21600"/>
                <a:gd name="T11" fmla="*/ 21875 w 218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5" h="21600" fill="none" extrusionOk="0">
                  <a:moveTo>
                    <a:pt x="21875" y="0"/>
                  </a:moveTo>
                  <a:cubicBezTo>
                    <a:pt x="21875" y="11929"/>
                    <a:pt x="12204" y="21600"/>
                    <a:pt x="275" y="21600"/>
                  </a:cubicBezTo>
                  <a:cubicBezTo>
                    <a:pt x="183" y="21600"/>
                    <a:pt x="91" y="21599"/>
                    <a:pt x="-1" y="21598"/>
                  </a:cubicBezTo>
                </a:path>
                <a:path w="21875" h="21600" stroke="0" extrusionOk="0">
                  <a:moveTo>
                    <a:pt x="21875" y="0"/>
                  </a:moveTo>
                  <a:cubicBezTo>
                    <a:pt x="21875" y="11929"/>
                    <a:pt x="12204" y="21600"/>
                    <a:pt x="275" y="21600"/>
                  </a:cubicBezTo>
                  <a:cubicBezTo>
                    <a:pt x="183" y="21600"/>
                    <a:pt x="91" y="21599"/>
                    <a:pt x="-1" y="21598"/>
                  </a:cubicBezTo>
                  <a:lnTo>
                    <a:pt x="27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31" name="Arc 453"/>
            <p:cNvSpPr>
              <a:spLocks/>
            </p:cNvSpPr>
            <p:nvPr/>
          </p:nvSpPr>
          <p:spPr bwMode="auto">
            <a:xfrm>
              <a:off x="2460" y="1693"/>
              <a:ext cx="88" cy="295"/>
            </a:xfrm>
            <a:custGeom>
              <a:avLst/>
              <a:gdLst>
                <a:gd name="T0" fmla="*/ 0 w 21850"/>
                <a:gd name="T1" fmla="*/ 0 h 21674"/>
                <a:gd name="T2" fmla="*/ 0 w 21850"/>
                <a:gd name="T3" fmla="*/ 0 h 21674"/>
                <a:gd name="T4" fmla="*/ 0 w 21850"/>
                <a:gd name="T5" fmla="*/ 0 h 21674"/>
                <a:gd name="T6" fmla="*/ 0 60000 65536"/>
                <a:gd name="T7" fmla="*/ 0 60000 65536"/>
                <a:gd name="T8" fmla="*/ 0 60000 65536"/>
                <a:gd name="T9" fmla="*/ 0 w 21850"/>
                <a:gd name="T10" fmla="*/ 0 h 21674"/>
                <a:gd name="T11" fmla="*/ 21850 w 21850"/>
                <a:gd name="T12" fmla="*/ 21674 h 21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0" h="21674" fill="none" extrusionOk="0">
                  <a:moveTo>
                    <a:pt x="21849" y="0"/>
                  </a:moveTo>
                  <a:cubicBezTo>
                    <a:pt x="21849" y="24"/>
                    <a:pt x="21850" y="49"/>
                    <a:pt x="21850" y="74"/>
                  </a:cubicBezTo>
                  <a:cubicBezTo>
                    <a:pt x="21850" y="12003"/>
                    <a:pt x="12179" y="21674"/>
                    <a:pt x="250" y="21674"/>
                  </a:cubicBezTo>
                  <a:cubicBezTo>
                    <a:pt x="166" y="21674"/>
                    <a:pt x="83" y="21673"/>
                    <a:pt x="0" y="21672"/>
                  </a:cubicBezTo>
                </a:path>
                <a:path w="21850" h="21674" stroke="0" extrusionOk="0">
                  <a:moveTo>
                    <a:pt x="21849" y="0"/>
                  </a:moveTo>
                  <a:cubicBezTo>
                    <a:pt x="21849" y="24"/>
                    <a:pt x="21850" y="49"/>
                    <a:pt x="21850" y="74"/>
                  </a:cubicBezTo>
                  <a:cubicBezTo>
                    <a:pt x="21850" y="12003"/>
                    <a:pt x="12179" y="21674"/>
                    <a:pt x="250" y="21674"/>
                  </a:cubicBezTo>
                  <a:cubicBezTo>
                    <a:pt x="166" y="21674"/>
                    <a:pt x="83" y="21673"/>
                    <a:pt x="0" y="21672"/>
                  </a:cubicBezTo>
                  <a:lnTo>
                    <a:pt x="250" y="7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32" name="Arc 454"/>
            <p:cNvSpPr>
              <a:spLocks/>
            </p:cNvSpPr>
            <p:nvPr/>
          </p:nvSpPr>
          <p:spPr bwMode="auto">
            <a:xfrm>
              <a:off x="2383" y="1710"/>
              <a:ext cx="87" cy="278"/>
            </a:xfrm>
            <a:custGeom>
              <a:avLst/>
              <a:gdLst>
                <a:gd name="T0" fmla="*/ 0 w 21600"/>
                <a:gd name="T1" fmla="*/ 0 h 21676"/>
                <a:gd name="T2" fmla="*/ 0 w 21600"/>
                <a:gd name="T3" fmla="*/ 0 h 21676"/>
                <a:gd name="T4" fmla="*/ 0 w 21600"/>
                <a:gd name="T5" fmla="*/ 0 h 216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76"/>
                <a:gd name="T11" fmla="*/ 21600 w 21600"/>
                <a:gd name="T12" fmla="*/ 21676 h 21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76" fill="none" extrusionOk="0">
                  <a:moveTo>
                    <a:pt x="21350" y="21675"/>
                  </a:moveTo>
                  <a:cubicBezTo>
                    <a:pt x="9518" y="21538"/>
                    <a:pt x="0" y="11908"/>
                    <a:pt x="0" y="77"/>
                  </a:cubicBezTo>
                  <a:cubicBezTo>
                    <a:pt x="-1" y="51"/>
                    <a:pt x="0" y="25"/>
                    <a:pt x="0" y="0"/>
                  </a:cubicBezTo>
                </a:path>
                <a:path w="21600" h="21676" stroke="0" extrusionOk="0">
                  <a:moveTo>
                    <a:pt x="21350" y="21675"/>
                  </a:moveTo>
                  <a:cubicBezTo>
                    <a:pt x="9518" y="21538"/>
                    <a:pt x="0" y="11908"/>
                    <a:pt x="0" y="77"/>
                  </a:cubicBezTo>
                  <a:cubicBezTo>
                    <a:pt x="-1" y="51"/>
                    <a:pt x="0" y="25"/>
                    <a:pt x="0" y="0"/>
                  </a:cubicBezTo>
                  <a:lnTo>
                    <a:pt x="21600" y="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33" name="Arc 455"/>
            <p:cNvSpPr>
              <a:spLocks/>
            </p:cNvSpPr>
            <p:nvPr/>
          </p:nvSpPr>
          <p:spPr bwMode="auto">
            <a:xfrm>
              <a:off x="2383" y="1693"/>
              <a:ext cx="87" cy="39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50" y="21598"/>
                  </a:moveTo>
                  <a:cubicBezTo>
                    <a:pt x="9518" y="21461"/>
                    <a:pt x="0" y="11831"/>
                    <a:pt x="0" y="0"/>
                  </a:cubicBezTo>
                </a:path>
                <a:path w="21600" h="21599" stroke="0" extrusionOk="0">
                  <a:moveTo>
                    <a:pt x="21350" y="21598"/>
                  </a:moveTo>
                  <a:cubicBezTo>
                    <a:pt x="9518" y="21461"/>
                    <a:pt x="0" y="11831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34" name="Line 456"/>
            <p:cNvSpPr>
              <a:spLocks noChangeShapeType="1"/>
            </p:cNvSpPr>
            <p:nvPr/>
          </p:nvSpPr>
          <p:spPr bwMode="auto">
            <a:xfrm>
              <a:off x="2466" y="747"/>
              <a:ext cx="0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35" name="Line 457"/>
            <p:cNvSpPr>
              <a:spLocks noChangeShapeType="1"/>
            </p:cNvSpPr>
            <p:nvPr/>
          </p:nvSpPr>
          <p:spPr bwMode="auto">
            <a:xfrm>
              <a:off x="2466" y="1997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36" name="Group 458"/>
            <p:cNvGrpSpPr>
              <a:grpSpLocks/>
            </p:cNvGrpSpPr>
            <p:nvPr/>
          </p:nvGrpSpPr>
          <p:grpSpPr bwMode="auto">
            <a:xfrm>
              <a:off x="2430" y="843"/>
              <a:ext cx="71" cy="55"/>
              <a:chOff x="2430" y="843"/>
              <a:chExt cx="71" cy="55"/>
            </a:xfrm>
          </p:grpSpPr>
          <p:sp>
            <p:nvSpPr>
              <p:cNvPr id="168" name="Line 459"/>
              <p:cNvSpPr>
                <a:spLocks noChangeShapeType="1"/>
              </p:cNvSpPr>
              <p:nvPr/>
            </p:nvSpPr>
            <p:spPr bwMode="auto">
              <a:xfrm>
                <a:off x="2438" y="843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9" name="Line 460"/>
              <p:cNvSpPr>
                <a:spLocks noChangeShapeType="1"/>
              </p:cNvSpPr>
              <p:nvPr/>
            </p:nvSpPr>
            <p:spPr bwMode="auto">
              <a:xfrm flipH="1">
                <a:off x="2430" y="843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37" name="Group 461"/>
            <p:cNvGrpSpPr>
              <a:grpSpLocks/>
            </p:cNvGrpSpPr>
            <p:nvPr/>
          </p:nvGrpSpPr>
          <p:grpSpPr bwMode="auto">
            <a:xfrm>
              <a:off x="2430" y="1074"/>
              <a:ext cx="71" cy="55"/>
              <a:chOff x="2430" y="1074"/>
              <a:chExt cx="71" cy="55"/>
            </a:xfrm>
          </p:grpSpPr>
          <p:sp>
            <p:nvSpPr>
              <p:cNvPr id="166" name="Line 462"/>
              <p:cNvSpPr>
                <a:spLocks noChangeShapeType="1"/>
              </p:cNvSpPr>
              <p:nvPr/>
            </p:nvSpPr>
            <p:spPr bwMode="auto">
              <a:xfrm>
                <a:off x="2438" y="1074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7" name="Line 463"/>
              <p:cNvSpPr>
                <a:spLocks noChangeShapeType="1"/>
              </p:cNvSpPr>
              <p:nvPr/>
            </p:nvSpPr>
            <p:spPr bwMode="auto">
              <a:xfrm flipH="1">
                <a:off x="2430" y="1074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38" name="Group 464"/>
            <p:cNvGrpSpPr>
              <a:grpSpLocks/>
            </p:cNvGrpSpPr>
            <p:nvPr/>
          </p:nvGrpSpPr>
          <p:grpSpPr bwMode="auto">
            <a:xfrm>
              <a:off x="2430" y="1305"/>
              <a:ext cx="71" cy="55"/>
              <a:chOff x="2430" y="1305"/>
              <a:chExt cx="71" cy="55"/>
            </a:xfrm>
          </p:grpSpPr>
          <p:sp>
            <p:nvSpPr>
              <p:cNvPr id="164" name="Line 465"/>
              <p:cNvSpPr>
                <a:spLocks noChangeShapeType="1"/>
              </p:cNvSpPr>
              <p:nvPr/>
            </p:nvSpPr>
            <p:spPr bwMode="auto">
              <a:xfrm>
                <a:off x="2438" y="1305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5" name="Line 466"/>
              <p:cNvSpPr>
                <a:spLocks noChangeShapeType="1"/>
              </p:cNvSpPr>
              <p:nvPr/>
            </p:nvSpPr>
            <p:spPr bwMode="auto">
              <a:xfrm flipH="1">
                <a:off x="2430" y="1305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39" name="Group 467"/>
            <p:cNvGrpSpPr>
              <a:grpSpLocks/>
            </p:cNvGrpSpPr>
            <p:nvPr/>
          </p:nvGrpSpPr>
          <p:grpSpPr bwMode="auto">
            <a:xfrm>
              <a:off x="2430" y="1535"/>
              <a:ext cx="71" cy="55"/>
              <a:chOff x="2430" y="1535"/>
              <a:chExt cx="71" cy="55"/>
            </a:xfrm>
          </p:grpSpPr>
          <p:sp>
            <p:nvSpPr>
              <p:cNvPr id="162" name="Line 468"/>
              <p:cNvSpPr>
                <a:spLocks noChangeShapeType="1"/>
              </p:cNvSpPr>
              <p:nvPr/>
            </p:nvSpPr>
            <p:spPr bwMode="auto">
              <a:xfrm>
                <a:off x="2438" y="1535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3" name="Line 469"/>
              <p:cNvSpPr>
                <a:spLocks noChangeShapeType="1"/>
              </p:cNvSpPr>
              <p:nvPr/>
            </p:nvSpPr>
            <p:spPr bwMode="auto">
              <a:xfrm flipH="1">
                <a:off x="2430" y="1535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40" name="Arc 470"/>
            <p:cNvSpPr>
              <a:spLocks/>
            </p:cNvSpPr>
            <p:nvPr/>
          </p:nvSpPr>
          <p:spPr bwMode="auto">
            <a:xfrm>
              <a:off x="2692" y="1693"/>
              <a:ext cx="79" cy="39"/>
            </a:xfrm>
            <a:custGeom>
              <a:avLst/>
              <a:gdLst>
                <a:gd name="T0" fmla="*/ 0 w 21875"/>
                <a:gd name="T1" fmla="*/ 0 h 21600"/>
                <a:gd name="T2" fmla="*/ 0 w 21875"/>
                <a:gd name="T3" fmla="*/ 0 h 21600"/>
                <a:gd name="T4" fmla="*/ 0 w 21875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75"/>
                <a:gd name="T10" fmla="*/ 0 h 21600"/>
                <a:gd name="T11" fmla="*/ 21875 w 2187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75" h="21600" fill="none" extrusionOk="0">
                  <a:moveTo>
                    <a:pt x="21875" y="0"/>
                  </a:moveTo>
                  <a:cubicBezTo>
                    <a:pt x="21875" y="11929"/>
                    <a:pt x="12204" y="21600"/>
                    <a:pt x="275" y="21600"/>
                  </a:cubicBezTo>
                  <a:cubicBezTo>
                    <a:pt x="183" y="21600"/>
                    <a:pt x="91" y="21599"/>
                    <a:pt x="-1" y="21598"/>
                  </a:cubicBezTo>
                </a:path>
                <a:path w="21875" h="21600" stroke="0" extrusionOk="0">
                  <a:moveTo>
                    <a:pt x="21875" y="0"/>
                  </a:moveTo>
                  <a:cubicBezTo>
                    <a:pt x="21875" y="11929"/>
                    <a:pt x="12204" y="21600"/>
                    <a:pt x="275" y="21600"/>
                  </a:cubicBezTo>
                  <a:cubicBezTo>
                    <a:pt x="183" y="21600"/>
                    <a:pt x="91" y="21599"/>
                    <a:pt x="-1" y="21598"/>
                  </a:cubicBezTo>
                  <a:lnTo>
                    <a:pt x="275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41" name="Arc 471"/>
            <p:cNvSpPr>
              <a:spLocks/>
            </p:cNvSpPr>
            <p:nvPr/>
          </p:nvSpPr>
          <p:spPr bwMode="auto">
            <a:xfrm>
              <a:off x="2683" y="1693"/>
              <a:ext cx="88" cy="295"/>
            </a:xfrm>
            <a:custGeom>
              <a:avLst/>
              <a:gdLst>
                <a:gd name="T0" fmla="*/ 0 w 21850"/>
                <a:gd name="T1" fmla="*/ 0 h 21674"/>
                <a:gd name="T2" fmla="*/ 0 w 21850"/>
                <a:gd name="T3" fmla="*/ 0 h 21674"/>
                <a:gd name="T4" fmla="*/ 0 w 21850"/>
                <a:gd name="T5" fmla="*/ 0 h 21674"/>
                <a:gd name="T6" fmla="*/ 0 60000 65536"/>
                <a:gd name="T7" fmla="*/ 0 60000 65536"/>
                <a:gd name="T8" fmla="*/ 0 60000 65536"/>
                <a:gd name="T9" fmla="*/ 0 w 21850"/>
                <a:gd name="T10" fmla="*/ 0 h 21674"/>
                <a:gd name="T11" fmla="*/ 21850 w 21850"/>
                <a:gd name="T12" fmla="*/ 21674 h 2167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50" h="21674" fill="none" extrusionOk="0">
                  <a:moveTo>
                    <a:pt x="21849" y="0"/>
                  </a:moveTo>
                  <a:cubicBezTo>
                    <a:pt x="21849" y="24"/>
                    <a:pt x="21850" y="49"/>
                    <a:pt x="21850" y="74"/>
                  </a:cubicBezTo>
                  <a:cubicBezTo>
                    <a:pt x="21850" y="12003"/>
                    <a:pt x="12179" y="21674"/>
                    <a:pt x="250" y="21674"/>
                  </a:cubicBezTo>
                  <a:cubicBezTo>
                    <a:pt x="166" y="21674"/>
                    <a:pt x="83" y="21673"/>
                    <a:pt x="0" y="21672"/>
                  </a:cubicBezTo>
                </a:path>
                <a:path w="21850" h="21674" stroke="0" extrusionOk="0">
                  <a:moveTo>
                    <a:pt x="21849" y="0"/>
                  </a:moveTo>
                  <a:cubicBezTo>
                    <a:pt x="21849" y="24"/>
                    <a:pt x="21850" y="49"/>
                    <a:pt x="21850" y="74"/>
                  </a:cubicBezTo>
                  <a:cubicBezTo>
                    <a:pt x="21850" y="12003"/>
                    <a:pt x="12179" y="21674"/>
                    <a:pt x="250" y="21674"/>
                  </a:cubicBezTo>
                  <a:cubicBezTo>
                    <a:pt x="166" y="21674"/>
                    <a:pt x="83" y="21673"/>
                    <a:pt x="0" y="21672"/>
                  </a:cubicBezTo>
                  <a:lnTo>
                    <a:pt x="250" y="74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42" name="Arc 472"/>
            <p:cNvSpPr>
              <a:spLocks/>
            </p:cNvSpPr>
            <p:nvPr/>
          </p:nvSpPr>
          <p:spPr bwMode="auto">
            <a:xfrm>
              <a:off x="2606" y="1710"/>
              <a:ext cx="87" cy="278"/>
            </a:xfrm>
            <a:custGeom>
              <a:avLst/>
              <a:gdLst>
                <a:gd name="T0" fmla="*/ 0 w 21600"/>
                <a:gd name="T1" fmla="*/ 0 h 21676"/>
                <a:gd name="T2" fmla="*/ 0 w 21600"/>
                <a:gd name="T3" fmla="*/ 0 h 21676"/>
                <a:gd name="T4" fmla="*/ 0 w 21600"/>
                <a:gd name="T5" fmla="*/ 0 h 21676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76"/>
                <a:gd name="T11" fmla="*/ 21600 w 21600"/>
                <a:gd name="T12" fmla="*/ 21676 h 216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76" fill="none" extrusionOk="0">
                  <a:moveTo>
                    <a:pt x="21350" y="21675"/>
                  </a:moveTo>
                  <a:cubicBezTo>
                    <a:pt x="9518" y="21538"/>
                    <a:pt x="0" y="11908"/>
                    <a:pt x="0" y="77"/>
                  </a:cubicBezTo>
                  <a:cubicBezTo>
                    <a:pt x="-1" y="51"/>
                    <a:pt x="0" y="25"/>
                    <a:pt x="0" y="0"/>
                  </a:cubicBezTo>
                </a:path>
                <a:path w="21600" h="21676" stroke="0" extrusionOk="0">
                  <a:moveTo>
                    <a:pt x="21350" y="21675"/>
                  </a:moveTo>
                  <a:cubicBezTo>
                    <a:pt x="9518" y="21538"/>
                    <a:pt x="0" y="11908"/>
                    <a:pt x="0" y="77"/>
                  </a:cubicBezTo>
                  <a:cubicBezTo>
                    <a:pt x="-1" y="51"/>
                    <a:pt x="0" y="25"/>
                    <a:pt x="0" y="0"/>
                  </a:cubicBezTo>
                  <a:lnTo>
                    <a:pt x="21600" y="77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43" name="Arc 473"/>
            <p:cNvSpPr>
              <a:spLocks/>
            </p:cNvSpPr>
            <p:nvPr/>
          </p:nvSpPr>
          <p:spPr bwMode="auto">
            <a:xfrm>
              <a:off x="2606" y="1693"/>
              <a:ext cx="87" cy="39"/>
            </a:xfrm>
            <a:custGeom>
              <a:avLst/>
              <a:gdLst>
                <a:gd name="T0" fmla="*/ 0 w 21600"/>
                <a:gd name="T1" fmla="*/ 0 h 21599"/>
                <a:gd name="T2" fmla="*/ 0 w 21600"/>
                <a:gd name="T3" fmla="*/ 0 h 21599"/>
                <a:gd name="T4" fmla="*/ 0 w 21600"/>
                <a:gd name="T5" fmla="*/ 0 h 21599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9"/>
                <a:gd name="T11" fmla="*/ 21600 w 21600"/>
                <a:gd name="T12" fmla="*/ 21599 h 2159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9" fill="none" extrusionOk="0">
                  <a:moveTo>
                    <a:pt x="21350" y="21598"/>
                  </a:moveTo>
                  <a:cubicBezTo>
                    <a:pt x="9518" y="21461"/>
                    <a:pt x="0" y="11831"/>
                    <a:pt x="0" y="0"/>
                  </a:cubicBezTo>
                </a:path>
                <a:path w="21600" h="21599" stroke="0" extrusionOk="0">
                  <a:moveTo>
                    <a:pt x="21350" y="21598"/>
                  </a:moveTo>
                  <a:cubicBezTo>
                    <a:pt x="9518" y="21461"/>
                    <a:pt x="0" y="11831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12700" cap="rnd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44" name="Line 474"/>
            <p:cNvSpPr>
              <a:spLocks noChangeShapeType="1"/>
            </p:cNvSpPr>
            <p:nvPr/>
          </p:nvSpPr>
          <p:spPr bwMode="auto">
            <a:xfrm>
              <a:off x="2689" y="747"/>
              <a:ext cx="0" cy="97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5" name="Line 475"/>
            <p:cNvSpPr>
              <a:spLocks noChangeShapeType="1"/>
            </p:cNvSpPr>
            <p:nvPr/>
          </p:nvSpPr>
          <p:spPr bwMode="auto">
            <a:xfrm>
              <a:off x="2689" y="1997"/>
              <a:ext cx="0" cy="7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146" name="Group 476"/>
            <p:cNvGrpSpPr>
              <a:grpSpLocks/>
            </p:cNvGrpSpPr>
            <p:nvPr/>
          </p:nvGrpSpPr>
          <p:grpSpPr bwMode="auto">
            <a:xfrm>
              <a:off x="2653" y="843"/>
              <a:ext cx="71" cy="55"/>
              <a:chOff x="2653" y="843"/>
              <a:chExt cx="71" cy="55"/>
            </a:xfrm>
          </p:grpSpPr>
          <p:sp>
            <p:nvSpPr>
              <p:cNvPr id="160" name="Line 477"/>
              <p:cNvSpPr>
                <a:spLocks noChangeShapeType="1"/>
              </p:cNvSpPr>
              <p:nvPr/>
            </p:nvSpPr>
            <p:spPr bwMode="auto">
              <a:xfrm>
                <a:off x="2661" y="843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61" name="Line 478"/>
              <p:cNvSpPr>
                <a:spLocks noChangeShapeType="1"/>
              </p:cNvSpPr>
              <p:nvPr/>
            </p:nvSpPr>
            <p:spPr bwMode="auto">
              <a:xfrm flipH="1">
                <a:off x="2653" y="843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7" name="Group 479"/>
            <p:cNvGrpSpPr>
              <a:grpSpLocks/>
            </p:cNvGrpSpPr>
            <p:nvPr/>
          </p:nvGrpSpPr>
          <p:grpSpPr bwMode="auto">
            <a:xfrm>
              <a:off x="2653" y="1073"/>
              <a:ext cx="72" cy="56"/>
              <a:chOff x="2653" y="1073"/>
              <a:chExt cx="72" cy="56"/>
            </a:xfrm>
          </p:grpSpPr>
          <p:sp>
            <p:nvSpPr>
              <p:cNvPr id="158" name="Line 480"/>
              <p:cNvSpPr>
                <a:spLocks noChangeShapeType="1"/>
              </p:cNvSpPr>
              <p:nvPr/>
            </p:nvSpPr>
            <p:spPr bwMode="auto">
              <a:xfrm>
                <a:off x="2661" y="1074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9" name="Line 481"/>
              <p:cNvSpPr>
                <a:spLocks noChangeShapeType="1"/>
              </p:cNvSpPr>
              <p:nvPr/>
            </p:nvSpPr>
            <p:spPr bwMode="auto">
              <a:xfrm flipH="1">
                <a:off x="2653" y="1073"/>
                <a:ext cx="72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8" name="Group 482"/>
            <p:cNvGrpSpPr>
              <a:grpSpLocks/>
            </p:cNvGrpSpPr>
            <p:nvPr/>
          </p:nvGrpSpPr>
          <p:grpSpPr bwMode="auto">
            <a:xfrm>
              <a:off x="2653" y="1304"/>
              <a:ext cx="72" cy="56"/>
              <a:chOff x="2653" y="1304"/>
              <a:chExt cx="72" cy="56"/>
            </a:xfrm>
          </p:grpSpPr>
          <p:sp>
            <p:nvSpPr>
              <p:cNvPr id="156" name="Line 483"/>
              <p:cNvSpPr>
                <a:spLocks noChangeShapeType="1"/>
              </p:cNvSpPr>
              <p:nvPr/>
            </p:nvSpPr>
            <p:spPr bwMode="auto">
              <a:xfrm>
                <a:off x="2661" y="1305"/>
                <a:ext cx="55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7" name="Line 484"/>
              <p:cNvSpPr>
                <a:spLocks noChangeShapeType="1"/>
              </p:cNvSpPr>
              <p:nvPr/>
            </p:nvSpPr>
            <p:spPr bwMode="auto">
              <a:xfrm flipH="1">
                <a:off x="2653" y="1304"/>
                <a:ext cx="72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149" name="Group 485"/>
            <p:cNvGrpSpPr>
              <a:grpSpLocks/>
            </p:cNvGrpSpPr>
            <p:nvPr/>
          </p:nvGrpSpPr>
          <p:grpSpPr bwMode="auto">
            <a:xfrm>
              <a:off x="2653" y="1535"/>
              <a:ext cx="71" cy="56"/>
              <a:chOff x="2653" y="1535"/>
              <a:chExt cx="71" cy="56"/>
            </a:xfrm>
          </p:grpSpPr>
          <p:sp>
            <p:nvSpPr>
              <p:cNvPr id="154" name="Line 486"/>
              <p:cNvSpPr>
                <a:spLocks noChangeShapeType="1"/>
              </p:cNvSpPr>
              <p:nvPr/>
            </p:nvSpPr>
            <p:spPr bwMode="auto">
              <a:xfrm>
                <a:off x="2661" y="1535"/>
                <a:ext cx="56" cy="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155" name="Line 487"/>
              <p:cNvSpPr>
                <a:spLocks noChangeShapeType="1"/>
              </p:cNvSpPr>
              <p:nvPr/>
            </p:nvSpPr>
            <p:spPr bwMode="auto">
              <a:xfrm flipH="1">
                <a:off x="2653" y="1535"/>
                <a:ext cx="71" cy="55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sp>
          <p:nvSpPr>
            <p:cNvPr id="150" name="Freeform 488"/>
            <p:cNvSpPr>
              <a:spLocks/>
            </p:cNvSpPr>
            <p:nvPr/>
          </p:nvSpPr>
          <p:spPr bwMode="auto">
            <a:xfrm>
              <a:off x="1572" y="774"/>
              <a:ext cx="277" cy="193"/>
            </a:xfrm>
            <a:custGeom>
              <a:avLst/>
              <a:gdLst>
                <a:gd name="T0" fmla="*/ 163 w 277"/>
                <a:gd name="T1" fmla="*/ 0 h 193"/>
                <a:gd name="T2" fmla="*/ 0 w 277"/>
                <a:gd name="T3" fmla="*/ 0 h 193"/>
                <a:gd name="T4" fmla="*/ 0 w 277"/>
                <a:gd name="T5" fmla="*/ 192 h 193"/>
                <a:gd name="T6" fmla="*/ 163 w 277"/>
                <a:gd name="T7" fmla="*/ 192 h 193"/>
                <a:gd name="T8" fmla="*/ 187 w 277"/>
                <a:gd name="T9" fmla="*/ 190 h 193"/>
                <a:gd name="T10" fmla="*/ 209 w 277"/>
                <a:gd name="T11" fmla="*/ 184 h 193"/>
                <a:gd name="T12" fmla="*/ 228 w 277"/>
                <a:gd name="T13" fmla="*/ 176 h 193"/>
                <a:gd name="T14" fmla="*/ 244 w 277"/>
                <a:gd name="T15" fmla="*/ 163 h 193"/>
                <a:gd name="T16" fmla="*/ 257 w 277"/>
                <a:gd name="T17" fmla="*/ 152 h 193"/>
                <a:gd name="T18" fmla="*/ 268 w 277"/>
                <a:gd name="T19" fmla="*/ 134 h 193"/>
                <a:gd name="T20" fmla="*/ 275 w 277"/>
                <a:gd name="T21" fmla="*/ 114 h 193"/>
                <a:gd name="T22" fmla="*/ 276 w 277"/>
                <a:gd name="T23" fmla="*/ 94 h 193"/>
                <a:gd name="T24" fmla="*/ 273 w 277"/>
                <a:gd name="T25" fmla="*/ 74 h 193"/>
                <a:gd name="T26" fmla="*/ 265 w 277"/>
                <a:gd name="T27" fmla="*/ 56 h 193"/>
                <a:gd name="T28" fmla="*/ 254 w 277"/>
                <a:gd name="T29" fmla="*/ 40 h 193"/>
                <a:gd name="T30" fmla="*/ 241 w 277"/>
                <a:gd name="T31" fmla="*/ 26 h 193"/>
                <a:gd name="T32" fmla="*/ 222 w 277"/>
                <a:gd name="T33" fmla="*/ 15 h 193"/>
                <a:gd name="T34" fmla="*/ 204 w 277"/>
                <a:gd name="T35" fmla="*/ 8 h 193"/>
                <a:gd name="T36" fmla="*/ 185 w 277"/>
                <a:gd name="T37" fmla="*/ 3 h 193"/>
                <a:gd name="T38" fmla="*/ 163 w 277"/>
                <a:gd name="T39" fmla="*/ 0 h 1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77"/>
                <a:gd name="T61" fmla="*/ 0 h 193"/>
                <a:gd name="T62" fmla="*/ 277 w 277"/>
                <a:gd name="T63" fmla="*/ 193 h 19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77" h="193">
                  <a:moveTo>
                    <a:pt x="163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63" y="192"/>
                  </a:lnTo>
                  <a:lnTo>
                    <a:pt x="187" y="190"/>
                  </a:lnTo>
                  <a:lnTo>
                    <a:pt x="209" y="184"/>
                  </a:lnTo>
                  <a:lnTo>
                    <a:pt x="228" y="176"/>
                  </a:lnTo>
                  <a:lnTo>
                    <a:pt x="244" y="163"/>
                  </a:lnTo>
                  <a:lnTo>
                    <a:pt x="257" y="152"/>
                  </a:lnTo>
                  <a:lnTo>
                    <a:pt x="268" y="134"/>
                  </a:lnTo>
                  <a:lnTo>
                    <a:pt x="275" y="114"/>
                  </a:lnTo>
                  <a:lnTo>
                    <a:pt x="276" y="94"/>
                  </a:lnTo>
                  <a:lnTo>
                    <a:pt x="273" y="74"/>
                  </a:lnTo>
                  <a:lnTo>
                    <a:pt x="265" y="56"/>
                  </a:lnTo>
                  <a:lnTo>
                    <a:pt x="254" y="40"/>
                  </a:lnTo>
                  <a:lnTo>
                    <a:pt x="241" y="26"/>
                  </a:lnTo>
                  <a:lnTo>
                    <a:pt x="222" y="15"/>
                  </a:lnTo>
                  <a:lnTo>
                    <a:pt x="204" y="8"/>
                  </a:lnTo>
                  <a:lnTo>
                    <a:pt x="185" y="3"/>
                  </a:lnTo>
                  <a:lnTo>
                    <a:pt x="163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151" name="Freeform 489"/>
            <p:cNvSpPr>
              <a:spLocks/>
            </p:cNvSpPr>
            <p:nvPr/>
          </p:nvSpPr>
          <p:spPr bwMode="auto">
            <a:xfrm>
              <a:off x="1571" y="1002"/>
              <a:ext cx="277" cy="193"/>
            </a:xfrm>
            <a:custGeom>
              <a:avLst/>
              <a:gdLst>
                <a:gd name="T0" fmla="*/ 163 w 277"/>
                <a:gd name="T1" fmla="*/ 0 h 193"/>
                <a:gd name="T2" fmla="*/ 0 w 277"/>
                <a:gd name="T3" fmla="*/ 0 h 193"/>
                <a:gd name="T4" fmla="*/ 0 w 277"/>
                <a:gd name="T5" fmla="*/ 192 h 193"/>
                <a:gd name="T6" fmla="*/ 163 w 277"/>
                <a:gd name="T7" fmla="*/ 192 h 193"/>
                <a:gd name="T8" fmla="*/ 187 w 277"/>
                <a:gd name="T9" fmla="*/ 190 h 193"/>
                <a:gd name="T10" fmla="*/ 209 w 277"/>
                <a:gd name="T11" fmla="*/ 184 h 193"/>
                <a:gd name="T12" fmla="*/ 228 w 277"/>
                <a:gd name="T13" fmla="*/ 176 h 193"/>
                <a:gd name="T14" fmla="*/ 244 w 277"/>
                <a:gd name="T15" fmla="*/ 163 h 193"/>
                <a:gd name="T16" fmla="*/ 257 w 277"/>
                <a:gd name="T17" fmla="*/ 152 h 193"/>
                <a:gd name="T18" fmla="*/ 268 w 277"/>
                <a:gd name="T19" fmla="*/ 134 h 193"/>
                <a:gd name="T20" fmla="*/ 275 w 277"/>
                <a:gd name="T21" fmla="*/ 114 h 193"/>
                <a:gd name="T22" fmla="*/ 276 w 277"/>
                <a:gd name="T23" fmla="*/ 94 h 193"/>
                <a:gd name="T24" fmla="*/ 273 w 277"/>
                <a:gd name="T25" fmla="*/ 74 h 193"/>
                <a:gd name="T26" fmla="*/ 265 w 277"/>
                <a:gd name="T27" fmla="*/ 56 h 193"/>
                <a:gd name="T28" fmla="*/ 254 w 277"/>
                <a:gd name="T29" fmla="*/ 40 h 193"/>
                <a:gd name="T30" fmla="*/ 241 w 277"/>
                <a:gd name="T31" fmla="*/ 26 h 193"/>
                <a:gd name="T32" fmla="*/ 222 w 277"/>
                <a:gd name="T33" fmla="*/ 15 h 193"/>
                <a:gd name="T34" fmla="*/ 204 w 277"/>
                <a:gd name="T35" fmla="*/ 8 h 193"/>
                <a:gd name="T36" fmla="*/ 185 w 277"/>
                <a:gd name="T37" fmla="*/ 3 h 193"/>
                <a:gd name="T38" fmla="*/ 163 w 277"/>
                <a:gd name="T39" fmla="*/ 0 h 1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77"/>
                <a:gd name="T61" fmla="*/ 0 h 193"/>
                <a:gd name="T62" fmla="*/ 277 w 277"/>
                <a:gd name="T63" fmla="*/ 193 h 19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77" h="193">
                  <a:moveTo>
                    <a:pt x="163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63" y="192"/>
                  </a:lnTo>
                  <a:lnTo>
                    <a:pt x="187" y="190"/>
                  </a:lnTo>
                  <a:lnTo>
                    <a:pt x="209" y="184"/>
                  </a:lnTo>
                  <a:lnTo>
                    <a:pt x="228" y="176"/>
                  </a:lnTo>
                  <a:lnTo>
                    <a:pt x="244" y="163"/>
                  </a:lnTo>
                  <a:lnTo>
                    <a:pt x="257" y="152"/>
                  </a:lnTo>
                  <a:lnTo>
                    <a:pt x="268" y="134"/>
                  </a:lnTo>
                  <a:lnTo>
                    <a:pt x="275" y="114"/>
                  </a:lnTo>
                  <a:lnTo>
                    <a:pt x="276" y="94"/>
                  </a:lnTo>
                  <a:lnTo>
                    <a:pt x="273" y="74"/>
                  </a:lnTo>
                  <a:lnTo>
                    <a:pt x="265" y="56"/>
                  </a:lnTo>
                  <a:lnTo>
                    <a:pt x="254" y="40"/>
                  </a:lnTo>
                  <a:lnTo>
                    <a:pt x="241" y="26"/>
                  </a:lnTo>
                  <a:lnTo>
                    <a:pt x="222" y="15"/>
                  </a:lnTo>
                  <a:lnTo>
                    <a:pt x="204" y="8"/>
                  </a:lnTo>
                  <a:lnTo>
                    <a:pt x="185" y="3"/>
                  </a:lnTo>
                  <a:lnTo>
                    <a:pt x="163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152" name="Freeform 490"/>
            <p:cNvSpPr>
              <a:spLocks/>
            </p:cNvSpPr>
            <p:nvPr/>
          </p:nvSpPr>
          <p:spPr bwMode="auto">
            <a:xfrm>
              <a:off x="1570" y="1232"/>
              <a:ext cx="277" cy="193"/>
            </a:xfrm>
            <a:custGeom>
              <a:avLst/>
              <a:gdLst>
                <a:gd name="T0" fmla="*/ 163 w 277"/>
                <a:gd name="T1" fmla="*/ 0 h 193"/>
                <a:gd name="T2" fmla="*/ 0 w 277"/>
                <a:gd name="T3" fmla="*/ 0 h 193"/>
                <a:gd name="T4" fmla="*/ 0 w 277"/>
                <a:gd name="T5" fmla="*/ 192 h 193"/>
                <a:gd name="T6" fmla="*/ 163 w 277"/>
                <a:gd name="T7" fmla="*/ 192 h 193"/>
                <a:gd name="T8" fmla="*/ 187 w 277"/>
                <a:gd name="T9" fmla="*/ 190 h 193"/>
                <a:gd name="T10" fmla="*/ 209 w 277"/>
                <a:gd name="T11" fmla="*/ 184 h 193"/>
                <a:gd name="T12" fmla="*/ 228 w 277"/>
                <a:gd name="T13" fmla="*/ 176 h 193"/>
                <a:gd name="T14" fmla="*/ 244 w 277"/>
                <a:gd name="T15" fmla="*/ 163 h 193"/>
                <a:gd name="T16" fmla="*/ 257 w 277"/>
                <a:gd name="T17" fmla="*/ 152 h 193"/>
                <a:gd name="T18" fmla="*/ 268 w 277"/>
                <a:gd name="T19" fmla="*/ 134 h 193"/>
                <a:gd name="T20" fmla="*/ 275 w 277"/>
                <a:gd name="T21" fmla="*/ 114 h 193"/>
                <a:gd name="T22" fmla="*/ 276 w 277"/>
                <a:gd name="T23" fmla="*/ 94 h 193"/>
                <a:gd name="T24" fmla="*/ 273 w 277"/>
                <a:gd name="T25" fmla="*/ 74 h 193"/>
                <a:gd name="T26" fmla="*/ 265 w 277"/>
                <a:gd name="T27" fmla="*/ 56 h 193"/>
                <a:gd name="T28" fmla="*/ 254 w 277"/>
                <a:gd name="T29" fmla="*/ 40 h 193"/>
                <a:gd name="T30" fmla="*/ 241 w 277"/>
                <a:gd name="T31" fmla="*/ 26 h 193"/>
                <a:gd name="T32" fmla="*/ 222 w 277"/>
                <a:gd name="T33" fmla="*/ 15 h 193"/>
                <a:gd name="T34" fmla="*/ 204 w 277"/>
                <a:gd name="T35" fmla="*/ 8 h 193"/>
                <a:gd name="T36" fmla="*/ 185 w 277"/>
                <a:gd name="T37" fmla="*/ 3 h 193"/>
                <a:gd name="T38" fmla="*/ 163 w 277"/>
                <a:gd name="T39" fmla="*/ 0 h 1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77"/>
                <a:gd name="T61" fmla="*/ 0 h 193"/>
                <a:gd name="T62" fmla="*/ 277 w 277"/>
                <a:gd name="T63" fmla="*/ 193 h 19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77" h="193">
                  <a:moveTo>
                    <a:pt x="163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63" y="192"/>
                  </a:lnTo>
                  <a:lnTo>
                    <a:pt x="187" y="190"/>
                  </a:lnTo>
                  <a:lnTo>
                    <a:pt x="209" y="184"/>
                  </a:lnTo>
                  <a:lnTo>
                    <a:pt x="228" y="176"/>
                  </a:lnTo>
                  <a:lnTo>
                    <a:pt x="244" y="163"/>
                  </a:lnTo>
                  <a:lnTo>
                    <a:pt x="257" y="152"/>
                  </a:lnTo>
                  <a:lnTo>
                    <a:pt x="268" y="134"/>
                  </a:lnTo>
                  <a:lnTo>
                    <a:pt x="275" y="114"/>
                  </a:lnTo>
                  <a:lnTo>
                    <a:pt x="276" y="94"/>
                  </a:lnTo>
                  <a:lnTo>
                    <a:pt x="273" y="74"/>
                  </a:lnTo>
                  <a:lnTo>
                    <a:pt x="265" y="56"/>
                  </a:lnTo>
                  <a:lnTo>
                    <a:pt x="254" y="40"/>
                  </a:lnTo>
                  <a:lnTo>
                    <a:pt x="241" y="26"/>
                  </a:lnTo>
                  <a:lnTo>
                    <a:pt x="222" y="15"/>
                  </a:lnTo>
                  <a:lnTo>
                    <a:pt x="204" y="8"/>
                  </a:lnTo>
                  <a:lnTo>
                    <a:pt x="185" y="3"/>
                  </a:lnTo>
                  <a:lnTo>
                    <a:pt x="163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153" name="Freeform 491"/>
            <p:cNvSpPr>
              <a:spLocks/>
            </p:cNvSpPr>
            <p:nvPr/>
          </p:nvSpPr>
          <p:spPr bwMode="auto">
            <a:xfrm>
              <a:off x="1570" y="1463"/>
              <a:ext cx="277" cy="193"/>
            </a:xfrm>
            <a:custGeom>
              <a:avLst/>
              <a:gdLst>
                <a:gd name="T0" fmla="*/ 163 w 277"/>
                <a:gd name="T1" fmla="*/ 0 h 193"/>
                <a:gd name="T2" fmla="*/ 0 w 277"/>
                <a:gd name="T3" fmla="*/ 0 h 193"/>
                <a:gd name="T4" fmla="*/ 0 w 277"/>
                <a:gd name="T5" fmla="*/ 192 h 193"/>
                <a:gd name="T6" fmla="*/ 163 w 277"/>
                <a:gd name="T7" fmla="*/ 192 h 193"/>
                <a:gd name="T8" fmla="*/ 187 w 277"/>
                <a:gd name="T9" fmla="*/ 190 h 193"/>
                <a:gd name="T10" fmla="*/ 209 w 277"/>
                <a:gd name="T11" fmla="*/ 184 h 193"/>
                <a:gd name="T12" fmla="*/ 228 w 277"/>
                <a:gd name="T13" fmla="*/ 176 h 193"/>
                <a:gd name="T14" fmla="*/ 244 w 277"/>
                <a:gd name="T15" fmla="*/ 163 h 193"/>
                <a:gd name="T16" fmla="*/ 257 w 277"/>
                <a:gd name="T17" fmla="*/ 152 h 193"/>
                <a:gd name="T18" fmla="*/ 268 w 277"/>
                <a:gd name="T19" fmla="*/ 134 h 193"/>
                <a:gd name="T20" fmla="*/ 275 w 277"/>
                <a:gd name="T21" fmla="*/ 114 h 193"/>
                <a:gd name="T22" fmla="*/ 276 w 277"/>
                <a:gd name="T23" fmla="*/ 94 h 193"/>
                <a:gd name="T24" fmla="*/ 273 w 277"/>
                <a:gd name="T25" fmla="*/ 74 h 193"/>
                <a:gd name="T26" fmla="*/ 265 w 277"/>
                <a:gd name="T27" fmla="*/ 56 h 193"/>
                <a:gd name="T28" fmla="*/ 254 w 277"/>
                <a:gd name="T29" fmla="*/ 40 h 193"/>
                <a:gd name="T30" fmla="*/ 241 w 277"/>
                <a:gd name="T31" fmla="*/ 26 h 193"/>
                <a:gd name="T32" fmla="*/ 222 w 277"/>
                <a:gd name="T33" fmla="*/ 15 h 193"/>
                <a:gd name="T34" fmla="*/ 204 w 277"/>
                <a:gd name="T35" fmla="*/ 8 h 193"/>
                <a:gd name="T36" fmla="*/ 185 w 277"/>
                <a:gd name="T37" fmla="*/ 3 h 193"/>
                <a:gd name="T38" fmla="*/ 163 w 277"/>
                <a:gd name="T39" fmla="*/ 0 h 193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277"/>
                <a:gd name="T61" fmla="*/ 0 h 193"/>
                <a:gd name="T62" fmla="*/ 277 w 277"/>
                <a:gd name="T63" fmla="*/ 193 h 193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277" h="193">
                  <a:moveTo>
                    <a:pt x="163" y="0"/>
                  </a:moveTo>
                  <a:lnTo>
                    <a:pt x="0" y="0"/>
                  </a:lnTo>
                  <a:lnTo>
                    <a:pt x="0" y="192"/>
                  </a:lnTo>
                  <a:lnTo>
                    <a:pt x="163" y="192"/>
                  </a:lnTo>
                  <a:lnTo>
                    <a:pt x="187" y="190"/>
                  </a:lnTo>
                  <a:lnTo>
                    <a:pt x="209" y="184"/>
                  </a:lnTo>
                  <a:lnTo>
                    <a:pt x="228" y="176"/>
                  </a:lnTo>
                  <a:lnTo>
                    <a:pt x="244" y="163"/>
                  </a:lnTo>
                  <a:lnTo>
                    <a:pt x="257" y="152"/>
                  </a:lnTo>
                  <a:lnTo>
                    <a:pt x="268" y="134"/>
                  </a:lnTo>
                  <a:lnTo>
                    <a:pt x="275" y="114"/>
                  </a:lnTo>
                  <a:lnTo>
                    <a:pt x="276" y="94"/>
                  </a:lnTo>
                  <a:lnTo>
                    <a:pt x="273" y="74"/>
                  </a:lnTo>
                  <a:lnTo>
                    <a:pt x="265" y="56"/>
                  </a:lnTo>
                  <a:lnTo>
                    <a:pt x="254" y="40"/>
                  </a:lnTo>
                  <a:lnTo>
                    <a:pt x="241" y="26"/>
                  </a:lnTo>
                  <a:lnTo>
                    <a:pt x="222" y="15"/>
                  </a:lnTo>
                  <a:lnTo>
                    <a:pt x="204" y="8"/>
                  </a:lnTo>
                  <a:lnTo>
                    <a:pt x="185" y="3"/>
                  </a:lnTo>
                  <a:lnTo>
                    <a:pt x="163" y="0"/>
                  </a:lnTo>
                </a:path>
              </a:pathLst>
            </a:custGeom>
            <a:solidFill>
              <a:schemeClr val="bg1"/>
            </a:solidFill>
            <a:ln w="12700" cap="rnd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PLDs</a:t>
            </a:r>
            <a:endParaRPr lang="en-GB" dirty="0"/>
          </a:p>
        </p:txBody>
      </p:sp>
      <p:sp>
        <p:nvSpPr>
          <p:cNvPr id="61" name="Slide Number Placeholder 6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847850" y="1628775"/>
            <a:ext cx="7448550" cy="1366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b="1" dirty="0"/>
              <a:t> </a:t>
            </a:r>
            <a:r>
              <a:rPr lang="en-GB" b="1" dirty="0"/>
              <a:t>Array of PAL-like devices, interconnected by a switch matrix</a:t>
            </a:r>
            <a:endParaRPr lang="en-US" b="1" dirty="0"/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US" b="1" dirty="0"/>
              <a:t>Programmable PLD Blocks and </a:t>
            </a:r>
            <a:r>
              <a:rPr lang="en-GB" b="1" dirty="0"/>
              <a:t>interconnections.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Char char="n"/>
            </a:pPr>
            <a:r>
              <a:rPr lang="en-GB" b="1" dirty="0"/>
              <a:t> Electrically Erasable links</a:t>
            </a:r>
          </a:p>
          <a:p>
            <a:pPr>
              <a:spcBef>
                <a:spcPct val="20000"/>
              </a:spcBef>
              <a:buClr>
                <a:schemeClr val="hlink"/>
              </a:buClr>
              <a:buSzPct val="50000"/>
              <a:buFont typeface="Monotype Sorts" pitchFamily="2" charset="2"/>
              <a:buNone/>
            </a:pPr>
            <a:endParaRPr lang="en-US" b="1" dirty="0"/>
          </a:p>
        </p:txBody>
      </p:sp>
      <p:grpSp>
        <p:nvGrpSpPr>
          <p:cNvPr id="60" name="Group 59"/>
          <p:cNvGrpSpPr/>
          <p:nvPr/>
        </p:nvGrpSpPr>
        <p:grpSpPr>
          <a:xfrm>
            <a:off x="2209801" y="2819400"/>
            <a:ext cx="6779481" cy="4014446"/>
            <a:chOff x="877888" y="1143000"/>
            <a:chExt cx="7496863" cy="4795388"/>
          </a:xfrm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4394255" y="2100147"/>
              <a:ext cx="360908" cy="2803677"/>
            </a:xfrm>
            <a:prstGeom prst="rect">
              <a:avLst/>
            </a:prstGeom>
            <a:solidFill>
              <a:srgbClr val="A3F25F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 rot="16200000">
              <a:off x="3434783" y="3523617"/>
              <a:ext cx="2255699" cy="32572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 b="1" dirty="0">
                  <a:solidFill>
                    <a:srgbClr val="000000"/>
                  </a:solidFill>
                </a:rPr>
                <a:t>Central Switch Matrix</a:t>
              </a:r>
              <a:endParaRPr 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5225336" y="2106923"/>
              <a:ext cx="1875727" cy="1216339"/>
            </a:xfrm>
            <a:prstGeom prst="rect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5725310" y="2606672"/>
              <a:ext cx="1079546" cy="351856"/>
            </a:xfrm>
            <a:prstGeom prst="rect">
              <a:avLst/>
            </a:prstGeom>
            <a:solidFill>
              <a:srgbClr val="A2C1FE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 b="1">
                  <a:solidFill>
                    <a:srgbClr val="000000"/>
                  </a:solidFill>
                </a:rPr>
                <a:t>PAL Block</a:t>
              </a: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5225336" y="3697650"/>
              <a:ext cx="1875727" cy="1216339"/>
            </a:xfrm>
            <a:prstGeom prst="rect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5725310" y="4151659"/>
              <a:ext cx="1079546" cy="351856"/>
            </a:xfrm>
            <a:prstGeom prst="rect">
              <a:avLst/>
            </a:prstGeom>
            <a:solidFill>
              <a:srgbClr val="A2C1FE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 b="1">
                  <a:solidFill>
                    <a:srgbClr val="000000"/>
                  </a:solidFill>
                </a:rPr>
                <a:t>PAL Block</a:t>
              </a:r>
              <a:endParaRPr lang="en-US" sz="800" b="1">
                <a:solidFill>
                  <a:srgbClr val="000000"/>
                </a:solidFill>
              </a:endParaRPr>
            </a:p>
          </p:txBody>
        </p:sp>
        <p:grpSp>
          <p:nvGrpSpPr>
            <p:cNvPr id="18" name="Group 11"/>
            <p:cNvGrpSpPr>
              <a:grpSpLocks/>
            </p:cNvGrpSpPr>
            <p:nvPr/>
          </p:nvGrpSpPr>
          <p:grpSpPr bwMode="auto">
            <a:xfrm>
              <a:off x="4505176" y="1593621"/>
              <a:ext cx="112577" cy="486197"/>
              <a:chOff x="3103" y="890"/>
              <a:chExt cx="68" cy="287"/>
            </a:xfrm>
          </p:grpSpPr>
          <p:sp>
            <p:nvSpPr>
              <p:cNvPr id="58" name="Line 12"/>
              <p:cNvSpPr>
                <a:spLocks noChangeShapeType="1"/>
              </p:cNvSpPr>
              <p:nvPr/>
            </p:nvSpPr>
            <p:spPr bwMode="auto">
              <a:xfrm flipV="1">
                <a:off x="3137" y="890"/>
                <a:ext cx="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" name="Freeform 13"/>
              <p:cNvSpPr>
                <a:spLocks/>
              </p:cNvSpPr>
              <p:nvPr/>
            </p:nvSpPr>
            <p:spPr bwMode="auto">
              <a:xfrm>
                <a:off x="3103" y="1110"/>
                <a:ext cx="68" cy="67"/>
              </a:xfrm>
              <a:custGeom>
                <a:avLst/>
                <a:gdLst>
                  <a:gd name="T0" fmla="*/ 0 w 68"/>
                  <a:gd name="T1" fmla="*/ 0 h 67"/>
                  <a:gd name="T2" fmla="*/ 34 w 68"/>
                  <a:gd name="T3" fmla="*/ 66 h 67"/>
                  <a:gd name="T4" fmla="*/ 67 w 68"/>
                  <a:gd name="T5" fmla="*/ 0 h 67"/>
                  <a:gd name="T6" fmla="*/ 0 w 68"/>
                  <a:gd name="T7" fmla="*/ 0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7"/>
                  <a:gd name="T14" fmla="*/ 68 w 68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7">
                    <a:moveTo>
                      <a:pt x="0" y="0"/>
                    </a:moveTo>
                    <a:lnTo>
                      <a:pt x="34" y="66"/>
                    </a:lnTo>
                    <a:lnTo>
                      <a:pt x="67" y="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19" name="Group 14"/>
            <p:cNvGrpSpPr>
              <a:grpSpLocks/>
            </p:cNvGrpSpPr>
            <p:nvPr/>
          </p:nvGrpSpPr>
          <p:grpSpPr bwMode="auto">
            <a:xfrm>
              <a:off x="4510143" y="4919070"/>
              <a:ext cx="112577" cy="492973"/>
              <a:chOff x="3106" y="2853"/>
              <a:chExt cx="68" cy="291"/>
            </a:xfrm>
          </p:grpSpPr>
          <p:sp>
            <p:nvSpPr>
              <p:cNvPr id="56" name="Line 15"/>
              <p:cNvSpPr>
                <a:spLocks noChangeShapeType="1"/>
              </p:cNvSpPr>
              <p:nvPr/>
            </p:nvSpPr>
            <p:spPr bwMode="auto">
              <a:xfrm flipV="1">
                <a:off x="3139" y="2914"/>
                <a:ext cx="0" cy="2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" name="Freeform 16"/>
              <p:cNvSpPr>
                <a:spLocks/>
              </p:cNvSpPr>
              <p:nvPr/>
            </p:nvSpPr>
            <p:spPr bwMode="auto">
              <a:xfrm>
                <a:off x="3106" y="2853"/>
                <a:ext cx="68" cy="68"/>
              </a:xfrm>
              <a:custGeom>
                <a:avLst/>
                <a:gdLst>
                  <a:gd name="T0" fmla="*/ 67 w 68"/>
                  <a:gd name="T1" fmla="*/ 67 h 68"/>
                  <a:gd name="T2" fmla="*/ 33 w 68"/>
                  <a:gd name="T3" fmla="*/ 0 h 68"/>
                  <a:gd name="T4" fmla="*/ 0 w 68"/>
                  <a:gd name="T5" fmla="*/ 67 h 68"/>
                  <a:gd name="T6" fmla="*/ 67 w 68"/>
                  <a:gd name="T7" fmla="*/ 67 h 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8"/>
                  <a:gd name="T13" fmla="*/ 0 h 68"/>
                  <a:gd name="T14" fmla="*/ 68 w 68"/>
                  <a:gd name="T15" fmla="*/ 68 h 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8" h="68">
                    <a:moveTo>
                      <a:pt x="67" y="67"/>
                    </a:moveTo>
                    <a:lnTo>
                      <a:pt x="33" y="0"/>
                    </a:lnTo>
                    <a:lnTo>
                      <a:pt x="0" y="67"/>
                    </a:lnTo>
                    <a:lnTo>
                      <a:pt x="67" y="67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0" name="Group 17"/>
            <p:cNvGrpSpPr>
              <a:grpSpLocks/>
            </p:cNvGrpSpPr>
            <p:nvPr/>
          </p:nvGrpSpPr>
          <p:grpSpPr bwMode="auto">
            <a:xfrm>
              <a:off x="3935671" y="4236362"/>
              <a:ext cx="450307" cy="115196"/>
              <a:chOff x="2759" y="2450"/>
              <a:chExt cx="272" cy="68"/>
            </a:xfrm>
          </p:grpSpPr>
          <p:sp>
            <p:nvSpPr>
              <p:cNvPr id="53" name="Line 18"/>
              <p:cNvSpPr>
                <a:spLocks noChangeShapeType="1"/>
              </p:cNvSpPr>
              <p:nvPr/>
            </p:nvSpPr>
            <p:spPr bwMode="auto">
              <a:xfrm>
                <a:off x="2830" y="2484"/>
                <a:ext cx="1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" name="Freeform 19"/>
              <p:cNvSpPr>
                <a:spLocks/>
              </p:cNvSpPr>
              <p:nvPr/>
            </p:nvSpPr>
            <p:spPr bwMode="auto">
              <a:xfrm>
                <a:off x="2759" y="2450"/>
                <a:ext cx="70" cy="67"/>
              </a:xfrm>
              <a:custGeom>
                <a:avLst/>
                <a:gdLst>
                  <a:gd name="T0" fmla="*/ 69 w 70"/>
                  <a:gd name="T1" fmla="*/ 0 h 67"/>
                  <a:gd name="T2" fmla="*/ 0 w 70"/>
                  <a:gd name="T3" fmla="*/ 34 h 67"/>
                  <a:gd name="T4" fmla="*/ 69 w 70"/>
                  <a:gd name="T5" fmla="*/ 66 h 67"/>
                  <a:gd name="T6" fmla="*/ 69 w 70"/>
                  <a:gd name="T7" fmla="*/ 0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7"/>
                  <a:gd name="T14" fmla="*/ 70 w 70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7">
                    <a:moveTo>
                      <a:pt x="69" y="0"/>
                    </a:moveTo>
                    <a:lnTo>
                      <a:pt x="0" y="34"/>
                    </a:lnTo>
                    <a:lnTo>
                      <a:pt x="69" y="66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55" name="Freeform 20"/>
              <p:cNvSpPr>
                <a:spLocks/>
              </p:cNvSpPr>
              <p:nvPr/>
            </p:nvSpPr>
            <p:spPr bwMode="auto">
              <a:xfrm>
                <a:off x="2961" y="2451"/>
                <a:ext cx="70" cy="67"/>
              </a:xfrm>
              <a:custGeom>
                <a:avLst/>
                <a:gdLst>
                  <a:gd name="T0" fmla="*/ 0 w 70"/>
                  <a:gd name="T1" fmla="*/ 66 h 67"/>
                  <a:gd name="T2" fmla="*/ 69 w 70"/>
                  <a:gd name="T3" fmla="*/ 33 h 67"/>
                  <a:gd name="T4" fmla="*/ 0 w 70"/>
                  <a:gd name="T5" fmla="*/ 0 h 67"/>
                  <a:gd name="T6" fmla="*/ 0 w 70"/>
                  <a:gd name="T7" fmla="*/ 66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7"/>
                  <a:gd name="T14" fmla="*/ 70 w 70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7">
                    <a:moveTo>
                      <a:pt x="0" y="66"/>
                    </a:moveTo>
                    <a:lnTo>
                      <a:pt x="69" y="33"/>
                    </a:lnTo>
                    <a:lnTo>
                      <a:pt x="0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21" name="Group 21"/>
            <p:cNvGrpSpPr>
              <a:grpSpLocks/>
            </p:cNvGrpSpPr>
            <p:nvPr/>
          </p:nvGrpSpPr>
          <p:grpSpPr bwMode="auto">
            <a:xfrm>
              <a:off x="4770063" y="4232974"/>
              <a:ext cx="443685" cy="115196"/>
              <a:chOff x="3263" y="2448"/>
              <a:chExt cx="268" cy="68"/>
            </a:xfrm>
          </p:grpSpPr>
          <p:sp>
            <p:nvSpPr>
              <p:cNvPr id="50" name="Line 22"/>
              <p:cNvSpPr>
                <a:spLocks noChangeShapeType="1"/>
              </p:cNvSpPr>
              <p:nvPr/>
            </p:nvSpPr>
            <p:spPr bwMode="auto">
              <a:xfrm>
                <a:off x="3332" y="2482"/>
                <a:ext cx="130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1" name="Freeform 23"/>
              <p:cNvSpPr>
                <a:spLocks/>
              </p:cNvSpPr>
              <p:nvPr/>
            </p:nvSpPr>
            <p:spPr bwMode="auto">
              <a:xfrm>
                <a:off x="3263" y="2448"/>
                <a:ext cx="69" cy="67"/>
              </a:xfrm>
              <a:custGeom>
                <a:avLst/>
                <a:gdLst>
                  <a:gd name="T0" fmla="*/ 68 w 69"/>
                  <a:gd name="T1" fmla="*/ 0 h 67"/>
                  <a:gd name="T2" fmla="*/ 0 w 69"/>
                  <a:gd name="T3" fmla="*/ 34 h 67"/>
                  <a:gd name="T4" fmla="*/ 68 w 69"/>
                  <a:gd name="T5" fmla="*/ 66 h 67"/>
                  <a:gd name="T6" fmla="*/ 68 w 69"/>
                  <a:gd name="T7" fmla="*/ 0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9"/>
                  <a:gd name="T13" fmla="*/ 0 h 67"/>
                  <a:gd name="T14" fmla="*/ 69 w 69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9" h="67">
                    <a:moveTo>
                      <a:pt x="68" y="0"/>
                    </a:moveTo>
                    <a:lnTo>
                      <a:pt x="0" y="34"/>
                    </a:lnTo>
                    <a:lnTo>
                      <a:pt x="68" y="66"/>
                    </a:lnTo>
                    <a:lnTo>
                      <a:pt x="68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52" name="Freeform 24"/>
              <p:cNvSpPr>
                <a:spLocks/>
              </p:cNvSpPr>
              <p:nvPr/>
            </p:nvSpPr>
            <p:spPr bwMode="auto">
              <a:xfrm>
                <a:off x="3464" y="2449"/>
                <a:ext cx="67" cy="67"/>
              </a:xfrm>
              <a:custGeom>
                <a:avLst/>
                <a:gdLst>
                  <a:gd name="T0" fmla="*/ 0 w 67"/>
                  <a:gd name="T1" fmla="*/ 66 h 67"/>
                  <a:gd name="T2" fmla="*/ 66 w 67"/>
                  <a:gd name="T3" fmla="*/ 33 h 67"/>
                  <a:gd name="T4" fmla="*/ 0 w 67"/>
                  <a:gd name="T5" fmla="*/ 0 h 67"/>
                  <a:gd name="T6" fmla="*/ 0 w 67"/>
                  <a:gd name="T7" fmla="*/ 66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67"/>
                  <a:gd name="T13" fmla="*/ 0 h 67"/>
                  <a:gd name="T14" fmla="*/ 67 w 67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67" h="67">
                    <a:moveTo>
                      <a:pt x="0" y="66"/>
                    </a:moveTo>
                    <a:lnTo>
                      <a:pt x="66" y="33"/>
                    </a:lnTo>
                    <a:lnTo>
                      <a:pt x="0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22" name="Rectangle 25"/>
            <p:cNvSpPr>
              <a:spLocks noChangeArrowheads="1"/>
            </p:cNvSpPr>
            <p:nvPr/>
          </p:nvSpPr>
          <p:spPr bwMode="auto">
            <a:xfrm>
              <a:off x="4135991" y="1143000"/>
              <a:ext cx="1185904" cy="3518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>
                  <a:solidFill>
                    <a:srgbClr val="000000"/>
                  </a:solidFill>
                </a:rPr>
                <a:t>Dedicated</a:t>
              </a:r>
            </a:p>
          </p:txBody>
        </p:sp>
        <p:sp>
          <p:nvSpPr>
            <p:cNvPr id="23" name="Rectangle 26"/>
            <p:cNvSpPr>
              <a:spLocks noChangeArrowheads="1"/>
            </p:cNvSpPr>
            <p:nvPr/>
          </p:nvSpPr>
          <p:spPr bwMode="auto">
            <a:xfrm>
              <a:off x="4296578" y="1305630"/>
              <a:ext cx="732111" cy="3518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>
                  <a:solidFill>
                    <a:srgbClr val="000000"/>
                  </a:solidFill>
                </a:rPr>
                <a:t>inputs</a:t>
              </a:r>
            </a:p>
          </p:txBody>
        </p:sp>
        <p:sp>
          <p:nvSpPr>
            <p:cNvPr id="24" name="Rectangle 27"/>
            <p:cNvSpPr>
              <a:spLocks noChangeArrowheads="1"/>
            </p:cNvSpPr>
            <p:nvPr/>
          </p:nvSpPr>
          <p:spPr bwMode="auto">
            <a:xfrm>
              <a:off x="4324723" y="5456089"/>
              <a:ext cx="811878" cy="3518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>
                  <a:solidFill>
                    <a:srgbClr val="000000"/>
                  </a:solidFill>
                </a:rPr>
                <a:t>Clock/</a:t>
              </a:r>
            </a:p>
          </p:txBody>
        </p:sp>
        <p:sp>
          <p:nvSpPr>
            <p:cNvPr id="25" name="Rectangle 28"/>
            <p:cNvSpPr>
              <a:spLocks noChangeArrowheads="1"/>
            </p:cNvSpPr>
            <p:nvPr/>
          </p:nvSpPr>
          <p:spPr bwMode="auto">
            <a:xfrm>
              <a:off x="4326378" y="5586532"/>
              <a:ext cx="737428" cy="3518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>
                  <a:solidFill>
                    <a:srgbClr val="000000"/>
                  </a:solidFill>
                </a:rPr>
                <a:t>Inputs</a:t>
              </a:r>
            </a:p>
          </p:txBody>
        </p:sp>
        <p:sp>
          <p:nvSpPr>
            <p:cNvPr id="26" name="Rectangle 29"/>
            <p:cNvSpPr>
              <a:spLocks noChangeArrowheads="1"/>
            </p:cNvSpPr>
            <p:nvPr/>
          </p:nvSpPr>
          <p:spPr bwMode="auto">
            <a:xfrm>
              <a:off x="2069877" y="2118781"/>
              <a:ext cx="1874071" cy="1216339"/>
            </a:xfrm>
            <a:prstGeom prst="rect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7" name="Rectangle 30"/>
            <p:cNvSpPr>
              <a:spLocks noChangeArrowheads="1"/>
            </p:cNvSpPr>
            <p:nvPr/>
          </p:nvSpPr>
          <p:spPr bwMode="auto">
            <a:xfrm>
              <a:off x="2546671" y="2525357"/>
              <a:ext cx="1079546" cy="351856"/>
            </a:xfrm>
            <a:prstGeom prst="rect">
              <a:avLst/>
            </a:prstGeom>
            <a:solidFill>
              <a:srgbClr val="A2C1FE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 b="1">
                  <a:solidFill>
                    <a:srgbClr val="000000"/>
                  </a:solidFill>
                </a:rPr>
                <a:t>PAL Block</a:t>
              </a: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28" name="Rectangle 31"/>
            <p:cNvSpPr>
              <a:spLocks noChangeArrowheads="1"/>
            </p:cNvSpPr>
            <p:nvPr/>
          </p:nvSpPr>
          <p:spPr bwMode="auto">
            <a:xfrm>
              <a:off x="2046699" y="3687485"/>
              <a:ext cx="1874071" cy="1216339"/>
            </a:xfrm>
            <a:prstGeom prst="rect">
              <a:avLst/>
            </a:prstGeom>
            <a:solidFill>
              <a:srgbClr val="A2C1FE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9" name="Rectangle 32"/>
            <p:cNvSpPr>
              <a:spLocks noChangeArrowheads="1"/>
            </p:cNvSpPr>
            <p:nvPr/>
          </p:nvSpPr>
          <p:spPr bwMode="auto">
            <a:xfrm>
              <a:off x="2546671" y="4151659"/>
              <a:ext cx="1079546" cy="351856"/>
            </a:xfrm>
            <a:prstGeom prst="rect">
              <a:avLst/>
            </a:prstGeom>
            <a:solidFill>
              <a:srgbClr val="A2C1FE"/>
            </a:solidFill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 b="1">
                  <a:solidFill>
                    <a:srgbClr val="000000"/>
                  </a:solidFill>
                </a:rPr>
                <a:t>PAL Block</a:t>
              </a:r>
              <a:endParaRPr lang="en-US" sz="800" b="1">
                <a:solidFill>
                  <a:srgbClr val="000000"/>
                </a:solidFill>
              </a:endParaRPr>
            </a:p>
          </p:txBody>
        </p:sp>
        <p:sp>
          <p:nvSpPr>
            <p:cNvPr id="30" name="Rectangle 33"/>
            <p:cNvSpPr>
              <a:spLocks noChangeArrowheads="1"/>
            </p:cNvSpPr>
            <p:nvPr/>
          </p:nvSpPr>
          <p:spPr bwMode="auto">
            <a:xfrm>
              <a:off x="877888" y="2525357"/>
              <a:ext cx="584983" cy="3518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 b="1">
                  <a:solidFill>
                    <a:srgbClr val="000000"/>
                  </a:solidFill>
                </a:rPr>
                <a:t>I/Os</a:t>
              </a:r>
            </a:p>
          </p:txBody>
        </p:sp>
        <p:sp>
          <p:nvSpPr>
            <p:cNvPr id="31" name="Rectangle 34"/>
            <p:cNvSpPr>
              <a:spLocks noChangeArrowheads="1"/>
            </p:cNvSpPr>
            <p:nvPr/>
          </p:nvSpPr>
          <p:spPr bwMode="auto">
            <a:xfrm>
              <a:off x="877888" y="4151659"/>
              <a:ext cx="584983" cy="3518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 b="1">
                  <a:solidFill>
                    <a:srgbClr val="000000"/>
                  </a:solidFill>
                </a:rPr>
                <a:t>I/Os</a:t>
              </a:r>
            </a:p>
          </p:txBody>
        </p:sp>
        <p:sp>
          <p:nvSpPr>
            <p:cNvPr id="32" name="Rectangle 35"/>
            <p:cNvSpPr>
              <a:spLocks noChangeArrowheads="1"/>
            </p:cNvSpPr>
            <p:nvPr/>
          </p:nvSpPr>
          <p:spPr bwMode="auto">
            <a:xfrm>
              <a:off x="7789768" y="4151659"/>
              <a:ext cx="584983" cy="3518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 b="1" dirty="0">
                  <a:solidFill>
                    <a:srgbClr val="000000"/>
                  </a:solidFill>
                </a:rPr>
                <a:t>I/Os</a:t>
              </a:r>
            </a:p>
          </p:txBody>
        </p:sp>
        <p:sp>
          <p:nvSpPr>
            <p:cNvPr id="33" name="Rectangle 36"/>
            <p:cNvSpPr>
              <a:spLocks noChangeArrowheads="1"/>
            </p:cNvSpPr>
            <p:nvPr/>
          </p:nvSpPr>
          <p:spPr bwMode="auto">
            <a:xfrm>
              <a:off x="7789768" y="2606672"/>
              <a:ext cx="584983" cy="3518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5257" tIns="46793" rIns="95257" bIns="46793">
              <a:spAutoFit/>
            </a:bodyPr>
            <a:lstStyle/>
            <a:p>
              <a:pPr defTabSz="962025" eaLnBrk="0" hangingPunct="0"/>
              <a:r>
                <a:rPr lang="en-US" sz="1300" b="1">
                  <a:solidFill>
                    <a:srgbClr val="000000"/>
                  </a:solidFill>
                </a:rPr>
                <a:t>I/Os</a:t>
              </a:r>
            </a:p>
          </p:txBody>
        </p:sp>
        <p:grpSp>
          <p:nvGrpSpPr>
            <p:cNvPr id="34" name="Group 37"/>
            <p:cNvGrpSpPr>
              <a:grpSpLocks/>
            </p:cNvGrpSpPr>
            <p:nvPr/>
          </p:nvGrpSpPr>
          <p:grpSpPr bwMode="auto">
            <a:xfrm>
              <a:off x="3977059" y="2687987"/>
              <a:ext cx="450307" cy="115196"/>
              <a:chOff x="2759" y="2450"/>
              <a:chExt cx="272" cy="68"/>
            </a:xfrm>
          </p:grpSpPr>
          <p:sp>
            <p:nvSpPr>
              <p:cNvPr id="47" name="Line 38"/>
              <p:cNvSpPr>
                <a:spLocks noChangeShapeType="1"/>
              </p:cNvSpPr>
              <p:nvPr/>
            </p:nvSpPr>
            <p:spPr bwMode="auto">
              <a:xfrm>
                <a:off x="2830" y="2484"/>
                <a:ext cx="1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8" name="Freeform 39"/>
              <p:cNvSpPr>
                <a:spLocks/>
              </p:cNvSpPr>
              <p:nvPr/>
            </p:nvSpPr>
            <p:spPr bwMode="auto">
              <a:xfrm>
                <a:off x="2759" y="2450"/>
                <a:ext cx="70" cy="67"/>
              </a:xfrm>
              <a:custGeom>
                <a:avLst/>
                <a:gdLst>
                  <a:gd name="T0" fmla="*/ 69 w 70"/>
                  <a:gd name="T1" fmla="*/ 0 h 67"/>
                  <a:gd name="T2" fmla="*/ 0 w 70"/>
                  <a:gd name="T3" fmla="*/ 34 h 67"/>
                  <a:gd name="T4" fmla="*/ 69 w 70"/>
                  <a:gd name="T5" fmla="*/ 66 h 67"/>
                  <a:gd name="T6" fmla="*/ 69 w 70"/>
                  <a:gd name="T7" fmla="*/ 0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7"/>
                  <a:gd name="T14" fmla="*/ 70 w 70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7">
                    <a:moveTo>
                      <a:pt x="69" y="0"/>
                    </a:moveTo>
                    <a:lnTo>
                      <a:pt x="0" y="34"/>
                    </a:lnTo>
                    <a:lnTo>
                      <a:pt x="69" y="66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9" name="Freeform 40"/>
              <p:cNvSpPr>
                <a:spLocks/>
              </p:cNvSpPr>
              <p:nvPr/>
            </p:nvSpPr>
            <p:spPr bwMode="auto">
              <a:xfrm>
                <a:off x="2961" y="2451"/>
                <a:ext cx="70" cy="67"/>
              </a:xfrm>
              <a:custGeom>
                <a:avLst/>
                <a:gdLst>
                  <a:gd name="T0" fmla="*/ 0 w 70"/>
                  <a:gd name="T1" fmla="*/ 66 h 67"/>
                  <a:gd name="T2" fmla="*/ 69 w 70"/>
                  <a:gd name="T3" fmla="*/ 33 h 67"/>
                  <a:gd name="T4" fmla="*/ 0 w 70"/>
                  <a:gd name="T5" fmla="*/ 0 h 67"/>
                  <a:gd name="T6" fmla="*/ 0 w 70"/>
                  <a:gd name="T7" fmla="*/ 66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7"/>
                  <a:gd name="T14" fmla="*/ 70 w 70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7">
                    <a:moveTo>
                      <a:pt x="0" y="66"/>
                    </a:moveTo>
                    <a:lnTo>
                      <a:pt x="69" y="33"/>
                    </a:lnTo>
                    <a:lnTo>
                      <a:pt x="0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grpSp>
          <p:nvGrpSpPr>
            <p:cNvPr id="35" name="Group 41"/>
            <p:cNvGrpSpPr>
              <a:grpSpLocks/>
            </p:cNvGrpSpPr>
            <p:nvPr/>
          </p:nvGrpSpPr>
          <p:grpSpPr bwMode="auto">
            <a:xfrm>
              <a:off x="4771718" y="2687987"/>
              <a:ext cx="450307" cy="115196"/>
              <a:chOff x="2759" y="2450"/>
              <a:chExt cx="272" cy="68"/>
            </a:xfrm>
          </p:grpSpPr>
          <p:sp>
            <p:nvSpPr>
              <p:cNvPr id="44" name="Line 42"/>
              <p:cNvSpPr>
                <a:spLocks noChangeShapeType="1"/>
              </p:cNvSpPr>
              <p:nvPr/>
            </p:nvSpPr>
            <p:spPr bwMode="auto">
              <a:xfrm>
                <a:off x="2830" y="2484"/>
                <a:ext cx="129" cy="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45" name="Freeform 43"/>
              <p:cNvSpPr>
                <a:spLocks/>
              </p:cNvSpPr>
              <p:nvPr/>
            </p:nvSpPr>
            <p:spPr bwMode="auto">
              <a:xfrm>
                <a:off x="2759" y="2450"/>
                <a:ext cx="70" cy="67"/>
              </a:xfrm>
              <a:custGeom>
                <a:avLst/>
                <a:gdLst>
                  <a:gd name="T0" fmla="*/ 69 w 70"/>
                  <a:gd name="T1" fmla="*/ 0 h 67"/>
                  <a:gd name="T2" fmla="*/ 0 w 70"/>
                  <a:gd name="T3" fmla="*/ 34 h 67"/>
                  <a:gd name="T4" fmla="*/ 69 w 70"/>
                  <a:gd name="T5" fmla="*/ 66 h 67"/>
                  <a:gd name="T6" fmla="*/ 69 w 70"/>
                  <a:gd name="T7" fmla="*/ 0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7"/>
                  <a:gd name="T14" fmla="*/ 70 w 70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7">
                    <a:moveTo>
                      <a:pt x="69" y="0"/>
                    </a:moveTo>
                    <a:lnTo>
                      <a:pt x="0" y="34"/>
                    </a:lnTo>
                    <a:lnTo>
                      <a:pt x="69" y="66"/>
                    </a:lnTo>
                    <a:lnTo>
                      <a:pt x="69" y="0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  <p:sp>
            <p:nvSpPr>
              <p:cNvPr id="46" name="Freeform 44"/>
              <p:cNvSpPr>
                <a:spLocks/>
              </p:cNvSpPr>
              <p:nvPr/>
            </p:nvSpPr>
            <p:spPr bwMode="auto">
              <a:xfrm>
                <a:off x="2961" y="2451"/>
                <a:ext cx="70" cy="67"/>
              </a:xfrm>
              <a:custGeom>
                <a:avLst/>
                <a:gdLst>
                  <a:gd name="T0" fmla="*/ 0 w 70"/>
                  <a:gd name="T1" fmla="*/ 66 h 67"/>
                  <a:gd name="T2" fmla="*/ 69 w 70"/>
                  <a:gd name="T3" fmla="*/ 33 h 67"/>
                  <a:gd name="T4" fmla="*/ 0 w 70"/>
                  <a:gd name="T5" fmla="*/ 0 h 67"/>
                  <a:gd name="T6" fmla="*/ 0 w 70"/>
                  <a:gd name="T7" fmla="*/ 66 h 6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0"/>
                  <a:gd name="T13" fmla="*/ 0 h 67"/>
                  <a:gd name="T14" fmla="*/ 70 w 70"/>
                  <a:gd name="T15" fmla="*/ 67 h 6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0" h="67">
                    <a:moveTo>
                      <a:pt x="0" y="66"/>
                    </a:moveTo>
                    <a:lnTo>
                      <a:pt x="69" y="33"/>
                    </a:lnTo>
                    <a:lnTo>
                      <a:pt x="0" y="0"/>
                    </a:lnTo>
                    <a:lnTo>
                      <a:pt x="0" y="66"/>
                    </a:lnTo>
                  </a:path>
                </a:pathLst>
              </a:custGeom>
              <a:solidFill>
                <a:srgbClr val="000000"/>
              </a:solidFill>
              <a:ln w="12700" cap="rnd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a-IR"/>
              </a:p>
            </p:txBody>
          </p:sp>
        </p:grpSp>
        <p:sp>
          <p:nvSpPr>
            <p:cNvPr id="36" name="Line 45"/>
            <p:cNvSpPr>
              <a:spLocks noChangeShapeType="1"/>
            </p:cNvSpPr>
            <p:nvPr/>
          </p:nvSpPr>
          <p:spPr bwMode="auto">
            <a:xfrm>
              <a:off x="1434149" y="2687987"/>
              <a:ext cx="6357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7" name="Line 46"/>
            <p:cNvSpPr>
              <a:spLocks noChangeShapeType="1"/>
            </p:cNvSpPr>
            <p:nvPr/>
          </p:nvSpPr>
          <p:spPr bwMode="auto">
            <a:xfrm>
              <a:off x="7076230" y="4314289"/>
              <a:ext cx="6357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8" name="Line 47"/>
            <p:cNvSpPr>
              <a:spLocks noChangeShapeType="1"/>
            </p:cNvSpPr>
            <p:nvPr/>
          </p:nvSpPr>
          <p:spPr bwMode="auto">
            <a:xfrm>
              <a:off x="7076230" y="2769302"/>
              <a:ext cx="6357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9" name="Line 48"/>
            <p:cNvSpPr>
              <a:spLocks noChangeShapeType="1"/>
            </p:cNvSpPr>
            <p:nvPr/>
          </p:nvSpPr>
          <p:spPr bwMode="auto">
            <a:xfrm>
              <a:off x="1434149" y="4314289"/>
              <a:ext cx="63572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0" name="Line 49"/>
            <p:cNvSpPr>
              <a:spLocks noChangeShapeType="1"/>
            </p:cNvSpPr>
            <p:nvPr/>
          </p:nvSpPr>
          <p:spPr bwMode="auto">
            <a:xfrm flipV="1">
              <a:off x="1672547" y="1793521"/>
              <a:ext cx="0" cy="2520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1" name="Line 50"/>
            <p:cNvSpPr>
              <a:spLocks noChangeShapeType="1"/>
            </p:cNvSpPr>
            <p:nvPr/>
          </p:nvSpPr>
          <p:spPr bwMode="auto">
            <a:xfrm>
              <a:off x="1672547" y="1793521"/>
              <a:ext cx="2860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2" name="Line 51"/>
            <p:cNvSpPr>
              <a:spLocks noChangeShapeType="1"/>
            </p:cNvSpPr>
            <p:nvPr/>
          </p:nvSpPr>
          <p:spPr bwMode="auto">
            <a:xfrm flipV="1">
              <a:off x="7473560" y="1793521"/>
              <a:ext cx="0" cy="25207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43" name="Line 52"/>
            <p:cNvSpPr>
              <a:spLocks noChangeShapeType="1"/>
            </p:cNvSpPr>
            <p:nvPr/>
          </p:nvSpPr>
          <p:spPr bwMode="auto">
            <a:xfrm flipH="1">
              <a:off x="4612787" y="1793521"/>
              <a:ext cx="286077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GB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FPGA Boards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5867400" cy="4873752"/>
          </a:xfrm>
        </p:spPr>
        <p:txBody>
          <a:bodyPr>
            <a:normAutofit/>
          </a:bodyPr>
          <a:lstStyle/>
          <a:p>
            <a:r>
              <a:rPr lang="en-GB" sz="1400" dirty="0"/>
              <a:t> </a:t>
            </a:r>
            <a:r>
              <a:rPr lang="en-US" sz="1400" b="1" dirty="0"/>
              <a:t> Mojo PLUS </a:t>
            </a:r>
            <a:r>
              <a:rPr lang="fa-IR" sz="1400" b="1" dirty="0"/>
              <a:t>(محصول ایرانی)</a:t>
            </a:r>
            <a:endParaRPr lang="en-US" sz="1400" b="1" dirty="0"/>
          </a:p>
          <a:p>
            <a:pPr lvl="1"/>
            <a:r>
              <a:rPr lang="en-GB" sz="1400" b="1" dirty="0"/>
              <a:t>Spartan 6 XC6SLX9 FPGA  + ARM Cortex M3</a:t>
            </a:r>
          </a:p>
          <a:p>
            <a:pPr lvl="1"/>
            <a:r>
              <a:rPr lang="en-GB" sz="1400" b="1" dirty="0"/>
              <a:t>84 digital IO pins, 8 </a:t>
            </a:r>
            <a:r>
              <a:rPr lang="en-GB" sz="1400" b="1" dirty="0" err="1"/>
              <a:t>analog</a:t>
            </a:r>
            <a:r>
              <a:rPr lang="en-GB" sz="1400" b="1" dirty="0"/>
              <a:t> inputs (10 and 12 bits width)</a:t>
            </a:r>
          </a:p>
          <a:p>
            <a:pPr lvl="1"/>
            <a:r>
              <a:rPr lang="en-GB" sz="1400" dirty="0"/>
              <a:t>32 Mbit Flash memory</a:t>
            </a:r>
          </a:p>
          <a:p>
            <a:pPr lvl="1"/>
            <a:r>
              <a:rPr lang="en-GB" sz="1400" dirty="0"/>
              <a:t>8 general purpose LEDs</a:t>
            </a:r>
          </a:p>
          <a:p>
            <a:pPr lvl="1"/>
            <a:r>
              <a:rPr lang="en-GB" sz="1400" dirty="0"/>
              <a:t>USB </a:t>
            </a:r>
            <a:r>
              <a:rPr lang="en-GB" sz="1400" dirty="0" err="1"/>
              <a:t>Programable</a:t>
            </a:r>
            <a:endParaRPr lang="en-GB" sz="1400" dirty="0"/>
          </a:p>
          <a:p>
            <a:pPr lvl="1"/>
            <a:endParaRPr lang="en-US" sz="1400" dirty="0"/>
          </a:p>
          <a:p>
            <a:pPr lvl="1"/>
            <a:r>
              <a:rPr lang="en-US" sz="1400" dirty="0"/>
              <a:t>Price: 360 </a:t>
            </a:r>
            <a:r>
              <a:rPr lang="fa-IR" sz="1400" dirty="0"/>
              <a:t>هزارتومان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3556" name="Picture 4" descr="http://server4.eca.ir/eshop/000/IMAGE/33323.jpg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1086" y="3124201"/>
            <a:ext cx="4949825" cy="3007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3970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FPGA Boards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5" y="1600200"/>
            <a:ext cx="5638800" cy="3777622"/>
          </a:xfrm>
        </p:spPr>
        <p:txBody>
          <a:bodyPr>
            <a:normAutofit/>
          </a:bodyPr>
          <a:lstStyle/>
          <a:p>
            <a:pPr algn="r" rtl="1"/>
            <a:r>
              <a:rPr lang="fa-IR" b="1" dirty="0">
                <a:cs typeface="B Nazanin" panose="00000400000000000000" pitchFamily="2" charset="-78"/>
              </a:rPr>
              <a:t>تراشه‌ی </a:t>
            </a:r>
            <a:r>
              <a:rPr lang="en-GB" b="1" dirty="0">
                <a:cs typeface="B Nazanin" panose="00000400000000000000" pitchFamily="2" charset="-78"/>
              </a:rPr>
              <a:t>Xilinx Spartan6-LX9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۴ مگابیت حافظه‌ی </a:t>
            </a:r>
            <a:r>
              <a:rPr lang="en-GB" b="1" dirty="0">
                <a:cs typeface="B Nazanin" panose="00000400000000000000" pitchFamily="2" charset="-78"/>
              </a:rPr>
              <a:t>SRAM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واسط </a:t>
            </a:r>
            <a:r>
              <a:rPr lang="en-GB" b="1" dirty="0">
                <a:cs typeface="B Nazanin" panose="00000400000000000000" pitchFamily="2" charset="-78"/>
              </a:rPr>
              <a:t>USB 2.0 </a:t>
            </a:r>
            <a:r>
              <a:rPr lang="fa-IR" b="1" dirty="0">
                <a:cs typeface="B Nazanin" panose="00000400000000000000" pitchFamily="2" charset="-78"/>
              </a:rPr>
              <a:t>با سرعت ۱۰</a:t>
            </a:r>
            <a:r>
              <a:rPr lang="en-GB" b="1" dirty="0">
                <a:cs typeface="B Nazanin" panose="00000400000000000000" pitchFamily="2" charset="-78"/>
              </a:rPr>
              <a:t>MB/s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پروگرامر </a:t>
            </a:r>
            <a:r>
              <a:rPr lang="en-GB" b="1" dirty="0">
                <a:cs typeface="B Nazanin" panose="00000400000000000000" pitchFamily="2" charset="-78"/>
              </a:rPr>
              <a:t>USB </a:t>
            </a:r>
            <a:r>
              <a:rPr lang="fa-IR" b="1" dirty="0">
                <a:cs typeface="B Nazanin" panose="00000400000000000000" pitchFamily="2" charset="-78"/>
              </a:rPr>
              <a:t>روی بورد؛ قابلیت پیکره‌بندی </a:t>
            </a:r>
            <a:r>
              <a:rPr lang="en-GB" b="1" dirty="0">
                <a:cs typeface="B Nazanin" panose="00000400000000000000" pitchFamily="2" charset="-78"/>
              </a:rPr>
              <a:t>FPGA </a:t>
            </a:r>
            <a:r>
              <a:rPr lang="fa-IR" b="1" dirty="0">
                <a:cs typeface="B Nazanin" panose="00000400000000000000" pitchFamily="2" charset="-78"/>
              </a:rPr>
              <a:t>و </a:t>
            </a:r>
            <a:r>
              <a:rPr lang="en-GB" b="1" dirty="0">
                <a:cs typeface="B Nazanin" panose="00000400000000000000" pitchFamily="2" charset="-78"/>
              </a:rPr>
              <a:t>SPI Flash </a:t>
            </a:r>
            <a:r>
              <a:rPr lang="fa-IR" b="1" dirty="0">
                <a:cs typeface="B Nazanin" panose="00000400000000000000" pitchFamily="2" charset="-78"/>
              </a:rPr>
              <a:t>از طریق پروگرامر </a:t>
            </a:r>
            <a:r>
              <a:rPr lang="en-GB" b="1" dirty="0" err="1">
                <a:cs typeface="B Nazanin" panose="00000400000000000000" pitchFamily="2" charset="-78"/>
              </a:rPr>
              <a:t>usb-jtag</a:t>
            </a:r>
            <a:r>
              <a:rPr lang="en-GB" b="1" dirty="0">
                <a:cs typeface="B Nazanin" panose="00000400000000000000" pitchFamily="2" charset="-78"/>
              </a:rPr>
              <a:t> </a:t>
            </a:r>
            <a:r>
              <a:rPr lang="fa-IR" b="1" dirty="0">
                <a:cs typeface="B Nazanin" panose="00000400000000000000" pitchFamily="2" charset="-78"/>
              </a:rPr>
              <a:t> تعبیه‌شده روی بورد</a:t>
            </a: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توسعه‌ی وسائل جانبی (از طریق کانکتور بال </a:t>
            </a:r>
            <a:r>
              <a:rPr lang="en-GB" b="1" dirty="0">
                <a:cs typeface="B Nazanin" panose="00000400000000000000" pitchFamily="2" charset="-78"/>
              </a:rPr>
              <a:t>Wing</a:t>
            </a:r>
            <a:r>
              <a:rPr lang="fa-IR" b="1" dirty="0">
                <a:cs typeface="B Nazanin" panose="00000400000000000000" pitchFamily="2" charset="-78"/>
              </a:rPr>
              <a:t>)</a:t>
            </a:r>
          </a:p>
          <a:p>
            <a:pPr algn="r" rtl="1"/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قیمت</a:t>
            </a:r>
            <a:r>
              <a:rPr lang="fa-IR" b="1">
                <a:cs typeface="B Nazanin" panose="00000400000000000000" pitchFamily="2" charset="-78"/>
              </a:rPr>
              <a:t>: 1 میلیون تومان</a:t>
            </a:r>
            <a:endParaRPr lang="fa-IR" b="1" dirty="0">
              <a:cs typeface="B Nazanin" panose="00000400000000000000" pitchFamily="2" charset="-78"/>
            </a:endParaRPr>
          </a:p>
          <a:p>
            <a:pPr algn="r" rtl="1"/>
            <a:r>
              <a:rPr lang="fa-IR" b="1" dirty="0">
                <a:cs typeface="B Nazanin" panose="00000400000000000000" pitchFamily="2" charset="-78"/>
              </a:rPr>
              <a:t>شرکت ترنج رایانه نصف جهان</a:t>
            </a:r>
            <a:endParaRPr lang="en-GB" dirty="0">
              <a:cs typeface="B Nazanin" panose="00000400000000000000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2" descr="http://posedge.ir/wp-content/uploads/2015/08/posedge-one.png?2ad0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3754077"/>
            <a:ext cx="4534769" cy="311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062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FPGA Boards</a:t>
            </a:r>
            <a:endParaRPr lang="fa-I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1992" y="1524000"/>
            <a:ext cx="8991600" cy="4873752"/>
          </a:xfrm>
        </p:spPr>
        <p:txBody>
          <a:bodyPr/>
          <a:lstStyle/>
          <a:p>
            <a:r>
              <a:rPr lang="en-US" b="1" dirty="0"/>
              <a:t>Z-turn Board</a:t>
            </a:r>
          </a:p>
          <a:p>
            <a:pPr lvl="1"/>
            <a:r>
              <a:rPr lang="en-US" sz="1800" dirty="0"/>
              <a:t>667MHz Xilinx XC7Z010/020 Dual-core ARM Cortex-A9 Processor with Xilinx 7-series FPGA logic </a:t>
            </a:r>
            <a:br>
              <a:rPr lang="en-US" sz="1800" dirty="0"/>
            </a:br>
            <a:r>
              <a:rPr lang="en-US" sz="1800" dirty="0"/>
              <a:t>- 1GB DDR3 SDRAM (2 x 512MB, 32-bit), 16MB QSPI Flash </a:t>
            </a:r>
            <a:br>
              <a:rPr lang="en-US" sz="1800" dirty="0"/>
            </a:br>
            <a:r>
              <a:rPr lang="en-US" sz="1800" dirty="0"/>
              <a:t>- USB_UART, USB2.0 OTG, 10/100/1000Mbps Ethernet, HDMI, TF, …</a:t>
            </a:r>
            <a:br>
              <a:rPr lang="en-US" sz="1800" dirty="0"/>
            </a:br>
            <a:r>
              <a:rPr lang="en-US" sz="1800" dirty="0"/>
              <a:t>- Onboard Three-axis Acceleration Sensor and Temperature Sensor</a:t>
            </a:r>
            <a:endParaRPr lang="fa-IR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23556" name="Picture 4" descr="http://www.myirtech.com/attached/image/20150129/zturnboard-interface.jpg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951"/>
          <a:stretch/>
        </p:blipFill>
        <p:spPr bwMode="auto">
          <a:xfrm>
            <a:off x="2695576" y="3573462"/>
            <a:ext cx="6524625" cy="3513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254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fa-IR" dirty="0">
                <a:cs typeface="B Nazanin" pitchFamily="2" charset="-78"/>
              </a:rPr>
              <a:t>مقدمه</a:t>
            </a:r>
            <a:endParaRPr lang="en-GB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634" y="1371600"/>
            <a:ext cx="6591985" cy="3777622"/>
          </a:xfrm>
        </p:spPr>
        <p:txBody>
          <a:bodyPr>
            <a:noAutofit/>
          </a:bodyPr>
          <a:lstStyle/>
          <a:p>
            <a:pPr algn="r" rtl="1">
              <a:spcBef>
                <a:spcPts val="0"/>
              </a:spcBef>
            </a:pPr>
            <a:r>
              <a:rPr lang="fa-IR" sz="1600" b="1" u="sng" dirty="0">
                <a:cs typeface="B Nazanin" pitchFamily="2" charset="-78"/>
              </a:rPr>
              <a:t>مباحث درس:</a:t>
            </a:r>
            <a:endParaRPr lang="en-GB" sz="1600" dirty="0">
              <a:cs typeface="B Nazanin" pitchFamily="2" charset="-78"/>
            </a:endParaRPr>
          </a:p>
          <a:p>
            <a:pPr algn="r" rtl="1">
              <a:spcBef>
                <a:spcPts val="0"/>
              </a:spcBef>
            </a:pPr>
            <a:endParaRPr lang="fa-IR" sz="1600" dirty="0">
              <a:cs typeface="B Nazanin" pitchFamily="2" charset="-78"/>
            </a:endParaRP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آشنایی با  </a:t>
            </a:r>
            <a:r>
              <a:rPr lang="en-GB" dirty="0">
                <a:cs typeface="B Nazanin" pitchFamily="2" charset="-78"/>
              </a:rPr>
              <a:t>FPGA </a:t>
            </a:r>
            <a:r>
              <a:rPr lang="fa-IR" dirty="0">
                <a:cs typeface="B Nazanin" pitchFamily="2" charset="-78"/>
              </a:rPr>
              <a:t>و زبانهای توصیف سخت افزار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زبان برنامه نویسی سخت افزار </a:t>
            </a:r>
            <a:r>
              <a:rPr lang="en-GB" dirty="0">
                <a:cs typeface="B Nazanin" pitchFamily="2" charset="-78"/>
              </a:rPr>
              <a:t>Verilog HDL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ساختار داخلی </a:t>
            </a:r>
            <a:r>
              <a:rPr lang="en-GB" dirty="0">
                <a:cs typeface="B Nazanin" pitchFamily="2" charset="-78"/>
              </a:rPr>
              <a:t>FPGA </a:t>
            </a:r>
            <a:r>
              <a:rPr lang="fa-IR" dirty="0">
                <a:cs typeface="B Nazanin" pitchFamily="2" charset="-78"/>
              </a:rPr>
              <a:t>و بلوک های آماده سخت افزاری 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آشنایی با نرم افزارهای شبیه سازی 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فرآیندهای سنتز، پیاده سازی و برنامه ریزی </a:t>
            </a:r>
            <a:r>
              <a:rPr lang="en-GB" dirty="0">
                <a:cs typeface="B Nazanin" pitchFamily="2" charset="-78"/>
              </a:rPr>
              <a:t>FPGA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آشنایی با تکنیکهای برنامه نویسی و طراحی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بهینه سازی طراحی سخت افزار (آشنایی با معیارها و روشهای بهینه سازی)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استفاده از هسته های نرم در طراحی مدارات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طراحی ماژولهای پردازش سیگنال در محیط </a:t>
            </a:r>
            <a:r>
              <a:rPr lang="en-US" dirty="0" err="1">
                <a:cs typeface="B Nazanin" pitchFamily="2" charset="-78"/>
              </a:rPr>
              <a:t>Matlab</a:t>
            </a:r>
            <a:endParaRPr lang="en-US" dirty="0">
              <a:cs typeface="B Nazanin" pitchFamily="2" charset="-78"/>
            </a:endParaRP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آشنایی با محیط </a:t>
            </a:r>
            <a:r>
              <a:rPr lang="en-US" dirty="0" err="1">
                <a:cs typeface="B Nazanin" pitchFamily="2" charset="-78"/>
              </a:rPr>
              <a:t>Vivado</a:t>
            </a:r>
            <a:r>
              <a:rPr lang="fa-IR" dirty="0">
                <a:cs typeface="B Nazanin" pitchFamily="2" charset="-78"/>
              </a:rPr>
              <a:t> و برنامه </a:t>
            </a:r>
            <a:r>
              <a:rPr lang="fa-IR" dirty="0" err="1">
                <a:cs typeface="B Nazanin" pitchFamily="2" charset="-78"/>
              </a:rPr>
              <a:t>نویسی</a:t>
            </a:r>
            <a:r>
              <a:rPr lang="fa-IR" dirty="0">
                <a:cs typeface="B Nazanin" pitchFamily="2" charset="-78"/>
              </a:rPr>
              <a:t> </a:t>
            </a:r>
            <a:r>
              <a:rPr lang="en-US" dirty="0">
                <a:cs typeface="B Nazanin" pitchFamily="2" charset="-78"/>
              </a:rPr>
              <a:t>HLS</a:t>
            </a:r>
            <a:r>
              <a:rPr lang="fa-IR" dirty="0">
                <a:cs typeface="B Nazanin" pitchFamily="2" charset="-78"/>
              </a:rPr>
              <a:t> و آشنایی با تراشه های </a:t>
            </a:r>
            <a:r>
              <a:rPr lang="en-US" dirty="0" err="1">
                <a:cs typeface="B Nazanin" pitchFamily="2" charset="-78"/>
              </a:rPr>
              <a:t>Zynq</a:t>
            </a:r>
            <a:endParaRPr lang="fa-IR" dirty="0">
              <a:cs typeface="B Nazanin" pitchFamily="2" charset="-78"/>
            </a:endParaRP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استفاده از هسته نرم </a:t>
            </a:r>
            <a:r>
              <a:rPr lang="en-GB" dirty="0" err="1">
                <a:cs typeface="B Nazanin" pitchFamily="2" charset="-78"/>
              </a:rPr>
              <a:t>MicroBlaze</a:t>
            </a:r>
            <a:r>
              <a:rPr lang="en-GB" dirty="0">
                <a:cs typeface="B Nazanin" pitchFamily="2" charset="-78"/>
              </a:rPr>
              <a:t> </a:t>
            </a:r>
            <a:r>
              <a:rPr lang="fa-IR" dirty="0">
                <a:cs typeface="B Nazanin" pitchFamily="2" charset="-78"/>
              </a:rPr>
              <a:t> و فراگیری </a:t>
            </a:r>
            <a:r>
              <a:rPr lang="en-GB" dirty="0">
                <a:cs typeface="B Nazanin" pitchFamily="2" charset="-78"/>
              </a:rPr>
              <a:t>Embedded Design </a:t>
            </a:r>
          </a:p>
          <a:p>
            <a:pPr algn="r" rtl="1">
              <a:spcBef>
                <a:spcPts val="0"/>
              </a:spcBef>
            </a:pPr>
            <a:endParaRPr lang="en-GB" sz="1600" dirty="0">
              <a:cs typeface="B Nazanin" pitchFamily="2" charset="-78"/>
            </a:endParaRPr>
          </a:p>
          <a:p>
            <a:pPr algn="r" rtl="1">
              <a:spcBef>
                <a:spcPts val="0"/>
              </a:spcBef>
            </a:pPr>
            <a:endParaRPr lang="en-GB" sz="1600" dirty="0">
              <a:cs typeface="B Nazanin" pitchFamily="2" charset="-78"/>
            </a:endParaRPr>
          </a:p>
          <a:p>
            <a:pPr algn="r" rtl="1">
              <a:spcBef>
                <a:spcPts val="0"/>
              </a:spcBef>
            </a:pPr>
            <a:r>
              <a:rPr lang="fa-IR" sz="1600" b="1" u="sng" dirty="0">
                <a:cs typeface="B Nazanin" pitchFamily="2" charset="-78"/>
              </a:rPr>
              <a:t>ارزشیابی:</a:t>
            </a:r>
            <a:endParaRPr lang="en-GB" sz="1600" dirty="0">
              <a:cs typeface="B Nazanin" pitchFamily="2" charset="-78"/>
            </a:endParaRP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کوئیز و حضور		4 نمره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تکلیف و پروژه 		5 نمره</a:t>
            </a:r>
          </a:p>
          <a:p>
            <a:pPr lvl="1" algn="r" rtl="1">
              <a:spcBef>
                <a:spcPts val="0"/>
              </a:spcBef>
            </a:pPr>
            <a:r>
              <a:rPr lang="fa-IR" dirty="0">
                <a:cs typeface="B Nazanin" pitchFamily="2" charset="-78"/>
              </a:rPr>
              <a:t>میان ترم + پایان ترم	</a:t>
            </a:r>
            <a:r>
              <a:rPr lang="fa-IR">
                <a:cs typeface="B Nazanin" pitchFamily="2" charset="-78"/>
              </a:rPr>
              <a:t>11 نمره</a:t>
            </a:r>
            <a:endParaRPr lang="fa-IR" dirty="0">
              <a:cs typeface="B Nazanin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2981" y="1692589"/>
            <a:ext cx="6591985" cy="3777622"/>
          </a:xfrm>
        </p:spPr>
        <p:txBody>
          <a:bodyPr/>
          <a:lstStyle/>
          <a:p>
            <a:r>
              <a:rPr lang="en-US" altLang="ja-JP" dirty="0"/>
              <a:t>What is an FPGA?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2849787" y="2191784"/>
            <a:ext cx="586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ct val="0"/>
              </a:spcBef>
              <a:buClrTx/>
            </a:pPr>
            <a:r>
              <a:rPr lang="en-US" sz="2800" b="1" dirty="0">
                <a:solidFill>
                  <a:srgbClr val="990033"/>
                </a:solidFill>
              </a:rPr>
              <a:t>F</a:t>
            </a:r>
            <a:r>
              <a:rPr lang="en-US" sz="2800" dirty="0">
                <a:solidFill>
                  <a:srgbClr val="000066"/>
                </a:solidFill>
              </a:rPr>
              <a:t>ield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990033"/>
                </a:solidFill>
              </a:rPr>
              <a:t>P</a:t>
            </a:r>
            <a:r>
              <a:rPr lang="en-US" sz="2800" dirty="0">
                <a:solidFill>
                  <a:srgbClr val="000066"/>
                </a:solidFill>
              </a:rPr>
              <a:t>rogrammable </a:t>
            </a:r>
            <a:r>
              <a:rPr lang="en-US" sz="2800" b="1" dirty="0">
                <a:solidFill>
                  <a:srgbClr val="990033"/>
                </a:solidFill>
              </a:rPr>
              <a:t>G</a:t>
            </a:r>
            <a:r>
              <a:rPr lang="en-US" sz="2800" dirty="0">
                <a:solidFill>
                  <a:srgbClr val="000066"/>
                </a:solidFill>
              </a:rPr>
              <a:t>ate</a:t>
            </a:r>
            <a:r>
              <a:rPr lang="en-US" sz="2800" b="1" dirty="0"/>
              <a:t> </a:t>
            </a:r>
            <a:r>
              <a:rPr lang="en-US" sz="2800" b="1" dirty="0">
                <a:solidFill>
                  <a:srgbClr val="990033"/>
                </a:solidFill>
              </a:rPr>
              <a:t>A</a:t>
            </a:r>
            <a:r>
              <a:rPr lang="en-US" sz="2800" dirty="0">
                <a:solidFill>
                  <a:srgbClr val="000066"/>
                </a:solidFill>
              </a:rPr>
              <a:t>rray</a:t>
            </a:r>
            <a:endParaRPr lang="en-US" sz="2800" dirty="0"/>
          </a:p>
        </p:txBody>
      </p:sp>
      <p:pic>
        <p:nvPicPr>
          <p:cNvPr id="2050" name="Picture 2" descr="http://xilinx.eetrend.com/files-eetrend-xilinx/imagecache/image600/wysiwyg_imageupload/502615/1717-3128-spartan-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425349" flipV="1">
            <a:off x="5440079" y="5637032"/>
            <a:ext cx="1848780" cy="745674"/>
          </a:xfrm>
          <a:prstGeom prst="rect">
            <a:avLst/>
          </a:prstGeom>
          <a:noFill/>
        </p:spPr>
      </p:pic>
      <p:pic>
        <p:nvPicPr>
          <p:cNvPr id="23554" name="Picture 2" descr="http://www.xilinx.com/content/xilinx/en/support/university/boards-portfolio/xup-boards/XUPZYBO/_jcr_content/mainParsys/xilinxcolumns_f62b/column0/xilinxbuybox_a177/thumbnail/image.img.jpg/1393946521002.jpg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65686">
            <a:off x="6444694" y="2945245"/>
            <a:ext cx="3322522" cy="315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://posedge.ir/wp-content/uploads/2015/08/posedge-one.png?2ad05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9431" y="3581400"/>
            <a:ext cx="3137974" cy="215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>
                <a:cs typeface="B Nazanin" pitchFamily="2" charset="-78"/>
              </a:rPr>
              <a:t>مراجع درس و نرم افزارها </a:t>
            </a:r>
            <a:endParaRPr lang="en-GB" dirty="0">
              <a:cs typeface="B Nazanin" pitchFamily="2" charset="-78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1" y="2133600"/>
            <a:ext cx="7086600" cy="3777622"/>
          </a:xfrm>
        </p:spPr>
        <p:txBody>
          <a:bodyPr>
            <a:noAutofit/>
          </a:bodyPr>
          <a:lstStyle/>
          <a:p>
            <a:pPr lvl="1" algn="r" rtl="1">
              <a:spcBef>
                <a:spcPts val="600"/>
              </a:spcBef>
            </a:pPr>
            <a:r>
              <a:rPr lang="fa-IR" b="1" u="sng" dirty="0">
                <a:cs typeface="B Nazanin" pitchFamily="2" charset="-78"/>
              </a:rPr>
              <a:t>مراجع:</a:t>
            </a:r>
            <a:endParaRPr lang="en-GB" dirty="0">
              <a:cs typeface="B Nazanin" pitchFamily="2" charset="-78"/>
            </a:endParaRPr>
          </a:p>
          <a:p>
            <a:pPr>
              <a:spcBef>
                <a:spcPts val="600"/>
              </a:spcBef>
            </a:pPr>
            <a:r>
              <a:rPr lang="en-US" sz="1600" dirty="0" err="1"/>
              <a:t>Samir</a:t>
            </a:r>
            <a:r>
              <a:rPr lang="en-US" sz="1600" dirty="0"/>
              <a:t> </a:t>
            </a:r>
            <a:r>
              <a:rPr lang="en-US" sz="1600" dirty="0" err="1"/>
              <a:t>Palnitkar</a:t>
            </a:r>
            <a:r>
              <a:rPr lang="en-US" sz="1600" dirty="0"/>
              <a:t>, Verilog HDL: A Guide to Digital Design and Synthesis, 2</a:t>
            </a:r>
            <a:r>
              <a:rPr lang="en-US" sz="1600" baseline="30000" dirty="0"/>
              <a:t>nd</a:t>
            </a:r>
            <a:r>
              <a:rPr lang="en-US" sz="1600" dirty="0"/>
              <a:t> Edition, 2003.</a:t>
            </a:r>
            <a:endParaRPr lang="en-GB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P. Chu</a:t>
            </a:r>
            <a:r>
              <a:rPr lang="fa-IR" sz="1600" dirty="0"/>
              <a:t>, </a:t>
            </a:r>
            <a:r>
              <a:rPr lang="en-US" sz="1600" dirty="0"/>
              <a:t>FPGA Prototyping by Verilog Examples, Wiley, 2008.</a:t>
            </a:r>
            <a:endParaRPr lang="en-GB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James M. Lee, VERILOG® QUICKSTART, 3</a:t>
            </a:r>
            <a:r>
              <a:rPr lang="en-US" sz="1600" baseline="30000" dirty="0"/>
              <a:t>rd</a:t>
            </a:r>
            <a:r>
              <a:rPr lang="en-US" sz="1600" dirty="0"/>
              <a:t> Edition, 2002.</a:t>
            </a:r>
            <a:endParaRPr lang="en-GB" sz="1600" dirty="0"/>
          </a:p>
          <a:p>
            <a:pPr>
              <a:spcBef>
                <a:spcPts val="600"/>
              </a:spcBef>
            </a:pPr>
            <a:r>
              <a:rPr lang="en-US" sz="1600" dirty="0"/>
              <a:t>Steve Kilts, Advanced FPGA Design, John Wiley, 2007.</a:t>
            </a:r>
            <a:endParaRPr lang="en-GB" sz="1600" dirty="0"/>
          </a:p>
          <a:p>
            <a:pPr rtl="1">
              <a:spcBef>
                <a:spcPts val="600"/>
              </a:spcBef>
            </a:pPr>
            <a:r>
              <a:rPr lang="fa-IR" sz="1600" dirty="0">
                <a:cs typeface="B Nazanin" pitchFamily="2" charset="-78"/>
              </a:rPr>
              <a:t>حسین کریمیان، فریبا حیدری، طراحی و مدلسازی مدارهای دیجیتال با </a:t>
            </a:r>
            <a:r>
              <a:rPr lang="en-GB" sz="1600" dirty="0">
                <a:cs typeface="B Nazanin" pitchFamily="2" charset="-78"/>
              </a:rPr>
              <a:t>Verilog HDL</a:t>
            </a:r>
            <a:r>
              <a:rPr lang="fa-IR" sz="1600" dirty="0">
                <a:cs typeface="B Nazanin" pitchFamily="2" charset="-78"/>
              </a:rPr>
              <a:t>، 1382.</a:t>
            </a:r>
            <a:endParaRPr lang="en-GB" sz="1600" dirty="0">
              <a:cs typeface="B Nazanin" pitchFamily="2" charset="-78"/>
            </a:endParaRPr>
          </a:p>
          <a:p>
            <a:pPr lvl="1">
              <a:spcBef>
                <a:spcPts val="600"/>
              </a:spcBef>
            </a:pPr>
            <a:r>
              <a:rPr lang="en-GB" b="1" u="sng" dirty="0">
                <a:cs typeface="B Nazanin" pitchFamily="2" charset="-78"/>
              </a:rPr>
              <a:t>Many Online resources</a:t>
            </a:r>
            <a:endParaRPr lang="en-GB" dirty="0">
              <a:cs typeface="B Nazanin" pitchFamily="2" charset="-78"/>
            </a:endParaRPr>
          </a:p>
          <a:p>
            <a:pPr algn="r" rtl="1">
              <a:spcBef>
                <a:spcPts val="600"/>
              </a:spcBef>
            </a:pPr>
            <a:endParaRPr lang="fa-IR" sz="1600" dirty="0">
              <a:cs typeface="B Nazanin" pitchFamily="2" charset="-78"/>
            </a:endParaRPr>
          </a:p>
          <a:p>
            <a:pPr algn="r" rtl="1">
              <a:spcBef>
                <a:spcPts val="600"/>
              </a:spcBef>
            </a:pPr>
            <a:r>
              <a:rPr lang="fa-IR" sz="1600" dirty="0">
                <a:cs typeface="B Nazanin" pitchFamily="2" charset="-78"/>
              </a:rPr>
              <a:t>نرم افزارها</a:t>
            </a:r>
            <a:r>
              <a:rPr lang="fa-IR" sz="1600" dirty="0">
                <a:cs typeface="B Nazanin" pitchFamily="2" charset="-78"/>
                <a:sym typeface="Wingdings" panose="05000000000000000000" pitchFamily="2" charset="2"/>
              </a:rPr>
              <a:t>: (موجود بر روی سامانه </a:t>
            </a:r>
            <a:r>
              <a:rPr lang="en-US" sz="1600" dirty="0">
                <a:cs typeface="B Nazanin" pitchFamily="2" charset="-78"/>
                <a:sym typeface="Wingdings" panose="05000000000000000000" pitchFamily="2" charset="2"/>
              </a:rPr>
              <a:t>software.iut.ac.ir</a:t>
            </a:r>
            <a:r>
              <a:rPr lang="fa-IR" sz="1600">
                <a:cs typeface="B Nazanin" pitchFamily="2" charset="-78"/>
                <a:sym typeface="Wingdings" panose="05000000000000000000" pitchFamily="2" charset="2"/>
              </a:rPr>
              <a:t>) </a:t>
            </a:r>
            <a:endParaRPr lang="fa-IR" sz="1600" dirty="0">
              <a:cs typeface="B Nazanin" pitchFamily="2" charset="-78"/>
            </a:endParaRPr>
          </a:p>
          <a:p>
            <a:pPr>
              <a:spcBef>
                <a:spcPts val="600"/>
              </a:spcBef>
            </a:pPr>
            <a:r>
              <a:rPr lang="pt-BR" sz="1600" dirty="0">
                <a:cs typeface="B Nazanin" pitchFamily="2" charset="-78"/>
              </a:rPr>
              <a:t>Xilinx ISE Design Software</a:t>
            </a:r>
          </a:p>
          <a:p>
            <a:pPr>
              <a:spcBef>
                <a:spcPts val="600"/>
              </a:spcBef>
            </a:pPr>
            <a:r>
              <a:rPr lang="en-US" sz="1600" dirty="0">
                <a:cs typeface="B Nazanin" pitchFamily="2" charset="-78"/>
              </a:rPr>
              <a:t>M</a:t>
            </a:r>
            <a:r>
              <a:rPr lang="pt-BR" sz="1600" dirty="0">
                <a:cs typeface="B Nazanin" pitchFamily="2" charset="-78"/>
              </a:rPr>
              <a:t>odelSim</a:t>
            </a:r>
          </a:p>
          <a:p>
            <a:pPr>
              <a:spcBef>
                <a:spcPts val="600"/>
              </a:spcBef>
            </a:pPr>
            <a:r>
              <a:rPr lang="en-US" sz="1600" dirty="0"/>
              <a:t>Xilinx </a:t>
            </a:r>
            <a:r>
              <a:rPr lang="en-US" sz="1600" dirty="0" err="1"/>
              <a:t>Vivado</a:t>
            </a:r>
            <a:r>
              <a:rPr lang="en-US" sz="1600" dirty="0"/>
              <a:t> Design Suite </a:t>
            </a:r>
            <a:endParaRPr lang="fa-IR" sz="1600" dirty="0"/>
          </a:p>
          <a:p>
            <a:pPr>
              <a:spcBef>
                <a:spcPts val="600"/>
              </a:spcBef>
            </a:pPr>
            <a:r>
              <a:rPr lang="en-US" sz="1600" dirty="0" err="1"/>
              <a:t>Matlab</a:t>
            </a:r>
            <a:r>
              <a:rPr lang="en-US" sz="1600" dirty="0"/>
              <a:t> &amp; </a:t>
            </a:r>
            <a:r>
              <a:rPr lang="en-US" sz="1600" dirty="0" err="1"/>
              <a:t>SysGen</a:t>
            </a:r>
            <a:endParaRPr lang="en-GB" sz="1600" dirty="0"/>
          </a:p>
          <a:p>
            <a:pPr>
              <a:spcBef>
                <a:spcPts val="600"/>
              </a:spcBef>
            </a:pPr>
            <a:endParaRPr lang="pt-BR" sz="1600" dirty="0">
              <a:cs typeface="B Nazanin" pitchFamily="2" charset="-78"/>
            </a:endParaRPr>
          </a:p>
          <a:p>
            <a:pPr algn="r" rtl="1">
              <a:spcBef>
                <a:spcPts val="600"/>
              </a:spcBef>
            </a:pPr>
            <a:endParaRPr lang="en-GB" sz="1600" dirty="0">
              <a:cs typeface="B Nazanin" pitchFamily="2" charset="-7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What is Inside an FPGA?</a:t>
            </a:r>
            <a:br>
              <a:rPr lang="en-US" altLang="ja-JP" dirty="0"/>
            </a:br>
            <a:endParaRPr lang="en-GB" dirty="0"/>
          </a:p>
        </p:txBody>
      </p:sp>
      <p:sp>
        <p:nvSpPr>
          <p:cNvPr id="1151" name="Content Placeholder 2"/>
          <p:cNvSpPr>
            <a:spLocks noGrp="1"/>
          </p:cNvSpPr>
          <p:nvPr>
            <p:ph idx="1"/>
          </p:nvPr>
        </p:nvSpPr>
        <p:spPr>
          <a:xfrm>
            <a:off x="1981200" y="1219200"/>
            <a:ext cx="6629400" cy="1066800"/>
          </a:xfrm>
        </p:spPr>
        <p:txBody>
          <a:bodyPr/>
          <a:lstStyle/>
          <a:p>
            <a:r>
              <a:rPr lang="en-US" altLang="ja-JP" dirty="0"/>
              <a:t>FPGA Basic Structure</a:t>
            </a:r>
          </a:p>
          <a:p>
            <a:endParaRPr lang="en-GB" dirty="0"/>
          </a:p>
        </p:txBody>
      </p:sp>
      <p:sp>
        <p:nvSpPr>
          <p:cNvPr id="1149" name="Slide Number Placeholder 1148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Oval 2"/>
          <p:cNvSpPr>
            <a:spLocks noChangeArrowheads="1"/>
          </p:cNvSpPr>
          <p:nvPr/>
        </p:nvSpPr>
        <p:spPr bwMode="auto">
          <a:xfrm>
            <a:off x="6548438" y="4114801"/>
            <a:ext cx="358775" cy="252413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2433637" y="1828800"/>
            <a:ext cx="4597400" cy="4648200"/>
            <a:chOff x="1200" y="864"/>
            <a:chExt cx="2896" cy="2928"/>
          </a:xfrm>
        </p:grpSpPr>
        <p:grpSp>
          <p:nvGrpSpPr>
            <p:cNvPr id="6" name="Group 4"/>
            <p:cNvGrpSpPr>
              <a:grpSpLocks/>
            </p:cNvGrpSpPr>
            <p:nvPr/>
          </p:nvGrpSpPr>
          <p:grpSpPr bwMode="auto">
            <a:xfrm>
              <a:off x="1313" y="1204"/>
              <a:ext cx="181" cy="2248"/>
              <a:chOff x="1968" y="1008"/>
              <a:chExt cx="384" cy="4752"/>
            </a:xfrm>
          </p:grpSpPr>
          <p:grpSp>
            <p:nvGrpSpPr>
              <p:cNvPr id="1024" name="Group 5"/>
              <p:cNvGrpSpPr>
                <a:grpSpLocks/>
              </p:cNvGrpSpPr>
              <p:nvPr/>
            </p:nvGrpSpPr>
            <p:grpSpPr bwMode="auto">
              <a:xfrm>
                <a:off x="1968" y="1008"/>
                <a:ext cx="384" cy="192"/>
                <a:chOff x="2304" y="2160"/>
                <a:chExt cx="384" cy="192"/>
              </a:xfrm>
            </p:grpSpPr>
            <p:sp>
              <p:nvSpPr>
                <p:cNvPr id="1139" name="Rectangle 6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40" name="Line 7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41" name="Line 8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42" name="Line 9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43" name="Line 10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25" name="Group 11"/>
              <p:cNvGrpSpPr>
                <a:grpSpLocks/>
              </p:cNvGrpSpPr>
              <p:nvPr/>
            </p:nvGrpSpPr>
            <p:grpSpPr bwMode="auto">
              <a:xfrm>
                <a:off x="1968" y="1248"/>
                <a:ext cx="384" cy="192"/>
                <a:chOff x="2304" y="2160"/>
                <a:chExt cx="384" cy="192"/>
              </a:xfrm>
            </p:grpSpPr>
            <p:sp>
              <p:nvSpPr>
                <p:cNvPr id="1134" name="Rectangle 12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5" name="Line 13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6" name="Line 14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7" name="Line 15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8" name="Line 16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26" name="Group 17"/>
              <p:cNvGrpSpPr>
                <a:grpSpLocks/>
              </p:cNvGrpSpPr>
              <p:nvPr/>
            </p:nvGrpSpPr>
            <p:grpSpPr bwMode="auto">
              <a:xfrm>
                <a:off x="1968" y="1488"/>
                <a:ext cx="384" cy="192"/>
                <a:chOff x="2304" y="2160"/>
                <a:chExt cx="384" cy="192"/>
              </a:xfrm>
            </p:grpSpPr>
            <p:sp>
              <p:nvSpPr>
                <p:cNvPr id="1129" name="Rectangle 18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0" name="Line 19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1" name="Line 20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2" name="Line 21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3" name="Line 22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27" name="Group 23"/>
              <p:cNvGrpSpPr>
                <a:grpSpLocks/>
              </p:cNvGrpSpPr>
              <p:nvPr/>
            </p:nvGrpSpPr>
            <p:grpSpPr bwMode="auto">
              <a:xfrm>
                <a:off x="1968" y="1728"/>
                <a:ext cx="384" cy="192"/>
                <a:chOff x="2304" y="2160"/>
                <a:chExt cx="384" cy="192"/>
              </a:xfrm>
            </p:grpSpPr>
            <p:sp>
              <p:nvSpPr>
                <p:cNvPr id="1124" name="Rectangle 24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5" name="Line 25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6" name="Line 26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7" name="Line 27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8" name="Line 28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28" name="Group 29"/>
              <p:cNvGrpSpPr>
                <a:grpSpLocks/>
              </p:cNvGrpSpPr>
              <p:nvPr/>
            </p:nvGrpSpPr>
            <p:grpSpPr bwMode="auto">
              <a:xfrm>
                <a:off x="1968" y="1968"/>
                <a:ext cx="384" cy="192"/>
                <a:chOff x="2304" y="2160"/>
                <a:chExt cx="384" cy="192"/>
              </a:xfrm>
            </p:grpSpPr>
            <p:sp>
              <p:nvSpPr>
                <p:cNvPr id="1119" name="Rectangle 30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0" name="Line 31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1" name="Line 32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2" name="Line 33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3" name="Line 34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29" name="Group 35"/>
              <p:cNvGrpSpPr>
                <a:grpSpLocks/>
              </p:cNvGrpSpPr>
              <p:nvPr/>
            </p:nvGrpSpPr>
            <p:grpSpPr bwMode="auto">
              <a:xfrm>
                <a:off x="1968" y="2208"/>
                <a:ext cx="384" cy="192"/>
                <a:chOff x="2304" y="2160"/>
                <a:chExt cx="384" cy="192"/>
              </a:xfrm>
            </p:grpSpPr>
            <p:sp>
              <p:nvSpPr>
                <p:cNvPr id="1114" name="Rectangle 36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5" name="Line 37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6" name="Line 38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7" name="Line 39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8" name="Line 40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0" name="Group 41"/>
              <p:cNvGrpSpPr>
                <a:grpSpLocks/>
              </p:cNvGrpSpPr>
              <p:nvPr/>
            </p:nvGrpSpPr>
            <p:grpSpPr bwMode="auto">
              <a:xfrm>
                <a:off x="1968" y="2448"/>
                <a:ext cx="384" cy="192"/>
                <a:chOff x="2304" y="2160"/>
                <a:chExt cx="384" cy="192"/>
              </a:xfrm>
            </p:grpSpPr>
            <p:sp>
              <p:nvSpPr>
                <p:cNvPr id="1109" name="Rectangle 42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0" name="Line 43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1" name="Line 44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2" name="Line 45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3" name="Line 46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1" name="Group 47"/>
              <p:cNvGrpSpPr>
                <a:grpSpLocks/>
              </p:cNvGrpSpPr>
              <p:nvPr/>
            </p:nvGrpSpPr>
            <p:grpSpPr bwMode="auto">
              <a:xfrm>
                <a:off x="1968" y="2688"/>
                <a:ext cx="384" cy="192"/>
                <a:chOff x="2304" y="2160"/>
                <a:chExt cx="384" cy="192"/>
              </a:xfrm>
            </p:grpSpPr>
            <p:sp>
              <p:nvSpPr>
                <p:cNvPr id="1104" name="Rectangle 48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05" name="Line 49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06" name="Line 50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07" name="Line 51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08" name="Line 52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2" name="Group 53"/>
              <p:cNvGrpSpPr>
                <a:grpSpLocks/>
              </p:cNvGrpSpPr>
              <p:nvPr/>
            </p:nvGrpSpPr>
            <p:grpSpPr bwMode="auto">
              <a:xfrm>
                <a:off x="1968" y="2928"/>
                <a:ext cx="384" cy="192"/>
                <a:chOff x="2304" y="2160"/>
                <a:chExt cx="384" cy="192"/>
              </a:xfrm>
            </p:grpSpPr>
            <p:sp>
              <p:nvSpPr>
                <p:cNvPr id="1099" name="Rectangle 54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00" name="Line 55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01" name="Line 56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02" name="Line 57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03" name="Line 58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3" name="Group 59"/>
              <p:cNvGrpSpPr>
                <a:grpSpLocks/>
              </p:cNvGrpSpPr>
              <p:nvPr/>
            </p:nvGrpSpPr>
            <p:grpSpPr bwMode="auto">
              <a:xfrm>
                <a:off x="1968" y="3168"/>
                <a:ext cx="384" cy="192"/>
                <a:chOff x="2304" y="2160"/>
                <a:chExt cx="384" cy="192"/>
              </a:xfrm>
            </p:grpSpPr>
            <p:sp>
              <p:nvSpPr>
                <p:cNvPr id="1094" name="Rectangle 60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5" name="Line 61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6" name="Line 62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7" name="Line 63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8" name="Line 64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4" name="Group 65"/>
              <p:cNvGrpSpPr>
                <a:grpSpLocks/>
              </p:cNvGrpSpPr>
              <p:nvPr/>
            </p:nvGrpSpPr>
            <p:grpSpPr bwMode="auto">
              <a:xfrm>
                <a:off x="1968" y="3408"/>
                <a:ext cx="384" cy="192"/>
                <a:chOff x="2304" y="2160"/>
                <a:chExt cx="384" cy="192"/>
              </a:xfrm>
            </p:grpSpPr>
            <p:sp>
              <p:nvSpPr>
                <p:cNvPr id="1089" name="Rectangle 66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0" name="Line 67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1" name="Line 68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2" name="Line 69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3" name="Line 70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5" name="Group 71"/>
              <p:cNvGrpSpPr>
                <a:grpSpLocks/>
              </p:cNvGrpSpPr>
              <p:nvPr/>
            </p:nvGrpSpPr>
            <p:grpSpPr bwMode="auto">
              <a:xfrm>
                <a:off x="1968" y="3648"/>
                <a:ext cx="384" cy="192"/>
                <a:chOff x="2304" y="2160"/>
                <a:chExt cx="384" cy="192"/>
              </a:xfrm>
            </p:grpSpPr>
            <p:sp>
              <p:nvSpPr>
                <p:cNvPr id="1084" name="Rectangle 72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5" name="Line 73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6" name="Line 74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7" name="Line 75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8" name="Line 76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6" name="Group 77"/>
              <p:cNvGrpSpPr>
                <a:grpSpLocks/>
              </p:cNvGrpSpPr>
              <p:nvPr/>
            </p:nvGrpSpPr>
            <p:grpSpPr bwMode="auto">
              <a:xfrm>
                <a:off x="1968" y="3888"/>
                <a:ext cx="384" cy="192"/>
                <a:chOff x="2304" y="2160"/>
                <a:chExt cx="384" cy="192"/>
              </a:xfrm>
            </p:grpSpPr>
            <p:sp>
              <p:nvSpPr>
                <p:cNvPr id="1079" name="Rectangle 78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0" name="Line 79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1" name="Line 80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2" name="Line 81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3" name="Line 82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7" name="Group 83"/>
              <p:cNvGrpSpPr>
                <a:grpSpLocks/>
              </p:cNvGrpSpPr>
              <p:nvPr/>
            </p:nvGrpSpPr>
            <p:grpSpPr bwMode="auto">
              <a:xfrm>
                <a:off x="1968" y="4128"/>
                <a:ext cx="384" cy="192"/>
                <a:chOff x="2304" y="2160"/>
                <a:chExt cx="384" cy="192"/>
              </a:xfrm>
            </p:grpSpPr>
            <p:sp>
              <p:nvSpPr>
                <p:cNvPr id="1074" name="Rectangle 84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5" name="Line 85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6" name="Line 86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7" name="Line 87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8" name="Line 88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8" name="Group 89"/>
              <p:cNvGrpSpPr>
                <a:grpSpLocks/>
              </p:cNvGrpSpPr>
              <p:nvPr/>
            </p:nvGrpSpPr>
            <p:grpSpPr bwMode="auto">
              <a:xfrm>
                <a:off x="1968" y="4368"/>
                <a:ext cx="384" cy="192"/>
                <a:chOff x="2304" y="2160"/>
                <a:chExt cx="384" cy="192"/>
              </a:xfrm>
            </p:grpSpPr>
            <p:sp>
              <p:nvSpPr>
                <p:cNvPr id="1069" name="Rectangle 90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0" name="Line 91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1" name="Line 92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2" name="Line 93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3" name="Line 94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39" name="Group 95"/>
              <p:cNvGrpSpPr>
                <a:grpSpLocks/>
              </p:cNvGrpSpPr>
              <p:nvPr/>
            </p:nvGrpSpPr>
            <p:grpSpPr bwMode="auto">
              <a:xfrm>
                <a:off x="1968" y="4608"/>
                <a:ext cx="384" cy="192"/>
                <a:chOff x="2304" y="2160"/>
                <a:chExt cx="384" cy="192"/>
              </a:xfrm>
            </p:grpSpPr>
            <p:sp>
              <p:nvSpPr>
                <p:cNvPr id="1064" name="Rectangle 96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5" name="Line 97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6" name="Line 98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7" name="Line 99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8" name="Line 100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40" name="Group 101"/>
              <p:cNvGrpSpPr>
                <a:grpSpLocks/>
              </p:cNvGrpSpPr>
              <p:nvPr/>
            </p:nvGrpSpPr>
            <p:grpSpPr bwMode="auto">
              <a:xfrm>
                <a:off x="1968" y="4848"/>
                <a:ext cx="384" cy="192"/>
                <a:chOff x="2304" y="2160"/>
                <a:chExt cx="384" cy="192"/>
              </a:xfrm>
            </p:grpSpPr>
            <p:sp>
              <p:nvSpPr>
                <p:cNvPr id="1059" name="Rectangle 102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0" name="Line 103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1" name="Line 104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2" name="Line 105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3" name="Line 106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41" name="Group 107"/>
              <p:cNvGrpSpPr>
                <a:grpSpLocks/>
              </p:cNvGrpSpPr>
              <p:nvPr/>
            </p:nvGrpSpPr>
            <p:grpSpPr bwMode="auto">
              <a:xfrm>
                <a:off x="1968" y="5088"/>
                <a:ext cx="384" cy="192"/>
                <a:chOff x="2304" y="2160"/>
                <a:chExt cx="384" cy="192"/>
              </a:xfrm>
            </p:grpSpPr>
            <p:sp>
              <p:nvSpPr>
                <p:cNvPr id="1054" name="Rectangle 108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5" name="Line 109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6" name="Line 110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7" name="Line 111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8" name="Line 112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42" name="Group 113"/>
              <p:cNvGrpSpPr>
                <a:grpSpLocks/>
              </p:cNvGrpSpPr>
              <p:nvPr/>
            </p:nvGrpSpPr>
            <p:grpSpPr bwMode="auto">
              <a:xfrm>
                <a:off x="1968" y="5328"/>
                <a:ext cx="384" cy="192"/>
                <a:chOff x="2304" y="2160"/>
                <a:chExt cx="384" cy="192"/>
              </a:xfrm>
            </p:grpSpPr>
            <p:sp>
              <p:nvSpPr>
                <p:cNvPr id="1049" name="Rectangle 114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0" name="Line 115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1" name="Line 116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2" name="Line 117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53" name="Line 118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43" name="Group 119"/>
              <p:cNvGrpSpPr>
                <a:grpSpLocks/>
              </p:cNvGrpSpPr>
              <p:nvPr/>
            </p:nvGrpSpPr>
            <p:grpSpPr bwMode="auto">
              <a:xfrm>
                <a:off x="1968" y="5568"/>
                <a:ext cx="384" cy="192"/>
                <a:chOff x="2304" y="2160"/>
                <a:chExt cx="384" cy="192"/>
              </a:xfrm>
            </p:grpSpPr>
            <p:sp>
              <p:nvSpPr>
                <p:cNvPr id="1044" name="Rectangle 120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5" name="Line 121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6" name="Line 122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7" name="Line 123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8" name="Line 124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7" name="Group 125"/>
            <p:cNvGrpSpPr>
              <a:grpSpLocks/>
            </p:cNvGrpSpPr>
            <p:nvPr/>
          </p:nvGrpSpPr>
          <p:grpSpPr bwMode="auto">
            <a:xfrm rot="16200000">
              <a:off x="2566" y="2469"/>
              <a:ext cx="182" cy="2237"/>
              <a:chOff x="1968" y="1008"/>
              <a:chExt cx="384" cy="4752"/>
            </a:xfrm>
          </p:grpSpPr>
          <p:grpSp>
            <p:nvGrpSpPr>
              <p:cNvPr id="904" name="Group 126"/>
              <p:cNvGrpSpPr>
                <a:grpSpLocks/>
              </p:cNvGrpSpPr>
              <p:nvPr/>
            </p:nvGrpSpPr>
            <p:grpSpPr bwMode="auto">
              <a:xfrm>
                <a:off x="1968" y="1008"/>
                <a:ext cx="384" cy="192"/>
                <a:chOff x="2304" y="2160"/>
                <a:chExt cx="384" cy="192"/>
              </a:xfrm>
            </p:grpSpPr>
            <p:sp>
              <p:nvSpPr>
                <p:cNvPr id="1019" name="Rectangle 127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0" name="Line 128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1" name="Line 12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2" name="Line 130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3" name="Line 131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05" name="Group 132"/>
              <p:cNvGrpSpPr>
                <a:grpSpLocks/>
              </p:cNvGrpSpPr>
              <p:nvPr/>
            </p:nvGrpSpPr>
            <p:grpSpPr bwMode="auto">
              <a:xfrm>
                <a:off x="1968" y="1248"/>
                <a:ext cx="384" cy="192"/>
                <a:chOff x="2304" y="2160"/>
                <a:chExt cx="384" cy="192"/>
              </a:xfrm>
            </p:grpSpPr>
            <p:sp>
              <p:nvSpPr>
                <p:cNvPr id="1014" name="Rectangle 133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15" name="Line 134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16" name="Line 135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17" name="Line 136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18" name="Line 137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06" name="Group 138"/>
              <p:cNvGrpSpPr>
                <a:grpSpLocks/>
              </p:cNvGrpSpPr>
              <p:nvPr/>
            </p:nvGrpSpPr>
            <p:grpSpPr bwMode="auto">
              <a:xfrm>
                <a:off x="1968" y="1488"/>
                <a:ext cx="384" cy="192"/>
                <a:chOff x="2304" y="2160"/>
                <a:chExt cx="384" cy="192"/>
              </a:xfrm>
            </p:grpSpPr>
            <p:sp>
              <p:nvSpPr>
                <p:cNvPr id="1009" name="Rectangle 13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10" name="Line 140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11" name="Line 141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12" name="Line 142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13" name="Line 143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07" name="Group 144"/>
              <p:cNvGrpSpPr>
                <a:grpSpLocks/>
              </p:cNvGrpSpPr>
              <p:nvPr/>
            </p:nvGrpSpPr>
            <p:grpSpPr bwMode="auto">
              <a:xfrm>
                <a:off x="1968" y="1728"/>
                <a:ext cx="384" cy="192"/>
                <a:chOff x="2304" y="2160"/>
                <a:chExt cx="384" cy="192"/>
              </a:xfrm>
            </p:grpSpPr>
            <p:sp>
              <p:nvSpPr>
                <p:cNvPr id="1004" name="Rectangle 145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05" name="Line 146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06" name="Line 147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07" name="Line 148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08" name="Line 149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08" name="Group 150"/>
              <p:cNvGrpSpPr>
                <a:grpSpLocks/>
              </p:cNvGrpSpPr>
              <p:nvPr/>
            </p:nvGrpSpPr>
            <p:grpSpPr bwMode="auto">
              <a:xfrm>
                <a:off x="1968" y="1968"/>
                <a:ext cx="384" cy="192"/>
                <a:chOff x="2304" y="2160"/>
                <a:chExt cx="384" cy="192"/>
              </a:xfrm>
            </p:grpSpPr>
            <p:sp>
              <p:nvSpPr>
                <p:cNvPr id="999" name="Rectangle 151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00" name="Line 152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01" name="Line 153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02" name="Line 154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03" name="Line 155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09" name="Group 156"/>
              <p:cNvGrpSpPr>
                <a:grpSpLocks/>
              </p:cNvGrpSpPr>
              <p:nvPr/>
            </p:nvGrpSpPr>
            <p:grpSpPr bwMode="auto">
              <a:xfrm>
                <a:off x="1968" y="2208"/>
                <a:ext cx="384" cy="192"/>
                <a:chOff x="2304" y="2160"/>
                <a:chExt cx="384" cy="192"/>
              </a:xfrm>
            </p:grpSpPr>
            <p:sp>
              <p:nvSpPr>
                <p:cNvPr id="994" name="Rectangle 157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95" name="Line 158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96" name="Line 15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97" name="Line 160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98" name="Line 161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0" name="Group 162"/>
              <p:cNvGrpSpPr>
                <a:grpSpLocks/>
              </p:cNvGrpSpPr>
              <p:nvPr/>
            </p:nvGrpSpPr>
            <p:grpSpPr bwMode="auto">
              <a:xfrm>
                <a:off x="1968" y="2448"/>
                <a:ext cx="384" cy="192"/>
                <a:chOff x="2304" y="2160"/>
                <a:chExt cx="384" cy="192"/>
              </a:xfrm>
            </p:grpSpPr>
            <p:sp>
              <p:nvSpPr>
                <p:cNvPr id="989" name="Rectangle 163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90" name="Line 164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91" name="Line 165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92" name="Line 166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93" name="Line 167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1" name="Group 168"/>
              <p:cNvGrpSpPr>
                <a:grpSpLocks/>
              </p:cNvGrpSpPr>
              <p:nvPr/>
            </p:nvGrpSpPr>
            <p:grpSpPr bwMode="auto">
              <a:xfrm>
                <a:off x="1968" y="2688"/>
                <a:ext cx="384" cy="192"/>
                <a:chOff x="2304" y="2160"/>
                <a:chExt cx="384" cy="192"/>
              </a:xfrm>
            </p:grpSpPr>
            <p:sp>
              <p:nvSpPr>
                <p:cNvPr id="984" name="Rectangle 16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85" name="Line 170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86" name="Line 171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87" name="Line 172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88" name="Line 173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2" name="Group 174"/>
              <p:cNvGrpSpPr>
                <a:grpSpLocks/>
              </p:cNvGrpSpPr>
              <p:nvPr/>
            </p:nvGrpSpPr>
            <p:grpSpPr bwMode="auto">
              <a:xfrm>
                <a:off x="1968" y="2928"/>
                <a:ext cx="384" cy="192"/>
                <a:chOff x="2304" y="2160"/>
                <a:chExt cx="384" cy="192"/>
              </a:xfrm>
            </p:grpSpPr>
            <p:sp>
              <p:nvSpPr>
                <p:cNvPr id="979" name="Rectangle 175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80" name="Line 176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81" name="Line 177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82" name="Line 178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83" name="Line 179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3" name="Group 180"/>
              <p:cNvGrpSpPr>
                <a:grpSpLocks/>
              </p:cNvGrpSpPr>
              <p:nvPr/>
            </p:nvGrpSpPr>
            <p:grpSpPr bwMode="auto">
              <a:xfrm>
                <a:off x="1968" y="3168"/>
                <a:ext cx="384" cy="192"/>
                <a:chOff x="2304" y="2160"/>
                <a:chExt cx="384" cy="192"/>
              </a:xfrm>
            </p:grpSpPr>
            <p:sp>
              <p:nvSpPr>
                <p:cNvPr id="974" name="Rectangle 181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75" name="Line 182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76" name="Line 183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77" name="Line 184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78" name="Line 185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4" name="Group 186"/>
              <p:cNvGrpSpPr>
                <a:grpSpLocks/>
              </p:cNvGrpSpPr>
              <p:nvPr/>
            </p:nvGrpSpPr>
            <p:grpSpPr bwMode="auto">
              <a:xfrm>
                <a:off x="1968" y="3408"/>
                <a:ext cx="384" cy="192"/>
                <a:chOff x="2304" y="2160"/>
                <a:chExt cx="384" cy="192"/>
              </a:xfrm>
            </p:grpSpPr>
            <p:sp>
              <p:nvSpPr>
                <p:cNvPr id="969" name="Rectangle 187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70" name="Line 188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71" name="Line 18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72" name="Line 190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73" name="Line 191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5" name="Group 192"/>
              <p:cNvGrpSpPr>
                <a:grpSpLocks/>
              </p:cNvGrpSpPr>
              <p:nvPr/>
            </p:nvGrpSpPr>
            <p:grpSpPr bwMode="auto">
              <a:xfrm>
                <a:off x="1968" y="3648"/>
                <a:ext cx="384" cy="192"/>
                <a:chOff x="2304" y="2160"/>
                <a:chExt cx="384" cy="192"/>
              </a:xfrm>
            </p:grpSpPr>
            <p:sp>
              <p:nvSpPr>
                <p:cNvPr id="964" name="Rectangle 193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5" name="Line 194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6" name="Line 195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7" name="Line 196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8" name="Line 197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6" name="Group 198"/>
              <p:cNvGrpSpPr>
                <a:grpSpLocks/>
              </p:cNvGrpSpPr>
              <p:nvPr/>
            </p:nvGrpSpPr>
            <p:grpSpPr bwMode="auto">
              <a:xfrm>
                <a:off x="1968" y="3888"/>
                <a:ext cx="384" cy="192"/>
                <a:chOff x="2304" y="2160"/>
                <a:chExt cx="384" cy="192"/>
              </a:xfrm>
            </p:grpSpPr>
            <p:sp>
              <p:nvSpPr>
                <p:cNvPr id="959" name="Rectangle 19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0" name="Line 200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1" name="Line 201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2" name="Line 202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63" name="Line 203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7" name="Group 204"/>
              <p:cNvGrpSpPr>
                <a:grpSpLocks/>
              </p:cNvGrpSpPr>
              <p:nvPr/>
            </p:nvGrpSpPr>
            <p:grpSpPr bwMode="auto">
              <a:xfrm>
                <a:off x="1968" y="4128"/>
                <a:ext cx="384" cy="192"/>
                <a:chOff x="2304" y="2160"/>
                <a:chExt cx="384" cy="192"/>
              </a:xfrm>
            </p:grpSpPr>
            <p:sp>
              <p:nvSpPr>
                <p:cNvPr id="954" name="Rectangle 205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55" name="Line 206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56" name="Line 207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57" name="Line 208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58" name="Line 209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8" name="Group 210"/>
              <p:cNvGrpSpPr>
                <a:grpSpLocks/>
              </p:cNvGrpSpPr>
              <p:nvPr/>
            </p:nvGrpSpPr>
            <p:grpSpPr bwMode="auto">
              <a:xfrm>
                <a:off x="1968" y="4368"/>
                <a:ext cx="384" cy="192"/>
                <a:chOff x="2304" y="2160"/>
                <a:chExt cx="384" cy="192"/>
              </a:xfrm>
            </p:grpSpPr>
            <p:sp>
              <p:nvSpPr>
                <p:cNvPr id="949" name="Rectangle 211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50" name="Line 212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51" name="Line 213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52" name="Line 214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53" name="Line 215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19" name="Group 216"/>
              <p:cNvGrpSpPr>
                <a:grpSpLocks/>
              </p:cNvGrpSpPr>
              <p:nvPr/>
            </p:nvGrpSpPr>
            <p:grpSpPr bwMode="auto">
              <a:xfrm>
                <a:off x="1968" y="4608"/>
                <a:ext cx="384" cy="192"/>
                <a:chOff x="2304" y="2160"/>
                <a:chExt cx="384" cy="192"/>
              </a:xfrm>
            </p:grpSpPr>
            <p:sp>
              <p:nvSpPr>
                <p:cNvPr id="9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5" name="Line 218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6" name="Line 21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7" name="Line 220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8" name="Line 221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20" name="Group 222"/>
              <p:cNvGrpSpPr>
                <a:grpSpLocks/>
              </p:cNvGrpSpPr>
              <p:nvPr/>
            </p:nvGrpSpPr>
            <p:grpSpPr bwMode="auto">
              <a:xfrm>
                <a:off x="1968" y="4848"/>
                <a:ext cx="384" cy="192"/>
                <a:chOff x="2304" y="2160"/>
                <a:chExt cx="384" cy="192"/>
              </a:xfrm>
            </p:grpSpPr>
            <p:sp>
              <p:nvSpPr>
                <p:cNvPr id="939" name="Rectangle 223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0" name="Line 224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1" name="Line 225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2" name="Line 226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3" name="Line 227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21" name="Group 228"/>
              <p:cNvGrpSpPr>
                <a:grpSpLocks/>
              </p:cNvGrpSpPr>
              <p:nvPr/>
            </p:nvGrpSpPr>
            <p:grpSpPr bwMode="auto">
              <a:xfrm>
                <a:off x="1968" y="5088"/>
                <a:ext cx="384" cy="192"/>
                <a:chOff x="2304" y="2160"/>
                <a:chExt cx="384" cy="192"/>
              </a:xfrm>
            </p:grpSpPr>
            <p:sp>
              <p:nvSpPr>
                <p:cNvPr id="934" name="Rectangle 22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35" name="Line 230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36" name="Line 231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37" name="Line 232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38" name="Line 233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22" name="Group 234"/>
              <p:cNvGrpSpPr>
                <a:grpSpLocks/>
              </p:cNvGrpSpPr>
              <p:nvPr/>
            </p:nvGrpSpPr>
            <p:grpSpPr bwMode="auto">
              <a:xfrm>
                <a:off x="1968" y="5328"/>
                <a:ext cx="384" cy="192"/>
                <a:chOff x="2304" y="2160"/>
                <a:chExt cx="384" cy="192"/>
              </a:xfrm>
            </p:grpSpPr>
            <p:sp>
              <p:nvSpPr>
                <p:cNvPr id="929" name="Rectangle 235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30" name="Line 236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31" name="Line 237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32" name="Line 238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33" name="Line 239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923" name="Group 240"/>
              <p:cNvGrpSpPr>
                <a:grpSpLocks/>
              </p:cNvGrpSpPr>
              <p:nvPr/>
            </p:nvGrpSpPr>
            <p:grpSpPr bwMode="auto">
              <a:xfrm>
                <a:off x="1968" y="5568"/>
                <a:ext cx="384" cy="192"/>
                <a:chOff x="2304" y="2160"/>
                <a:chExt cx="384" cy="192"/>
              </a:xfrm>
            </p:grpSpPr>
            <p:sp>
              <p:nvSpPr>
                <p:cNvPr id="924" name="Rectangle 241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5" name="Line 242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6" name="Line 243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7" name="Line 244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8" name="Line 245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8" name="Group 246"/>
            <p:cNvGrpSpPr>
              <a:grpSpLocks/>
            </p:cNvGrpSpPr>
            <p:nvPr/>
          </p:nvGrpSpPr>
          <p:grpSpPr bwMode="auto">
            <a:xfrm rot="10800000">
              <a:off x="3820" y="1204"/>
              <a:ext cx="181" cy="2248"/>
              <a:chOff x="1968" y="1008"/>
              <a:chExt cx="384" cy="4752"/>
            </a:xfrm>
          </p:grpSpPr>
          <p:grpSp>
            <p:nvGrpSpPr>
              <p:cNvPr id="784" name="Group 247"/>
              <p:cNvGrpSpPr>
                <a:grpSpLocks/>
              </p:cNvGrpSpPr>
              <p:nvPr/>
            </p:nvGrpSpPr>
            <p:grpSpPr bwMode="auto">
              <a:xfrm>
                <a:off x="1968" y="1008"/>
                <a:ext cx="384" cy="192"/>
                <a:chOff x="2304" y="2160"/>
                <a:chExt cx="384" cy="192"/>
              </a:xfrm>
            </p:grpSpPr>
            <p:sp>
              <p:nvSpPr>
                <p:cNvPr id="899" name="Rectangle 248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0" name="Line 249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1" name="Line 250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2" name="Line 251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3" name="Line 252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85" name="Group 253"/>
              <p:cNvGrpSpPr>
                <a:grpSpLocks/>
              </p:cNvGrpSpPr>
              <p:nvPr/>
            </p:nvGrpSpPr>
            <p:grpSpPr bwMode="auto">
              <a:xfrm>
                <a:off x="1968" y="1248"/>
                <a:ext cx="384" cy="192"/>
                <a:chOff x="2304" y="2160"/>
                <a:chExt cx="384" cy="192"/>
              </a:xfrm>
            </p:grpSpPr>
            <p:sp>
              <p:nvSpPr>
                <p:cNvPr id="894" name="Rectangle 254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5" name="Line 255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6" name="Line 256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7" name="Line 257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8" name="Line 258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86" name="Group 259"/>
              <p:cNvGrpSpPr>
                <a:grpSpLocks/>
              </p:cNvGrpSpPr>
              <p:nvPr/>
            </p:nvGrpSpPr>
            <p:grpSpPr bwMode="auto">
              <a:xfrm>
                <a:off x="1968" y="1488"/>
                <a:ext cx="384" cy="192"/>
                <a:chOff x="2304" y="2160"/>
                <a:chExt cx="384" cy="192"/>
              </a:xfrm>
            </p:grpSpPr>
            <p:sp>
              <p:nvSpPr>
                <p:cNvPr id="889" name="Rectangle 260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0" name="Line 261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1" name="Line 262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2" name="Line 263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3" name="Line 264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87" name="Group 265"/>
              <p:cNvGrpSpPr>
                <a:grpSpLocks/>
              </p:cNvGrpSpPr>
              <p:nvPr/>
            </p:nvGrpSpPr>
            <p:grpSpPr bwMode="auto">
              <a:xfrm>
                <a:off x="1968" y="1728"/>
                <a:ext cx="384" cy="192"/>
                <a:chOff x="2304" y="2160"/>
                <a:chExt cx="384" cy="192"/>
              </a:xfrm>
            </p:grpSpPr>
            <p:sp>
              <p:nvSpPr>
                <p:cNvPr id="884" name="Rectangle 266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5" name="Line 267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6" name="Line 268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7" name="Line 269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8" name="Line 270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88" name="Group 271"/>
              <p:cNvGrpSpPr>
                <a:grpSpLocks/>
              </p:cNvGrpSpPr>
              <p:nvPr/>
            </p:nvGrpSpPr>
            <p:grpSpPr bwMode="auto">
              <a:xfrm>
                <a:off x="1968" y="1968"/>
                <a:ext cx="384" cy="192"/>
                <a:chOff x="2304" y="2160"/>
                <a:chExt cx="384" cy="192"/>
              </a:xfrm>
            </p:grpSpPr>
            <p:sp>
              <p:nvSpPr>
                <p:cNvPr id="879" name="Rectangle 272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0" name="Line 273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1" name="Line 274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2" name="Line 275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3" name="Line 276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89" name="Group 277"/>
              <p:cNvGrpSpPr>
                <a:grpSpLocks/>
              </p:cNvGrpSpPr>
              <p:nvPr/>
            </p:nvGrpSpPr>
            <p:grpSpPr bwMode="auto">
              <a:xfrm>
                <a:off x="1968" y="2208"/>
                <a:ext cx="384" cy="192"/>
                <a:chOff x="2304" y="2160"/>
                <a:chExt cx="384" cy="192"/>
              </a:xfrm>
            </p:grpSpPr>
            <p:sp>
              <p:nvSpPr>
                <p:cNvPr id="874" name="Rectangle 278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75" name="Line 279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76" name="Line 280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77" name="Line 281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78" name="Line 282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0" name="Group 283"/>
              <p:cNvGrpSpPr>
                <a:grpSpLocks/>
              </p:cNvGrpSpPr>
              <p:nvPr/>
            </p:nvGrpSpPr>
            <p:grpSpPr bwMode="auto">
              <a:xfrm>
                <a:off x="1968" y="2448"/>
                <a:ext cx="384" cy="192"/>
                <a:chOff x="2304" y="2160"/>
                <a:chExt cx="384" cy="192"/>
              </a:xfrm>
            </p:grpSpPr>
            <p:sp>
              <p:nvSpPr>
                <p:cNvPr id="869" name="Rectangle 284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70" name="Line 285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71" name="Line 286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72" name="Line 287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73" name="Line 288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1" name="Group 289"/>
              <p:cNvGrpSpPr>
                <a:grpSpLocks/>
              </p:cNvGrpSpPr>
              <p:nvPr/>
            </p:nvGrpSpPr>
            <p:grpSpPr bwMode="auto">
              <a:xfrm>
                <a:off x="1968" y="2688"/>
                <a:ext cx="384" cy="192"/>
                <a:chOff x="2304" y="2160"/>
                <a:chExt cx="384" cy="192"/>
              </a:xfrm>
            </p:grpSpPr>
            <p:sp>
              <p:nvSpPr>
                <p:cNvPr id="864" name="Rectangle 290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5" name="Line 291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6" name="Line 292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7" name="Line 293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8" name="Line 294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2" name="Group 295"/>
              <p:cNvGrpSpPr>
                <a:grpSpLocks/>
              </p:cNvGrpSpPr>
              <p:nvPr/>
            </p:nvGrpSpPr>
            <p:grpSpPr bwMode="auto">
              <a:xfrm>
                <a:off x="1968" y="2928"/>
                <a:ext cx="384" cy="192"/>
                <a:chOff x="2304" y="2160"/>
                <a:chExt cx="384" cy="192"/>
              </a:xfrm>
            </p:grpSpPr>
            <p:sp>
              <p:nvSpPr>
                <p:cNvPr id="859" name="Rectangle 296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0" name="Line 297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1" name="Line 298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2" name="Line 299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3" name="Line 300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3" name="Group 301"/>
              <p:cNvGrpSpPr>
                <a:grpSpLocks/>
              </p:cNvGrpSpPr>
              <p:nvPr/>
            </p:nvGrpSpPr>
            <p:grpSpPr bwMode="auto">
              <a:xfrm>
                <a:off x="1968" y="3168"/>
                <a:ext cx="384" cy="192"/>
                <a:chOff x="2304" y="2160"/>
                <a:chExt cx="384" cy="192"/>
              </a:xfrm>
            </p:grpSpPr>
            <p:sp>
              <p:nvSpPr>
                <p:cNvPr id="854" name="Rectangle 302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55" name="Line 303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56" name="Line 304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57" name="Line 305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58" name="Line 306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4" name="Group 307"/>
              <p:cNvGrpSpPr>
                <a:grpSpLocks/>
              </p:cNvGrpSpPr>
              <p:nvPr/>
            </p:nvGrpSpPr>
            <p:grpSpPr bwMode="auto">
              <a:xfrm>
                <a:off x="1968" y="3408"/>
                <a:ext cx="384" cy="192"/>
                <a:chOff x="2304" y="2160"/>
                <a:chExt cx="384" cy="192"/>
              </a:xfrm>
            </p:grpSpPr>
            <p:sp>
              <p:nvSpPr>
                <p:cNvPr id="849" name="Rectangle 308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50" name="Line 309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51" name="Line 310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52" name="Line 311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53" name="Line 312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5" name="Group 313"/>
              <p:cNvGrpSpPr>
                <a:grpSpLocks/>
              </p:cNvGrpSpPr>
              <p:nvPr/>
            </p:nvGrpSpPr>
            <p:grpSpPr bwMode="auto">
              <a:xfrm>
                <a:off x="1968" y="3648"/>
                <a:ext cx="384" cy="192"/>
                <a:chOff x="2304" y="2160"/>
                <a:chExt cx="384" cy="192"/>
              </a:xfrm>
            </p:grpSpPr>
            <p:sp>
              <p:nvSpPr>
                <p:cNvPr id="844" name="Rectangle 314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5" name="Line 315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6" name="Line 316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7" name="Line 317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8" name="Line 318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6" name="Group 319"/>
              <p:cNvGrpSpPr>
                <a:grpSpLocks/>
              </p:cNvGrpSpPr>
              <p:nvPr/>
            </p:nvGrpSpPr>
            <p:grpSpPr bwMode="auto">
              <a:xfrm>
                <a:off x="1968" y="3888"/>
                <a:ext cx="384" cy="192"/>
                <a:chOff x="2304" y="2160"/>
                <a:chExt cx="384" cy="192"/>
              </a:xfrm>
            </p:grpSpPr>
            <p:sp>
              <p:nvSpPr>
                <p:cNvPr id="839" name="Rectangle 320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0" name="Line 321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1" name="Line 322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2" name="Line 323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3" name="Line 324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7" name="Group 325"/>
              <p:cNvGrpSpPr>
                <a:grpSpLocks/>
              </p:cNvGrpSpPr>
              <p:nvPr/>
            </p:nvGrpSpPr>
            <p:grpSpPr bwMode="auto">
              <a:xfrm>
                <a:off x="1968" y="4128"/>
                <a:ext cx="384" cy="192"/>
                <a:chOff x="2304" y="2160"/>
                <a:chExt cx="384" cy="192"/>
              </a:xfrm>
            </p:grpSpPr>
            <p:sp>
              <p:nvSpPr>
                <p:cNvPr id="834" name="Rectangle 326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35" name="Line 327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36" name="Line 328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37" name="Line 329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38" name="Line 330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8" name="Group 331"/>
              <p:cNvGrpSpPr>
                <a:grpSpLocks/>
              </p:cNvGrpSpPr>
              <p:nvPr/>
            </p:nvGrpSpPr>
            <p:grpSpPr bwMode="auto">
              <a:xfrm>
                <a:off x="1968" y="4368"/>
                <a:ext cx="384" cy="192"/>
                <a:chOff x="2304" y="2160"/>
                <a:chExt cx="384" cy="192"/>
              </a:xfrm>
            </p:grpSpPr>
            <p:sp>
              <p:nvSpPr>
                <p:cNvPr id="829" name="Rectangle 332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30" name="Line 333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31" name="Line 334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32" name="Line 335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33" name="Line 336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799" name="Group 337"/>
              <p:cNvGrpSpPr>
                <a:grpSpLocks/>
              </p:cNvGrpSpPr>
              <p:nvPr/>
            </p:nvGrpSpPr>
            <p:grpSpPr bwMode="auto">
              <a:xfrm>
                <a:off x="1968" y="4608"/>
                <a:ext cx="384" cy="192"/>
                <a:chOff x="2304" y="2160"/>
                <a:chExt cx="384" cy="192"/>
              </a:xfrm>
            </p:grpSpPr>
            <p:sp>
              <p:nvSpPr>
                <p:cNvPr id="824" name="Rectangle 338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5" name="Line 339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6" name="Line 340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7" name="Line 341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8" name="Line 342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00" name="Group 343"/>
              <p:cNvGrpSpPr>
                <a:grpSpLocks/>
              </p:cNvGrpSpPr>
              <p:nvPr/>
            </p:nvGrpSpPr>
            <p:grpSpPr bwMode="auto">
              <a:xfrm>
                <a:off x="1968" y="4848"/>
                <a:ext cx="384" cy="192"/>
                <a:chOff x="2304" y="2160"/>
                <a:chExt cx="384" cy="192"/>
              </a:xfrm>
            </p:grpSpPr>
            <p:sp>
              <p:nvSpPr>
                <p:cNvPr id="819" name="Rectangle 344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0" name="Line 345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1" name="Line 346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2" name="Line 347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3" name="Line 348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01" name="Group 349"/>
              <p:cNvGrpSpPr>
                <a:grpSpLocks/>
              </p:cNvGrpSpPr>
              <p:nvPr/>
            </p:nvGrpSpPr>
            <p:grpSpPr bwMode="auto">
              <a:xfrm>
                <a:off x="1968" y="5088"/>
                <a:ext cx="384" cy="192"/>
                <a:chOff x="2304" y="2160"/>
                <a:chExt cx="384" cy="192"/>
              </a:xfrm>
            </p:grpSpPr>
            <p:sp>
              <p:nvSpPr>
                <p:cNvPr id="814" name="Rectangle 350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15" name="Line 351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16" name="Line 352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17" name="Line 353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18" name="Line 354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02" name="Group 355"/>
              <p:cNvGrpSpPr>
                <a:grpSpLocks/>
              </p:cNvGrpSpPr>
              <p:nvPr/>
            </p:nvGrpSpPr>
            <p:grpSpPr bwMode="auto">
              <a:xfrm>
                <a:off x="1968" y="5328"/>
                <a:ext cx="384" cy="192"/>
                <a:chOff x="2304" y="2160"/>
                <a:chExt cx="384" cy="192"/>
              </a:xfrm>
            </p:grpSpPr>
            <p:sp>
              <p:nvSpPr>
                <p:cNvPr id="809" name="Rectangle 356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10" name="Line 357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11" name="Line 358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12" name="Line 359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13" name="Line 360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803" name="Group 361"/>
              <p:cNvGrpSpPr>
                <a:grpSpLocks/>
              </p:cNvGrpSpPr>
              <p:nvPr/>
            </p:nvGrpSpPr>
            <p:grpSpPr bwMode="auto">
              <a:xfrm>
                <a:off x="1968" y="5568"/>
                <a:ext cx="384" cy="192"/>
                <a:chOff x="2304" y="2160"/>
                <a:chExt cx="384" cy="192"/>
              </a:xfrm>
            </p:grpSpPr>
            <p:sp>
              <p:nvSpPr>
                <p:cNvPr id="804" name="Rectangle 362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5" name="Line 363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6" name="Line 364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7" name="Line 365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8" name="Line 366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9" name="Group 367"/>
            <p:cNvGrpSpPr>
              <a:grpSpLocks/>
            </p:cNvGrpSpPr>
            <p:nvPr/>
          </p:nvGrpSpPr>
          <p:grpSpPr bwMode="auto">
            <a:xfrm>
              <a:off x="1540" y="977"/>
              <a:ext cx="2235" cy="182"/>
              <a:chOff x="1540" y="977"/>
              <a:chExt cx="2235" cy="182"/>
            </a:xfrm>
          </p:grpSpPr>
          <p:grpSp>
            <p:nvGrpSpPr>
              <p:cNvPr id="664" name="Group 368"/>
              <p:cNvGrpSpPr>
                <a:grpSpLocks/>
              </p:cNvGrpSpPr>
              <p:nvPr/>
            </p:nvGrpSpPr>
            <p:grpSpPr bwMode="auto">
              <a:xfrm rot="5400000">
                <a:off x="2962" y="1022"/>
                <a:ext cx="182" cy="91"/>
                <a:chOff x="2304" y="2160"/>
                <a:chExt cx="384" cy="192"/>
              </a:xfrm>
            </p:grpSpPr>
            <p:sp>
              <p:nvSpPr>
                <p:cNvPr id="779" name="Rectangle 36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80" name="Line 370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81" name="Line 371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82" name="Line 372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83" name="Line 373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65" name="Group 374"/>
              <p:cNvGrpSpPr>
                <a:grpSpLocks/>
              </p:cNvGrpSpPr>
              <p:nvPr/>
            </p:nvGrpSpPr>
            <p:grpSpPr bwMode="auto">
              <a:xfrm rot="5400000">
                <a:off x="2849" y="1022"/>
                <a:ext cx="182" cy="91"/>
                <a:chOff x="2304" y="2160"/>
                <a:chExt cx="384" cy="192"/>
              </a:xfrm>
            </p:grpSpPr>
            <p:sp>
              <p:nvSpPr>
                <p:cNvPr id="774" name="Rectangle 375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75" name="Line 376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76" name="Line 377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77" name="Line 378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78" name="Line 379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66" name="Group 380"/>
              <p:cNvGrpSpPr>
                <a:grpSpLocks/>
              </p:cNvGrpSpPr>
              <p:nvPr/>
            </p:nvGrpSpPr>
            <p:grpSpPr bwMode="auto">
              <a:xfrm rot="5400000">
                <a:off x="2736" y="1022"/>
                <a:ext cx="182" cy="91"/>
                <a:chOff x="2304" y="2160"/>
                <a:chExt cx="384" cy="192"/>
              </a:xfrm>
            </p:grpSpPr>
            <p:sp>
              <p:nvSpPr>
                <p:cNvPr id="769" name="Rectangle 381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70" name="Line 382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71" name="Line 383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72" name="Line 384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73" name="Line 385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67" name="Group 386"/>
              <p:cNvGrpSpPr>
                <a:grpSpLocks/>
              </p:cNvGrpSpPr>
              <p:nvPr/>
            </p:nvGrpSpPr>
            <p:grpSpPr bwMode="auto">
              <a:xfrm rot="5400000">
                <a:off x="2622" y="1023"/>
                <a:ext cx="182" cy="90"/>
                <a:chOff x="2304" y="2160"/>
                <a:chExt cx="384" cy="192"/>
              </a:xfrm>
            </p:grpSpPr>
            <p:sp>
              <p:nvSpPr>
                <p:cNvPr id="764" name="Rectangle 387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65" name="Line 388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66" name="Line 38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67" name="Line 390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68" name="Line 391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68" name="Group 392"/>
              <p:cNvGrpSpPr>
                <a:grpSpLocks/>
              </p:cNvGrpSpPr>
              <p:nvPr/>
            </p:nvGrpSpPr>
            <p:grpSpPr bwMode="auto">
              <a:xfrm rot="5400000">
                <a:off x="2509" y="1023"/>
                <a:ext cx="182" cy="90"/>
                <a:chOff x="2304" y="2160"/>
                <a:chExt cx="384" cy="192"/>
              </a:xfrm>
            </p:grpSpPr>
            <p:sp>
              <p:nvSpPr>
                <p:cNvPr id="759" name="Rectangle 393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60" name="Line 394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61" name="Line 395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62" name="Line 396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63" name="Line 397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69" name="Group 398"/>
              <p:cNvGrpSpPr>
                <a:grpSpLocks/>
              </p:cNvGrpSpPr>
              <p:nvPr/>
            </p:nvGrpSpPr>
            <p:grpSpPr bwMode="auto">
              <a:xfrm rot="5400000">
                <a:off x="2397" y="1023"/>
                <a:ext cx="182" cy="89"/>
                <a:chOff x="2304" y="2160"/>
                <a:chExt cx="384" cy="192"/>
              </a:xfrm>
            </p:grpSpPr>
            <p:sp>
              <p:nvSpPr>
                <p:cNvPr id="754" name="Rectangle 39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5" name="Line 400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6" name="Line 401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7" name="Line 402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8" name="Line 403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0" name="Group 404"/>
              <p:cNvGrpSpPr>
                <a:grpSpLocks/>
              </p:cNvGrpSpPr>
              <p:nvPr/>
            </p:nvGrpSpPr>
            <p:grpSpPr bwMode="auto">
              <a:xfrm rot="5400000">
                <a:off x="2284" y="1023"/>
                <a:ext cx="182" cy="89"/>
                <a:chOff x="2304" y="2160"/>
                <a:chExt cx="384" cy="192"/>
              </a:xfrm>
            </p:grpSpPr>
            <p:sp>
              <p:nvSpPr>
                <p:cNvPr id="749" name="Rectangle 405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0" name="Line 406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1" name="Line 407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2" name="Line 408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3" name="Line 409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1" name="Group 410"/>
              <p:cNvGrpSpPr>
                <a:grpSpLocks/>
              </p:cNvGrpSpPr>
              <p:nvPr/>
            </p:nvGrpSpPr>
            <p:grpSpPr bwMode="auto">
              <a:xfrm rot="5400000">
                <a:off x="2171" y="1023"/>
                <a:ext cx="182" cy="90"/>
                <a:chOff x="2304" y="2160"/>
                <a:chExt cx="384" cy="192"/>
              </a:xfrm>
            </p:grpSpPr>
            <p:sp>
              <p:nvSpPr>
                <p:cNvPr id="744" name="Rectangle 411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5" name="Line 412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6" name="Line 413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7" name="Line 414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8" name="Line 415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2" name="Group 416"/>
              <p:cNvGrpSpPr>
                <a:grpSpLocks/>
              </p:cNvGrpSpPr>
              <p:nvPr/>
            </p:nvGrpSpPr>
            <p:grpSpPr bwMode="auto">
              <a:xfrm rot="5400000">
                <a:off x="2058" y="1023"/>
                <a:ext cx="182" cy="90"/>
                <a:chOff x="2304" y="2160"/>
                <a:chExt cx="384" cy="192"/>
              </a:xfrm>
            </p:grpSpPr>
            <p:sp>
              <p:nvSpPr>
                <p:cNvPr id="739" name="Rectangle 417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0" name="Line 418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1" name="Line 41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2" name="Line 420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3" name="Line 421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3" name="Group 422"/>
              <p:cNvGrpSpPr>
                <a:grpSpLocks/>
              </p:cNvGrpSpPr>
              <p:nvPr/>
            </p:nvGrpSpPr>
            <p:grpSpPr bwMode="auto">
              <a:xfrm rot="5400000">
                <a:off x="1945" y="1023"/>
                <a:ext cx="182" cy="90"/>
                <a:chOff x="2304" y="2160"/>
                <a:chExt cx="384" cy="192"/>
              </a:xfrm>
            </p:grpSpPr>
            <p:sp>
              <p:nvSpPr>
                <p:cNvPr id="734" name="Rectangle 423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5" name="Line 424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6" name="Line 425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7" name="Line 426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8" name="Line 427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4" name="Group 428"/>
              <p:cNvGrpSpPr>
                <a:grpSpLocks/>
              </p:cNvGrpSpPr>
              <p:nvPr/>
            </p:nvGrpSpPr>
            <p:grpSpPr bwMode="auto">
              <a:xfrm rot="5400000">
                <a:off x="1832" y="1022"/>
                <a:ext cx="182" cy="91"/>
                <a:chOff x="2304" y="2160"/>
                <a:chExt cx="384" cy="192"/>
              </a:xfrm>
            </p:grpSpPr>
            <p:sp>
              <p:nvSpPr>
                <p:cNvPr id="729" name="Rectangle 42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0" name="Line 430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1" name="Line 431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2" name="Line 432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3" name="Line 433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5" name="Group 434"/>
              <p:cNvGrpSpPr>
                <a:grpSpLocks/>
              </p:cNvGrpSpPr>
              <p:nvPr/>
            </p:nvGrpSpPr>
            <p:grpSpPr bwMode="auto">
              <a:xfrm rot="5400000">
                <a:off x="1719" y="1022"/>
                <a:ext cx="182" cy="91"/>
                <a:chOff x="2304" y="2160"/>
                <a:chExt cx="384" cy="192"/>
              </a:xfrm>
            </p:grpSpPr>
            <p:sp>
              <p:nvSpPr>
                <p:cNvPr id="724" name="Rectangle 435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5" name="Line 436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6" name="Line 437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7" name="Line 438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8" name="Line 439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6" name="Group 440"/>
              <p:cNvGrpSpPr>
                <a:grpSpLocks/>
              </p:cNvGrpSpPr>
              <p:nvPr/>
            </p:nvGrpSpPr>
            <p:grpSpPr bwMode="auto">
              <a:xfrm rot="5400000">
                <a:off x="1606" y="1022"/>
                <a:ext cx="182" cy="91"/>
                <a:chOff x="2304" y="2160"/>
                <a:chExt cx="384" cy="192"/>
              </a:xfrm>
            </p:grpSpPr>
            <p:sp>
              <p:nvSpPr>
                <p:cNvPr id="719" name="Rectangle 441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0" name="Line 442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1" name="Line 443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2" name="Line 444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3" name="Line 445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7" name="Group 446"/>
              <p:cNvGrpSpPr>
                <a:grpSpLocks/>
              </p:cNvGrpSpPr>
              <p:nvPr/>
            </p:nvGrpSpPr>
            <p:grpSpPr bwMode="auto">
              <a:xfrm rot="5400000">
                <a:off x="3639" y="1023"/>
                <a:ext cx="182" cy="90"/>
                <a:chOff x="2304" y="2160"/>
                <a:chExt cx="384" cy="192"/>
              </a:xfrm>
            </p:grpSpPr>
            <p:sp>
              <p:nvSpPr>
                <p:cNvPr id="714" name="Rectangle 447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5" name="Line 448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6" name="Line 44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7" name="Line 450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8" name="Line 451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8" name="Group 452"/>
              <p:cNvGrpSpPr>
                <a:grpSpLocks/>
              </p:cNvGrpSpPr>
              <p:nvPr/>
            </p:nvGrpSpPr>
            <p:grpSpPr bwMode="auto">
              <a:xfrm rot="5400000">
                <a:off x="3526" y="1023"/>
                <a:ext cx="182" cy="90"/>
                <a:chOff x="2304" y="2160"/>
                <a:chExt cx="384" cy="192"/>
              </a:xfrm>
            </p:grpSpPr>
            <p:sp>
              <p:nvSpPr>
                <p:cNvPr id="709" name="Rectangle 453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0" name="Line 454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1" name="Line 455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2" name="Line 456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3" name="Line 457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79" name="Group 458"/>
              <p:cNvGrpSpPr>
                <a:grpSpLocks/>
              </p:cNvGrpSpPr>
              <p:nvPr/>
            </p:nvGrpSpPr>
            <p:grpSpPr bwMode="auto">
              <a:xfrm rot="5400000">
                <a:off x="3414" y="1023"/>
                <a:ext cx="182" cy="89"/>
                <a:chOff x="2304" y="2160"/>
                <a:chExt cx="384" cy="192"/>
              </a:xfrm>
            </p:grpSpPr>
            <p:sp>
              <p:nvSpPr>
                <p:cNvPr id="704" name="Rectangle 459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5" name="Line 460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6" name="Line 461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7" name="Line 462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8" name="Line 463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80" name="Group 464"/>
              <p:cNvGrpSpPr>
                <a:grpSpLocks/>
              </p:cNvGrpSpPr>
              <p:nvPr/>
            </p:nvGrpSpPr>
            <p:grpSpPr bwMode="auto">
              <a:xfrm rot="5400000">
                <a:off x="3301" y="1023"/>
                <a:ext cx="182" cy="89"/>
                <a:chOff x="2304" y="2160"/>
                <a:chExt cx="384" cy="192"/>
              </a:xfrm>
            </p:grpSpPr>
            <p:sp>
              <p:nvSpPr>
                <p:cNvPr id="699" name="Rectangle 465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0" name="Line 466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1" name="Line 467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2" name="Line 468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3" name="Line 469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81" name="Group 470"/>
              <p:cNvGrpSpPr>
                <a:grpSpLocks/>
              </p:cNvGrpSpPr>
              <p:nvPr/>
            </p:nvGrpSpPr>
            <p:grpSpPr bwMode="auto">
              <a:xfrm rot="5400000">
                <a:off x="3187" y="1022"/>
                <a:ext cx="182" cy="92"/>
                <a:chOff x="2304" y="2160"/>
                <a:chExt cx="384" cy="192"/>
              </a:xfrm>
            </p:grpSpPr>
            <p:sp>
              <p:nvSpPr>
                <p:cNvPr id="694" name="Rectangle 471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95" name="Line 472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96" name="Line 473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97" name="Line 474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98" name="Line 475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82" name="Group 476"/>
              <p:cNvGrpSpPr>
                <a:grpSpLocks/>
              </p:cNvGrpSpPr>
              <p:nvPr/>
            </p:nvGrpSpPr>
            <p:grpSpPr bwMode="auto">
              <a:xfrm rot="5400000">
                <a:off x="3075" y="1022"/>
                <a:ext cx="182" cy="91"/>
                <a:chOff x="2304" y="2160"/>
                <a:chExt cx="384" cy="192"/>
              </a:xfrm>
            </p:grpSpPr>
            <p:sp>
              <p:nvSpPr>
                <p:cNvPr id="689" name="Rectangle 477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90" name="Line 478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91" name="Line 479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92" name="Line 480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93" name="Line 481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83" name="Group 482"/>
              <p:cNvGrpSpPr>
                <a:grpSpLocks/>
              </p:cNvGrpSpPr>
              <p:nvPr/>
            </p:nvGrpSpPr>
            <p:grpSpPr bwMode="auto">
              <a:xfrm rot="5400000">
                <a:off x="1494" y="1024"/>
                <a:ext cx="181" cy="90"/>
                <a:chOff x="2304" y="2160"/>
                <a:chExt cx="384" cy="192"/>
              </a:xfrm>
            </p:grpSpPr>
            <p:sp>
              <p:nvSpPr>
                <p:cNvPr id="684" name="Rectangle 483"/>
                <p:cNvSpPr>
                  <a:spLocks noChangeArrowheads="1"/>
                </p:cNvSpPr>
                <p:nvPr/>
              </p:nvSpPr>
              <p:spPr bwMode="auto">
                <a:xfrm>
                  <a:off x="2400" y="2160"/>
                  <a:ext cx="192" cy="192"/>
                </a:xfrm>
                <a:prstGeom prst="rect">
                  <a:avLst/>
                </a:prstGeom>
                <a:solidFill>
                  <a:srgbClr val="008000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85" name="Line 484"/>
                <p:cNvSpPr>
                  <a:spLocks noChangeShapeType="1"/>
                </p:cNvSpPr>
                <p:nvPr/>
              </p:nvSpPr>
              <p:spPr bwMode="auto">
                <a:xfrm>
                  <a:off x="2304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86" name="Line 485"/>
                <p:cNvSpPr>
                  <a:spLocks noChangeShapeType="1"/>
                </p:cNvSpPr>
                <p:nvPr/>
              </p:nvSpPr>
              <p:spPr bwMode="auto">
                <a:xfrm>
                  <a:off x="2592" y="220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87" name="Line 486"/>
                <p:cNvSpPr>
                  <a:spLocks noChangeShapeType="1"/>
                </p:cNvSpPr>
                <p:nvPr/>
              </p:nvSpPr>
              <p:spPr bwMode="auto">
                <a:xfrm>
                  <a:off x="2592" y="225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88" name="Line 487"/>
                <p:cNvSpPr>
                  <a:spLocks noChangeShapeType="1"/>
                </p:cNvSpPr>
                <p:nvPr/>
              </p:nvSpPr>
              <p:spPr bwMode="auto">
                <a:xfrm>
                  <a:off x="2592" y="230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12" name="Group 490"/>
            <p:cNvGrpSpPr>
              <a:grpSpLocks/>
            </p:cNvGrpSpPr>
            <p:nvPr/>
          </p:nvGrpSpPr>
          <p:grpSpPr bwMode="auto">
            <a:xfrm>
              <a:off x="1900" y="1818"/>
              <a:ext cx="1536" cy="204"/>
              <a:chOff x="3216" y="2304"/>
              <a:chExt cx="3264" cy="432"/>
            </a:xfrm>
          </p:grpSpPr>
          <p:grpSp>
            <p:nvGrpSpPr>
              <p:cNvPr id="594" name="Group 491"/>
              <p:cNvGrpSpPr>
                <a:grpSpLocks/>
              </p:cNvGrpSpPr>
              <p:nvPr/>
            </p:nvGrpSpPr>
            <p:grpSpPr bwMode="auto">
              <a:xfrm>
                <a:off x="3216" y="2304"/>
                <a:ext cx="384" cy="432"/>
                <a:chOff x="3984" y="2784"/>
                <a:chExt cx="384" cy="432"/>
              </a:xfrm>
            </p:grpSpPr>
            <p:sp>
              <p:nvSpPr>
                <p:cNvPr id="655" name="Rectangle 49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6" name="Line 49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7" name="Line 49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8" name="Line 49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9" name="Line 49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60" name="Line 49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61" name="Line 49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62" name="Line 49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63" name="Line 50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95" name="Group 501"/>
              <p:cNvGrpSpPr>
                <a:grpSpLocks/>
              </p:cNvGrpSpPr>
              <p:nvPr/>
            </p:nvGrpSpPr>
            <p:grpSpPr bwMode="auto">
              <a:xfrm>
                <a:off x="3696" y="2304"/>
                <a:ext cx="384" cy="432"/>
                <a:chOff x="3984" y="2784"/>
                <a:chExt cx="384" cy="432"/>
              </a:xfrm>
            </p:grpSpPr>
            <p:sp>
              <p:nvSpPr>
                <p:cNvPr id="646" name="Rectangle 50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7" name="Line 50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8" name="Line 50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9" name="Line 50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0" name="Line 50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1" name="Line 50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2" name="Line 50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3" name="Line 50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4" name="Line 51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96" name="Group 511"/>
              <p:cNvGrpSpPr>
                <a:grpSpLocks/>
              </p:cNvGrpSpPr>
              <p:nvPr/>
            </p:nvGrpSpPr>
            <p:grpSpPr bwMode="auto">
              <a:xfrm>
                <a:off x="4176" y="2304"/>
                <a:ext cx="384" cy="432"/>
                <a:chOff x="3984" y="2784"/>
                <a:chExt cx="384" cy="432"/>
              </a:xfrm>
            </p:grpSpPr>
            <p:sp>
              <p:nvSpPr>
                <p:cNvPr id="637" name="Rectangle 51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8" name="Line 51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9" name="Line 51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0" name="Line 51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1" name="Line 51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2" name="Line 51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3" name="Line 51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4" name="Line 51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5" name="Line 52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97" name="Group 521"/>
              <p:cNvGrpSpPr>
                <a:grpSpLocks/>
              </p:cNvGrpSpPr>
              <p:nvPr/>
            </p:nvGrpSpPr>
            <p:grpSpPr bwMode="auto">
              <a:xfrm>
                <a:off x="4656" y="2304"/>
                <a:ext cx="384" cy="432"/>
                <a:chOff x="3984" y="2784"/>
                <a:chExt cx="384" cy="432"/>
              </a:xfrm>
            </p:grpSpPr>
            <p:sp>
              <p:nvSpPr>
                <p:cNvPr id="628" name="Rectangle 52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9" name="Line 52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0" name="Line 52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1" name="Line 52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2" name="Line 52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3" name="Line 52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4" name="Line 52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5" name="Line 52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6" name="Line 53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98" name="Group 531"/>
              <p:cNvGrpSpPr>
                <a:grpSpLocks/>
              </p:cNvGrpSpPr>
              <p:nvPr/>
            </p:nvGrpSpPr>
            <p:grpSpPr bwMode="auto">
              <a:xfrm>
                <a:off x="5136" y="2304"/>
                <a:ext cx="384" cy="432"/>
                <a:chOff x="3984" y="2784"/>
                <a:chExt cx="384" cy="432"/>
              </a:xfrm>
            </p:grpSpPr>
            <p:sp>
              <p:nvSpPr>
                <p:cNvPr id="619" name="Rectangle 53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0" name="Line 53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1" name="Line 53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2" name="Line 53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3" name="Line 53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4" name="Line 53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5" name="Line 53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6" name="Line 53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7" name="Line 54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99" name="Group 541"/>
              <p:cNvGrpSpPr>
                <a:grpSpLocks/>
              </p:cNvGrpSpPr>
              <p:nvPr/>
            </p:nvGrpSpPr>
            <p:grpSpPr bwMode="auto">
              <a:xfrm>
                <a:off x="5616" y="2304"/>
                <a:ext cx="384" cy="432"/>
                <a:chOff x="3984" y="2784"/>
                <a:chExt cx="384" cy="432"/>
              </a:xfrm>
            </p:grpSpPr>
            <p:sp>
              <p:nvSpPr>
                <p:cNvPr id="610" name="Rectangle 54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1" name="Line 54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2" name="Line 54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3" name="Line 54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4" name="Line 54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5" name="Line 54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6" name="Line 54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7" name="Line 54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8" name="Line 55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600" name="Group 551"/>
              <p:cNvGrpSpPr>
                <a:grpSpLocks/>
              </p:cNvGrpSpPr>
              <p:nvPr/>
            </p:nvGrpSpPr>
            <p:grpSpPr bwMode="auto">
              <a:xfrm>
                <a:off x="6096" y="2304"/>
                <a:ext cx="384" cy="432"/>
                <a:chOff x="3984" y="2784"/>
                <a:chExt cx="384" cy="432"/>
              </a:xfrm>
            </p:grpSpPr>
            <p:sp>
              <p:nvSpPr>
                <p:cNvPr id="601" name="Rectangle 55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2" name="Line 55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3" name="Line 55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4" name="Line 55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5" name="Line 55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6" name="Line 55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7" name="Line 55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8" name="Line 55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09" name="Line 56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sp>
          <p:nvSpPr>
            <p:cNvPr id="13" name="Rectangle 561"/>
            <p:cNvSpPr>
              <a:spLocks noChangeArrowheads="1"/>
            </p:cNvSpPr>
            <p:nvPr/>
          </p:nvSpPr>
          <p:spPr bwMode="auto">
            <a:xfrm>
              <a:off x="1313" y="977"/>
              <a:ext cx="2688" cy="2702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4" name="Line 562"/>
            <p:cNvSpPr>
              <a:spLocks noChangeShapeType="1"/>
            </p:cNvSpPr>
            <p:nvPr/>
          </p:nvSpPr>
          <p:spPr bwMode="auto">
            <a:xfrm>
              <a:off x="1583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5" name="Line 563"/>
            <p:cNvSpPr>
              <a:spLocks noChangeShapeType="1"/>
            </p:cNvSpPr>
            <p:nvPr/>
          </p:nvSpPr>
          <p:spPr bwMode="auto">
            <a:xfrm>
              <a:off x="1698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6" name="Line 564"/>
            <p:cNvSpPr>
              <a:spLocks noChangeShapeType="1"/>
            </p:cNvSpPr>
            <p:nvPr/>
          </p:nvSpPr>
          <p:spPr bwMode="auto">
            <a:xfrm>
              <a:off x="1810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7" name="Line 565"/>
            <p:cNvSpPr>
              <a:spLocks noChangeShapeType="1"/>
            </p:cNvSpPr>
            <p:nvPr/>
          </p:nvSpPr>
          <p:spPr bwMode="auto">
            <a:xfrm>
              <a:off x="1923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8" name="Line 566"/>
            <p:cNvSpPr>
              <a:spLocks noChangeShapeType="1"/>
            </p:cNvSpPr>
            <p:nvPr/>
          </p:nvSpPr>
          <p:spPr bwMode="auto">
            <a:xfrm>
              <a:off x="2036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19" name="Line 567"/>
            <p:cNvSpPr>
              <a:spLocks noChangeShapeType="1"/>
            </p:cNvSpPr>
            <p:nvPr/>
          </p:nvSpPr>
          <p:spPr bwMode="auto">
            <a:xfrm>
              <a:off x="2149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0" name="Line 568"/>
            <p:cNvSpPr>
              <a:spLocks noChangeShapeType="1"/>
            </p:cNvSpPr>
            <p:nvPr/>
          </p:nvSpPr>
          <p:spPr bwMode="auto">
            <a:xfrm>
              <a:off x="2262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1" name="Line 569"/>
            <p:cNvSpPr>
              <a:spLocks noChangeShapeType="1"/>
            </p:cNvSpPr>
            <p:nvPr/>
          </p:nvSpPr>
          <p:spPr bwMode="auto">
            <a:xfrm>
              <a:off x="2375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2" name="Line 570"/>
            <p:cNvSpPr>
              <a:spLocks noChangeShapeType="1"/>
            </p:cNvSpPr>
            <p:nvPr/>
          </p:nvSpPr>
          <p:spPr bwMode="auto">
            <a:xfrm>
              <a:off x="2487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3" name="Line 571"/>
            <p:cNvSpPr>
              <a:spLocks noChangeShapeType="1"/>
            </p:cNvSpPr>
            <p:nvPr/>
          </p:nvSpPr>
          <p:spPr bwMode="auto">
            <a:xfrm>
              <a:off x="2600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4" name="Line 572"/>
            <p:cNvSpPr>
              <a:spLocks noChangeShapeType="1"/>
            </p:cNvSpPr>
            <p:nvPr/>
          </p:nvSpPr>
          <p:spPr bwMode="auto">
            <a:xfrm>
              <a:off x="2713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5" name="Line 573"/>
            <p:cNvSpPr>
              <a:spLocks noChangeShapeType="1"/>
            </p:cNvSpPr>
            <p:nvPr/>
          </p:nvSpPr>
          <p:spPr bwMode="auto">
            <a:xfrm>
              <a:off x="2826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6" name="Line 574"/>
            <p:cNvSpPr>
              <a:spLocks noChangeShapeType="1"/>
            </p:cNvSpPr>
            <p:nvPr/>
          </p:nvSpPr>
          <p:spPr bwMode="auto">
            <a:xfrm>
              <a:off x="2939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7" name="Line 575"/>
            <p:cNvSpPr>
              <a:spLocks noChangeShapeType="1"/>
            </p:cNvSpPr>
            <p:nvPr/>
          </p:nvSpPr>
          <p:spPr bwMode="auto">
            <a:xfrm>
              <a:off x="3052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8" name="Line 576"/>
            <p:cNvSpPr>
              <a:spLocks noChangeShapeType="1"/>
            </p:cNvSpPr>
            <p:nvPr/>
          </p:nvSpPr>
          <p:spPr bwMode="auto">
            <a:xfrm>
              <a:off x="3166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29" name="Line 577"/>
            <p:cNvSpPr>
              <a:spLocks noChangeShapeType="1"/>
            </p:cNvSpPr>
            <p:nvPr/>
          </p:nvSpPr>
          <p:spPr bwMode="auto">
            <a:xfrm>
              <a:off x="3279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0" name="Line 578"/>
            <p:cNvSpPr>
              <a:spLocks noChangeShapeType="1"/>
            </p:cNvSpPr>
            <p:nvPr/>
          </p:nvSpPr>
          <p:spPr bwMode="auto">
            <a:xfrm>
              <a:off x="3392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1" name="Line 579"/>
            <p:cNvSpPr>
              <a:spLocks noChangeShapeType="1"/>
            </p:cNvSpPr>
            <p:nvPr/>
          </p:nvSpPr>
          <p:spPr bwMode="auto">
            <a:xfrm>
              <a:off x="3504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2" name="Line 580"/>
            <p:cNvSpPr>
              <a:spLocks noChangeShapeType="1"/>
            </p:cNvSpPr>
            <p:nvPr/>
          </p:nvSpPr>
          <p:spPr bwMode="auto">
            <a:xfrm>
              <a:off x="3617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33" name="Line 581"/>
            <p:cNvSpPr>
              <a:spLocks noChangeShapeType="1"/>
            </p:cNvSpPr>
            <p:nvPr/>
          </p:nvSpPr>
          <p:spPr bwMode="auto">
            <a:xfrm>
              <a:off x="3730" y="3679"/>
              <a:ext cx="0" cy="1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GB"/>
            </a:p>
          </p:txBody>
        </p:sp>
        <p:grpSp>
          <p:nvGrpSpPr>
            <p:cNvPr id="34" name="Group 582"/>
            <p:cNvGrpSpPr>
              <a:grpSpLocks/>
            </p:cNvGrpSpPr>
            <p:nvPr/>
          </p:nvGrpSpPr>
          <p:grpSpPr bwMode="auto">
            <a:xfrm>
              <a:off x="1583" y="864"/>
              <a:ext cx="2147" cy="113"/>
              <a:chOff x="2544" y="288"/>
              <a:chExt cx="4560" cy="240"/>
            </a:xfrm>
          </p:grpSpPr>
          <p:sp>
            <p:nvSpPr>
              <p:cNvPr id="574" name="Line 583"/>
              <p:cNvSpPr>
                <a:spLocks noChangeShapeType="1"/>
              </p:cNvSpPr>
              <p:nvPr/>
            </p:nvSpPr>
            <p:spPr bwMode="auto">
              <a:xfrm>
                <a:off x="25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5" name="Line 584"/>
              <p:cNvSpPr>
                <a:spLocks noChangeShapeType="1"/>
              </p:cNvSpPr>
              <p:nvPr/>
            </p:nvSpPr>
            <p:spPr bwMode="auto">
              <a:xfrm>
                <a:off x="27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6" name="Line 585"/>
              <p:cNvSpPr>
                <a:spLocks noChangeShapeType="1"/>
              </p:cNvSpPr>
              <p:nvPr/>
            </p:nvSpPr>
            <p:spPr bwMode="auto">
              <a:xfrm>
                <a:off x="30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7" name="Line 586"/>
              <p:cNvSpPr>
                <a:spLocks noChangeShapeType="1"/>
              </p:cNvSpPr>
              <p:nvPr/>
            </p:nvSpPr>
            <p:spPr bwMode="auto">
              <a:xfrm>
                <a:off x="32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8" name="Line 587"/>
              <p:cNvSpPr>
                <a:spLocks noChangeShapeType="1"/>
              </p:cNvSpPr>
              <p:nvPr/>
            </p:nvSpPr>
            <p:spPr bwMode="auto">
              <a:xfrm>
                <a:off x="35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9" name="Line 588"/>
              <p:cNvSpPr>
                <a:spLocks noChangeShapeType="1"/>
              </p:cNvSpPr>
              <p:nvPr/>
            </p:nvSpPr>
            <p:spPr bwMode="auto">
              <a:xfrm>
                <a:off x="37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0" name="Line 589"/>
              <p:cNvSpPr>
                <a:spLocks noChangeShapeType="1"/>
              </p:cNvSpPr>
              <p:nvPr/>
            </p:nvSpPr>
            <p:spPr bwMode="auto">
              <a:xfrm>
                <a:off x="39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1" name="Line 590"/>
              <p:cNvSpPr>
                <a:spLocks noChangeShapeType="1"/>
              </p:cNvSpPr>
              <p:nvPr/>
            </p:nvSpPr>
            <p:spPr bwMode="auto">
              <a:xfrm>
                <a:off x="42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2" name="Line 591"/>
              <p:cNvSpPr>
                <a:spLocks noChangeShapeType="1"/>
              </p:cNvSpPr>
              <p:nvPr/>
            </p:nvSpPr>
            <p:spPr bwMode="auto">
              <a:xfrm>
                <a:off x="44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3" name="Line 592"/>
              <p:cNvSpPr>
                <a:spLocks noChangeShapeType="1"/>
              </p:cNvSpPr>
              <p:nvPr/>
            </p:nvSpPr>
            <p:spPr bwMode="auto">
              <a:xfrm>
                <a:off x="47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4" name="Line 593"/>
              <p:cNvSpPr>
                <a:spLocks noChangeShapeType="1"/>
              </p:cNvSpPr>
              <p:nvPr/>
            </p:nvSpPr>
            <p:spPr bwMode="auto">
              <a:xfrm>
                <a:off x="49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5" name="Line 594"/>
              <p:cNvSpPr>
                <a:spLocks noChangeShapeType="1"/>
              </p:cNvSpPr>
              <p:nvPr/>
            </p:nvSpPr>
            <p:spPr bwMode="auto">
              <a:xfrm>
                <a:off x="51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6" name="Line 595"/>
              <p:cNvSpPr>
                <a:spLocks noChangeShapeType="1"/>
              </p:cNvSpPr>
              <p:nvPr/>
            </p:nvSpPr>
            <p:spPr bwMode="auto">
              <a:xfrm>
                <a:off x="54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7" name="Line 596"/>
              <p:cNvSpPr>
                <a:spLocks noChangeShapeType="1"/>
              </p:cNvSpPr>
              <p:nvPr/>
            </p:nvSpPr>
            <p:spPr bwMode="auto">
              <a:xfrm>
                <a:off x="56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8" name="Line 597"/>
              <p:cNvSpPr>
                <a:spLocks noChangeShapeType="1"/>
              </p:cNvSpPr>
              <p:nvPr/>
            </p:nvSpPr>
            <p:spPr bwMode="auto">
              <a:xfrm>
                <a:off x="59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89" name="Line 598"/>
              <p:cNvSpPr>
                <a:spLocks noChangeShapeType="1"/>
              </p:cNvSpPr>
              <p:nvPr/>
            </p:nvSpPr>
            <p:spPr bwMode="auto">
              <a:xfrm>
                <a:off x="61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0" name="Line 599"/>
              <p:cNvSpPr>
                <a:spLocks noChangeShapeType="1"/>
              </p:cNvSpPr>
              <p:nvPr/>
            </p:nvSpPr>
            <p:spPr bwMode="auto">
              <a:xfrm>
                <a:off x="63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1" name="Line 600"/>
              <p:cNvSpPr>
                <a:spLocks noChangeShapeType="1"/>
              </p:cNvSpPr>
              <p:nvPr/>
            </p:nvSpPr>
            <p:spPr bwMode="auto">
              <a:xfrm>
                <a:off x="66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2" name="Line 601"/>
              <p:cNvSpPr>
                <a:spLocks noChangeShapeType="1"/>
              </p:cNvSpPr>
              <p:nvPr/>
            </p:nvSpPr>
            <p:spPr bwMode="auto">
              <a:xfrm>
                <a:off x="68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93" name="Line 602"/>
              <p:cNvSpPr>
                <a:spLocks noChangeShapeType="1"/>
              </p:cNvSpPr>
              <p:nvPr/>
            </p:nvSpPr>
            <p:spPr bwMode="auto">
              <a:xfrm>
                <a:off x="71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5" name="Group 603"/>
            <p:cNvGrpSpPr>
              <a:grpSpLocks/>
            </p:cNvGrpSpPr>
            <p:nvPr/>
          </p:nvGrpSpPr>
          <p:grpSpPr bwMode="auto">
            <a:xfrm rot="5400000">
              <a:off x="2961" y="2271"/>
              <a:ext cx="2157" cy="112"/>
              <a:chOff x="2544" y="288"/>
              <a:chExt cx="4560" cy="240"/>
            </a:xfrm>
          </p:grpSpPr>
          <p:sp>
            <p:nvSpPr>
              <p:cNvPr id="554" name="Line 604"/>
              <p:cNvSpPr>
                <a:spLocks noChangeShapeType="1"/>
              </p:cNvSpPr>
              <p:nvPr/>
            </p:nvSpPr>
            <p:spPr bwMode="auto">
              <a:xfrm>
                <a:off x="25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5" name="Line 605"/>
              <p:cNvSpPr>
                <a:spLocks noChangeShapeType="1"/>
              </p:cNvSpPr>
              <p:nvPr/>
            </p:nvSpPr>
            <p:spPr bwMode="auto">
              <a:xfrm>
                <a:off x="27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6" name="Line 606"/>
              <p:cNvSpPr>
                <a:spLocks noChangeShapeType="1"/>
              </p:cNvSpPr>
              <p:nvPr/>
            </p:nvSpPr>
            <p:spPr bwMode="auto">
              <a:xfrm>
                <a:off x="30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7" name="Line 607"/>
              <p:cNvSpPr>
                <a:spLocks noChangeShapeType="1"/>
              </p:cNvSpPr>
              <p:nvPr/>
            </p:nvSpPr>
            <p:spPr bwMode="auto">
              <a:xfrm>
                <a:off x="32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8" name="Line 608"/>
              <p:cNvSpPr>
                <a:spLocks noChangeShapeType="1"/>
              </p:cNvSpPr>
              <p:nvPr/>
            </p:nvSpPr>
            <p:spPr bwMode="auto">
              <a:xfrm>
                <a:off x="35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9" name="Line 609"/>
              <p:cNvSpPr>
                <a:spLocks noChangeShapeType="1"/>
              </p:cNvSpPr>
              <p:nvPr/>
            </p:nvSpPr>
            <p:spPr bwMode="auto">
              <a:xfrm>
                <a:off x="37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0" name="Line 610"/>
              <p:cNvSpPr>
                <a:spLocks noChangeShapeType="1"/>
              </p:cNvSpPr>
              <p:nvPr/>
            </p:nvSpPr>
            <p:spPr bwMode="auto">
              <a:xfrm>
                <a:off x="39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1" name="Line 611"/>
              <p:cNvSpPr>
                <a:spLocks noChangeShapeType="1"/>
              </p:cNvSpPr>
              <p:nvPr/>
            </p:nvSpPr>
            <p:spPr bwMode="auto">
              <a:xfrm>
                <a:off x="42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2" name="Line 612"/>
              <p:cNvSpPr>
                <a:spLocks noChangeShapeType="1"/>
              </p:cNvSpPr>
              <p:nvPr/>
            </p:nvSpPr>
            <p:spPr bwMode="auto">
              <a:xfrm>
                <a:off x="44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3" name="Line 613"/>
              <p:cNvSpPr>
                <a:spLocks noChangeShapeType="1"/>
              </p:cNvSpPr>
              <p:nvPr/>
            </p:nvSpPr>
            <p:spPr bwMode="auto">
              <a:xfrm>
                <a:off x="47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4" name="Line 614"/>
              <p:cNvSpPr>
                <a:spLocks noChangeShapeType="1"/>
              </p:cNvSpPr>
              <p:nvPr/>
            </p:nvSpPr>
            <p:spPr bwMode="auto">
              <a:xfrm>
                <a:off x="49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5" name="Line 615"/>
              <p:cNvSpPr>
                <a:spLocks noChangeShapeType="1"/>
              </p:cNvSpPr>
              <p:nvPr/>
            </p:nvSpPr>
            <p:spPr bwMode="auto">
              <a:xfrm>
                <a:off x="51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6" name="Line 616"/>
              <p:cNvSpPr>
                <a:spLocks noChangeShapeType="1"/>
              </p:cNvSpPr>
              <p:nvPr/>
            </p:nvSpPr>
            <p:spPr bwMode="auto">
              <a:xfrm>
                <a:off x="54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7" name="Line 617"/>
              <p:cNvSpPr>
                <a:spLocks noChangeShapeType="1"/>
              </p:cNvSpPr>
              <p:nvPr/>
            </p:nvSpPr>
            <p:spPr bwMode="auto">
              <a:xfrm>
                <a:off x="56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8" name="Line 618"/>
              <p:cNvSpPr>
                <a:spLocks noChangeShapeType="1"/>
              </p:cNvSpPr>
              <p:nvPr/>
            </p:nvSpPr>
            <p:spPr bwMode="auto">
              <a:xfrm>
                <a:off x="59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69" name="Line 619"/>
              <p:cNvSpPr>
                <a:spLocks noChangeShapeType="1"/>
              </p:cNvSpPr>
              <p:nvPr/>
            </p:nvSpPr>
            <p:spPr bwMode="auto">
              <a:xfrm>
                <a:off x="61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0" name="Line 620"/>
              <p:cNvSpPr>
                <a:spLocks noChangeShapeType="1"/>
              </p:cNvSpPr>
              <p:nvPr/>
            </p:nvSpPr>
            <p:spPr bwMode="auto">
              <a:xfrm>
                <a:off x="63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1" name="Line 621"/>
              <p:cNvSpPr>
                <a:spLocks noChangeShapeType="1"/>
              </p:cNvSpPr>
              <p:nvPr/>
            </p:nvSpPr>
            <p:spPr bwMode="auto">
              <a:xfrm>
                <a:off x="66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2" name="Line 622"/>
              <p:cNvSpPr>
                <a:spLocks noChangeShapeType="1"/>
              </p:cNvSpPr>
              <p:nvPr/>
            </p:nvSpPr>
            <p:spPr bwMode="auto">
              <a:xfrm>
                <a:off x="68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73" name="Line 623"/>
              <p:cNvSpPr>
                <a:spLocks noChangeShapeType="1"/>
              </p:cNvSpPr>
              <p:nvPr/>
            </p:nvSpPr>
            <p:spPr bwMode="auto">
              <a:xfrm>
                <a:off x="71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6" name="Group 624"/>
            <p:cNvGrpSpPr>
              <a:grpSpLocks/>
            </p:cNvGrpSpPr>
            <p:nvPr/>
          </p:nvGrpSpPr>
          <p:grpSpPr bwMode="auto">
            <a:xfrm rot="5400000">
              <a:off x="178" y="2272"/>
              <a:ext cx="2157" cy="113"/>
              <a:chOff x="2544" y="288"/>
              <a:chExt cx="4560" cy="240"/>
            </a:xfrm>
          </p:grpSpPr>
          <p:sp>
            <p:nvSpPr>
              <p:cNvPr id="534" name="Line 625"/>
              <p:cNvSpPr>
                <a:spLocks noChangeShapeType="1"/>
              </p:cNvSpPr>
              <p:nvPr/>
            </p:nvSpPr>
            <p:spPr bwMode="auto">
              <a:xfrm>
                <a:off x="25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5" name="Line 626"/>
              <p:cNvSpPr>
                <a:spLocks noChangeShapeType="1"/>
              </p:cNvSpPr>
              <p:nvPr/>
            </p:nvSpPr>
            <p:spPr bwMode="auto">
              <a:xfrm>
                <a:off x="27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6" name="Line 627"/>
              <p:cNvSpPr>
                <a:spLocks noChangeShapeType="1"/>
              </p:cNvSpPr>
              <p:nvPr/>
            </p:nvSpPr>
            <p:spPr bwMode="auto">
              <a:xfrm>
                <a:off x="30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7" name="Line 628"/>
              <p:cNvSpPr>
                <a:spLocks noChangeShapeType="1"/>
              </p:cNvSpPr>
              <p:nvPr/>
            </p:nvSpPr>
            <p:spPr bwMode="auto">
              <a:xfrm>
                <a:off x="32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8" name="Line 629"/>
              <p:cNvSpPr>
                <a:spLocks noChangeShapeType="1"/>
              </p:cNvSpPr>
              <p:nvPr/>
            </p:nvSpPr>
            <p:spPr bwMode="auto">
              <a:xfrm>
                <a:off x="35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39" name="Line 630"/>
              <p:cNvSpPr>
                <a:spLocks noChangeShapeType="1"/>
              </p:cNvSpPr>
              <p:nvPr/>
            </p:nvSpPr>
            <p:spPr bwMode="auto">
              <a:xfrm>
                <a:off x="37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0" name="Line 631"/>
              <p:cNvSpPr>
                <a:spLocks noChangeShapeType="1"/>
              </p:cNvSpPr>
              <p:nvPr/>
            </p:nvSpPr>
            <p:spPr bwMode="auto">
              <a:xfrm>
                <a:off x="39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1" name="Line 632"/>
              <p:cNvSpPr>
                <a:spLocks noChangeShapeType="1"/>
              </p:cNvSpPr>
              <p:nvPr/>
            </p:nvSpPr>
            <p:spPr bwMode="auto">
              <a:xfrm>
                <a:off x="42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2" name="Line 633"/>
              <p:cNvSpPr>
                <a:spLocks noChangeShapeType="1"/>
              </p:cNvSpPr>
              <p:nvPr/>
            </p:nvSpPr>
            <p:spPr bwMode="auto">
              <a:xfrm>
                <a:off x="44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3" name="Line 634"/>
              <p:cNvSpPr>
                <a:spLocks noChangeShapeType="1"/>
              </p:cNvSpPr>
              <p:nvPr/>
            </p:nvSpPr>
            <p:spPr bwMode="auto">
              <a:xfrm>
                <a:off x="47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4" name="Line 635"/>
              <p:cNvSpPr>
                <a:spLocks noChangeShapeType="1"/>
              </p:cNvSpPr>
              <p:nvPr/>
            </p:nvSpPr>
            <p:spPr bwMode="auto">
              <a:xfrm>
                <a:off x="49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5" name="Line 636"/>
              <p:cNvSpPr>
                <a:spLocks noChangeShapeType="1"/>
              </p:cNvSpPr>
              <p:nvPr/>
            </p:nvSpPr>
            <p:spPr bwMode="auto">
              <a:xfrm>
                <a:off x="51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6" name="Line 637"/>
              <p:cNvSpPr>
                <a:spLocks noChangeShapeType="1"/>
              </p:cNvSpPr>
              <p:nvPr/>
            </p:nvSpPr>
            <p:spPr bwMode="auto">
              <a:xfrm>
                <a:off x="54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7" name="Line 638"/>
              <p:cNvSpPr>
                <a:spLocks noChangeShapeType="1"/>
              </p:cNvSpPr>
              <p:nvPr/>
            </p:nvSpPr>
            <p:spPr bwMode="auto">
              <a:xfrm>
                <a:off x="56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8" name="Line 639"/>
              <p:cNvSpPr>
                <a:spLocks noChangeShapeType="1"/>
              </p:cNvSpPr>
              <p:nvPr/>
            </p:nvSpPr>
            <p:spPr bwMode="auto">
              <a:xfrm>
                <a:off x="59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49" name="Line 640"/>
              <p:cNvSpPr>
                <a:spLocks noChangeShapeType="1"/>
              </p:cNvSpPr>
              <p:nvPr/>
            </p:nvSpPr>
            <p:spPr bwMode="auto">
              <a:xfrm>
                <a:off x="614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0" name="Line 641"/>
              <p:cNvSpPr>
                <a:spLocks noChangeShapeType="1"/>
              </p:cNvSpPr>
              <p:nvPr/>
            </p:nvSpPr>
            <p:spPr bwMode="auto">
              <a:xfrm>
                <a:off x="638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1" name="Line 642"/>
              <p:cNvSpPr>
                <a:spLocks noChangeShapeType="1"/>
              </p:cNvSpPr>
              <p:nvPr/>
            </p:nvSpPr>
            <p:spPr bwMode="auto">
              <a:xfrm>
                <a:off x="662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2" name="Line 643"/>
              <p:cNvSpPr>
                <a:spLocks noChangeShapeType="1"/>
              </p:cNvSpPr>
              <p:nvPr/>
            </p:nvSpPr>
            <p:spPr bwMode="auto">
              <a:xfrm>
                <a:off x="686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  <p:sp>
            <p:nvSpPr>
              <p:cNvPr id="553" name="Line 644"/>
              <p:cNvSpPr>
                <a:spLocks noChangeShapeType="1"/>
              </p:cNvSpPr>
              <p:nvPr/>
            </p:nvSpPr>
            <p:spPr bwMode="auto">
              <a:xfrm>
                <a:off x="7104" y="288"/>
                <a:ext cx="0" cy="24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GB"/>
              </a:p>
            </p:txBody>
          </p:sp>
        </p:grpSp>
        <p:grpSp>
          <p:nvGrpSpPr>
            <p:cNvPr id="37" name="Group 645"/>
            <p:cNvGrpSpPr>
              <a:grpSpLocks/>
            </p:cNvGrpSpPr>
            <p:nvPr/>
          </p:nvGrpSpPr>
          <p:grpSpPr bwMode="auto">
            <a:xfrm>
              <a:off x="1900" y="2067"/>
              <a:ext cx="1536" cy="204"/>
              <a:chOff x="3216" y="2304"/>
              <a:chExt cx="3264" cy="432"/>
            </a:xfrm>
          </p:grpSpPr>
          <p:grpSp>
            <p:nvGrpSpPr>
              <p:cNvPr id="464" name="Group 646"/>
              <p:cNvGrpSpPr>
                <a:grpSpLocks/>
              </p:cNvGrpSpPr>
              <p:nvPr/>
            </p:nvGrpSpPr>
            <p:grpSpPr bwMode="auto">
              <a:xfrm>
                <a:off x="3216" y="2304"/>
                <a:ext cx="384" cy="432"/>
                <a:chOff x="3984" y="2784"/>
                <a:chExt cx="384" cy="432"/>
              </a:xfrm>
            </p:grpSpPr>
            <p:sp>
              <p:nvSpPr>
                <p:cNvPr id="525" name="Rectangle 647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6" name="Line 648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7" name="Line 649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8" name="Line 650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9" name="Line 651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30" name="Line 652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31" name="Line 653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32" name="Line 654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33" name="Line 655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65" name="Group 656"/>
              <p:cNvGrpSpPr>
                <a:grpSpLocks/>
              </p:cNvGrpSpPr>
              <p:nvPr/>
            </p:nvGrpSpPr>
            <p:grpSpPr bwMode="auto">
              <a:xfrm>
                <a:off x="3696" y="2304"/>
                <a:ext cx="384" cy="432"/>
                <a:chOff x="3984" y="2784"/>
                <a:chExt cx="384" cy="432"/>
              </a:xfrm>
            </p:grpSpPr>
            <p:sp>
              <p:nvSpPr>
                <p:cNvPr id="516" name="Rectangle 657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7" name="Line 658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8" name="Line 659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9" name="Line 660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0" name="Line 661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1" name="Line 662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2" name="Line 663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3" name="Line 664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4" name="Line 665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66" name="Group 666"/>
              <p:cNvGrpSpPr>
                <a:grpSpLocks/>
              </p:cNvGrpSpPr>
              <p:nvPr/>
            </p:nvGrpSpPr>
            <p:grpSpPr bwMode="auto">
              <a:xfrm>
                <a:off x="4176" y="2304"/>
                <a:ext cx="384" cy="432"/>
                <a:chOff x="3984" y="2784"/>
                <a:chExt cx="384" cy="432"/>
              </a:xfrm>
            </p:grpSpPr>
            <p:sp>
              <p:nvSpPr>
                <p:cNvPr id="507" name="Rectangle 667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8" name="Line 668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9" name="Line 669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0" name="Line 670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1" name="Line 671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2" name="Line 672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3" name="Line 673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4" name="Line 674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15" name="Line 675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67" name="Group 676"/>
              <p:cNvGrpSpPr>
                <a:grpSpLocks/>
              </p:cNvGrpSpPr>
              <p:nvPr/>
            </p:nvGrpSpPr>
            <p:grpSpPr bwMode="auto">
              <a:xfrm>
                <a:off x="4656" y="2304"/>
                <a:ext cx="384" cy="432"/>
                <a:chOff x="3984" y="2784"/>
                <a:chExt cx="384" cy="432"/>
              </a:xfrm>
            </p:grpSpPr>
            <p:sp>
              <p:nvSpPr>
                <p:cNvPr id="498" name="Rectangle 677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9" name="Line 678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0" name="Line 679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1" name="Line 680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2" name="Line 681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3" name="Line 682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4" name="Line 683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5" name="Line 684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06" name="Line 685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68" name="Group 686"/>
              <p:cNvGrpSpPr>
                <a:grpSpLocks/>
              </p:cNvGrpSpPr>
              <p:nvPr/>
            </p:nvGrpSpPr>
            <p:grpSpPr bwMode="auto">
              <a:xfrm>
                <a:off x="5136" y="2304"/>
                <a:ext cx="384" cy="432"/>
                <a:chOff x="3984" y="2784"/>
                <a:chExt cx="384" cy="432"/>
              </a:xfrm>
            </p:grpSpPr>
            <p:sp>
              <p:nvSpPr>
                <p:cNvPr id="489" name="Rectangle 687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0" name="Line 688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1" name="Line 689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2" name="Line 690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3" name="Line 691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4" name="Line 692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5" name="Line 693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6" name="Line 694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97" name="Line 695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69" name="Group 696"/>
              <p:cNvGrpSpPr>
                <a:grpSpLocks/>
              </p:cNvGrpSpPr>
              <p:nvPr/>
            </p:nvGrpSpPr>
            <p:grpSpPr bwMode="auto">
              <a:xfrm>
                <a:off x="5616" y="2304"/>
                <a:ext cx="384" cy="432"/>
                <a:chOff x="3984" y="2784"/>
                <a:chExt cx="384" cy="432"/>
              </a:xfrm>
            </p:grpSpPr>
            <p:sp>
              <p:nvSpPr>
                <p:cNvPr id="480" name="Rectangle 697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1" name="Line 698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2" name="Line 699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3" name="Line 700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4" name="Line 701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5" name="Line 702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6" name="Line 703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7" name="Line 704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88" name="Line 705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70" name="Group 706"/>
              <p:cNvGrpSpPr>
                <a:grpSpLocks/>
              </p:cNvGrpSpPr>
              <p:nvPr/>
            </p:nvGrpSpPr>
            <p:grpSpPr bwMode="auto">
              <a:xfrm>
                <a:off x="6096" y="2304"/>
                <a:ext cx="384" cy="432"/>
                <a:chOff x="3984" y="2784"/>
                <a:chExt cx="384" cy="432"/>
              </a:xfrm>
            </p:grpSpPr>
            <p:sp>
              <p:nvSpPr>
                <p:cNvPr id="471" name="Rectangle 707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2" name="Line 708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3" name="Line 709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4" name="Line 710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5" name="Line 711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6" name="Line 712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7" name="Line 713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8" name="Line 714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79" name="Line 715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38" name="Group 716"/>
            <p:cNvGrpSpPr>
              <a:grpSpLocks/>
            </p:cNvGrpSpPr>
            <p:nvPr/>
          </p:nvGrpSpPr>
          <p:grpSpPr bwMode="auto">
            <a:xfrm>
              <a:off x="1900" y="2317"/>
              <a:ext cx="1536" cy="204"/>
              <a:chOff x="3216" y="2304"/>
              <a:chExt cx="3264" cy="432"/>
            </a:xfrm>
          </p:grpSpPr>
          <p:grpSp>
            <p:nvGrpSpPr>
              <p:cNvPr id="394" name="Group 717"/>
              <p:cNvGrpSpPr>
                <a:grpSpLocks/>
              </p:cNvGrpSpPr>
              <p:nvPr/>
            </p:nvGrpSpPr>
            <p:grpSpPr bwMode="auto">
              <a:xfrm>
                <a:off x="3216" y="2304"/>
                <a:ext cx="384" cy="432"/>
                <a:chOff x="3984" y="2784"/>
                <a:chExt cx="384" cy="432"/>
              </a:xfrm>
            </p:grpSpPr>
            <p:sp>
              <p:nvSpPr>
                <p:cNvPr id="455" name="Rectangle 718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6" name="Line 719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7" name="Line 720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8" name="Line 721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9" name="Line 722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0" name="Line 723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1" name="Line 724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2" name="Line 725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63" name="Line 726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95" name="Group 727"/>
              <p:cNvGrpSpPr>
                <a:grpSpLocks/>
              </p:cNvGrpSpPr>
              <p:nvPr/>
            </p:nvGrpSpPr>
            <p:grpSpPr bwMode="auto">
              <a:xfrm>
                <a:off x="3696" y="2304"/>
                <a:ext cx="384" cy="432"/>
                <a:chOff x="3984" y="2784"/>
                <a:chExt cx="384" cy="432"/>
              </a:xfrm>
            </p:grpSpPr>
            <p:sp>
              <p:nvSpPr>
                <p:cNvPr id="446" name="Rectangle 728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7" name="Line 729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8" name="Line 730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9" name="Line 731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0" name="Line 732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1" name="Line 733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2" name="Line 734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3" name="Line 735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54" name="Line 736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96" name="Group 737"/>
              <p:cNvGrpSpPr>
                <a:grpSpLocks/>
              </p:cNvGrpSpPr>
              <p:nvPr/>
            </p:nvGrpSpPr>
            <p:grpSpPr bwMode="auto">
              <a:xfrm>
                <a:off x="4176" y="2304"/>
                <a:ext cx="384" cy="432"/>
                <a:chOff x="3984" y="2784"/>
                <a:chExt cx="384" cy="432"/>
              </a:xfrm>
            </p:grpSpPr>
            <p:sp>
              <p:nvSpPr>
                <p:cNvPr id="437" name="Rectangle 738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8" name="Line 739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9" name="Line 740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0" name="Line 741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1" name="Line 742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2" name="Line 743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3" name="Line 744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4" name="Line 745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45" name="Line 746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97" name="Group 747"/>
              <p:cNvGrpSpPr>
                <a:grpSpLocks/>
              </p:cNvGrpSpPr>
              <p:nvPr/>
            </p:nvGrpSpPr>
            <p:grpSpPr bwMode="auto">
              <a:xfrm>
                <a:off x="4656" y="2304"/>
                <a:ext cx="384" cy="432"/>
                <a:chOff x="3984" y="2784"/>
                <a:chExt cx="384" cy="432"/>
              </a:xfrm>
            </p:grpSpPr>
            <p:sp>
              <p:nvSpPr>
                <p:cNvPr id="428" name="Rectangle 748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9" name="Line 749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0" name="Line 750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1" name="Line 751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2" name="Line 752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3" name="Line 753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4" name="Line 754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5" name="Line 755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36" name="Line 756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98" name="Group 757"/>
              <p:cNvGrpSpPr>
                <a:grpSpLocks/>
              </p:cNvGrpSpPr>
              <p:nvPr/>
            </p:nvGrpSpPr>
            <p:grpSpPr bwMode="auto">
              <a:xfrm>
                <a:off x="5136" y="2304"/>
                <a:ext cx="384" cy="432"/>
                <a:chOff x="3984" y="2784"/>
                <a:chExt cx="384" cy="432"/>
              </a:xfrm>
            </p:grpSpPr>
            <p:sp>
              <p:nvSpPr>
                <p:cNvPr id="419" name="Rectangle 758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0" name="Line 759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1" name="Line 760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2" name="Line 761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3" name="Line 762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4" name="Line 763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5" name="Line 764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6" name="Line 765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27" name="Line 766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99" name="Group 767"/>
              <p:cNvGrpSpPr>
                <a:grpSpLocks/>
              </p:cNvGrpSpPr>
              <p:nvPr/>
            </p:nvGrpSpPr>
            <p:grpSpPr bwMode="auto">
              <a:xfrm>
                <a:off x="5616" y="2304"/>
                <a:ext cx="384" cy="432"/>
                <a:chOff x="3984" y="2784"/>
                <a:chExt cx="384" cy="432"/>
              </a:xfrm>
            </p:grpSpPr>
            <p:sp>
              <p:nvSpPr>
                <p:cNvPr id="410" name="Rectangle 768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1" name="Line 769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2" name="Line 770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3" name="Line 771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4" name="Line 772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5" name="Line 773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6" name="Line 774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7" name="Line 775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18" name="Line 776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00" name="Group 777"/>
              <p:cNvGrpSpPr>
                <a:grpSpLocks/>
              </p:cNvGrpSpPr>
              <p:nvPr/>
            </p:nvGrpSpPr>
            <p:grpSpPr bwMode="auto">
              <a:xfrm>
                <a:off x="6096" y="2304"/>
                <a:ext cx="384" cy="432"/>
                <a:chOff x="3984" y="2784"/>
                <a:chExt cx="384" cy="432"/>
              </a:xfrm>
            </p:grpSpPr>
            <p:sp>
              <p:nvSpPr>
                <p:cNvPr id="401" name="Rectangle 778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2" name="Line 779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3" name="Line 780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4" name="Line 781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5" name="Line 782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6" name="Line 783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7" name="Line 784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8" name="Line 785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409" name="Line 786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39" name="Group 787"/>
            <p:cNvGrpSpPr>
              <a:grpSpLocks/>
            </p:cNvGrpSpPr>
            <p:nvPr/>
          </p:nvGrpSpPr>
          <p:grpSpPr bwMode="auto">
            <a:xfrm>
              <a:off x="1900" y="2566"/>
              <a:ext cx="1536" cy="206"/>
              <a:chOff x="3216" y="2304"/>
              <a:chExt cx="3264" cy="432"/>
            </a:xfrm>
          </p:grpSpPr>
          <p:grpSp>
            <p:nvGrpSpPr>
              <p:cNvPr id="324" name="Group 788"/>
              <p:cNvGrpSpPr>
                <a:grpSpLocks/>
              </p:cNvGrpSpPr>
              <p:nvPr/>
            </p:nvGrpSpPr>
            <p:grpSpPr bwMode="auto">
              <a:xfrm>
                <a:off x="3216" y="2304"/>
                <a:ext cx="384" cy="432"/>
                <a:chOff x="3984" y="2784"/>
                <a:chExt cx="384" cy="432"/>
              </a:xfrm>
            </p:grpSpPr>
            <p:sp>
              <p:nvSpPr>
                <p:cNvPr id="385" name="Rectangle 789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6" name="Line 790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7" name="Line 791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8" name="Line 792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9" name="Line 793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90" name="Line 794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91" name="Line 795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92" name="Line 796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93" name="Line 797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25" name="Group 798"/>
              <p:cNvGrpSpPr>
                <a:grpSpLocks/>
              </p:cNvGrpSpPr>
              <p:nvPr/>
            </p:nvGrpSpPr>
            <p:grpSpPr bwMode="auto">
              <a:xfrm>
                <a:off x="3696" y="2304"/>
                <a:ext cx="384" cy="432"/>
                <a:chOff x="3984" y="2784"/>
                <a:chExt cx="384" cy="432"/>
              </a:xfrm>
            </p:grpSpPr>
            <p:sp>
              <p:nvSpPr>
                <p:cNvPr id="376" name="Rectangle 799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7" name="Line 800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8" name="Line 801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9" name="Line 802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0" name="Line 803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1" name="Line 804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2" name="Line 805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3" name="Line 806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84" name="Line 807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26" name="Group 808"/>
              <p:cNvGrpSpPr>
                <a:grpSpLocks/>
              </p:cNvGrpSpPr>
              <p:nvPr/>
            </p:nvGrpSpPr>
            <p:grpSpPr bwMode="auto">
              <a:xfrm>
                <a:off x="4176" y="2304"/>
                <a:ext cx="384" cy="432"/>
                <a:chOff x="3984" y="2784"/>
                <a:chExt cx="384" cy="432"/>
              </a:xfrm>
            </p:grpSpPr>
            <p:sp>
              <p:nvSpPr>
                <p:cNvPr id="367" name="Rectangle 809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8" name="Line 810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9" name="Line 811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0" name="Line 812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1" name="Line 813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2" name="Line 814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3" name="Line 815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4" name="Line 816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5" name="Line 817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27" name="Group 818"/>
              <p:cNvGrpSpPr>
                <a:grpSpLocks/>
              </p:cNvGrpSpPr>
              <p:nvPr/>
            </p:nvGrpSpPr>
            <p:grpSpPr bwMode="auto">
              <a:xfrm>
                <a:off x="4656" y="2304"/>
                <a:ext cx="384" cy="432"/>
                <a:chOff x="3984" y="2784"/>
                <a:chExt cx="384" cy="432"/>
              </a:xfrm>
            </p:grpSpPr>
            <p:sp>
              <p:nvSpPr>
                <p:cNvPr id="358" name="Rectangle 819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9" name="Line 820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0" name="Line 821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1" name="Line 822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2" name="Line 823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3" name="Line 824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4" name="Line 825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5" name="Line 826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6" name="Line 827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28" name="Group 828"/>
              <p:cNvGrpSpPr>
                <a:grpSpLocks/>
              </p:cNvGrpSpPr>
              <p:nvPr/>
            </p:nvGrpSpPr>
            <p:grpSpPr bwMode="auto">
              <a:xfrm>
                <a:off x="5136" y="2304"/>
                <a:ext cx="384" cy="432"/>
                <a:chOff x="3984" y="2784"/>
                <a:chExt cx="384" cy="432"/>
              </a:xfrm>
            </p:grpSpPr>
            <p:sp>
              <p:nvSpPr>
                <p:cNvPr id="349" name="Rectangle 829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0" name="Line 830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1" name="Line 831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2" name="Line 832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3" name="Line 833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4" name="Line 834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5" name="Line 835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6" name="Line 836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7" name="Line 837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29" name="Group 838"/>
              <p:cNvGrpSpPr>
                <a:grpSpLocks/>
              </p:cNvGrpSpPr>
              <p:nvPr/>
            </p:nvGrpSpPr>
            <p:grpSpPr bwMode="auto">
              <a:xfrm>
                <a:off x="5616" y="2304"/>
                <a:ext cx="384" cy="432"/>
                <a:chOff x="3984" y="2784"/>
                <a:chExt cx="384" cy="432"/>
              </a:xfrm>
            </p:grpSpPr>
            <p:sp>
              <p:nvSpPr>
                <p:cNvPr id="340" name="Rectangle 839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1" name="Line 840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2" name="Line 841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3" name="Line 842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4" name="Line 843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5" name="Line 844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6" name="Line 845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7" name="Line 846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48" name="Line 847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330" name="Group 848"/>
              <p:cNvGrpSpPr>
                <a:grpSpLocks/>
              </p:cNvGrpSpPr>
              <p:nvPr/>
            </p:nvGrpSpPr>
            <p:grpSpPr bwMode="auto">
              <a:xfrm>
                <a:off x="6096" y="2304"/>
                <a:ext cx="384" cy="432"/>
                <a:chOff x="3984" y="2784"/>
                <a:chExt cx="384" cy="432"/>
              </a:xfrm>
            </p:grpSpPr>
            <p:sp>
              <p:nvSpPr>
                <p:cNvPr id="331" name="Rectangle 849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2" name="Line 850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3" name="Line 851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4" name="Line 852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5" name="Line 853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6" name="Line 854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7" name="Line 855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8" name="Line 856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39" name="Line 857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40" name="Group 858"/>
            <p:cNvGrpSpPr>
              <a:grpSpLocks/>
            </p:cNvGrpSpPr>
            <p:nvPr/>
          </p:nvGrpSpPr>
          <p:grpSpPr bwMode="auto">
            <a:xfrm>
              <a:off x="1900" y="2817"/>
              <a:ext cx="1536" cy="204"/>
              <a:chOff x="3216" y="2304"/>
              <a:chExt cx="3264" cy="432"/>
            </a:xfrm>
          </p:grpSpPr>
          <p:grpSp>
            <p:nvGrpSpPr>
              <p:cNvPr id="254" name="Group 859"/>
              <p:cNvGrpSpPr>
                <a:grpSpLocks/>
              </p:cNvGrpSpPr>
              <p:nvPr/>
            </p:nvGrpSpPr>
            <p:grpSpPr bwMode="auto">
              <a:xfrm>
                <a:off x="3216" y="2304"/>
                <a:ext cx="384" cy="432"/>
                <a:chOff x="3984" y="2784"/>
                <a:chExt cx="384" cy="432"/>
              </a:xfrm>
            </p:grpSpPr>
            <p:sp>
              <p:nvSpPr>
                <p:cNvPr id="315" name="Rectangle 860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6" name="Line 861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7" name="Line 862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8" name="Line 863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9" name="Line 864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20" name="Line 865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21" name="Line 866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22" name="Line 867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23" name="Line 868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55" name="Group 869"/>
              <p:cNvGrpSpPr>
                <a:grpSpLocks/>
              </p:cNvGrpSpPr>
              <p:nvPr/>
            </p:nvGrpSpPr>
            <p:grpSpPr bwMode="auto">
              <a:xfrm>
                <a:off x="3696" y="2304"/>
                <a:ext cx="384" cy="432"/>
                <a:chOff x="3984" y="2784"/>
                <a:chExt cx="384" cy="432"/>
              </a:xfrm>
            </p:grpSpPr>
            <p:sp>
              <p:nvSpPr>
                <p:cNvPr id="306" name="Rectangle 870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7" name="Line 871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8" name="Line 872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9" name="Line 873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0" name="Line 874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1" name="Line 875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2" name="Line 876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3" name="Line 877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4" name="Line 878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56" name="Group 879"/>
              <p:cNvGrpSpPr>
                <a:grpSpLocks/>
              </p:cNvGrpSpPr>
              <p:nvPr/>
            </p:nvGrpSpPr>
            <p:grpSpPr bwMode="auto">
              <a:xfrm>
                <a:off x="4176" y="2304"/>
                <a:ext cx="384" cy="432"/>
                <a:chOff x="3984" y="2784"/>
                <a:chExt cx="384" cy="432"/>
              </a:xfrm>
            </p:grpSpPr>
            <p:sp>
              <p:nvSpPr>
                <p:cNvPr id="297" name="Rectangle 880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8" name="Line 881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9" name="Line 882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0" name="Line 883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1" name="Line 884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2" name="Line 885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3" name="Line 886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4" name="Line 887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5" name="Line 888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57" name="Group 889"/>
              <p:cNvGrpSpPr>
                <a:grpSpLocks/>
              </p:cNvGrpSpPr>
              <p:nvPr/>
            </p:nvGrpSpPr>
            <p:grpSpPr bwMode="auto">
              <a:xfrm>
                <a:off x="4656" y="2304"/>
                <a:ext cx="384" cy="432"/>
                <a:chOff x="3984" y="2784"/>
                <a:chExt cx="384" cy="432"/>
              </a:xfrm>
            </p:grpSpPr>
            <p:sp>
              <p:nvSpPr>
                <p:cNvPr id="288" name="Rectangle 890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9" name="Line 891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0" name="Line 892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1" name="Line 893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2" name="Line 894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3" name="Line 895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4" name="Line 896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5" name="Line 897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6" name="Line 898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58" name="Group 899"/>
              <p:cNvGrpSpPr>
                <a:grpSpLocks/>
              </p:cNvGrpSpPr>
              <p:nvPr/>
            </p:nvGrpSpPr>
            <p:grpSpPr bwMode="auto">
              <a:xfrm>
                <a:off x="5136" y="2304"/>
                <a:ext cx="384" cy="432"/>
                <a:chOff x="3984" y="2784"/>
                <a:chExt cx="384" cy="432"/>
              </a:xfrm>
            </p:grpSpPr>
            <p:sp>
              <p:nvSpPr>
                <p:cNvPr id="279" name="Rectangle 900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0" name="Line 901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1" name="Line 902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2" name="Line 903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3" name="Line 904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4" name="Line 905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5" name="Line 906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6" name="Line 907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87" name="Line 908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59" name="Group 909"/>
              <p:cNvGrpSpPr>
                <a:grpSpLocks/>
              </p:cNvGrpSpPr>
              <p:nvPr/>
            </p:nvGrpSpPr>
            <p:grpSpPr bwMode="auto">
              <a:xfrm>
                <a:off x="5616" y="2304"/>
                <a:ext cx="384" cy="432"/>
                <a:chOff x="3984" y="2784"/>
                <a:chExt cx="384" cy="432"/>
              </a:xfrm>
            </p:grpSpPr>
            <p:sp>
              <p:nvSpPr>
                <p:cNvPr id="270" name="Rectangle 910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1" name="Line 911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2" name="Line 912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3" name="Line 913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4" name="Line 914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5" name="Line 915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6" name="Line 916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7" name="Line 917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78" name="Line 918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260" name="Group 919"/>
              <p:cNvGrpSpPr>
                <a:grpSpLocks/>
              </p:cNvGrpSpPr>
              <p:nvPr/>
            </p:nvGrpSpPr>
            <p:grpSpPr bwMode="auto">
              <a:xfrm>
                <a:off x="6096" y="2304"/>
                <a:ext cx="384" cy="432"/>
                <a:chOff x="3984" y="2784"/>
                <a:chExt cx="384" cy="432"/>
              </a:xfrm>
            </p:grpSpPr>
            <p:sp>
              <p:nvSpPr>
                <p:cNvPr id="261" name="Rectangle 920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2" name="Line 921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3" name="Line 922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4" name="Line 923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5" name="Line 924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6" name="Line 925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7" name="Line 926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8" name="Line 927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69" name="Line 928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41" name="Group 929"/>
            <p:cNvGrpSpPr>
              <a:grpSpLocks/>
            </p:cNvGrpSpPr>
            <p:nvPr/>
          </p:nvGrpSpPr>
          <p:grpSpPr bwMode="auto">
            <a:xfrm>
              <a:off x="1900" y="3065"/>
              <a:ext cx="1536" cy="206"/>
              <a:chOff x="3216" y="2304"/>
              <a:chExt cx="3264" cy="432"/>
            </a:xfrm>
          </p:grpSpPr>
          <p:grpSp>
            <p:nvGrpSpPr>
              <p:cNvPr id="184" name="Group 930"/>
              <p:cNvGrpSpPr>
                <a:grpSpLocks/>
              </p:cNvGrpSpPr>
              <p:nvPr/>
            </p:nvGrpSpPr>
            <p:grpSpPr bwMode="auto">
              <a:xfrm>
                <a:off x="3216" y="2304"/>
                <a:ext cx="384" cy="432"/>
                <a:chOff x="3984" y="2784"/>
                <a:chExt cx="384" cy="432"/>
              </a:xfrm>
            </p:grpSpPr>
            <p:sp>
              <p:nvSpPr>
                <p:cNvPr id="245" name="Rectangle 931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6" name="Line 932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7" name="Line 933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8" name="Line 934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9" name="Line 935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50" name="Line 936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51" name="Line 937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52" name="Line 938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53" name="Line 939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5" name="Group 940"/>
              <p:cNvGrpSpPr>
                <a:grpSpLocks/>
              </p:cNvGrpSpPr>
              <p:nvPr/>
            </p:nvGrpSpPr>
            <p:grpSpPr bwMode="auto">
              <a:xfrm>
                <a:off x="3696" y="2304"/>
                <a:ext cx="384" cy="432"/>
                <a:chOff x="3984" y="2784"/>
                <a:chExt cx="384" cy="432"/>
              </a:xfrm>
            </p:grpSpPr>
            <p:sp>
              <p:nvSpPr>
                <p:cNvPr id="236" name="Rectangle 941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7" name="Line 942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8" name="Line 943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9" name="Line 944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0" name="Line 945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1" name="Line 946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2" name="Line 947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3" name="Line 948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44" name="Line 949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6" name="Group 950"/>
              <p:cNvGrpSpPr>
                <a:grpSpLocks/>
              </p:cNvGrpSpPr>
              <p:nvPr/>
            </p:nvGrpSpPr>
            <p:grpSpPr bwMode="auto">
              <a:xfrm>
                <a:off x="4176" y="2304"/>
                <a:ext cx="384" cy="432"/>
                <a:chOff x="3984" y="2784"/>
                <a:chExt cx="384" cy="432"/>
              </a:xfrm>
            </p:grpSpPr>
            <p:sp>
              <p:nvSpPr>
                <p:cNvPr id="227" name="Rectangle 951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8" name="Line 952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9" name="Line 953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0" name="Line 954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1" name="Line 955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2" name="Line 956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3" name="Line 957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4" name="Line 958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35" name="Line 959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7" name="Group 960"/>
              <p:cNvGrpSpPr>
                <a:grpSpLocks/>
              </p:cNvGrpSpPr>
              <p:nvPr/>
            </p:nvGrpSpPr>
            <p:grpSpPr bwMode="auto">
              <a:xfrm>
                <a:off x="4656" y="2304"/>
                <a:ext cx="384" cy="432"/>
                <a:chOff x="3984" y="2784"/>
                <a:chExt cx="384" cy="432"/>
              </a:xfrm>
            </p:grpSpPr>
            <p:sp>
              <p:nvSpPr>
                <p:cNvPr id="218" name="Rectangle 961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9" name="Line 962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0" name="Line 963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1" name="Line 964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2" name="Line 965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3" name="Line 966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4" name="Line 967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5" name="Line 968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26" name="Line 969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8" name="Group 970"/>
              <p:cNvGrpSpPr>
                <a:grpSpLocks/>
              </p:cNvGrpSpPr>
              <p:nvPr/>
            </p:nvGrpSpPr>
            <p:grpSpPr bwMode="auto">
              <a:xfrm>
                <a:off x="5136" y="2304"/>
                <a:ext cx="384" cy="432"/>
                <a:chOff x="3984" y="2784"/>
                <a:chExt cx="384" cy="432"/>
              </a:xfrm>
            </p:grpSpPr>
            <p:sp>
              <p:nvSpPr>
                <p:cNvPr id="209" name="Rectangle 971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0" name="Line 972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1" name="Line 973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2" name="Line 974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3" name="Line 975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4" name="Line 976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5" name="Line 977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6" name="Line 978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7" name="Line 979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89" name="Group 980"/>
              <p:cNvGrpSpPr>
                <a:grpSpLocks/>
              </p:cNvGrpSpPr>
              <p:nvPr/>
            </p:nvGrpSpPr>
            <p:grpSpPr bwMode="auto">
              <a:xfrm>
                <a:off x="5616" y="2304"/>
                <a:ext cx="384" cy="432"/>
                <a:chOff x="3984" y="2784"/>
                <a:chExt cx="384" cy="432"/>
              </a:xfrm>
            </p:grpSpPr>
            <p:sp>
              <p:nvSpPr>
                <p:cNvPr id="200" name="Rectangle 981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1" name="Line 982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2" name="Line 983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3" name="Line 984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4" name="Line 985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5" name="Line 986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6" name="Line 987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7" name="Line 988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8" name="Line 989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90" name="Group 990"/>
              <p:cNvGrpSpPr>
                <a:grpSpLocks/>
              </p:cNvGrpSpPr>
              <p:nvPr/>
            </p:nvGrpSpPr>
            <p:grpSpPr bwMode="auto">
              <a:xfrm>
                <a:off x="6096" y="2304"/>
                <a:ext cx="384" cy="432"/>
                <a:chOff x="3984" y="2784"/>
                <a:chExt cx="384" cy="432"/>
              </a:xfrm>
            </p:grpSpPr>
            <p:sp>
              <p:nvSpPr>
                <p:cNvPr id="191" name="Rectangle 991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2" name="Line 992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3" name="Line 993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4" name="Line 994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5" name="Line 995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6" name="Line 996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7" name="Line 997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8" name="Line 998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9" name="Line 999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42" name="Group 1000"/>
            <p:cNvGrpSpPr>
              <a:grpSpLocks/>
            </p:cNvGrpSpPr>
            <p:nvPr/>
          </p:nvGrpSpPr>
          <p:grpSpPr bwMode="auto">
            <a:xfrm>
              <a:off x="1900" y="1567"/>
              <a:ext cx="1536" cy="204"/>
              <a:chOff x="3216" y="2304"/>
              <a:chExt cx="3264" cy="432"/>
            </a:xfrm>
          </p:grpSpPr>
          <p:grpSp>
            <p:nvGrpSpPr>
              <p:cNvPr id="114" name="Group 1001"/>
              <p:cNvGrpSpPr>
                <a:grpSpLocks/>
              </p:cNvGrpSpPr>
              <p:nvPr/>
            </p:nvGrpSpPr>
            <p:grpSpPr bwMode="auto">
              <a:xfrm>
                <a:off x="3216" y="2304"/>
                <a:ext cx="384" cy="432"/>
                <a:chOff x="3984" y="2784"/>
                <a:chExt cx="384" cy="432"/>
              </a:xfrm>
            </p:grpSpPr>
            <p:sp>
              <p:nvSpPr>
                <p:cNvPr id="175" name="Rectangle 100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6" name="Line 100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7" name="Line 100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8" name="Line 100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9" name="Line 100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0" name="Line 100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1" name="Line 100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2" name="Line 100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83" name="Line 101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5" name="Group 1011"/>
              <p:cNvGrpSpPr>
                <a:grpSpLocks/>
              </p:cNvGrpSpPr>
              <p:nvPr/>
            </p:nvGrpSpPr>
            <p:grpSpPr bwMode="auto">
              <a:xfrm>
                <a:off x="3696" y="2304"/>
                <a:ext cx="384" cy="432"/>
                <a:chOff x="3984" y="2784"/>
                <a:chExt cx="384" cy="432"/>
              </a:xfrm>
            </p:grpSpPr>
            <p:sp>
              <p:nvSpPr>
                <p:cNvPr id="166" name="Rectangle 101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7" name="Line 101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8" name="Line 101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9" name="Line 101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0" name="Line 101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1" name="Line 101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2" name="Line 101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3" name="Line 101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74" name="Line 102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6" name="Group 1021"/>
              <p:cNvGrpSpPr>
                <a:grpSpLocks/>
              </p:cNvGrpSpPr>
              <p:nvPr/>
            </p:nvGrpSpPr>
            <p:grpSpPr bwMode="auto">
              <a:xfrm>
                <a:off x="4176" y="2304"/>
                <a:ext cx="384" cy="432"/>
                <a:chOff x="3984" y="2784"/>
                <a:chExt cx="384" cy="432"/>
              </a:xfrm>
            </p:grpSpPr>
            <p:sp>
              <p:nvSpPr>
                <p:cNvPr id="157" name="Rectangle 102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8" name="Line 102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9" name="Line 102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0" name="Line 102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1" name="Line 102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2" name="Line 102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3" name="Line 102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4" name="Line 102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65" name="Line 103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7" name="Group 1031"/>
              <p:cNvGrpSpPr>
                <a:grpSpLocks/>
              </p:cNvGrpSpPr>
              <p:nvPr/>
            </p:nvGrpSpPr>
            <p:grpSpPr bwMode="auto">
              <a:xfrm>
                <a:off x="4656" y="2304"/>
                <a:ext cx="384" cy="432"/>
                <a:chOff x="3984" y="2784"/>
                <a:chExt cx="384" cy="432"/>
              </a:xfrm>
            </p:grpSpPr>
            <p:sp>
              <p:nvSpPr>
                <p:cNvPr id="148" name="Rectangle 103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9" name="Line 103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0" name="Line 103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1" name="Line 103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2" name="Line 103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3" name="Line 103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4" name="Line 103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5" name="Line 103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56" name="Line 104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8" name="Group 1041"/>
              <p:cNvGrpSpPr>
                <a:grpSpLocks/>
              </p:cNvGrpSpPr>
              <p:nvPr/>
            </p:nvGrpSpPr>
            <p:grpSpPr bwMode="auto">
              <a:xfrm>
                <a:off x="5136" y="2304"/>
                <a:ext cx="384" cy="432"/>
                <a:chOff x="3984" y="2784"/>
                <a:chExt cx="384" cy="432"/>
              </a:xfrm>
            </p:grpSpPr>
            <p:sp>
              <p:nvSpPr>
                <p:cNvPr id="139" name="Rectangle 104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0" name="Line 104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1" name="Line 104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2" name="Line 104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3" name="Line 104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4" name="Line 104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5" name="Line 104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6" name="Line 104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47" name="Line 105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9" name="Group 1051"/>
              <p:cNvGrpSpPr>
                <a:grpSpLocks/>
              </p:cNvGrpSpPr>
              <p:nvPr/>
            </p:nvGrpSpPr>
            <p:grpSpPr bwMode="auto">
              <a:xfrm>
                <a:off x="5616" y="2304"/>
                <a:ext cx="384" cy="432"/>
                <a:chOff x="3984" y="2784"/>
                <a:chExt cx="384" cy="432"/>
              </a:xfrm>
            </p:grpSpPr>
            <p:sp>
              <p:nvSpPr>
                <p:cNvPr id="130" name="Rectangle 105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1" name="Line 105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2" name="Line 105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3" name="Line 105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4" name="Line 105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5" name="Line 105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6" name="Line 105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7" name="Line 105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38" name="Line 106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20" name="Group 1061"/>
              <p:cNvGrpSpPr>
                <a:grpSpLocks/>
              </p:cNvGrpSpPr>
              <p:nvPr/>
            </p:nvGrpSpPr>
            <p:grpSpPr bwMode="auto">
              <a:xfrm>
                <a:off x="6096" y="2304"/>
                <a:ext cx="384" cy="432"/>
                <a:chOff x="3984" y="2784"/>
                <a:chExt cx="384" cy="432"/>
              </a:xfrm>
            </p:grpSpPr>
            <p:sp>
              <p:nvSpPr>
                <p:cNvPr id="121" name="Rectangle 1062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2" name="Line 1063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3" name="Line 1064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4" name="Line 1065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5" name="Line 1066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6" name="Line 1067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7" name="Line 1068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8" name="Line 1069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29" name="Line 1070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  <p:grpSp>
          <p:nvGrpSpPr>
            <p:cNvPr id="43" name="Group 1071"/>
            <p:cNvGrpSpPr>
              <a:grpSpLocks/>
            </p:cNvGrpSpPr>
            <p:nvPr/>
          </p:nvGrpSpPr>
          <p:grpSpPr bwMode="auto">
            <a:xfrm>
              <a:off x="1900" y="1319"/>
              <a:ext cx="1536" cy="204"/>
              <a:chOff x="3216" y="2304"/>
              <a:chExt cx="3264" cy="432"/>
            </a:xfrm>
          </p:grpSpPr>
          <p:grpSp>
            <p:nvGrpSpPr>
              <p:cNvPr id="44" name="Group 1072"/>
              <p:cNvGrpSpPr>
                <a:grpSpLocks/>
              </p:cNvGrpSpPr>
              <p:nvPr/>
            </p:nvGrpSpPr>
            <p:grpSpPr bwMode="auto">
              <a:xfrm>
                <a:off x="3216" y="2304"/>
                <a:ext cx="384" cy="432"/>
                <a:chOff x="3984" y="2784"/>
                <a:chExt cx="384" cy="432"/>
              </a:xfrm>
            </p:grpSpPr>
            <p:sp>
              <p:nvSpPr>
                <p:cNvPr id="105" name="Rectangle 1073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6" name="Line 1074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7" name="Line 1075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8" name="Line 1076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9" name="Line 1077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0" name="Line 1078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1" name="Line 1079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2" name="Line 1080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13" name="Line 1081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5" name="Group 1082"/>
              <p:cNvGrpSpPr>
                <a:grpSpLocks/>
              </p:cNvGrpSpPr>
              <p:nvPr/>
            </p:nvGrpSpPr>
            <p:grpSpPr bwMode="auto">
              <a:xfrm>
                <a:off x="3696" y="2304"/>
                <a:ext cx="384" cy="432"/>
                <a:chOff x="3984" y="2784"/>
                <a:chExt cx="384" cy="432"/>
              </a:xfrm>
            </p:grpSpPr>
            <p:sp>
              <p:nvSpPr>
                <p:cNvPr id="96" name="Rectangle 1083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7" name="Line 1084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8" name="Line 1085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9" name="Line 1086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0" name="Line 1087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1" name="Line 1088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2" name="Line 1089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3" name="Line 1090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04" name="Line 1091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6" name="Group 1092"/>
              <p:cNvGrpSpPr>
                <a:grpSpLocks/>
              </p:cNvGrpSpPr>
              <p:nvPr/>
            </p:nvGrpSpPr>
            <p:grpSpPr bwMode="auto">
              <a:xfrm>
                <a:off x="4176" y="2304"/>
                <a:ext cx="384" cy="432"/>
                <a:chOff x="3984" y="2784"/>
                <a:chExt cx="384" cy="432"/>
              </a:xfrm>
            </p:grpSpPr>
            <p:sp>
              <p:nvSpPr>
                <p:cNvPr id="87" name="Rectangle 1093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8" name="Line 1094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9" name="Line 1095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0" name="Line 1096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1" name="Line 1097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2" name="Line 1098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3" name="Line 1099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4" name="Line 1100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95" name="Line 1101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7" name="Group 1102"/>
              <p:cNvGrpSpPr>
                <a:grpSpLocks/>
              </p:cNvGrpSpPr>
              <p:nvPr/>
            </p:nvGrpSpPr>
            <p:grpSpPr bwMode="auto">
              <a:xfrm>
                <a:off x="4656" y="2304"/>
                <a:ext cx="384" cy="432"/>
                <a:chOff x="3984" y="2784"/>
                <a:chExt cx="384" cy="432"/>
              </a:xfrm>
            </p:grpSpPr>
            <p:sp>
              <p:nvSpPr>
                <p:cNvPr id="78" name="Rectangle 1103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9" name="Line 1104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0" name="Line 1105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1" name="Line 1106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2" name="Line 1107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3" name="Line 1108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4" name="Line 1109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5" name="Line 1110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86" name="Line 1111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8" name="Group 1112"/>
              <p:cNvGrpSpPr>
                <a:grpSpLocks/>
              </p:cNvGrpSpPr>
              <p:nvPr/>
            </p:nvGrpSpPr>
            <p:grpSpPr bwMode="auto">
              <a:xfrm>
                <a:off x="5136" y="2304"/>
                <a:ext cx="384" cy="432"/>
                <a:chOff x="3984" y="2784"/>
                <a:chExt cx="384" cy="432"/>
              </a:xfrm>
            </p:grpSpPr>
            <p:sp>
              <p:nvSpPr>
                <p:cNvPr id="69" name="Rectangle 1113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0" name="Line 1114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1" name="Line 1115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2" name="Line 1116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3" name="Line 1117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4" name="Line 1118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5" name="Line 1119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6" name="Line 1120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77" name="Line 1121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49" name="Group 1122"/>
              <p:cNvGrpSpPr>
                <a:grpSpLocks/>
              </p:cNvGrpSpPr>
              <p:nvPr/>
            </p:nvGrpSpPr>
            <p:grpSpPr bwMode="auto">
              <a:xfrm>
                <a:off x="5616" y="2304"/>
                <a:ext cx="384" cy="432"/>
                <a:chOff x="3984" y="2784"/>
                <a:chExt cx="384" cy="432"/>
              </a:xfrm>
            </p:grpSpPr>
            <p:sp>
              <p:nvSpPr>
                <p:cNvPr id="60" name="Rectangle 1123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1" name="Line 1124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2" name="Line 1125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3" name="Line 1126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4" name="Line 1127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5" name="Line 1128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6" name="Line 1129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7" name="Line 1130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68" name="Line 1131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50" name="Group 1132"/>
              <p:cNvGrpSpPr>
                <a:grpSpLocks/>
              </p:cNvGrpSpPr>
              <p:nvPr/>
            </p:nvGrpSpPr>
            <p:grpSpPr bwMode="auto">
              <a:xfrm>
                <a:off x="6096" y="2304"/>
                <a:ext cx="384" cy="432"/>
                <a:chOff x="3984" y="2784"/>
                <a:chExt cx="384" cy="432"/>
              </a:xfrm>
            </p:grpSpPr>
            <p:sp>
              <p:nvSpPr>
                <p:cNvPr id="51" name="Rectangle 1133"/>
                <p:cNvSpPr>
                  <a:spLocks noChangeArrowheads="1"/>
                </p:cNvSpPr>
                <p:nvPr/>
              </p:nvSpPr>
              <p:spPr bwMode="auto">
                <a:xfrm>
                  <a:off x="4080" y="2880"/>
                  <a:ext cx="192" cy="240"/>
                </a:xfrm>
                <a:prstGeom prst="rect">
                  <a:avLst/>
                </a:prstGeom>
                <a:solidFill>
                  <a:srgbClr val="0000FF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2" name="Line 1134"/>
                <p:cNvSpPr>
                  <a:spLocks noChangeShapeType="1"/>
                </p:cNvSpPr>
                <p:nvPr/>
              </p:nvSpPr>
              <p:spPr bwMode="auto">
                <a:xfrm>
                  <a:off x="3984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3" name="Line 1135"/>
                <p:cNvSpPr>
                  <a:spLocks noChangeShapeType="1"/>
                </p:cNvSpPr>
                <p:nvPr/>
              </p:nvSpPr>
              <p:spPr bwMode="auto">
                <a:xfrm>
                  <a:off x="3984" y="2976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4" name="Line 1136"/>
                <p:cNvSpPr>
                  <a:spLocks noChangeShapeType="1"/>
                </p:cNvSpPr>
                <p:nvPr/>
              </p:nvSpPr>
              <p:spPr bwMode="auto">
                <a:xfrm>
                  <a:off x="3984" y="3024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5" name="Line 1137"/>
                <p:cNvSpPr>
                  <a:spLocks noChangeShapeType="1"/>
                </p:cNvSpPr>
                <p:nvPr/>
              </p:nvSpPr>
              <p:spPr bwMode="auto">
                <a:xfrm>
                  <a:off x="3984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6" name="Line 1138"/>
                <p:cNvSpPr>
                  <a:spLocks noChangeShapeType="1"/>
                </p:cNvSpPr>
                <p:nvPr/>
              </p:nvSpPr>
              <p:spPr bwMode="auto">
                <a:xfrm>
                  <a:off x="4272" y="2928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7" name="Line 1139"/>
                <p:cNvSpPr>
                  <a:spLocks noChangeShapeType="1"/>
                </p:cNvSpPr>
                <p:nvPr/>
              </p:nvSpPr>
              <p:spPr bwMode="auto">
                <a:xfrm>
                  <a:off x="4272" y="3072"/>
                  <a:ext cx="9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8" name="Line 1140"/>
                <p:cNvSpPr>
                  <a:spLocks noChangeShapeType="1"/>
                </p:cNvSpPr>
                <p:nvPr/>
              </p:nvSpPr>
              <p:spPr bwMode="auto">
                <a:xfrm>
                  <a:off x="4176" y="2784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59" name="Line 1141"/>
                <p:cNvSpPr>
                  <a:spLocks noChangeShapeType="1"/>
                </p:cNvSpPr>
                <p:nvPr/>
              </p:nvSpPr>
              <p:spPr bwMode="auto">
                <a:xfrm>
                  <a:off x="4176" y="3120"/>
                  <a:ext cx="0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  <p:sp>
        <p:nvSpPr>
          <p:cNvPr id="1144" name="Line 1142"/>
          <p:cNvSpPr>
            <a:spLocks noChangeShapeType="1"/>
          </p:cNvSpPr>
          <p:nvPr/>
        </p:nvSpPr>
        <p:spPr bwMode="auto">
          <a:xfrm flipH="1">
            <a:off x="5634037" y="2667000"/>
            <a:ext cx="2209800" cy="750888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45" name="Line 1143"/>
          <p:cNvSpPr>
            <a:spLocks noChangeShapeType="1"/>
          </p:cNvSpPr>
          <p:nvPr/>
        </p:nvSpPr>
        <p:spPr bwMode="auto">
          <a:xfrm flipH="1">
            <a:off x="6894513" y="3908426"/>
            <a:ext cx="949325" cy="282575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/>
          <a:lstStyle/>
          <a:p>
            <a:endParaRPr lang="en-GB"/>
          </a:p>
        </p:txBody>
      </p:sp>
      <p:sp>
        <p:nvSpPr>
          <p:cNvPr id="1146" name="Text Box 1144"/>
          <p:cNvSpPr txBox="1">
            <a:spLocks noChangeArrowheads="1"/>
          </p:cNvSpPr>
          <p:nvPr/>
        </p:nvSpPr>
        <p:spPr bwMode="auto">
          <a:xfrm>
            <a:off x="7843838" y="2057401"/>
            <a:ext cx="2130711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sz="2400" b="1" dirty="0"/>
              <a:t>Configurable</a:t>
            </a:r>
          </a:p>
          <a:p>
            <a:pPr>
              <a:spcBef>
                <a:spcPct val="0"/>
              </a:spcBef>
              <a:buClrTx/>
            </a:pPr>
            <a:r>
              <a:rPr lang="en-US" sz="2400" b="1" dirty="0"/>
              <a:t>Logic</a:t>
            </a:r>
          </a:p>
          <a:p>
            <a:pPr>
              <a:spcBef>
                <a:spcPct val="0"/>
              </a:spcBef>
              <a:buClrTx/>
            </a:pPr>
            <a:r>
              <a:rPr lang="en-US" sz="2400" b="1" dirty="0"/>
              <a:t>Blocks</a:t>
            </a:r>
          </a:p>
        </p:txBody>
      </p:sp>
      <p:sp>
        <p:nvSpPr>
          <p:cNvPr id="1147" name="Text Box 1145"/>
          <p:cNvSpPr txBox="1">
            <a:spLocks noChangeArrowheads="1"/>
          </p:cNvSpPr>
          <p:nvPr/>
        </p:nvSpPr>
        <p:spPr bwMode="auto">
          <a:xfrm>
            <a:off x="7878762" y="3505201"/>
            <a:ext cx="114326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ClrTx/>
            </a:pPr>
            <a:r>
              <a:rPr lang="en-US" sz="2400" b="1"/>
              <a:t>I/O</a:t>
            </a:r>
          </a:p>
          <a:p>
            <a:pPr>
              <a:spcBef>
                <a:spcPct val="0"/>
              </a:spcBef>
              <a:buClrTx/>
            </a:pPr>
            <a:r>
              <a:rPr lang="en-US" sz="2400" b="1"/>
              <a:t>Blocks</a:t>
            </a:r>
          </a:p>
        </p:txBody>
      </p:sp>
      <p:sp>
        <p:nvSpPr>
          <p:cNvPr id="1148" name="Oval 1146"/>
          <p:cNvSpPr>
            <a:spLocks noChangeArrowheads="1"/>
          </p:cNvSpPr>
          <p:nvPr/>
        </p:nvSpPr>
        <p:spPr bwMode="auto">
          <a:xfrm>
            <a:off x="5300663" y="3319463"/>
            <a:ext cx="358775" cy="360362"/>
          </a:xfrm>
          <a:prstGeom prst="ellips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8300" y="467902"/>
            <a:ext cx="8639700" cy="639762"/>
          </a:xfrm>
        </p:spPr>
        <p:txBody>
          <a:bodyPr>
            <a:normAutofit fontScale="90000"/>
          </a:bodyPr>
          <a:lstStyle/>
          <a:p>
            <a:r>
              <a:rPr lang="en-US" dirty="0"/>
              <a:t>One of My Projects Implemented on FPGA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207047"/>
              </p:ext>
            </p:extLst>
          </p:nvPr>
        </p:nvGraphicFramePr>
        <p:xfrm>
          <a:off x="2438401" y="1666053"/>
          <a:ext cx="7185025" cy="43054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945624" imgH="6758940" progId="Visio.Drawing.11">
                  <p:embed/>
                </p:oleObj>
              </mc:Choice>
              <mc:Fallback>
                <p:oleObj name="Visio" r:id="rId2" imgW="9945624" imgH="6758940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1" y="1666053"/>
                        <a:ext cx="7185025" cy="430544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2133600" y="6019800"/>
            <a:ext cx="7467600" cy="63976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pPr defTabSz="914400">
              <a:spcBef>
                <a:spcPct val="0"/>
              </a:spcBef>
              <a:defRPr/>
            </a:pPr>
            <a:r>
              <a:rPr lang="en-GB" sz="3000" cap="sm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FPGA, ASIC or DSP?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304800"/>
            <a:ext cx="5181600" cy="609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sz="3200" b="1" dirty="0">
                <a:solidFill>
                  <a:srgbClr val="800000"/>
                </a:solidFill>
              </a:rPr>
              <a:t>How to Implement a Design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86000" y="1535114"/>
            <a:ext cx="2971800" cy="1055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 dirty="0">
                <a:solidFill>
                  <a:schemeClr val="bg1"/>
                </a:solidFill>
              </a:rPr>
              <a:t>ASIC</a:t>
            </a:r>
          </a:p>
          <a:p>
            <a:pPr algn="ctr">
              <a:spcBef>
                <a:spcPct val="0"/>
              </a:spcBef>
              <a:buClrTx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pplication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pecific</a:t>
            </a:r>
          </a:p>
          <a:p>
            <a:pPr algn="ctr">
              <a:spcBef>
                <a:spcPct val="0"/>
              </a:spcBef>
              <a:buClrTx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ntegrated </a:t>
            </a: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</a:t>
            </a: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ircuit</a:t>
            </a: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6400801" y="1535114"/>
            <a:ext cx="2409825" cy="10556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 dirty="0"/>
              <a:t>User</a:t>
            </a:r>
          </a:p>
          <a:p>
            <a:pPr algn="ctr" defTabSz="962025"/>
            <a:r>
              <a:rPr lang="en-US" sz="2500" dirty="0"/>
              <a:t>Programmable</a:t>
            </a:r>
            <a:endParaRPr lang="en-US" dirty="0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886200" y="3733800"/>
            <a:ext cx="2514600" cy="1143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 dirty="0">
                <a:solidFill>
                  <a:schemeClr val="bg1"/>
                </a:solidFill>
              </a:rPr>
              <a:t>PLD</a:t>
            </a:r>
          </a:p>
          <a:p>
            <a:pPr algn="ctr" defTabSz="962025"/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</a:t>
            </a:r>
            <a:r>
              <a:rPr lang="tr-T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rogrammable</a:t>
            </a: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L</a:t>
            </a:r>
            <a:r>
              <a:rPr lang="tr-T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ogic</a:t>
            </a:r>
            <a:endParaRPr lang="en-GB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algn="ctr" defTabSz="962025"/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D</a:t>
            </a:r>
            <a:r>
              <a:rPr lang="tr-TR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evices</a:t>
            </a:r>
            <a:endParaRPr lang="en-US" sz="12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6705601" y="4114801"/>
            <a:ext cx="1722437" cy="6492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 b="1"/>
              <a:t>FPGA</a:t>
            </a:r>
            <a:endParaRPr lang="en-US" b="1"/>
          </a:p>
        </p:txBody>
      </p:sp>
      <p:sp>
        <p:nvSpPr>
          <p:cNvPr id="9" name="Line 9"/>
          <p:cNvSpPr>
            <a:spLocks noChangeShapeType="1"/>
          </p:cNvSpPr>
          <p:nvPr/>
        </p:nvSpPr>
        <p:spPr bwMode="auto">
          <a:xfrm flipH="1">
            <a:off x="3581399" y="914400"/>
            <a:ext cx="1447798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0" name="Line 11"/>
          <p:cNvSpPr>
            <a:spLocks noChangeShapeType="1"/>
          </p:cNvSpPr>
          <p:nvPr/>
        </p:nvSpPr>
        <p:spPr bwMode="auto">
          <a:xfrm>
            <a:off x="6553202" y="914400"/>
            <a:ext cx="1066799" cy="6096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1" name="Line 12"/>
          <p:cNvSpPr>
            <a:spLocks noChangeShapeType="1"/>
          </p:cNvSpPr>
          <p:nvPr/>
        </p:nvSpPr>
        <p:spPr bwMode="auto">
          <a:xfrm flipH="1">
            <a:off x="5105400" y="2590800"/>
            <a:ext cx="2514600" cy="1143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2" name="Line 13"/>
          <p:cNvSpPr>
            <a:spLocks noChangeShapeType="1"/>
          </p:cNvSpPr>
          <p:nvPr/>
        </p:nvSpPr>
        <p:spPr bwMode="auto">
          <a:xfrm>
            <a:off x="7620000" y="2590800"/>
            <a:ext cx="0" cy="15240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sp>
        <p:nvSpPr>
          <p:cNvPr id="19" name="Rectangle 8"/>
          <p:cNvSpPr>
            <a:spLocks noChangeArrowheads="1"/>
          </p:cNvSpPr>
          <p:nvPr/>
        </p:nvSpPr>
        <p:spPr bwMode="auto">
          <a:xfrm>
            <a:off x="8610601" y="3694114"/>
            <a:ext cx="1798637" cy="11064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none" lIns="96259" tIns="48129" rIns="96259" bIns="48129" anchor="ctr"/>
          <a:lstStyle/>
          <a:p>
            <a:pPr algn="ctr" defTabSz="962025"/>
            <a:r>
              <a:rPr lang="en-US" sz="2500" b="1" dirty="0"/>
              <a:t>DSP</a:t>
            </a:r>
          </a:p>
          <a:p>
            <a:pPr algn="ctr" defTabSz="962025"/>
            <a:r>
              <a:rPr lang="en-US" sz="1200" b="1" dirty="0"/>
              <a:t>Software </a:t>
            </a:r>
          </a:p>
          <a:p>
            <a:pPr algn="ctr" defTabSz="962025"/>
            <a:r>
              <a:rPr lang="en-US" sz="1200" b="1" dirty="0"/>
              <a:t>Programmable</a:t>
            </a:r>
            <a:endParaRPr lang="en-US" sz="1000" b="1" dirty="0"/>
          </a:p>
        </p:txBody>
      </p:sp>
      <p:sp>
        <p:nvSpPr>
          <p:cNvPr id="20" name="Line 13"/>
          <p:cNvSpPr>
            <a:spLocks noChangeShapeType="1"/>
          </p:cNvSpPr>
          <p:nvPr/>
        </p:nvSpPr>
        <p:spPr bwMode="auto">
          <a:xfrm>
            <a:off x="7620000" y="2590800"/>
            <a:ext cx="1905000" cy="1066800"/>
          </a:xfrm>
          <a:prstGeom prst="line">
            <a:avLst/>
          </a:prstGeom>
          <a:noFill/>
          <a:ln w="349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GB"/>
          </a:p>
        </p:txBody>
      </p:sp>
      <p:cxnSp>
        <p:nvCxnSpPr>
          <p:cNvPr id="23" name="Straight Arrow Connector 22"/>
          <p:cNvCxnSpPr>
            <a:endCxn id="3" idx="2"/>
          </p:cNvCxnSpPr>
          <p:nvPr/>
        </p:nvCxnSpPr>
        <p:spPr>
          <a:xfrm flipV="1">
            <a:off x="2209800" y="6473952"/>
            <a:ext cx="3505200" cy="304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2209800" y="4343400"/>
            <a:ext cx="0" cy="21336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1137167" y="5111234"/>
            <a:ext cx="1600201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Flexibility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971800" y="6488668"/>
            <a:ext cx="1828800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Performance</a:t>
            </a:r>
          </a:p>
        </p:txBody>
      </p:sp>
      <p:sp>
        <p:nvSpPr>
          <p:cNvPr id="29" name="Oval 28"/>
          <p:cNvSpPr/>
          <p:nvPr/>
        </p:nvSpPr>
        <p:spPr>
          <a:xfrm>
            <a:off x="3886200" y="5715000"/>
            <a:ext cx="1371600" cy="6096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ASIC</a:t>
            </a:r>
          </a:p>
        </p:txBody>
      </p:sp>
      <p:sp>
        <p:nvSpPr>
          <p:cNvPr id="30" name="Oval 29"/>
          <p:cNvSpPr/>
          <p:nvPr/>
        </p:nvSpPr>
        <p:spPr>
          <a:xfrm>
            <a:off x="2971800" y="5105400"/>
            <a:ext cx="1371600" cy="6096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FPGA</a:t>
            </a:r>
          </a:p>
        </p:txBody>
      </p:sp>
      <p:sp>
        <p:nvSpPr>
          <p:cNvPr id="31" name="Oval 30"/>
          <p:cNvSpPr/>
          <p:nvPr/>
        </p:nvSpPr>
        <p:spPr>
          <a:xfrm>
            <a:off x="2209800" y="4495800"/>
            <a:ext cx="1371600" cy="609600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DSP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sz="3200" dirty="0">
                <a:solidFill>
                  <a:srgbClr val="000066"/>
                </a:solidFill>
              </a:rPr>
              <a:t>Technology Timeline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graphicFrame>
        <p:nvGraphicFramePr>
          <p:cNvPr id="22530" name="Object 2"/>
          <p:cNvGraphicFramePr>
            <a:graphicFrameLocks noChangeAspect="1"/>
          </p:cNvGraphicFramePr>
          <p:nvPr/>
        </p:nvGraphicFramePr>
        <p:xfrm>
          <a:off x="1752600" y="2209800"/>
          <a:ext cx="8153400" cy="342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332199" imgH="1818742" progId="Visio.Drawing.11">
                  <p:embed/>
                </p:oleObj>
              </mc:Choice>
              <mc:Fallback>
                <p:oleObj name="Visio" r:id="rId2" imgW="4332199" imgH="1818742" progId="Visio.Drawing.11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209800"/>
                        <a:ext cx="8153400" cy="342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1" y="1373148"/>
            <a:ext cx="6591985" cy="3777622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900" dirty="0"/>
              <a:t>Offer the advantages of high integration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High complexity, density, reliability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 Low cost, power consumption, small physical size</a:t>
            </a:r>
          </a:p>
          <a:p>
            <a:pPr>
              <a:lnSpc>
                <a:spcPct val="80000"/>
              </a:lnSpc>
            </a:pPr>
            <a:r>
              <a:rPr lang="en-US" sz="2500" dirty="0"/>
              <a:t> </a:t>
            </a:r>
            <a:r>
              <a:rPr lang="en-US" sz="2900" dirty="0"/>
              <a:t>Avoid the problems of ASICs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high NRE (Non-recurring engineering)  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long delay in design and testing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1" y="4114800"/>
            <a:ext cx="4575175" cy="2640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7400" y="274638"/>
            <a:ext cx="7467600" cy="1143000"/>
          </a:xfrm>
        </p:spPr>
        <p:txBody>
          <a:bodyPr/>
          <a:lstStyle/>
          <a:p>
            <a:r>
              <a:rPr lang="en-GB" dirty="0"/>
              <a:t>Advantages of 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208" y="1903074"/>
            <a:ext cx="6591985" cy="3777622"/>
          </a:xfrm>
        </p:spPr>
        <p:txBody>
          <a:bodyPr/>
          <a:lstStyle/>
          <a:p>
            <a:pPr lvl="1"/>
            <a:r>
              <a:rPr lang="en-US" dirty="0"/>
              <a:t>Time To Market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Design Cycle</a:t>
            </a:r>
          </a:p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91199" y="1338164"/>
            <a:ext cx="4205288" cy="242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34000" y="4343401"/>
            <a:ext cx="4876800" cy="2077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of FPGA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sz="2000" dirty="0"/>
              <a:t>Faster than microcontrollers and microprocessors and GPUs.</a:t>
            </a:r>
          </a:p>
          <a:p>
            <a:pPr lvl="1"/>
            <a:r>
              <a:rPr lang="en-GB" sz="2000" dirty="0"/>
              <a:t>Parallel Processing</a:t>
            </a:r>
          </a:p>
          <a:p>
            <a:endParaRPr lang="en-GB" sz="2000" dirty="0"/>
          </a:p>
          <a:p>
            <a:r>
              <a:rPr lang="en-GB" sz="2000" dirty="0"/>
              <a:t>FPGA technology allows you to embed a processor, ROM, RAM, DSP, and any other block onto a single chip</a:t>
            </a:r>
          </a:p>
          <a:p>
            <a:pPr lvl="1"/>
            <a:r>
              <a:rPr lang="en-GB" sz="2000" dirty="0"/>
              <a:t>This is replacing a lot of ICs.</a:t>
            </a:r>
          </a:p>
          <a:p>
            <a:pPr lvl="1"/>
            <a:endParaRPr lang="en-GB" sz="2000" dirty="0"/>
          </a:p>
          <a:p>
            <a:endParaRPr lang="en-GB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647252"/>
      </a:dk2>
      <a:lt2>
        <a:srgbClr val="EAE8CF"/>
      </a:lt2>
      <a:accent1>
        <a:srgbClr val="E78712"/>
      </a:accent1>
      <a:accent2>
        <a:srgbClr val="B73C26"/>
      </a:accent2>
      <a:accent3>
        <a:srgbClr val="865331"/>
      </a:accent3>
      <a:accent4>
        <a:srgbClr val="B38648"/>
      </a:accent4>
      <a:accent5>
        <a:srgbClr val="BBB473"/>
      </a:accent5>
      <a:accent6>
        <a:srgbClr val="849276"/>
      </a:accent6>
      <a:hlink>
        <a:srgbClr val="FDAB2A"/>
      </a:hlink>
      <a:folHlink>
        <a:srgbClr val="CCB18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54F6613E-5ED7-40ED-90A8-F639BE712C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13868</TotalTime>
  <Words>722</Words>
  <Application>Microsoft Office PowerPoint</Application>
  <PresentationFormat>Widescreen</PresentationFormat>
  <Paragraphs>182</Paragraphs>
  <Slides>20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B Nazanin</vt:lpstr>
      <vt:lpstr>Calibri</vt:lpstr>
      <vt:lpstr>Century Gothic</vt:lpstr>
      <vt:lpstr>Helvetica</vt:lpstr>
      <vt:lpstr>Monotype Sorts</vt:lpstr>
      <vt:lpstr>Wingdings 3</vt:lpstr>
      <vt:lpstr>Wisp</vt:lpstr>
      <vt:lpstr>Visio</vt:lpstr>
      <vt:lpstr>آشنایی با زبانهای توصیف سخت افزار و  FPGA</vt:lpstr>
      <vt:lpstr>Introduction</vt:lpstr>
      <vt:lpstr>What is Inside an FPGA? </vt:lpstr>
      <vt:lpstr>One of My Projects Implemented on FPGA</vt:lpstr>
      <vt:lpstr>How to Implement a Design</vt:lpstr>
      <vt:lpstr>Technology Timeline</vt:lpstr>
      <vt:lpstr>Advantages of FPGA</vt:lpstr>
      <vt:lpstr>Advantages of FPGA</vt:lpstr>
      <vt:lpstr>Advantages of FPGA</vt:lpstr>
      <vt:lpstr>IC Designs Decrease</vt:lpstr>
      <vt:lpstr>Introduction</vt:lpstr>
      <vt:lpstr>Introduction to PLDs</vt:lpstr>
      <vt:lpstr>Programmable Logic Devices: PLDs</vt:lpstr>
      <vt:lpstr>PLDs</vt:lpstr>
      <vt:lpstr>Complex PLDs</vt:lpstr>
      <vt:lpstr>Proposed FPGA Boards</vt:lpstr>
      <vt:lpstr>Proposed FPGA Boards</vt:lpstr>
      <vt:lpstr>Proposed FPGA Boards</vt:lpstr>
      <vt:lpstr>مقدمه</vt:lpstr>
      <vt:lpstr>مراجع درس و نرم افزارها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آشنایی با زبانهای توصیف سخت افزار و  FPGA</dc:title>
  <dc:creator>Ehsan</dc:creator>
  <cp:lastModifiedBy>Ehsan Yazdian</cp:lastModifiedBy>
  <cp:revision>213</cp:revision>
  <dcterms:created xsi:type="dcterms:W3CDTF">2006-08-16T00:00:00Z</dcterms:created>
  <dcterms:modified xsi:type="dcterms:W3CDTF">2025-02-02T05:56:30Z</dcterms:modified>
</cp:coreProperties>
</file>