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42"/>
  </p:notesMasterIdLst>
  <p:sldIdLst>
    <p:sldId id="323" r:id="rId2"/>
    <p:sldId id="262" r:id="rId3"/>
    <p:sldId id="263" r:id="rId4"/>
    <p:sldId id="275" r:id="rId5"/>
    <p:sldId id="276" r:id="rId6"/>
    <p:sldId id="264" r:id="rId7"/>
    <p:sldId id="278" r:id="rId8"/>
    <p:sldId id="279" r:id="rId9"/>
    <p:sldId id="330" r:id="rId10"/>
    <p:sldId id="331" r:id="rId11"/>
    <p:sldId id="280" r:id="rId12"/>
    <p:sldId id="282" r:id="rId13"/>
    <p:sldId id="329" r:id="rId14"/>
    <p:sldId id="338" r:id="rId15"/>
    <p:sldId id="339" r:id="rId16"/>
    <p:sldId id="324" r:id="rId17"/>
    <p:sldId id="333" r:id="rId18"/>
    <p:sldId id="334" r:id="rId19"/>
    <p:sldId id="335" r:id="rId20"/>
    <p:sldId id="336" r:id="rId21"/>
    <p:sldId id="337" r:id="rId22"/>
    <p:sldId id="313" r:id="rId23"/>
    <p:sldId id="314" r:id="rId24"/>
    <p:sldId id="315" r:id="rId25"/>
    <p:sldId id="316" r:id="rId26"/>
    <p:sldId id="318" r:id="rId27"/>
    <p:sldId id="320" r:id="rId28"/>
    <p:sldId id="321" r:id="rId29"/>
    <p:sldId id="322" r:id="rId30"/>
    <p:sldId id="340" r:id="rId31"/>
    <p:sldId id="341" r:id="rId32"/>
    <p:sldId id="342" r:id="rId33"/>
    <p:sldId id="343" r:id="rId34"/>
    <p:sldId id="344" r:id="rId35"/>
    <p:sldId id="325" r:id="rId36"/>
    <p:sldId id="326" r:id="rId37"/>
    <p:sldId id="305" r:id="rId38"/>
    <p:sldId id="328" r:id="rId39"/>
    <p:sldId id="327" r:id="rId40"/>
    <p:sldId id="28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4E7BAC-9121-4859-B1B7-489C6B312161}" type="datetimeFigureOut">
              <a:rPr lang="en-GB" smtClean="0"/>
              <a:pPr/>
              <a:t>07/02/2025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5936C-F0B6-443A-A560-3236D7D8B99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412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a-IR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11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a-IR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95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a-IR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47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a-IR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65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6AC2-96C9-4A92-BC63-166FFB4C0AB5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227D3C-16DE-4D5A-84A8-57123933B4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52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5A1B-FEB8-47F4-9B7B-5374788F2293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2158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5A1B-FEB8-47F4-9B7B-5374788F2293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40176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5A1B-FEB8-47F4-9B7B-5374788F2293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98253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5A1B-FEB8-47F4-9B7B-5374788F2293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3961084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5A1B-FEB8-47F4-9B7B-5374788F2293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6930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BF97-3F28-4C89-B017-BDDD1638E53C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84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CB19E-A890-4F5A-AEAF-A739B2150E52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66A59-EB70-4537-AB73-76AC8F10A604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45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EAA4-35BA-4C73-ADFD-46BBA42DE5B3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4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D5DD5-EFC7-4651-A9E8-75E8B323C3F4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FB9E1-F895-4DD7-9D38-873EB17F5E1F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94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2FD94-B8CC-4F85-A6D0-A680E34D0B13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1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AC61-220E-4C34-A157-3B705B3FD8AC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75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3D42C-5DA5-4BDA-B57B-604AE79EAE9C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D88AF-810B-422C-BFE5-81876C2A0373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5A1B-FEB8-47F4-9B7B-5374788F2293}" type="datetime1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7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2156820"/>
            <a:ext cx="5181600" cy="2262781"/>
          </a:xfrm>
        </p:spPr>
        <p:txBody>
          <a:bodyPr>
            <a:noAutofit/>
          </a:bodyPr>
          <a:lstStyle/>
          <a:p>
            <a:pPr algn="ctr" rtl="1"/>
            <a:r>
              <a:rPr lang="en-GB" sz="4000" b="1" dirty="0">
                <a:solidFill>
                  <a:schemeClr val="bg1"/>
                </a:solidFill>
                <a:cs typeface="B Nazanin" panose="00000400000000000000" pitchFamily="2" charset="-78"/>
              </a:rPr>
              <a:t>FPGA basic Structure and Concept of synthesis</a:t>
            </a:r>
            <a:br>
              <a:rPr lang="fa-IR" sz="4000" b="1" dirty="0">
                <a:solidFill>
                  <a:schemeClr val="bg1"/>
                </a:solidFill>
                <a:cs typeface="B Nazanin" panose="00000400000000000000" pitchFamily="2" charset="-78"/>
              </a:rPr>
            </a:br>
            <a:endParaRPr lang="en-GB" sz="2400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1600" y="4419601"/>
            <a:ext cx="1676400" cy="1126283"/>
          </a:xfrm>
        </p:spPr>
        <p:txBody>
          <a:bodyPr>
            <a:normAutofit/>
          </a:bodyPr>
          <a:lstStyle/>
          <a:p>
            <a:pPr algn="ctr"/>
            <a:r>
              <a:rPr lang="fa-IR" b="1" dirty="0">
                <a:solidFill>
                  <a:schemeClr val="bg1"/>
                </a:solidFill>
                <a:cs typeface="B Nazanin" pitchFamily="2" charset="-78"/>
              </a:rPr>
              <a:t>احسان یزدیان</a:t>
            </a:r>
          </a:p>
          <a:p>
            <a:pPr algn="ctr"/>
            <a:r>
              <a:rPr lang="fa-IR" b="1">
                <a:solidFill>
                  <a:schemeClr val="bg1"/>
                </a:solidFill>
                <a:cs typeface="B Nazanin" pitchFamily="2" charset="-78"/>
              </a:rPr>
              <a:t>بهمن </a:t>
            </a:r>
            <a:r>
              <a:rPr lang="fa-IR" b="1" dirty="0">
                <a:solidFill>
                  <a:schemeClr val="bg1"/>
                </a:solidFill>
                <a:cs typeface="B Nazanin" pitchFamily="2" charset="-78"/>
              </a:rPr>
              <a:t>1403</a:t>
            </a:r>
            <a:endParaRPr lang="en-GB" b="1" dirty="0">
              <a:solidFill>
                <a:schemeClr val="bg1"/>
              </a:solidFill>
              <a:cs typeface="B Nazanin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94914" y="5883276"/>
            <a:ext cx="57308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76800" y="0"/>
            <a:ext cx="2819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ctr" defTabSz="91440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fa-IR" b="1" dirty="0">
                <a:solidFill>
                  <a:schemeClr val="tx2"/>
                </a:solidFill>
                <a:cs typeface="B Nazanin" pitchFamily="2" charset="-78"/>
              </a:rPr>
              <a:t>باسمه تعالی</a:t>
            </a:r>
            <a:endParaRPr lang="en-GB" b="1" dirty="0">
              <a:solidFill>
                <a:schemeClr val="tx2"/>
              </a:solidFill>
              <a:cs typeface="B Nazanin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457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519">
        <p:fade/>
      </p:transition>
    </mc:Choice>
    <mc:Fallback xmlns="">
      <p:transition spd="med" advTm="251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ANSI C Style Port </a:t>
            </a:r>
            <a:r>
              <a:rPr lang="fr-FR" dirty="0" err="1"/>
              <a:t>Declaration</a:t>
            </a:r>
            <a:r>
              <a:rPr lang="fr-FR" dirty="0"/>
              <a:t> </a:t>
            </a:r>
            <a:r>
              <a:rPr lang="fr-FR" dirty="0" err="1"/>
              <a:t>Syntax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6416" y="2133600"/>
            <a:ext cx="6591985" cy="4343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cs typeface="Courier New" pitchFamily="49" charset="0"/>
              </a:rPr>
              <a:t>An easier way to define the ports: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GB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In Verilog‐2001 the port list can directly follow the module declaration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module example(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GB">
                <a:latin typeface="Courier New" pitchFamily="49" charset="0"/>
                <a:cs typeface="Courier New" pitchFamily="49" charset="0"/>
              </a:rPr>
              <a:t>	[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3:0] 	sum,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output 		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input 	[3:0]	a, b, //wire by default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input 		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); //wire by default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&lt;module internals&gt;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>
                <a:cs typeface="Courier New" pitchFamily="49" charset="0"/>
              </a:rPr>
              <a:t>Compare it to the traditional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4"/>
    </mc:Choice>
    <mc:Fallback xmlns="">
      <p:transition spd="slow" advTm="50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Module Hierarchy and </a:t>
            </a:r>
            <a:br>
              <a:rPr lang="en-US" sz="3200" dirty="0"/>
            </a:br>
            <a:r>
              <a:rPr lang="en-GB" sz="3200" dirty="0"/>
              <a:t>Module Instantiation</a:t>
            </a:r>
            <a:endParaRPr lang="fa-IR" sz="3200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362201" y="2133601"/>
            <a:ext cx="5390442" cy="216130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Modules can be used within other modules.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Module instantiation: employing a module within another module:  sub-module.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400" dirty="0"/>
              <a:t>This permits hierarchical design and the re-use of modules.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/>
              <a:t>Example: creating a Full Adder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40475"/>
            <a:ext cx="2133600" cy="457200"/>
          </a:xfrm>
          <a:prstGeom prst="rect">
            <a:avLst/>
          </a:prstGeom>
          <a:noFill/>
        </p:spPr>
        <p:txBody>
          <a:bodyPr/>
          <a:lstStyle/>
          <a:p>
            <a:pPr defTabSz="871538"/>
            <a:fld id="{26440791-2FEC-4D01-ABA5-55098E7B86F7}" type="slidenum">
              <a:rPr lang="en-US"/>
              <a:pPr defTabSz="871538"/>
              <a:t>11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710055" y="2085109"/>
            <a:ext cx="2971800" cy="2209800"/>
            <a:chOff x="2829791" y="2209800"/>
            <a:chExt cx="3647209" cy="2008909"/>
          </a:xfrm>
        </p:grpSpPr>
        <p:sp>
          <p:nvSpPr>
            <p:cNvPr id="11" name="Rounded Rectangle 10"/>
            <p:cNvSpPr/>
            <p:nvPr/>
          </p:nvSpPr>
          <p:spPr>
            <a:xfrm>
              <a:off x="2829791" y="2209800"/>
              <a:ext cx="3647209" cy="200890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  <a:p>
              <a:endParaRPr lang="en-GB" sz="1400" dirty="0"/>
            </a:p>
            <a:p>
              <a:r>
                <a:rPr lang="en-GB" sz="1400" b="1" dirty="0"/>
                <a:t>          </a:t>
              </a:r>
            </a:p>
            <a:p>
              <a:r>
                <a:rPr lang="en-GB" sz="1600" b="1" dirty="0"/>
                <a:t>       </a:t>
              </a:r>
            </a:p>
            <a:p>
              <a:endParaRPr lang="en-GB" sz="1600" b="1" dirty="0"/>
            </a:p>
            <a:p>
              <a:r>
                <a:rPr lang="en-GB" sz="1600" b="1" dirty="0"/>
                <a:t>  Main Module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086098" y="2438400"/>
              <a:ext cx="1371600" cy="85268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Module 2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105400" y="3505200"/>
              <a:ext cx="1066799" cy="574964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Module </a:t>
              </a:r>
            </a:p>
            <a:p>
              <a:pPr algn="ctr"/>
              <a:r>
                <a:rPr lang="en-GB" sz="1200" dirty="0"/>
                <a:t>4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105399" y="2438400"/>
              <a:ext cx="1075301" cy="858982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Module </a:t>
              </a:r>
            </a:p>
            <a:p>
              <a:pPr algn="ctr"/>
              <a:r>
                <a:rPr lang="en-GB" sz="1200" dirty="0"/>
                <a:t>3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523459" y="4546369"/>
            <a:ext cx="80772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sum, a, b,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	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//main module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input 	a, b,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output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sum;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wire w1, w2, w3;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 (w1, w2, a, b );	   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//sub-module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 (w3, sum, w2,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 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//sub-module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or      M3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w3, w1 );      </a:t>
            </a: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primitive instantiation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1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"/>
    </mc:Choice>
    <mc:Fallback xmlns="">
      <p:transition spd="slow" advTm="335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1" y="1371600"/>
            <a:ext cx="7765473" cy="5105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endParaRPr lang="en-GB" sz="1400" dirty="0"/>
          </a:p>
          <a:p>
            <a:pPr>
              <a:spcBef>
                <a:spcPts val="0"/>
              </a:spcBef>
            </a:pPr>
            <a:r>
              <a:rPr lang="en-GB" sz="1400" dirty="0"/>
              <a:t>Illegal instantiation example: </a:t>
            </a:r>
          </a:p>
          <a:p>
            <a:pPr lvl="1">
              <a:spcBef>
                <a:spcPts val="0"/>
              </a:spcBef>
            </a:pPr>
            <a:r>
              <a:rPr lang="en-GB" sz="1400" i="1" dirty="0"/>
              <a:t>Nested module definition not allowed</a:t>
            </a:r>
          </a:p>
          <a:p>
            <a:pPr lvl="1">
              <a:spcBef>
                <a:spcPts val="0"/>
              </a:spcBef>
            </a:pPr>
            <a:r>
              <a:rPr lang="en-GB" sz="1400" dirty="0"/>
              <a:t>Note the difference between </a:t>
            </a:r>
            <a:r>
              <a:rPr lang="en-GB" sz="1400" i="1" dirty="0"/>
              <a:t>module definition and module instantiation</a:t>
            </a:r>
          </a:p>
          <a:p>
            <a:pPr>
              <a:spcBef>
                <a:spcPts val="0"/>
              </a:spcBef>
            </a:pPr>
            <a:endParaRPr lang="en-GB" sz="1400" dirty="0"/>
          </a:p>
          <a:p>
            <a:pPr>
              <a:spcBef>
                <a:spcPts val="0"/>
              </a:spcBef>
            </a:pPr>
            <a:r>
              <a:rPr lang="en-GB" sz="1400" dirty="0"/>
              <a:t>Example </a:t>
            </a:r>
          </a:p>
          <a:p>
            <a:pPr lvl="1">
              <a:spcBef>
                <a:spcPts val="0"/>
              </a:spcBef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top_module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(q,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, reset);</a:t>
            </a:r>
          </a:p>
          <a:p>
            <a:pPr lvl="2"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output [3:0] q;</a:t>
            </a:r>
          </a:p>
          <a:p>
            <a:pPr lvl="2"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reset;</a:t>
            </a:r>
          </a:p>
          <a:p>
            <a:pPr lvl="2">
              <a:spcBef>
                <a:spcPts val="0"/>
              </a:spcBef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sub_module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(q, clock, reset); </a:t>
            </a:r>
          </a:p>
          <a:p>
            <a:pPr lvl="2"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2"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&lt;module T_FF internals&gt;</a:t>
            </a:r>
          </a:p>
          <a:p>
            <a:pPr lvl="2"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2">
              <a:spcBef>
                <a:spcPts val="0"/>
              </a:spcBef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endmodule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// END OF ILLEGAL MODULE NESTING</a:t>
            </a:r>
          </a:p>
          <a:p>
            <a:pPr lvl="1">
              <a:spcBef>
                <a:spcPts val="0"/>
              </a:spcBef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0"/>
              </a:spcBef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36873" y="2967873"/>
            <a:ext cx="3124200" cy="369332"/>
          </a:xfrm>
          <a:prstGeom prst="rect">
            <a:avLst/>
          </a:prstGeom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dirty="0"/>
              <a:t>ILLEGAL MODULE NESTING</a:t>
            </a:r>
          </a:p>
        </p:txBody>
      </p:sp>
      <p:sp>
        <p:nvSpPr>
          <p:cNvPr id="5" name="Right Arrow 4"/>
          <p:cNvSpPr/>
          <p:nvPr/>
        </p:nvSpPr>
        <p:spPr>
          <a:xfrm rot="8069529">
            <a:off x="7095301" y="3306476"/>
            <a:ext cx="457200" cy="3810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84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"/>
    </mc:Choice>
    <mc:Fallback xmlns="">
      <p:transition spd="slow" advTm="30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02" y="624110"/>
            <a:ext cx="7198799" cy="823690"/>
          </a:xfrm>
        </p:spPr>
        <p:txBody>
          <a:bodyPr>
            <a:normAutofit fontScale="90000"/>
          </a:bodyPr>
          <a:lstStyle/>
          <a:p>
            <a:r>
              <a:rPr lang="en-GB" dirty="0">
                <a:cs typeface="B Nazanin" panose="00000400000000000000" pitchFamily="2" charset="-78"/>
              </a:rPr>
              <a:t>Lexical Conventions</a:t>
            </a:r>
            <a:r>
              <a:rPr lang="fa-IR" dirty="0">
                <a:cs typeface="B Nazanin" panose="00000400000000000000" pitchFamily="2" charset="-78"/>
              </a:rPr>
              <a:t> (قواعد نوشتاری) </a:t>
            </a:r>
            <a:endParaRPr lang="en-GB" dirty="0">
              <a:cs typeface="B Nazani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6416" y="2133600"/>
            <a:ext cx="6591985" cy="45720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Verilog HDL is a case-sensitive language.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All keywords are in lowercase.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Names of variables  are s</a:t>
            </a:r>
            <a:r>
              <a:rPr lang="en-GB" dirty="0" err="1"/>
              <a:t>imilar</a:t>
            </a:r>
            <a:r>
              <a:rPr lang="en-GB" dirty="0"/>
              <a:t> to C in many ways: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All keywords are lowercase</a:t>
            </a:r>
          </a:p>
          <a:p>
            <a:pPr marL="0" lvl="2" indent="0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Names can use a…z, A…­Z, 0…­9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Names don't start with 0­…9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b="1" dirty="0"/>
              <a:t>Comments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Comments can be inserted in the code for readability and documentation.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One-line comments start with "//".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Multiple-line comment starts with "/*" and ends with "*/".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Examples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a = b &amp;&amp; c; // This is a one-line comment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/* This is a multiple line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comment */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/* This is /* an illegal */ comment */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73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"/>
    </mc:Choice>
    <mc:Fallback xmlns="">
      <p:transition spd="slow" advTm="25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Values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352801" y="1905000"/>
            <a:ext cx="6591985" cy="4267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 our logic design purposes, we’ll consider Verilog to have four different bit values: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0 - Logical 0 or FALSE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1 - Logical 1 or TRUE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x, X - Unknown logic value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z, Z - High impedance condition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Number Representation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a=6'b0101001; b=4'd14; c=4'hA;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Format: &lt;size&gt;&lt;</a:t>
            </a:r>
            <a:r>
              <a:rPr lang="en-GB" dirty="0" err="1"/>
              <a:t>base_format</a:t>
            </a:r>
            <a:r>
              <a:rPr lang="en-GB" dirty="0"/>
              <a:t>&gt;&lt;number&gt;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&lt;size&gt;  - decimal specification of number of bits </a:t>
            </a:r>
            <a:r>
              <a:rPr lang="en-GB" dirty="0">
                <a:solidFill>
                  <a:srgbClr val="00B050"/>
                </a:solidFill>
              </a:rPr>
              <a:t>(optional)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&lt;base format&gt;  - ' followed by arithmetic base of number </a:t>
            </a:r>
            <a:r>
              <a:rPr lang="en-GB" dirty="0">
                <a:solidFill>
                  <a:srgbClr val="00B050"/>
                </a:solidFill>
              </a:rPr>
              <a:t>(optional)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&lt;d&gt; &lt;D&gt; - decimal – </a:t>
            </a:r>
            <a:r>
              <a:rPr lang="en-GB" dirty="0">
                <a:solidFill>
                  <a:srgbClr val="00B050"/>
                </a:solidFill>
              </a:rPr>
              <a:t>(default base)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&lt;h&gt; &lt;H&gt; - hexadecimal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&lt;o&gt; &lt;O&gt; - octal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&lt;b&gt; &lt;B&gt; - binary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&lt;number&gt; - value given in the specified 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9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"/>
    </mc:Choice>
    <mc:Fallback xmlns="">
      <p:transition spd="slow" advTm="21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214255" y="708819"/>
            <a:ext cx="7467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Number Representation</a:t>
            </a:r>
          </a:p>
        </p:txBody>
      </p:sp>
      <p:sp>
        <p:nvSpPr>
          <p:cNvPr id="248835" name="Rectangle 1027"/>
          <p:cNvSpPr>
            <a:spLocks noGrp="1" noChangeArrowheads="1"/>
          </p:cNvSpPr>
          <p:nvPr>
            <p:ph idx="1"/>
          </p:nvPr>
        </p:nvSpPr>
        <p:spPr>
          <a:xfrm>
            <a:off x="2743200" y="1600200"/>
            <a:ext cx="7620000" cy="5486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400" dirty="0"/>
              <a:t>Underscore characters “_” can is used for reading clarity and is ignored by Verilog.</a:t>
            </a:r>
          </a:p>
          <a:p>
            <a:pPr>
              <a:spcBef>
                <a:spcPts val="0"/>
              </a:spcBef>
            </a:pPr>
            <a:r>
              <a:rPr lang="en-GB" sz="1400" dirty="0"/>
              <a:t>If first character of sized, binary number  is </a:t>
            </a:r>
          </a:p>
          <a:p>
            <a:pPr lvl="1">
              <a:spcBef>
                <a:spcPts val="0"/>
              </a:spcBef>
            </a:pPr>
            <a:r>
              <a:rPr lang="en-GB" sz="1400" dirty="0"/>
              <a:t>0, 1, the value is 0-filled up to size. </a:t>
            </a:r>
          </a:p>
          <a:p>
            <a:pPr lvl="1">
              <a:spcBef>
                <a:spcPts val="0"/>
              </a:spcBef>
            </a:pPr>
            <a:r>
              <a:rPr lang="en-GB" sz="1400" dirty="0"/>
              <a:t>x or </a:t>
            </a:r>
            <a:r>
              <a:rPr lang="en-GB" sz="1400" dirty="0" err="1"/>
              <a:t>z,value</a:t>
            </a:r>
            <a:r>
              <a:rPr lang="en-GB" sz="1400" dirty="0"/>
              <a:t> is  extended using x or z, respectively.</a:t>
            </a:r>
          </a:p>
          <a:p>
            <a:pPr>
              <a:spcBef>
                <a:spcPts val="0"/>
              </a:spcBef>
            </a:pPr>
            <a:endParaRPr lang="en-US" sz="1400" dirty="0"/>
          </a:p>
          <a:p>
            <a:pPr>
              <a:spcBef>
                <a:spcPts val="0"/>
              </a:spcBef>
            </a:pPr>
            <a:r>
              <a:rPr lang="en-US" sz="1400" dirty="0"/>
              <a:t>Examples: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6'b010_111	gives 010111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8'b0110 	 	gives 00000110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8'b1110		gives 00001110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4'bx01		gives xx01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16'H3AB		gives 0000_0011_1010_1011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5'O36		gives 11110</a:t>
            </a:r>
          </a:p>
          <a:p>
            <a:pPr lvl="1">
              <a:spcBef>
                <a:spcPts val="0"/>
              </a:spcBef>
            </a:pPr>
            <a:r>
              <a:rPr lang="en-US" sz="1200" dirty="0"/>
              <a:t>16'Hx		gives </a:t>
            </a:r>
            <a:r>
              <a:rPr lang="en-US" sz="1200" dirty="0" err="1"/>
              <a:t>xxxxxxxxxxxxxxxx</a:t>
            </a:r>
            <a:endParaRPr lang="en-US" sz="1200" dirty="0"/>
          </a:p>
          <a:p>
            <a:pPr lvl="1">
              <a:spcBef>
                <a:spcPts val="0"/>
              </a:spcBef>
            </a:pPr>
            <a:r>
              <a:rPr lang="en-GB" sz="1200" dirty="0"/>
              <a:t>23456 		// This is a 32-bit decimal number by default</a:t>
            </a:r>
          </a:p>
          <a:p>
            <a:pPr lvl="1">
              <a:spcBef>
                <a:spcPts val="0"/>
              </a:spcBef>
            </a:pPr>
            <a:r>
              <a:rPr lang="en-GB" sz="1200" dirty="0"/>
              <a:t>'hc3 		// This is a 32-bit hexadecimal number</a:t>
            </a:r>
            <a:endParaRPr lang="en-US" sz="1200" dirty="0"/>
          </a:p>
          <a:p>
            <a:pPr>
              <a:spcBef>
                <a:spcPts val="0"/>
              </a:spcBef>
            </a:pPr>
            <a:endParaRPr lang="en-GB" sz="1400" dirty="0"/>
          </a:p>
          <a:p>
            <a:pPr>
              <a:spcBef>
                <a:spcPts val="0"/>
              </a:spcBef>
            </a:pPr>
            <a:r>
              <a:rPr lang="en-GB" sz="1400" dirty="0"/>
              <a:t>Negative numbers</a:t>
            </a:r>
          </a:p>
          <a:p>
            <a:pPr lvl="1">
              <a:spcBef>
                <a:spcPts val="0"/>
              </a:spcBef>
            </a:pPr>
            <a:r>
              <a:rPr lang="en-GB" sz="1400" dirty="0"/>
              <a:t>Put the sign before the &lt;size&gt;</a:t>
            </a:r>
          </a:p>
          <a:p>
            <a:pPr lvl="1">
              <a:spcBef>
                <a:spcPts val="0"/>
              </a:spcBef>
            </a:pPr>
            <a:r>
              <a:rPr lang="en-GB" sz="1400" dirty="0"/>
              <a:t>Examples:</a:t>
            </a:r>
          </a:p>
          <a:p>
            <a:pPr lvl="2">
              <a:spcBef>
                <a:spcPts val="0"/>
              </a:spcBef>
            </a:pPr>
            <a:r>
              <a:rPr lang="en-GB" sz="1100" dirty="0"/>
              <a:t>-6’d3 </a:t>
            </a:r>
          </a:p>
          <a:p>
            <a:pPr lvl="2">
              <a:spcBef>
                <a:spcPts val="0"/>
              </a:spcBef>
            </a:pPr>
            <a:r>
              <a:rPr lang="en-GB" sz="1100" dirty="0"/>
              <a:t>4’d-2// illegal</a:t>
            </a:r>
          </a:p>
          <a:p>
            <a:pPr lvl="1">
              <a:spcBef>
                <a:spcPts val="0"/>
              </a:spcBef>
            </a:pPr>
            <a:r>
              <a:rPr lang="en-GB" sz="1400" dirty="0"/>
              <a:t>Two’s complement is used to store the value </a:t>
            </a:r>
            <a:r>
              <a:rPr lang="en-GB" dirty="0"/>
              <a:t>(</a:t>
            </a:r>
            <a:r>
              <a:rPr lang="en-GB" sz="1100" dirty="0"/>
              <a:t>the result of subtracting the number from 2</a:t>
            </a:r>
            <a:r>
              <a:rPr lang="en-GB" sz="1100" i="1" baseline="30000" dirty="0"/>
              <a:t>N</a:t>
            </a:r>
            <a:r>
              <a:rPr lang="en-GB" sz="11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4197663"/>
      </p:ext>
    </p:extLst>
  </p:cSld>
  <p:clrMapOvr>
    <a:masterClrMapping/>
  </p:clrMapOvr>
  <p:transition advTm="398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8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8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8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8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8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8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8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8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48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48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48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4883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488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4883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488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4883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5" grpId="0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612364"/>
            <a:ext cx="7467600" cy="715962"/>
          </a:xfrm>
        </p:spPr>
        <p:txBody>
          <a:bodyPr/>
          <a:lstStyle/>
          <a:p>
            <a:r>
              <a:rPr lang="en-US" dirty="0"/>
              <a:t>Levels of Abstraction in Verilog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7467600" cy="5486400"/>
          </a:xfrm>
        </p:spPr>
        <p:txBody>
          <a:bodyPr>
            <a:normAutofit fontScale="62500" lnSpcReduction="20000"/>
          </a:bodyPr>
          <a:lstStyle/>
          <a:p>
            <a:pPr algn="r" rtl="1">
              <a:lnSpc>
                <a:spcPct val="120000"/>
              </a:lnSpc>
              <a:spcBef>
                <a:spcPts val="300"/>
              </a:spcBef>
            </a:pPr>
            <a:r>
              <a:rPr lang="fa-IR" sz="4000" dirty="0">
                <a:cs typeface="B Nazanin" panose="00000400000000000000" pitchFamily="2" charset="-78"/>
              </a:rPr>
              <a:t>سطوح مختلف توصیف سخت افزار  </a:t>
            </a:r>
            <a:endParaRPr lang="en-US" sz="4000" dirty="0">
              <a:cs typeface="B Nazanin" panose="00000400000000000000" pitchFamily="2" charset="-78"/>
            </a:endParaRPr>
          </a:p>
          <a:p>
            <a:pPr lvl="1" algn="r" rtl="1">
              <a:lnSpc>
                <a:spcPct val="120000"/>
              </a:lnSpc>
              <a:spcBef>
                <a:spcPts val="300"/>
              </a:spcBef>
            </a:pPr>
            <a:r>
              <a:rPr lang="fa-IR" sz="2900" b="1" dirty="0">
                <a:cs typeface="B Nazanin" panose="00000400000000000000" pitchFamily="2" charset="-78"/>
              </a:rPr>
              <a:t>سطح توصیف رفتاری :</a:t>
            </a:r>
            <a:r>
              <a:rPr lang="en-GB" sz="2900" b="1" dirty="0" err="1">
                <a:cs typeface="B Nazanin" panose="00000400000000000000" pitchFamily="2" charset="-78"/>
              </a:rPr>
              <a:t>Behavioral</a:t>
            </a:r>
            <a:r>
              <a:rPr lang="en-GB" sz="2900" b="1" dirty="0">
                <a:cs typeface="B Nazanin" panose="00000400000000000000" pitchFamily="2" charset="-78"/>
              </a:rPr>
              <a:t> (algorithmic)</a:t>
            </a:r>
            <a:r>
              <a:rPr lang="en-US" sz="2900" b="1" dirty="0">
                <a:cs typeface="B Nazanin" panose="00000400000000000000" pitchFamily="2" charset="-78"/>
              </a:rPr>
              <a:t> level</a:t>
            </a:r>
            <a:r>
              <a:rPr lang="en-GB" sz="2900" b="1" dirty="0">
                <a:cs typeface="B Nazanin" panose="00000400000000000000" pitchFamily="2" charset="-78"/>
              </a:rPr>
              <a:t> </a:t>
            </a:r>
          </a:p>
          <a:p>
            <a:pPr lvl="2" algn="r" rtl="1">
              <a:lnSpc>
                <a:spcPct val="120000"/>
              </a:lnSpc>
              <a:spcBef>
                <a:spcPts val="300"/>
              </a:spcBef>
            </a:pPr>
            <a:r>
              <a:rPr lang="en-GB" sz="2600" dirty="0">
                <a:cs typeface="B Nazanin" panose="00000400000000000000" pitchFamily="2" charset="-78"/>
              </a:rPr>
              <a:t>Describe the algorithm used</a:t>
            </a:r>
          </a:p>
          <a:p>
            <a:pPr lvl="2" algn="r" rtl="1">
              <a:lnSpc>
                <a:spcPct val="120000"/>
              </a:lnSpc>
              <a:spcBef>
                <a:spcPts val="300"/>
              </a:spcBef>
            </a:pPr>
            <a:r>
              <a:rPr lang="en-GB" sz="2600" dirty="0">
                <a:cs typeface="B Nazanin" panose="00000400000000000000" pitchFamily="2" charset="-78"/>
              </a:rPr>
              <a:t>Similar to C programming</a:t>
            </a:r>
          </a:p>
          <a:p>
            <a:pPr lvl="1" algn="r" rtl="1">
              <a:lnSpc>
                <a:spcPct val="120000"/>
              </a:lnSpc>
              <a:spcBef>
                <a:spcPts val="300"/>
              </a:spcBef>
            </a:pPr>
            <a:r>
              <a:rPr lang="fa-IR" sz="2900" b="1" dirty="0">
                <a:cs typeface="B Nazanin" panose="00000400000000000000" pitchFamily="2" charset="-78"/>
              </a:rPr>
              <a:t>سطح انتقال داده: </a:t>
            </a:r>
            <a:r>
              <a:rPr lang="en-GB" sz="2900" b="1" dirty="0">
                <a:cs typeface="B Nazanin" panose="00000400000000000000" pitchFamily="2" charset="-78"/>
              </a:rPr>
              <a:t>Dataflow level</a:t>
            </a:r>
          </a:p>
          <a:p>
            <a:pPr lvl="2" algn="r" rtl="1">
              <a:lnSpc>
                <a:spcPct val="120000"/>
              </a:lnSpc>
              <a:spcBef>
                <a:spcPts val="300"/>
              </a:spcBef>
            </a:pPr>
            <a:r>
              <a:rPr lang="en-GB" sz="2600" dirty="0">
                <a:cs typeface="B Nazanin" panose="00000400000000000000" pitchFamily="2" charset="-78"/>
              </a:rPr>
              <a:t>Flow of data in the design</a:t>
            </a:r>
          </a:p>
          <a:p>
            <a:pPr lvl="1" algn="r" rtl="1">
              <a:lnSpc>
                <a:spcPct val="120000"/>
              </a:lnSpc>
              <a:spcBef>
                <a:spcPts val="300"/>
              </a:spcBef>
            </a:pPr>
            <a:r>
              <a:rPr lang="fa-IR" sz="2900" b="1" dirty="0">
                <a:cs typeface="B Nazanin" panose="00000400000000000000" pitchFamily="2" charset="-78"/>
              </a:rPr>
              <a:t>سطح گیت: </a:t>
            </a:r>
            <a:r>
              <a:rPr lang="en-GB" sz="2900" b="1" dirty="0">
                <a:cs typeface="B Nazanin" panose="00000400000000000000" pitchFamily="2" charset="-78"/>
              </a:rPr>
              <a:t>Gate level</a:t>
            </a:r>
          </a:p>
          <a:p>
            <a:pPr lvl="2" algn="r" rtl="1">
              <a:lnSpc>
                <a:spcPct val="120000"/>
              </a:lnSpc>
              <a:spcBef>
                <a:spcPts val="300"/>
              </a:spcBef>
            </a:pPr>
            <a:r>
              <a:rPr lang="en-GB" sz="2600" dirty="0">
                <a:cs typeface="B Nazanin" panose="00000400000000000000" pitchFamily="2" charset="-78"/>
              </a:rPr>
              <a:t>Interconnect logic gates</a:t>
            </a:r>
          </a:p>
          <a:p>
            <a:pPr lvl="1" algn="r" rtl="1">
              <a:lnSpc>
                <a:spcPct val="120000"/>
              </a:lnSpc>
              <a:spcBef>
                <a:spcPts val="300"/>
              </a:spcBef>
            </a:pPr>
            <a:r>
              <a:rPr lang="fa-IR" sz="2900" b="1" dirty="0">
                <a:cs typeface="B Nazanin" panose="00000400000000000000" pitchFamily="2" charset="-78"/>
              </a:rPr>
              <a:t>سطح ترانزیستور: </a:t>
            </a:r>
            <a:r>
              <a:rPr lang="en-GB" sz="2900" b="1" dirty="0">
                <a:cs typeface="B Nazanin" panose="00000400000000000000" pitchFamily="2" charset="-78"/>
              </a:rPr>
              <a:t>Switch level</a:t>
            </a:r>
          </a:p>
          <a:p>
            <a:pPr lvl="2" algn="r" rtl="1">
              <a:lnSpc>
                <a:spcPct val="120000"/>
              </a:lnSpc>
              <a:spcBef>
                <a:spcPts val="300"/>
              </a:spcBef>
            </a:pPr>
            <a:r>
              <a:rPr lang="en-GB" sz="2600" dirty="0">
                <a:cs typeface="B Nazanin" panose="00000400000000000000" pitchFamily="2" charset="-78"/>
              </a:rPr>
              <a:t>Interconnect transistors (MOS transistors)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2300" dirty="0">
              <a:cs typeface="B Nazanin" panose="00000400000000000000" pitchFamily="2" charset="-7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cs typeface="B Nazanin" panose="00000400000000000000" pitchFamily="2" charset="-78"/>
              </a:rPr>
              <a:t>For design with FPGA devices, transistor level modeling is not appropriate.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>
              <a:cs typeface="B Nazanin" panose="00000400000000000000" pitchFamily="2" charset="-7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cs typeface="B Nazanin" panose="00000400000000000000" pitchFamily="2" charset="-78"/>
              </a:rPr>
              <a:t>RTL Coding:</a:t>
            </a:r>
            <a:r>
              <a:rPr lang="en-GB" sz="2800" b="1" dirty="0">
                <a:cs typeface="B Nazanin" panose="00000400000000000000" pitchFamily="2" charset="-78"/>
              </a:rPr>
              <a:t> Register-Transfer Level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2500" dirty="0">
                <a:cs typeface="B Nazanin" panose="00000400000000000000" pitchFamily="2" charset="-78"/>
              </a:rPr>
              <a:t>Describing a digital circuit in terms of the flow of digital signals (data) between hardware registers, and the logical operations performed on those signals.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800" dirty="0">
              <a:cs typeface="B Nazanin" panose="00000400000000000000" pitchFamily="2" charset="-78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2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9"/>
    </mc:Choice>
    <mc:Fallback xmlns="">
      <p:transition spd="slow" advTm="15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Gate Level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5029200" cy="23622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Similar to module instantiations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b="1" dirty="0"/>
              <a:t>Examples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wire out1, out2, out3, out4, in1, in2, in3;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and   a1    (out1, in1, in2);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err="1">
                <a:latin typeface="Courier New" pitchFamily="49" charset="0"/>
                <a:cs typeface="Courier New" pitchFamily="49" charset="0"/>
              </a:rPr>
              <a:t>nand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 nand1 (out2, in1, in2);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err="1">
                <a:latin typeface="Courier New" pitchFamily="49" charset="0"/>
                <a:cs typeface="Courier New" pitchFamily="49" charset="0"/>
              </a:rPr>
              <a:t>nand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 nand2 (out3, in1, in2, in3);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and         (out4, in1, in2); 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	// No need to instance name.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9469"/>
          <a:stretch>
            <a:fillRect/>
          </a:stretch>
        </p:blipFill>
        <p:spPr bwMode="auto">
          <a:xfrm>
            <a:off x="2272592" y="4195422"/>
            <a:ext cx="1842208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60354"/>
          <a:stretch>
            <a:fillRect/>
          </a:stretch>
        </p:blipFill>
        <p:spPr bwMode="auto">
          <a:xfrm>
            <a:off x="4398033" y="4191000"/>
            <a:ext cx="1905000" cy="2747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329826" y="1152908"/>
            <a:ext cx="4130802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467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"/>
    </mc:Choice>
    <mc:Fallback xmlns="">
      <p:transition spd="slow" advTm="61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Buffers and Not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4572000" cy="3200400"/>
          </a:xfrm>
        </p:spPr>
        <p:txBody>
          <a:bodyPr>
            <a:normAutofit/>
          </a:bodyPr>
          <a:lstStyle/>
          <a:p>
            <a:r>
              <a:rPr lang="en-GB" dirty="0"/>
              <a:t>Simple Example</a:t>
            </a:r>
          </a:p>
          <a:p>
            <a:pPr lvl="1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b1(OUT1, IN);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not n1(OUT1, IN);</a:t>
            </a:r>
          </a:p>
          <a:p>
            <a:r>
              <a:rPr lang="en-GB" dirty="0"/>
              <a:t> May have more than two outputs</a:t>
            </a:r>
          </a:p>
          <a:p>
            <a:pPr lvl="1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b1_2out(OUT1, OUT2, IN);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2336"/>
          <a:stretch>
            <a:fillRect/>
          </a:stretch>
        </p:blipFill>
        <p:spPr bwMode="auto">
          <a:xfrm>
            <a:off x="7315201" y="1524001"/>
            <a:ext cx="24288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10251" y="3951354"/>
            <a:ext cx="3933825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841"/>
          <a:stretch>
            <a:fillRect/>
          </a:stretch>
        </p:blipFill>
        <p:spPr bwMode="auto">
          <a:xfrm>
            <a:off x="7239001" y="2743201"/>
            <a:ext cx="25050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392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9"/>
    </mc:Choice>
    <mc:Fallback xmlns="">
      <p:transition spd="slow" advTm="31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Bufif</a:t>
            </a:r>
            <a:r>
              <a:rPr lang="en-GB" dirty="0"/>
              <a:t>/</a:t>
            </a:r>
            <a:r>
              <a:rPr lang="en-GB" dirty="0" err="1"/>
              <a:t>Notif</a:t>
            </a:r>
            <a:r>
              <a:rPr lang="en-GB" dirty="0"/>
              <a:t> 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2308" y="4783074"/>
            <a:ext cx="6934200" cy="182575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Applicable when multiple drivers drive the signal.</a:t>
            </a: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Examples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bufif1 b1 (out1, in, ctrl);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bufif0 b0 (out2, in, ctrl);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//Instantiation of </a:t>
            </a:r>
            <a:r>
              <a:rPr lang="en-GB" sz="1700" b="1" dirty="0" err="1">
                <a:latin typeface="Courier New" pitchFamily="49" charset="0"/>
                <a:cs typeface="Courier New" pitchFamily="49" charset="0"/>
              </a:rPr>
              <a:t>notif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 gates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notif1 n1 (out3, in, ctrl);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700" b="1" dirty="0">
                <a:latin typeface="Courier New" pitchFamily="49" charset="0"/>
                <a:cs typeface="Courier New" pitchFamily="49" charset="0"/>
              </a:rPr>
              <a:t>notif0 n0 </a:t>
            </a:r>
            <a:r>
              <a:rPr lang="en-GB" sz="1700" b="1">
                <a:latin typeface="Courier New" pitchFamily="49" charset="0"/>
                <a:cs typeface="Courier New" pitchFamily="49" charset="0"/>
              </a:rPr>
              <a:t>(out4, </a:t>
            </a:r>
            <a:r>
              <a:rPr lang="en-GB" sz="1700" b="1" dirty="0">
                <a:latin typeface="Courier New" pitchFamily="49" charset="0"/>
                <a:cs typeface="Courier New" pitchFamily="49" charset="0"/>
              </a:rPr>
              <a:t>in, ctrl);</a:t>
            </a:r>
            <a:endParaRPr lang="en-GB" sz="17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1" y="1905001"/>
            <a:ext cx="21812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1" y="3200401"/>
            <a:ext cx="21431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1981201"/>
            <a:ext cx="219075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8200" y="3181350"/>
            <a:ext cx="22098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97029" y="1131950"/>
          <a:ext cx="2332355" cy="1299210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346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53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535">
                <a:tc gridSpan="5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ctrl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z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x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bufif1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z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X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Z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597028" y="2895564"/>
          <a:ext cx="2332355" cy="1299210"/>
        </p:xfrm>
        <a:graphic>
          <a:graphicData uri="http://schemas.openxmlformats.org/drawingml/2006/table">
            <a:tbl>
              <a:tblPr rtl="1" firstRow="1" lastCol="1" bandRow="1">
                <a:tableStyleId>{5C22544A-7EE6-4342-B048-85BDC9FD1C3A}</a:tableStyleId>
              </a:tblPr>
              <a:tblGrid>
                <a:gridCol w="346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67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6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7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6535">
                <a:tc gridSpan="5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ctrl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z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x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>
                          <a:effectLst/>
                        </a:rPr>
                        <a:t>1</a:t>
                      </a:r>
                      <a:endParaRPr lang="en-US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notif1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0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1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X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53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x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z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Z</a:t>
                      </a:r>
                      <a:endParaRPr lang="en-US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15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4"/>
    </mc:Choice>
    <mc:Fallback xmlns="">
      <p:transition spd="slow" advTm="6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Concept of Synthesis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7048"/>
            <a:ext cx="7772400" cy="4873752"/>
          </a:xfrm>
        </p:spPr>
        <p:txBody>
          <a:bodyPr>
            <a:noAutofit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GB" dirty="0"/>
              <a:t>FPGA has Large Number of Logic Block ‘Islands’ in a ‘Sea’ of Interconnects</a:t>
            </a:r>
          </a:p>
          <a:p>
            <a:pPr>
              <a:spcBef>
                <a:spcPts val="600"/>
              </a:spcBef>
            </a:pPr>
            <a:r>
              <a:rPr lang="en-GB" sz="1600" dirty="0"/>
              <a:t>Example: Designing a Full Adder</a:t>
            </a:r>
          </a:p>
          <a:p>
            <a:pPr>
              <a:spcBef>
                <a:spcPts val="600"/>
              </a:spcBef>
            </a:pPr>
            <a:endParaRPr lang="en-GB" sz="1600" dirty="0"/>
          </a:p>
          <a:p>
            <a:pPr>
              <a:spcBef>
                <a:spcPts val="600"/>
              </a:spcBef>
            </a:pPr>
            <a:endParaRPr lang="en-GB" sz="1600" dirty="0"/>
          </a:p>
          <a:p>
            <a:pPr>
              <a:spcBef>
                <a:spcPts val="600"/>
              </a:spcBef>
            </a:pPr>
            <a:endParaRPr lang="en-GB" sz="1600" dirty="0"/>
          </a:p>
          <a:p>
            <a:pPr>
              <a:spcBef>
                <a:spcPts val="600"/>
              </a:spcBef>
            </a:pPr>
            <a:endParaRPr lang="en-GB" sz="1600" dirty="0"/>
          </a:p>
          <a:p>
            <a:pPr>
              <a:spcBef>
                <a:spcPts val="600"/>
              </a:spcBef>
            </a:pPr>
            <a:endParaRPr lang="en-GB" sz="1600" dirty="0"/>
          </a:p>
          <a:p>
            <a:pPr>
              <a:spcBef>
                <a:spcPts val="600"/>
              </a:spcBef>
            </a:pPr>
            <a:endParaRPr lang="en-GB" sz="1600" dirty="0"/>
          </a:p>
          <a:p>
            <a:pPr>
              <a:spcBef>
                <a:spcPts val="600"/>
              </a:spcBef>
            </a:pPr>
            <a:endParaRPr lang="en-GB" sz="1600" dirty="0"/>
          </a:p>
          <a:p>
            <a:pPr>
              <a:spcBef>
                <a:spcPts val="600"/>
              </a:spcBef>
            </a:pPr>
            <a:endParaRPr lang="en-GB" sz="1600" dirty="0"/>
          </a:p>
          <a:p>
            <a:pPr>
              <a:spcBef>
                <a:spcPts val="600"/>
              </a:spcBef>
            </a:pPr>
            <a:r>
              <a:rPr lang="en-GB" sz="1600" dirty="0"/>
              <a:t>We can implement this design in FPGA using FPGA programming </a:t>
            </a:r>
            <a:r>
              <a:rPr lang="en-GB" sz="1600" dirty="0" err="1"/>
              <a:t>softwares</a:t>
            </a:r>
            <a:r>
              <a:rPr lang="en-GB" sz="1600" dirty="0"/>
              <a:t>.</a:t>
            </a:r>
          </a:p>
          <a:p>
            <a:pPr>
              <a:spcBef>
                <a:spcPts val="600"/>
              </a:spcBef>
            </a:pPr>
            <a:r>
              <a:rPr lang="en-GB" sz="1600" dirty="0"/>
              <a:t>We can put these blocks together to design multi-bit adders.</a:t>
            </a:r>
          </a:p>
          <a:p>
            <a:pPr algn="ctr">
              <a:spcBef>
                <a:spcPts val="600"/>
              </a:spcBef>
              <a:buNone/>
            </a:pPr>
            <a:r>
              <a:rPr lang="en-GB" sz="3200" b="1" dirty="0"/>
              <a:t>Real projects are much more complex than this simple adder.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4578" name="Picture 2" descr="http://i.stack.imgur.com/0rqZz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2500746"/>
            <a:ext cx="3733800" cy="2376055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>
            <a:off x="4267200" y="2500746"/>
            <a:ext cx="2646218" cy="2299855"/>
          </a:xfrm>
          <a:prstGeom prst="roundRect">
            <a:avLst>
              <a:gd name="adj" fmla="val 1235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accent1"/>
                </a:solidFill>
              </a:rPr>
              <a:t>Full Adder</a:t>
            </a:r>
          </a:p>
        </p:txBody>
      </p:sp>
    </p:spTree>
    <p:custDataLst>
      <p:tags r:id="rId1"/>
    </p:custDataLst>
  </p:cSld>
  <p:clrMapOvr>
    <a:masterClrMapping/>
  </p:clrMapOvr>
  <p:transition advTm="40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Arrays of Gate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Multiple instantiations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wire [7:0] OUT, IN1, IN2;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nand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n0(OUT[0], IN1[0],IN2[0]);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nand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n1(OUT[1], IN1[1],IN2[1]);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nand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n2(OUT[2], IN1[2],IN2[2]);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nand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n3(OUT[3], IN1[3],IN2[3]);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nand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n4(OUT[4], IN1[4],IN2[4]);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nand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n5(OUT[5], IN1[5],IN2[5]);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nand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n6(OUT[6], IN1[6],IN2[6]);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nand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n7(OUT[7], IN1[7],IN2[7]);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Array of instances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wire [7:0] OUT, IN1, IN2; 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nand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n[7:0](OUT, IN1, IN2);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6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"/>
    </mc:Choice>
    <mc:Fallback xmlns="">
      <p:transition spd="slow" advTm="46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0207" y="2140527"/>
            <a:ext cx="6591985" cy="37776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module mux4_to_1 (output out, input i0, i1, i2, i3, s1, s0);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wire s1n, s0n;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wire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 y0, y1, y2, y3;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not (s1n, s1);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not (s0n, s0);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pt-BR" sz="1800" b="1" dirty="0">
                <a:latin typeface="Courier New" pitchFamily="49" charset="0"/>
                <a:cs typeface="Courier New" pitchFamily="49" charset="0"/>
              </a:rPr>
              <a:t>and (y0, i0, s1n, s0n);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and (y1, i1, s1n, s0);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and (y2, i2, s1, s0n);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and (y3, i3, s1, s0);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or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s-ES" sz="1800" b="1" dirty="0" err="1">
                <a:latin typeface="Courier New" pitchFamily="49" charset="0"/>
                <a:cs typeface="Courier New" pitchFamily="49" charset="0"/>
              </a:rPr>
              <a:t>out</a:t>
            </a:r>
            <a:r>
              <a:rPr lang="es-ES" sz="1800" b="1" dirty="0">
                <a:latin typeface="Courier New" pitchFamily="49" charset="0"/>
                <a:cs typeface="Courier New" pitchFamily="49" charset="0"/>
              </a:rPr>
              <a:t>, y0, y1, y2, y3);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GB" b="1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6383"/>
          <a:stretch>
            <a:fillRect/>
          </a:stretch>
        </p:blipFill>
        <p:spPr bwMode="auto">
          <a:xfrm>
            <a:off x="6248401" y="2565349"/>
            <a:ext cx="3971925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6487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"/>
    </mc:Choice>
    <mc:Fallback xmlns="">
      <p:transition spd="slow" advTm="65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Types In Verilog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3466416" y="1676400"/>
            <a:ext cx="6591985" cy="48006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There are two main data types in Verilog.</a:t>
            </a:r>
          </a:p>
          <a:p>
            <a:pPr lvl="1">
              <a:spcBef>
                <a:spcPts val="0"/>
              </a:spcBef>
            </a:pPr>
            <a:r>
              <a:rPr lang="en-US" dirty="0"/>
              <a:t>Nets.</a:t>
            </a:r>
          </a:p>
          <a:p>
            <a:pPr lvl="2">
              <a:spcBef>
                <a:spcPts val="0"/>
              </a:spcBef>
            </a:pPr>
            <a:r>
              <a:rPr lang="en-US" dirty="0"/>
              <a:t>Used for structural connectivity</a:t>
            </a:r>
          </a:p>
          <a:p>
            <a:pPr lvl="2">
              <a:spcBef>
                <a:spcPts val="0"/>
              </a:spcBef>
            </a:pPr>
            <a:r>
              <a:rPr lang="en-US" dirty="0"/>
              <a:t>Similar to real wires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Registers.</a:t>
            </a:r>
          </a:p>
          <a:p>
            <a:pPr lvl="2">
              <a:spcBef>
                <a:spcPts val="0"/>
              </a:spcBef>
            </a:pPr>
            <a:r>
              <a:rPr lang="en-US" dirty="0"/>
              <a:t>Abstraction of storage (May or may not be real physical storage)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Properties of Both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Informally called signals</a:t>
            </a:r>
          </a:p>
          <a:p>
            <a:pPr lvl="1">
              <a:spcBef>
                <a:spcPts val="0"/>
              </a:spcBef>
            </a:pPr>
            <a:r>
              <a:rPr lang="en-US" dirty="0"/>
              <a:t>May be either scalar (one bit) or vector (multiple bits)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47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7"/>
    </mc:Choice>
    <mc:Fallback xmlns="">
      <p:transition spd="slow" advTm="51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Net Data Type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3466416" y="1600200"/>
            <a:ext cx="6591985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wire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Most important net type.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connectivity only; no logical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Wires are “continuously assigned” values and do not “remember”, or store, information.</a:t>
            </a:r>
            <a:endParaRPr lang="en-GB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This behaves much like an electrical wire...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Default Value: z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Example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1700" dirty="0"/>
              <a:t>Full adder syntax: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b="1" dirty="0"/>
              <a:t>wire</a:t>
            </a:r>
            <a:r>
              <a:rPr lang="en-US" sz="1700" dirty="0"/>
              <a:t> w1, w2, w3;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err="1"/>
              <a:t>Add_half</a:t>
            </a:r>
            <a:r>
              <a:rPr lang="en-US" sz="1700" dirty="0"/>
              <a:t> M1 ( w1, w2, a, b );		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dirty="0" err="1"/>
              <a:t>Add_half</a:t>
            </a:r>
            <a:r>
              <a:rPr lang="en-US" sz="1700" dirty="0"/>
              <a:t> M2 ( sum, w3, w1, </a:t>
            </a:r>
            <a:r>
              <a:rPr lang="en-US" sz="1700" dirty="0" err="1"/>
              <a:t>c_in</a:t>
            </a:r>
            <a:r>
              <a:rPr lang="en-US" sz="1700" dirty="0"/>
              <a:t> );	// child module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/>
              <a:t>	</a:t>
            </a:r>
            <a:r>
              <a:rPr lang="en-US" sz="1700" b="1" dirty="0"/>
              <a:t>or </a:t>
            </a:r>
            <a:r>
              <a:rPr lang="en-US" sz="1700" dirty="0"/>
              <a:t>( </a:t>
            </a:r>
            <a:r>
              <a:rPr lang="en-US" sz="1700" dirty="0" err="1"/>
              <a:t>c_out</a:t>
            </a:r>
            <a:r>
              <a:rPr lang="en-US" sz="1700" dirty="0"/>
              <a:t>, w2, w3 );		// primitive instantiation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17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00" dirty="0"/>
              <a:t>wire </a:t>
            </a:r>
            <a:r>
              <a:rPr lang="en-US" sz="1700" dirty="0" err="1"/>
              <a:t>gnd_wire</a:t>
            </a:r>
            <a:r>
              <a:rPr lang="en-US" sz="1700" dirty="0"/>
              <a:t> = 1’b0;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17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sz="17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00" b="1" dirty="0"/>
              <a:t>Vector of wire:</a:t>
            </a:r>
            <a:r>
              <a:rPr lang="en-US" sz="1700" dirty="0"/>
              <a:t>	wire [</a:t>
            </a:r>
            <a:r>
              <a:rPr lang="en-US" sz="1700" dirty="0" err="1"/>
              <a:t>msb_index</a:t>
            </a:r>
            <a:r>
              <a:rPr lang="en-US" sz="1700" dirty="0"/>
              <a:t> : </a:t>
            </a:r>
            <a:r>
              <a:rPr lang="en-US" sz="1700" dirty="0" err="1"/>
              <a:t>lsb_index</a:t>
            </a:r>
            <a:r>
              <a:rPr lang="en-US" sz="1700" dirty="0"/>
              <a:t>] </a:t>
            </a:r>
            <a:r>
              <a:rPr lang="en-US" sz="1700" dirty="0" err="1"/>
              <a:t>data_id</a:t>
            </a:r>
            <a:r>
              <a:rPr lang="en-US" sz="1700" dirty="0"/>
              <a:t>;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700" dirty="0"/>
              <a:t>Example:</a:t>
            </a: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wire [7:0]   bus;</a:t>
            </a: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wire [31:0]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busA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busB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31445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wire [0:7]	flag;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2"/>
    </mc:Choice>
    <mc:Fallback xmlns="">
      <p:transition spd="slow" advTm="196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200400" y="607411"/>
            <a:ext cx="7467600" cy="715962"/>
          </a:xfrm>
        </p:spPr>
        <p:txBody>
          <a:bodyPr/>
          <a:lstStyle/>
          <a:p>
            <a:pPr eaLnBrk="1" hangingPunct="1"/>
            <a:r>
              <a:rPr lang="en-US" dirty="0"/>
              <a:t>Register Data Types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124200" y="1323374"/>
            <a:ext cx="7162800" cy="530602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Registers are “behaviorally assigned” values and “remember”, or store, information until the next value assignment is made.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The name “</a:t>
            </a:r>
            <a:r>
              <a:rPr lang="en-US" dirty="0" err="1"/>
              <a:t>reg</a:t>
            </a:r>
            <a:r>
              <a:rPr lang="en-US" dirty="0"/>
              <a:t>” does </a:t>
            </a:r>
            <a:r>
              <a:rPr lang="en-US" b="1" dirty="0"/>
              <a:t>not</a:t>
            </a:r>
            <a:r>
              <a:rPr lang="en-US" dirty="0"/>
              <a:t> mean it must be implemented as a physical register! But it could be!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Default value: x</a:t>
            </a:r>
          </a:p>
          <a:p>
            <a:pPr>
              <a:spcBef>
                <a:spcPts val="0"/>
              </a:spcBef>
            </a:pPr>
            <a:r>
              <a:rPr lang="en-US" dirty="0"/>
              <a:t>Examples 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a, b, c=0;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reset; 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initial    </a:t>
            </a:r>
            <a:r>
              <a:rPr lang="en-GB" sz="12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construct will be discussed later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reset = 1'b1;      </a:t>
            </a:r>
            <a:r>
              <a:rPr lang="en-GB" sz="12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//initialize reset to 1 to reset the digital circuit.</a:t>
            </a:r>
          </a:p>
          <a:p>
            <a:pPr marL="640080" lvl="2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#100 reset = 1'b0; </a:t>
            </a:r>
            <a:r>
              <a:rPr lang="en-GB" sz="12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after 100 time units reset is </a:t>
            </a:r>
            <a:r>
              <a:rPr lang="en-GB" sz="12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deasserted</a:t>
            </a:r>
            <a:r>
              <a:rPr lang="en-GB" sz="12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2" indent="-274320">
              <a:spcBef>
                <a:spcPts val="0"/>
              </a:spcBef>
              <a:buSzPct val="70000"/>
            </a:pPr>
            <a:endParaRPr lang="en-GB" dirty="0"/>
          </a:p>
          <a:p>
            <a:pPr marL="274320" lvl="2" indent="-274320">
              <a:spcBef>
                <a:spcPts val="0"/>
              </a:spcBef>
              <a:buSzPct val="70000"/>
            </a:pPr>
            <a:r>
              <a:rPr lang="en-US" b="1" dirty="0"/>
              <a:t>Vector of register: </a:t>
            </a:r>
            <a:r>
              <a:rPr lang="en-US" dirty="0" err="1"/>
              <a:t>Exampel</a:t>
            </a:r>
            <a:r>
              <a:rPr lang="en-US" b="1" dirty="0"/>
              <a:t> </a:t>
            </a:r>
            <a:r>
              <a:rPr lang="en-US" dirty="0"/>
              <a:t>	</a:t>
            </a:r>
            <a:r>
              <a:rPr lang="en-US" dirty="0" err="1"/>
              <a:t>reg</a:t>
            </a:r>
            <a:r>
              <a:rPr lang="en-US" dirty="0"/>
              <a:t> [7:0] a; </a:t>
            </a:r>
          </a:p>
          <a:p>
            <a:pPr marL="274320" lvl="2" indent="-274320">
              <a:spcBef>
                <a:spcPts val="0"/>
              </a:spcBef>
              <a:buSzPct val="70000"/>
            </a:pPr>
            <a:endParaRPr lang="en-GB" dirty="0"/>
          </a:p>
          <a:p>
            <a:pPr marL="274320" lvl="2" indent="-274320">
              <a:spcBef>
                <a:spcPts val="0"/>
              </a:spcBef>
              <a:buSzPct val="70000"/>
            </a:pPr>
            <a:r>
              <a:rPr lang="en-GB" b="1" dirty="0" err="1"/>
              <a:t>reg</a:t>
            </a:r>
            <a:r>
              <a:rPr lang="en-GB" b="1" dirty="0"/>
              <a:t>/wire vectors are unsigned numbers, unless specified</a:t>
            </a:r>
          </a:p>
          <a:p>
            <a:pPr lvl="1">
              <a:spcBef>
                <a:spcPts val="0"/>
              </a:spcBef>
            </a:pPr>
            <a:r>
              <a:rPr lang="en-GB" sz="1400" dirty="0"/>
              <a:t>Signed Register Declaration</a:t>
            </a:r>
          </a:p>
          <a:p>
            <a:pPr marL="365760" lvl="1" indent="0">
              <a:spcBef>
                <a:spcPts val="0"/>
              </a:spcBef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signed [63:0] m; </a:t>
            </a:r>
            <a:r>
              <a:rPr lang="en-GB" sz="120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64 bit signed value, 2’s </a:t>
            </a:r>
            <a:r>
              <a:rPr lang="en-GB" sz="120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complemenmt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10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3"/>
    </mc:Choice>
    <mc:Fallback xmlns="">
      <p:transition spd="slow" advTm="473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1" y="624110"/>
            <a:ext cx="7772399" cy="1280890"/>
          </a:xfrm>
        </p:spPr>
        <p:txBody>
          <a:bodyPr/>
          <a:lstStyle/>
          <a:p>
            <a:r>
              <a:rPr lang="en-GB" dirty="0"/>
              <a:t>Other Register Data Types: </a:t>
            </a:r>
            <a:r>
              <a:rPr lang="en-GB" b="1" dirty="0"/>
              <a:t>integer,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2057400"/>
            <a:ext cx="7162800" cy="4495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400" b="1" dirty="0"/>
              <a:t>Integer</a:t>
            </a:r>
            <a:r>
              <a:rPr lang="en-GB" sz="1400" b="1" dirty="0"/>
              <a:t> (</a:t>
            </a:r>
            <a:r>
              <a:rPr lang="en-GB" sz="1400" dirty="0"/>
              <a:t>32 bit register, </a:t>
            </a:r>
            <a:r>
              <a:rPr lang="en-US" sz="1400" dirty="0"/>
              <a:t>Default value: 0)</a:t>
            </a:r>
            <a:endParaRPr lang="en-GB" sz="1400" b="1" dirty="0"/>
          </a:p>
          <a:p>
            <a:pPr marL="0" lvl="1" indent="0">
              <a:lnSpc>
                <a:spcPct val="120000"/>
              </a:lnSpc>
              <a:spcBef>
                <a:spcPts val="0"/>
              </a:spcBef>
              <a:buSzPct val="7000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integer	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p,m,n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 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1400" dirty="0"/>
              <a:t>Bit width: implementation-dependent (at least 32-bits)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1400" dirty="0"/>
              <a:t>Designer can also specify a width:  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integer [7:0]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1400" dirty="0"/>
              <a:t>Very similar to a vector of </a:t>
            </a:r>
            <a:r>
              <a:rPr lang="en-GB" sz="1400" dirty="0" err="1"/>
              <a:t>reg</a:t>
            </a:r>
            <a:endParaRPr lang="en-GB" sz="1400" dirty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integer variables are signed numbers</a:t>
            </a:r>
          </a:p>
          <a:p>
            <a:pPr marL="36576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signed [31:0] n=0; </a:t>
            </a:r>
            <a:r>
              <a:rPr lang="en-GB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32 bit signed value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4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sz="2400" b="1" dirty="0"/>
              <a:t>Real </a:t>
            </a:r>
            <a:r>
              <a:rPr lang="en-GB" sz="1400" dirty="0"/>
              <a:t>(Default value: 0)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1400" b="1" dirty="0"/>
              <a:t>Decimal notation:</a:t>
            </a:r>
            <a:r>
              <a:rPr lang="en-GB" sz="1400" dirty="0"/>
              <a:t> 12.24                   </a:t>
            </a:r>
            <a:r>
              <a:rPr lang="en-GB" sz="1400" b="1" dirty="0"/>
              <a:t>Scientific notation:</a:t>
            </a:r>
            <a:r>
              <a:rPr lang="en-GB" sz="1400" dirty="0"/>
              <a:t> 3e6(=3*10^6)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sz="1400" dirty="0"/>
              <a:t>When a real value is assigned to an integer, the real number is rounded off to the nearest integer.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Example: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real 		delta;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integer 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initial	delta=4e10;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initial	delta=2.13;</a:t>
            </a:r>
          </a:p>
          <a:p>
            <a:pPr marL="1257300" lvl="3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	initial	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delta; //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gets the value 2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sz="1400" dirty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9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"/>
    </mc:Choice>
    <mc:Fallback xmlns="">
      <p:transition spd="slow" advTm="40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Register Data Types: </a:t>
            </a:r>
            <a:br>
              <a:rPr lang="en-GB" dirty="0"/>
            </a:br>
            <a:r>
              <a:rPr lang="en-GB" dirty="0"/>
              <a:t>Time (will be seen in 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GB" dirty="0"/>
          </a:p>
          <a:p>
            <a:r>
              <a:rPr lang="en-GB" dirty="0"/>
              <a:t>Used to store values of simulation time</a:t>
            </a:r>
          </a:p>
          <a:p>
            <a:r>
              <a:rPr lang="en-GB" dirty="0"/>
              <a:t>Keyword: time</a:t>
            </a:r>
          </a:p>
          <a:p>
            <a:endParaRPr lang="en-GB" dirty="0"/>
          </a:p>
          <a:p>
            <a:r>
              <a:rPr lang="en-GB" dirty="0"/>
              <a:t>Bit width: implementation-dependent (at least 64)</a:t>
            </a:r>
          </a:p>
          <a:p>
            <a:endParaRPr lang="en-GB" dirty="0"/>
          </a:p>
          <a:p>
            <a:r>
              <a:rPr lang="en-GB" dirty="0"/>
              <a:t>$time system function gives current simulation time</a:t>
            </a:r>
          </a:p>
          <a:p>
            <a:endParaRPr lang="en-GB" dirty="0"/>
          </a:p>
          <a:p>
            <a:r>
              <a:rPr lang="en-GB" dirty="0"/>
              <a:t>Example: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time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save_sim_time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initial 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save_sim_time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$time;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30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8"/>
    </mc:Choice>
    <mc:Fallback xmlns="">
      <p:transition spd="slow" advTm="39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Vector Part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153400" cy="487375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Using a variable part select, one can choose parts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[255:0] data1; 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[0:255] data2; 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[7:0] byte;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byte = data1[31-:8]; // =&gt; data1[31:24]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byte = data1[24+:8]; // =&gt; data1[31:24]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byte = data2[31-:8]; // =&gt; data2[24:31]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byte = data2[24+:8]; // =&gt; data2[24:31]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The starting bit can also be a variable. The width has to be constant. Therefore, one can use the variable part select in a loop to select all bytes of the vector.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for (j=0; j&lt;=31; j=j+1)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byte = data1[(j*8)+:8]; //Sequence is [7:0], [15:8]... [255:248]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//Can initialize a part of the vector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data1[(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byteNum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*8)+:8] = 8'b0; //If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byteNum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= 1, clear 8 bits [15:8]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1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"/>
    </mc:Choice>
    <mc:Fallback xmlns="">
      <p:transition spd="slow" advTm="37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51472"/>
            <a:ext cx="7467600" cy="1143000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Memories and Multi-dimensional arrays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47800"/>
            <a:ext cx="8686800" cy="5105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400" dirty="0"/>
              <a:t>Allowed for all data types</a:t>
            </a:r>
          </a:p>
          <a:p>
            <a:pPr lvl="1">
              <a:spcBef>
                <a:spcPts val="0"/>
              </a:spcBef>
            </a:pPr>
            <a:r>
              <a:rPr lang="en-GB" sz="1200" dirty="0"/>
              <a:t>Multi-dimensional</a:t>
            </a:r>
          </a:p>
          <a:p>
            <a:pPr>
              <a:spcBef>
                <a:spcPts val="0"/>
              </a:spcBef>
            </a:pPr>
            <a:r>
              <a:rPr lang="en-GB" sz="1400" dirty="0"/>
              <a:t>Syntax:</a:t>
            </a:r>
          </a:p>
          <a:p>
            <a:pPr>
              <a:spcBef>
                <a:spcPts val="0"/>
              </a:spcBef>
              <a:buNone/>
            </a:pPr>
            <a:r>
              <a:rPr lang="en-GB" sz="1400" dirty="0"/>
              <a:t>		&lt;</a:t>
            </a:r>
            <a:r>
              <a:rPr lang="en-GB" sz="1400" dirty="0" err="1"/>
              <a:t>data_type</a:t>
            </a:r>
            <a:r>
              <a:rPr lang="en-GB" sz="1400" dirty="0"/>
              <a:t>&gt; </a:t>
            </a:r>
            <a:r>
              <a:rPr lang="en-US" sz="1400" dirty="0"/>
              <a:t>[</a:t>
            </a:r>
            <a:r>
              <a:rPr lang="en-US" sz="1400" dirty="0" err="1"/>
              <a:t>msb_index</a:t>
            </a:r>
            <a:r>
              <a:rPr lang="en-US" sz="1400" dirty="0"/>
              <a:t> : </a:t>
            </a:r>
            <a:r>
              <a:rPr lang="en-US" sz="1400" dirty="0" err="1"/>
              <a:t>lsb_index</a:t>
            </a:r>
            <a:r>
              <a:rPr lang="en-US" sz="1400" dirty="0"/>
              <a:t>]  </a:t>
            </a:r>
            <a:r>
              <a:rPr lang="en-GB" sz="1400" dirty="0"/>
              <a:t>&lt;</a:t>
            </a:r>
            <a:r>
              <a:rPr lang="en-GB" sz="1400" dirty="0" err="1"/>
              <a:t>var_name</a:t>
            </a:r>
            <a:r>
              <a:rPr lang="en-GB" sz="1400" dirty="0"/>
              <a:t>&gt;  </a:t>
            </a:r>
            <a:r>
              <a:rPr lang="en-GB" sz="1400" b="1" dirty="0"/>
              <a:t>[</a:t>
            </a:r>
            <a:r>
              <a:rPr lang="en-GB" sz="1400" b="1" dirty="0" err="1"/>
              <a:t>start_idx</a:t>
            </a:r>
            <a:r>
              <a:rPr lang="en-GB" sz="1400" b="1" dirty="0"/>
              <a:t> : </a:t>
            </a:r>
            <a:r>
              <a:rPr lang="en-GB" sz="1400" b="1" dirty="0" err="1"/>
              <a:t>end_idx</a:t>
            </a:r>
            <a:r>
              <a:rPr lang="en-GB" sz="1400" b="1" dirty="0"/>
              <a:t>] .... [</a:t>
            </a:r>
            <a:r>
              <a:rPr lang="en-GB" sz="1400" b="1" dirty="0" err="1"/>
              <a:t>start_idx</a:t>
            </a:r>
            <a:r>
              <a:rPr lang="en-GB" sz="1400" b="1" dirty="0"/>
              <a:t>: </a:t>
            </a:r>
            <a:r>
              <a:rPr lang="en-GB" sz="1400" b="1" dirty="0" err="1"/>
              <a:t>end_idx</a:t>
            </a:r>
            <a:r>
              <a:rPr lang="en-GB" sz="1400" b="1" dirty="0"/>
              <a:t>];</a:t>
            </a:r>
            <a:endParaRPr lang="en-GB" sz="1400" dirty="0"/>
          </a:p>
          <a:p>
            <a:pPr>
              <a:spcBef>
                <a:spcPts val="0"/>
              </a:spcBef>
            </a:pPr>
            <a:endParaRPr lang="en-GB" sz="1400" dirty="0"/>
          </a:p>
          <a:p>
            <a:pPr>
              <a:spcBef>
                <a:spcPts val="0"/>
              </a:spcBef>
            </a:pPr>
            <a:r>
              <a:rPr lang="en-GB" sz="1400" dirty="0"/>
              <a:t>For multi-dimensional arrays, indexes need to be provided for each dimension.</a:t>
            </a:r>
          </a:p>
          <a:p>
            <a:pPr>
              <a:spcBef>
                <a:spcPts val="0"/>
              </a:spcBef>
            </a:pPr>
            <a:r>
              <a:rPr lang="en-GB" sz="1400" dirty="0"/>
              <a:t>Examples:</a:t>
            </a:r>
          </a:p>
          <a:p>
            <a:pPr lvl="2">
              <a:spcBef>
                <a:spcPts val="0"/>
              </a:spcBef>
              <a:buNone/>
            </a:pP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[0:7] R [3:0];</a:t>
            </a:r>
          </a:p>
          <a:p>
            <a:pPr lvl="2">
              <a:spcBef>
                <a:spcPts val="0"/>
              </a:spcBef>
              <a:buNone/>
            </a:pPr>
            <a:r>
              <a:rPr lang="en-GB" sz="1100" dirty="0">
                <a:latin typeface="Courier New" pitchFamily="49" charset="0"/>
                <a:cs typeface="Courier New" pitchFamily="49" charset="0"/>
              </a:rPr>
              <a:t>integer count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[0:7];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sz="1100" dirty="0">
                <a:latin typeface="Courier New" pitchFamily="49" charset="0"/>
                <a:cs typeface="Courier New" pitchFamily="49" charset="0"/>
              </a:rPr>
              <a:t> [10:0]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port_id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[7:0];</a:t>
            </a:r>
          </a:p>
          <a:p>
            <a:pPr lvl="2">
              <a:spcBef>
                <a:spcPts val="0"/>
              </a:spcBef>
              <a:buNone/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 bool</a:t>
            </a:r>
            <a:r>
              <a:rPr lang="en-GB" sz="1100" b="1" dirty="0">
                <a:latin typeface="Courier New" pitchFamily="49" charset="0"/>
                <a:cs typeface="Courier New" pitchFamily="49" charset="0"/>
              </a:rPr>
              <a:t>[31:0];</a:t>
            </a:r>
          </a:p>
          <a:p>
            <a:pPr lvl="2">
              <a:spcBef>
                <a:spcPts val="0"/>
              </a:spcBef>
              <a:buNone/>
            </a:pPr>
            <a:r>
              <a:rPr lang="en-GB" sz="1100" dirty="0">
                <a:latin typeface="Courier New" pitchFamily="49" charset="0"/>
                <a:cs typeface="Courier New" pitchFamily="49" charset="0"/>
              </a:rPr>
              <a:t>integer matrix[4:0][0:16];</a:t>
            </a:r>
          </a:p>
          <a:p>
            <a:pPr lvl="2">
              <a:spcBef>
                <a:spcPts val="0"/>
              </a:spcBef>
              <a:buNone/>
            </a:pPr>
            <a:r>
              <a:rPr lang="nn-NO" sz="1100" dirty="0">
                <a:latin typeface="Courier New" pitchFamily="49" charset="0"/>
                <a:cs typeface="Courier New" pitchFamily="49" charset="0"/>
              </a:rPr>
              <a:t>reg [63:0] array_4d [15:0][7:0][7:0][255:0]; </a:t>
            </a:r>
          </a:p>
          <a:p>
            <a:pPr lvl="2">
              <a:spcBef>
                <a:spcPts val="0"/>
              </a:spcBef>
              <a:buNone/>
            </a:pPr>
            <a:r>
              <a:rPr lang="en-GB" sz="1100" dirty="0">
                <a:latin typeface="Courier New" pitchFamily="49" charset="0"/>
                <a:cs typeface="Courier New" pitchFamily="49" charset="0"/>
              </a:rPr>
              <a:t>wire [7:0] w_array2 [5:0];</a:t>
            </a:r>
          </a:p>
          <a:p>
            <a:pPr marL="731520" lvl="2" indent="0">
              <a:spcBef>
                <a:spcPts val="0"/>
              </a:spcBef>
              <a:buNone/>
            </a:pPr>
            <a:endParaRPr lang="en-US" sz="1100" dirty="0">
              <a:latin typeface="Courier New" pitchFamily="49" charset="0"/>
              <a:cs typeface="Courier New" pitchFamily="49" charset="0"/>
            </a:endParaRPr>
          </a:p>
          <a:p>
            <a:pPr marL="731520" lvl="2" indent="0">
              <a:spcBef>
                <a:spcPts val="0"/>
              </a:spcBef>
              <a:buNone/>
            </a:pPr>
            <a:r>
              <a:rPr lang="en-US" sz="1100" dirty="0">
                <a:latin typeface="Courier New" pitchFamily="49" charset="0"/>
                <a:cs typeface="Courier New" pitchFamily="49" charset="0"/>
              </a:rPr>
              <a:t>initial begin</a:t>
            </a:r>
            <a:endParaRPr lang="en-GB" sz="1100" dirty="0">
              <a:latin typeface="Courier New" pitchFamily="49" charset="0"/>
              <a:cs typeface="Courier New" pitchFamily="49" charset="0"/>
            </a:endParaRPr>
          </a:p>
          <a:p>
            <a:pPr lvl="3">
              <a:spcBef>
                <a:spcPts val="0"/>
              </a:spcBef>
              <a:buNone/>
            </a:pPr>
            <a:r>
              <a:rPr lang="en-GB" sz="1100" dirty="0">
                <a:latin typeface="Courier New" pitchFamily="49" charset="0"/>
                <a:cs typeface="Courier New" pitchFamily="49" charset="0"/>
              </a:rPr>
              <a:t>array_4d[0][0][0][0][15:0] = 0; </a:t>
            </a:r>
          </a:p>
          <a:p>
            <a:pPr lvl="3">
              <a:spcBef>
                <a:spcPts val="0"/>
              </a:spcBef>
              <a:buNone/>
            </a:pPr>
            <a:r>
              <a:rPr lang="en-GB" sz="1100" dirty="0">
                <a:latin typeface="Courier New" pitchFamily="49" charset="0"/>
                <a:cs typeface="Courier New" pitchFamily="49" charset="0"/>
              </a:rPr>
              <a:t>array_4d[0][4][3][0] = 0; </a:t>
            </a:r>
          </a:p>
          <a:p>
            <a:pPr lvl="3">
              <a:spcBef>
                <a:spcPts val="0"/>
              </a:spcBef>
              <a:buNone/>
            </a:pPr>
            <a:r>
              <a:rPr lang="en-GB" sz="1100" dirty="0" err="1">
                <a:latin typeface="Courier New" pitchFamily="49" charset="0"/>
                <a:cs typeface="Courier New" pitchFamily="49" charset="0"/>
              </a:rPr>
              <a:t>port_id</a:t>
            </a:r>
            <a:r>
              <a:rPr lang="en-GB" sz="1100" dirty="0">
                <a:latin typeface="Courier New" pitchFamily="49" charset="0"/>
                <a:cs typeface="Courier New" pitchFamily="49" charset="0"/>
              </a:rPr>
              <a:t>= 0; 	</a:t>
            </a:r>
            <a:r>
              <a:rPr lang="en-GB" sz="11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Illegal </a:t>
            </a:r>
          </a:p>
          <a:p>
            <a:pPr lvl="3">
              <a:spcBef>
                <a:spcPts val="0"/>
              </a:spcBef>
              <a:buNone/>
            </a:pPr>
            <a:r>
              <a:rPr lang="en-GB" sz="1100" dirty="0">
                <a:latin typeface="Courier New" pitchFamily="49" charset="0"/>
                <a:cs typeface="Courier New" pitchFamily="49" charset="0"/>
              </a:rPr>
              <a:t>matrix [1] = 0; 	</a:t>
            </a:r>
            <a:r>
              <a:rPr lang="en-GB" sz="11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Illegal</a:t>
            </a:r>
          </a:p>
          <a:p>
            <a:pPr lvl="3">
              <a:spcBef>
                <a:spcPts val="0"/>
              </a:spcBef>
              <a:buNone/>
            </a:pPr>
            <a:r>
              <a:rPr lang="en-GB" sz="1100" dirty="0">
                <a:latin typeface="Courier New" pitchFamily="49" charset="0"/>
                <a:cs typeface="Courier New" pitchFamily="49" charset="0"/>
              </a:rPr>
              <a:t>R [1:2] = 0; 	</a:t>
            </a:r>
            <a:r>
              <a:rPr lang="en-GB" sz="11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Illegal</a:t>
            </a:r>
          </a:p>
          <a:p>
            <a:pPr lvl="2">
              <a:spcBef>
                <a:spcPts val="0"/>
              </a:spcBef>
              <a:buNone/>
            </a:pPr>
            <a:r>
              <a:rPr lang="en-US" sz="1100" b="1" dirty="0">
                <a:latin typeface="Courier New" pitchFamily="49" charset="0"/>
                <a:cs typeface="Courier New" pitchFamily="49" charset="0"/>
              </a:rPr>
              <a:t>end</a:t>
            </a:r>
            <a:endParaRPr lang="en-GB" sz="11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GB" sz="1400" dirty="0"/>
          </a:p>
          <a:p>
            <a:pPr>
              <a:spcBef>
                <a:spcPts val="0"/>
              </a:spcBef>
            </a:pPr>
            <a:r>
              <a:rPr lang="en-GB" sz="1400" dirty="0"/>
              <a:t>It is important not to confuse arrays with net or register vectors. A vector is a single element that is n-bits wide. On the other hand, arrays are multiple elements that are 1-bit or n-bits wide.</a:t>
            </a:r>
          </a:p>
          <a:p>
            <a:pPr>
              <a:spcBef>
                <a:spcPts val="0"/>
              </a:spcBef>
            </a:pPr>
            <a:endParaRPr lang="en-GB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4688" y="3048001"/>
            <a:ext cx="3109912" cy="171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08460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"/>
    </mc:Choice>
    <mc:Fallback xmlns="">
      <p:transition spd="slow" advTm="46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Parameters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7467600" cy="5105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Constants defined in a module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Keyword: parameter. </a:t>
            </a:r>
          </a:p>
          <a:p>
            <a:pPr lvl="4">
              <a:lnSpc>
                <a:spcPct val="120000"/>
              </a:lnSpc>
              <a:spcBef>
                <a:spcPts val="0"/>
              </a:spcBef>
              <a:buNone/>
            </a:pP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 lvl="4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latin typeface="Courier New" pitchFamily="49" charset="0"/>
                <a:cs typeface="Courier New" pitchFamily="49" charset="0"/>
              </a:rPr>
              <a:t>module DUT (s, Out);</a:t>
            </a:r>
          </a:p>
          <a:p>
            <a:pPr lvl="5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parameter n = 3;</a:t>
            </a:r>
          </a:p>
          <a:p>
            <a:pPr lvl="5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parameter S0 = 4;</a:t>
            </a:r>
          </a:p>
          <a:p>
            <a:pPr lvl="5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input [n‐1:0] s;</a:t>
            </a:r>
          </a:p>
          <a:p>
            <a:pPr lvl="5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output [n:0] Out;</a:t>
            </a:r>
          </a:p>
          <a:p>
            <a:pPr lvl="5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wire [n:0] Out;</a:t>
            </a:r>
          </a:p>
          <a:p>
            <a:pPr lvl="5">
              <a:lnSpc>
                <a:spcPct val="120000"/>
              </a:lnSpc>
              <a:spcBef>
                <a:spcPts val="0"/>
              </a:spcBef>
              <a:buNone/>
            </a:pPr>
            <a:endParaRPr lang="en-GB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lvl="5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assign Out = S0;</a:t>
            </a:r>
          </a:p>
          <a:p>
            <a:pPr lvl="4">
              <a:lnSpc>
                <a:spcPct val="120000"/>
              </a:lnSpc>
              <a:spcBef>
                <a:spcPts val="0"/>
              </a:spcBef>
              <a:buNone/>
            </a:pP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2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416"/>
    </mc:Choice>
    <mc:Fallback xmlns="">
      <p:transition spd="slow" advTm="2741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02" y="624110"/>
            <a:ext cx="6970199" cy="1280890"/>
          </a:xfrm>
        </p:spPr>
        <p:txBody>
          <a:bodyPr/>
          <a:lstStyle/>
          <a:p>
            <a:r>
              <a:rPr lang="en-GB" dirty="0"/>
              <a:t>Hardware Design Languages</a:t>
            </a:r>
            <a:r>
              <a:rPr lang="en-US" dirty="0"/>
              <a:t> (Verilog)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600" dirty="0"/>
              <a:t>Behavioural codes instead of gate level design.</a:t>
            </a:r>
          </a:p>
          <a:p>
            <a:pPr lvl="1">
              <a:spcBef>
                <a:spcPts val="0"/>
              </a:spcBef>
            </a:pPr>
            <a:r>
              <a:rPr lang="en-GB" dirty="0" err="1"/>
              <a:t>Verilog</a:t>
            </a:r>
            <a:r>
              <a:rPr lang="en-GB" dirty="0"/>
              <a:t>, VHDL, ....</a:t>
            </a:r>
          </a:p>
          <a:p>
            <a:pPr>
              <a:spcBef>
                <a:spcPts val="0"/>
              </a:spcBef>
            </a:pPr>
            <a:r>
              <a:rPr lang="en-GB" sz="1600" dirty="0"/>
              <a:t>Example of </a:t>
            </a:r>
            <a:r>
              <a:rPr lang="en-GB" sz="1600" dirty="0" err="1"/>
              <a:t>verilog</a:t>
            </a:r>
            <a:r>
              <a:rPr lang="en-GB" sz="1600" dirty="0"/>
              <a:t> code for adder: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fulladder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 a,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 b,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  out,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  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c_out</a:t>
            </a: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assign {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c_out,out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}=</a:t>
            </a:r>
            <a:r>
              <a:rPr lang="en-GB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a+b+c_in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>
              <a:spcBef>
                <a:spcPts val="0"/>
              </a:spcBef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endParaRPr lang="en-GB" sz="1600" dirty="0"/>
          </a:p>
          <a:p>
            <a:pPr>
              <a:spcBef>
                <a:spcPts val="0"/>
              </a:spcBef>
            </a:pPr>
            <a:r>
              <a:rPr lang="en-GB" sz="1600" dirty="0"/>
              <a:t>Synthesis tools convert behavioural codes to gates which can be implemented on FPGA.</a:t>
            </a:r>
          </a:p>
          <a:p>
            <a:pPr>
              <a:spcBef>
                <a:spcPts val="0"/>
              </a:spcBef>
            </a:pPr>
            <a:endParaRPr lang="en-US" sz="1600" dirty="0"/>
          </a:p>
          <a:p>
            <a:pPr>
              <a:spcBef>
                <a:spcPts val="0"/>
              </a:spcBef>
            </a:pPr>
            <a:r>
              <a:rPr lang="en-US" sz="1600" dirty="0"/>
              <a:t>Observing the output of the synthesize tool in Xilinx ISE.</a:t>
            </a:r>
            <a:endParaRPr lang="en-GB" sz="1600" dirty="0"/>
          </a:p>
          <a:p>
            <a:pPr>
              <a:spcBef>
                <a:spcPts val="0"/>
              </a:spcBef>
            </a:pP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8"/>
    </mc:Choice>
    <mc:Fallback xmlns="">
      <p:transition spd="slow" advTm="71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655638"/>
            <a:ext cx="7467600" cy="715962"/>
          </a:xfrm>
        </p:spPr>
        <p:txBody>
          <a:bodyPr/>
          <a:lstStyle/>
          <a:p>
            <a:r>
              <a:rPr lang="en-GB" dirty="0"/>
              <a:t>Module Ports Declaration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7467600" cy="5102352"/>
          </a:xfrm>
        </p:spPr>
        <p:txBody>
          <a:bodyPr>
            <a:noAutofit/>
          </a:bodyPr>
          <a:lstStyle/>
          <a:p>
            <a:r>
              <a:rPr lang="en-GB" sz="1600" dirty="0"/>
              <a:t>All ports are wire by default</a:t>
            </a:r>
          </a:p>
          <a:p>
            <a:pPr lvl="1"/>
            <a:r>
              <a:rPr lang="en-GB" dirty="0"/>
              <a:t>No need to declare it again as wire</a:t>
            </a:r>
          </a:p>
          <a:p>
            <a:r>
              <a:rPr lang="en-GB" sz="1600" dirty="0"/>
              <a:t>If expected to be </a:t>
            </a:r>
            <a:r>
              <a:rPr lang="en-GB" sz="1600" dirty="0" err="1"/>
              <a:t>reg</a:t>
            </a:r>
            <a:r>
              <a:rPr lang="en-GB" sz="1600" dirty="0"/>
              <a:t>, the port needs to be declared again </a:t>
            </a:r>
          </a:p>
          <a:p>
            <a:pPr lvl="1"/>
            <a:r>
              <a:rPr lang="en-GB" dirty="0"/>
              <a:t>Input ports </a:t>
            </a:r>
            <a:r>
              <a:rPr lang="en-GB" b="1" dirty="0"/>
              <a:t>could not </a:t>
            </a:r>
            <a:r>
              <a:rPr lang="en-GB" dirty="0"/>
              <a:t>be of type reg.</a:t>
            </a:r>
          </a:p>
          <a:p>
            <a:pPr lvl="1"/>
            <a:r>
              <a:rPr lang="en-GB" dirty="0"/>
              <a:t>output ports </a:t>
            </a:r>
            <a:r>
              <a:rPr lang="en-GB" b="1" dirty="0"/>
              <a:t>could</a:t>
            </a:r>
            <a:r>
              <a:rPr lang="en-GB" dirty="0"/>
              <a:t> be of type reg.</a:t>
            </a:r>
          </a:p>
          <a:p>
            <a:pPr lvl="1"/>
            <a:endParaRPr lang="en-GB" dirty="0"/>
          </a:p>
          <a:p>
            <a:r>
              <a:rPr lang="en-GB" sz="1600" dirty="0"/>
              <a:t>Example: the q port in DFF module</a:t>
            </a:r>
          </a:p>
          <a:p>
            <a:pPr lvl="2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module DFF(q, d,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, reset);</a:t>
            </a:r>
          </a:p>
          <a:p>
            <a:pPr lvl="3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output q;</a:t>
            </a:r>
          </a:p>
          <a:p>
            <a:pPr lvl="3">
              <a:buNone/>
            </a:pP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600" b="1" dirty="0">
                <a:latin typeface="Courier New" pitchFamily="49" charset="0"/>
                <a:cs typeface="Courier New" pitchFamily="49" charset="0"/>
              </a:rPr>
              <a:t> q; // Output port q holds value =&gt; </a:t>
            </a:r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reg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  <a:p>
            <a:pPr lvl="3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input d,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, reset;</a:t>
            </a:r>
          </a:p>
          <a:p>
            <a:pPr lvl="3"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2">
              <a:buNone/>
            </a:pP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6"/>
    </mc:Choice>
    <mc:Fallback xmlns="">
      <p:transition spd="slow" advTm="2836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 </a:t>
            </a:r>
            <a:r>
              <a:rPr lang="en-GB"/>
              <a:t>Mapping rules in </a:t>
            </a:r>
            <a:r>
              <a:rPr lang="en-GB" dirty="0"/>
              <a:t>Module Instantiation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5181600" cy="487375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Connecting by ordered list</a:t>
            </a:r>
          </a:p>
          <a:p>
            <a:pPr lvl="1"/>
            <a:r>
              <a:rPr lang="en-GB" dirty="0"/>
              <a:t>More intuitive for beginners.</a:t>
            </a:r>
          </a:p>
          <a:p>
            <a:pPr lvl="1"/>
            <a:r>
              <a:rPr lang="en-GB" dirty="0"/>
              <a:t>Mostly used when having few ports.</a:t>
            </a:r>
          </a:p>
          <a:p>
            <a:endParaRPr lang="en-GB" dirty="0"/>
          </a:p>
          <a:p>
            <a:r>
              <a:rPr lang="en-GB" dirty="0"/>
              <a:t>Connecting by name</a:t>
            </a:r>
          </a:p>
          <a:p>
            <a:pPr lvl="1"/>
            <a:r>
              <a:rPr lang="en-GB" dirty="0"/>
              <a:t>Used when having more ports.</a:t>
            </a:r>
          </a:p>
          <a:p>
            <a:pPr lvl="1"/>
            <a:r>
              <a:rPr lang="en-GB" dirty="0"/>
              <a:t>Gives independence from the order of ports.</a:t>
            </a:r>
          </a:p>
          <a:p>
            <a:endParaRPr lang="en-GB" dirty="0"/>
          </a:p>
          <a:p>
            <a:r>
              <a:rPr lang="en-GB" dirty="0"/>
              <a:t>The order of ports in the port list of a module can be changed without changing the instantiations.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53200" y="1904762"/>
            <a:ext cx="41148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module Top;</a:t>
            </a:r>
          </a:p>
          <a:p>
            <a:pPr lvl="2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 lvl="2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fulladd4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fa_ordered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2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	SUM, C_OUT, </a:t>
            </a:r>
          </a:p>
          <a:p>
            <a:pPr lvl="2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	A, B, C_IN);</a:t>
            </a:r>
          </a:p>
          <a:p>
            <a:pPr lvl="2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2">
              <a:buNone/>
            </a:pP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29400" y="368367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lvl="2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module Top;</a:t>
            </a:r>
          </a:p>
          <a:p>
            <a:pPr lvl="2"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... </a:t>
            </a:r>
          </a:p>
          <a:p>
            <a:pPr lvl="2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fulladd4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fa_byname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</a:t>
            </a:r>
          </a:p>
          <a:p>
            <a:pPr lvl="2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	.</a:t>
            </a:r>
            <a:r>
              <a:rPr lang="en-GB" sz="1400" b="1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GB" sz="1400" b="1" dirty="0">
                <a:latin typeface="Courier New" pitchFamily="49" charset="0"/>
                <a:cs typeface="Courier New" pitchFamily="49" charset="0"/>
              </a:rPr>
              <a:t>(C_OUT), </a:t>
            </a:r>
          </a:p>
          <a:p>
            <a:pPr lvl="2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	.sum(SUM), </a:t>
            </a:r>
          </a:p>
          <a:p>
            <a:pPr lvl="2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	.b(B), </a:t>
            </a:r>
          </a:p>
          <a:p>
            <a:pPr lvl="2">
              <a:buNone/>
            </a:pPr>
            <a:r>
              <a:rPr lang="en-GB" sz="1400" b="1" dirty="0">
                <a:latin typeface="Courier New" pitchFamily="49" charset="0"/>
                <a:cs typeface="Courier New" pitchFamily="49" charset="0"/>
              </a:rPr>
              <a:t>	.a(A));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GB" sz="14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2">
              <a:buNone/>
            </a:pP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1400" dirty="0">
              <a:latin typeface="Courier New" pitchFamily="49" charset="0"/>
              <a:cs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189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7"/>
    </mc:Choice>
    <mc:Fallback xmlns="">
      <p:transition spd="slow" advTm="37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 Connection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686800" cy="4873752"/>
          </a:xfrm>
        </p:spPr>
        <p:txBody>
          <a:bodyPr>
            <a:normAutofit/>
          </a:bodyPr>
          <a:lstStyle/>
          <a:p>
            <a:r>
              <a:rPr lang="en-GB" dirty="0"/>
              <a:t>Width matching</a:t>
            </a:r>
          </a:p>
          <a:p>
            <a:pPr lvl="1"/>
            <a:r>
              <a:rPr lang="en-GB" dirty="0"/>
              <a:t>Legal to connect items of different sizes</a:t>
            </a:r>
          </a:p>
          <a:p>
            <a:pPr lvl="1"/>
            <a:r>
              <a:rPr lang="en-GB" dirty="0"/>
              <a:t>A warning may be issued by Verilog simulator</a:t>
            </a:r>
          </a:p>
          <a:p>
            <a:endParaRPr lang="en-GB" dirty="0"/>
          </a:p>
          <a:p>
            <a:r>
              <a:rPr lang="en-GB" dirty="0"/>
              <a:t>Unconnected ports</a:t>
            </a:r>
          </a:p>
          <a:p>
            <a:pPr lvl="1"/>
            <a:r>
              <a:rPr lang="en-GB" dirty="0"/>
              <a:t>Allowed in Verilog</a:t>
            </a:r>
          </a:p>
          <a:p>
            <a:pPr lvl="1"/>
            <a:r>
              <a:rPr lang="en-GB" dirty="0"/>
              <a:t>Example:     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fulladd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 ,sum, a, b, </a:t>
            </a:r>
            <a:r>
              <a:rPr lang="en-GB" sz="1800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GB" sz="1800" dirty="0">
                <a:latin typeface="Courier New" pitchFamily="49" charset="0"/>
                <a:cs typeface="Courier New" pitchFamily="49" charset="0"/>
              </a:rPr>
              <a:t>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endParaRPr lang="en-US" dirty="0"/>
          </a:p>
          <a:p>
            <a:pPr lvl="2">
              <a:buNone/>
            </a:pPr>
            <a:r>
              <a:rPr lang="en-US" dirty="0"/>
              <a:t>Instants:</a:t>
            </a:r>
            <a:endParaRPr lang="en-GB" dirty="0"/>
          </a:p>
          <a:p>
            <a:pPr lvl="2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fulladd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fa1( ,SUM, A, B, C_IN); // port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is unconnected</a:t>
            </a:r>
          </a:p>
          <a:p>
            <a:pPr lvl="2">
              <a:buNone/>
            </a:pP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fulladd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fa2( .sum(SUM), .a(A), .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(1’b0), .b(B)); </a:t>
            </a:r>
          </a:p>
          <a:p>
            <a:pPr lvl="2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90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Examples: 4-bit full adder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00200"/>
            <a:ext cx="9220200" cy="525780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module fulladd4(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	output [3:0] sum, 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	output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	input [3:0] a, b, 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		input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wire c1, c2, c3;</a:t>
            </a:r>
          </a:p>
          <a:p>
            <a:pPr lvl="1"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// Instantiate four 1-bit full adders.</a:t>
            </a:r>
          </a:p>
          <a:p>
            <a:pPr lvl="1">
              <a:buNone/>
            </a:pPr>
            <a:r>
              <a:rPr lang="it-IT" dirty="0">
                <a:latin typeface="Courier New" pitchFamily="49" charset="0"/>
                <a:cs typeface="Courier New" pitchFamily="49" charset="0"/>
              </a:rPr>
              <a:t>fulladd fa0(c1, sum[0], a[0], b[0], c_in);</a:t>
            </a:r>
          </a:p>
          <a:p>
            <a:pPr lvl="1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fulladd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fa1(c2, sum[1], a[1], b[1], c1);</a:t>
            </a:r>
          </a:p>
          <a:p>
            <a:pPr lvl="1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fulladd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fa2(.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(c3),   .sum(sum[2]),.a(a[2]),.b(b[2]), 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(c2));</a:t>
            </a:r>
          </a:p>
          <a:p>
            <a:pPr lvl="1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fulladd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fa3(.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),.sum(sum[3]),.a(a[3]),.b(b[3]), 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(c3));</a:t>
            </a:r>
          </a:p>
          <a:p>
            <a:pPr lvl="1"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61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Names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4724400"/>
            <a:ext cx="7467600" cy="1749552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Hierarchical names</a:t>
            </a:r>
          </a:p>
          <a:p>
            <a:pPr lvl="2">
              <a:buNone/>
            </a:pPr>
            <a:r>
              <a:rPr lang="en-GB" dirty="0"/>
              <a:t>fulladd4 		 fulladd4.sum 		 fulladd4.fa4.b </a:t>
            </a:r>
          </a:p>
          <a:p>
            <a:pPr lvl="2">
              <a:buNone/>
            </a:pPr>
            <a:r>
              <a:rPr lang="en-GB" dirty="0"/>
              <a:t>fulladd4.fa1	 fulladd4.fa1.c_in	      	fulladd4.fa1.M1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172200" y="1676400"/>
            <a:ext cx="1371600" cy="6096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ourier New" pitchFamily="49" charset="0"/>
                <a:cs typeface="Courier New" pitchFamily="49" charset="0"/>
              </a:rPr>
              <a:t>fulladd4</a:t>
            </a:r>
            <a:endParaRPr lang="en-GB" b="1" dirty="0"/>
          </a:p>
        </p:txBody>
      </p:sp>
      <p:sp>
        <p:nvSpPr>
          <p:cNvPr id="7" name="Rounded Rectangle 6"/>
          <p:cNvSpPr/>
          <p:nvPr/>
        </p:nvSpPr>
        <p:spPr>
          <a:xfrm>
            <a:off x="4191000" y="2819400"/>
            <a:ext cx="11430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fa1</a:t>
            </a:r>
          </a:p>
          <a:p>
            <a:pPr algn="ctr"/>
            <a:r>
              <a:rPr lang="en-GB" sz="1600" b="1" dirty="0" err="1"/>
              <a:t>fulladd</a:t>
            </a:r>
            <a:endParaRPr lang="en-GB" sz="1600" b="1" dirty="0"/>
          </a:p>
        </p:txBody>
      </p:sp>
      <p:sp>
        <p:nvSpPr>
          <p:cNvPr id="13" name="Rounded Rectangle 12"/>
          <p:cNvSpPr/>
          <p:nvPr/>
        </p:nvSpPr>
        <p:spPr>
          <a:xfrm>
            <a:off x="6324600" y="2819400"/>
            <a:ext cx="11430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fa4</a:t>
            </a:r>
          </a:p>
          <a:p>
            <a:pPr algn="ctr"/>
            <a:r>
              <a:rPr lang="en-GB" sz="1600" b="1" dirty="0" err="1"/>
              <a:t>fulladd</a:t>
            </a:r>
            <a:endParaRPr lang="en-GB" sz="1600" b="1" dirty="0"/>
          </a:p>
        </p:txBody>
      </p:sp>
      <p:sp>
        <p:nvSpPr>
          <p:cNvPr id="14" name="Rounded Rectangle 13"/>
          <p:cNvSpPr/>
          <p:nvPr/>
        </p:nvSpPr>
        <p:spPr>
          <a:xfrm>
            <a:off x="4572000" y="3886200"/>
            <a:ext cx="11430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M2</a:t>
            </a:r>
          </a:p>
          <a:p>
            <a:pPr algn="ctr"/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halfadd</a:t>
            </a:r>
            <a:endParaRPr lang="en-GB" sz="1600" b="1" dirty="0"/>
          </a:p>
        </p:txBody>
      </p:sp>
      <p:sp>
        <p:nvSpPr>
          <p:cNvPr id="15" name="Rounded Rectangle 14"/>
          <p:cNvSpPr/>
          <p:nvPr/>
        </p:nvSpPr>
        <p:spPr>
          <a:xfrm>
            <a:off x="3124200" y="3886200"/>
            <a:ext cx="1143000" cy="4572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Courier New" pitchFamily="49" charset="0"/>
                <a:cs typeface="Courier New" pitchFamily="49" charset="0"/>
              </a:rPr>
              <a:t>M1</a:t>
            </a:r>
          </a:p>
          <a:p>
            <a:pPr algn="ctr"/>
            <a:r>
              <a:rPr lang="en-GB" sz="1600" b="1" dirty="0" err="1">
                <a:latin typeface="Courier New" pitchFamily="49" charset="0"/>
                <a:cs typeface="Courier New" pitchFamily="49" charset="0"/>
              </a:rPr>
              <a:t>halfadd</a:t>
            </a:r>
            <a:endParaRPr lang="en-GB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38801" y="289560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......</a:t>
            </a:r>
          </a:p>
        </p:txBody>
      </p:sp>
      <p:cxnSp>
        <p:nvCxnSpPr>
          <p:cNvPr id="18" name="Straight Arrow Connector 17"/>
          <p:cNvCxnSpPr>
            <a:stCxn id="6" idx="2"/>
            <a:endCxn id="7" idx="0"/>
          </p:cNvCxnSpPr>
          <p:nvPr/>
        </p:nvCxnSpPr>
        <p:spPr>
          <a:xfrm flipH="1">
            <a:off x="4762500" y="2286000"/>
            <a:ext cx="20955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2"/>
            <a:endCxn id="13" idx="0"/>
          </p:cNvCxnSpPr>
          <p:nvPr/>
        </p:nvCxnSpPr>
        <p:spPr>
          <a:xfrm>
            <a:off x="6858000" y="2286000"/>
            <a:ext cx="381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2"/>
          </p:cNvCxnSpPr>
          <p:nvPr/>
        </p:nvCxnSpPr>
        <p:spPr>
          <a:xfrm>
            <a:off x="6858000" y="2286000"/>
            <a:ext cx="1752600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2"/>
            <a:endCxn id="15" idx="0"/>
          </p:cNvCxnSpPr>
          <p:nvPr/>
        </p:nvCxnSpPr>
        <p:spPr>
          <a:xfrm flipH="1">
            <a:off x="3695700" y="3276600"/>
            <a:ext cx="10668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  <a:endCxn id="14" idx="0"/>
          </p:cNvCxnSpPr>
          <p:nvPr/>
        </p:nvCxnSpPr>
        <p:spPr>
          <a:xfrm>
            <a:off x="4762500" y="3276600"/>
            <a:ext cx="3810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4762500" y="3276600"/>
            <a:ext cx="15621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7772400" y="2895601"/>
            <a:ext cx="2362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sum,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, </a:t>
            </a:r>
          </a:p>
          <a:p>
            <a:pPr lvl="1"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a, b,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c_in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867400" y="3886200"/>
            <a:ext cx="23622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a, b,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w1, w2, w3, …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M1, M2</a:t>
            </a:r>
          </a:p>
        </p:txBody>
      </p:sp>
    </p:spTree>
    <p:extLst>
      <p:ext uri="{BB962C8B-B14F-4D97-AF65-F5344CB8AC3E}">
        <p14:creationId xmlns:p14="http://schemas.microsoft.com/office/powerpoint/2010/main" val="1192243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/>
          <p:nvPr/>
        </p:nvSpPr>
        <p:spPr>
          <a:xfrm>
            <a:off x="1828800" y="1677924"/>
            <a:ext cx="8281416" cy="41894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 err="1"/>
              <a:t>Testbench</a:t>
            </a:r>
            <a:r>
              <a:rPr lang="en-GB" sz="3600" dirty="0"/>
              <a:t> Module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GB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and Verification</a:t>
            </a:r>
            <a:endParaRPr lang="en-GB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133600" y="3429000"/>
            <a:ext cx="1600200" cy="12954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Stimulus Generation</a:t>
            </a:r>
          </a:p>
          <a:p>
            <a:pPr algn="ctr"/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8382000" y="3352800"/>
            <a:ext cx="1447800" cy="1447800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Checking Outputs of DUT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48200" y="3124200"/>
            <a:ext cx="2819400" cy="205740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Design Under Test (DUT)</a:t>
            </a:r>
          </a:p>
          <a:p>
            <a:pPr algn="ctr"/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38100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3800" y="40386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33800" y="42672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467600" y="38100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467600" y="40386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467600" y="4267200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08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Testbench</a:t>
            </a:r>
            <a:r>
              <a:rPr lang="en-GB" dirty="0"/>
              <a:t> for </a:t>
            </a:r>
            <a:r>
              <a:rPr lang="en-GB" dirty="0" err="1"/>
              <a:t>FullAdder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3733800" cy="4873752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Testbech</a:t>
            </a:r>
            <a:endParaRPr lang="en-GB" dirty="0"/>
          </a:p>
          <a:p>
            <a:pPr lvl="2">
              <a:buNone/>
            </a:pPr>
            <a:endParaRPr lang="en-GB" sz="1200" dirty="0"/>
          </a:p>
          <a:p>
            <a:pPr lvl="2">
              <a:buNone/>
            </a:pPr>
            <a:r>
              <a:rPr lang="en-GB" sz="1200" dirty="0"/>
              <a:t>`timescale 1ns/1ps</a:t>
            </a:r>
          </a:p>
          <a:p>
            <a:pPr lvl="2">
              <a:buNone/>
            </a:pPr>
            <a:r>
              <a:rPr lang="en-GB" sz="1200" dirty="0"/>
              <a:t>module </a:t>
            </a:r>
            <a:r>
              <a:rPr lang="en-GB" sz="1200" dirty="0" err="1"/>
              <a:t>testbench</a:t>
            </a:r>
            <a:r>
              <a:rPr lang="en-GB" sz="1200" dirty="0"/>
              <a:t>;</a:t>
            </a:r>
          </a:p>
          <a:p>
            <a:pPr lvl="2">
              <a:buNone/>
            </a:pPr>
            <a:r>
              <a:rPr lang="en-GB" sz="1200" dirty="0"/>
              <a:t>	</a:t>
            </a:r>
            <a:r>
              <a:rPr lang="en-GB" sz="1200" dirty="0" err="1"/>
              <a:t>reg</a:t>
            </a:r>
            <a:r>
              <a:rPr lang="en-GB" sz="1200" dirty="0"/>
              <a:t> </a:t>
            </a:r>
            <a:r>
              <a:rPr lang="en-GB" sz="1200" dirty="0" err="1"/>
              <a:t>a,b,c_in</a:t>
            </a:r>
            <a:r>
              <a:rPr lang="en-GB" sz="1200" dirty="0"/>
              <a:t>;</a:t>
            </a:r>
          </a:p>
          <a:p>
            <a:pPr lvl="2">
              <a:buNone/>
            </a:pPr>
            <a:r>
              <a:rPr lang="en-GB" sz="1200" dirty="0"/>
              <a:t>	wire </a:t>
            </a:r>
            <a:r>
              <a:rPr lang="en-GB" sz="1200" dirty="0" err="1"/>
              <a:t>c,s</a:t>
            </a:r>
            <a:r>
              <a:rPr lang="en-GB" sz="1200" dirty="0"/>
              <a:t>;</a:t>
            </a:r>
          </a:p>
          <a:p>
            <a:pPr lvl="2">
              <a:buNone/>
            </a:pPr>
            <a:r>
              <a:rPr lang="en-GB" sz="1200" dirty="0"/>
              <a:t>	</a:t>
            </a:r>
            <a:r>
              <a:rPr lang="en-GB" sz="1200" dirty="0" err="1"/>
              <a:t>fulladd</a:t>
            </a:r>
            <a:r>
              <a:rPr lang="en-GB" sz="1200" dirty="0"/>
              <a:t> </a:t>
            </a:r>
            <a:r>
              <a:rPr lang="en-GB" sz="1200" dirty="0" err="1"/>
              <a:t>fulladd_inst</a:t>
            </a:r>
            <a:r>
              <a:rPr lang="en-GB" sz="1200" dirty="0"/>
              <a:t>(</a:t>
            </a:r>
            <a:r>
              <a:rPr lang="en-GB" sz="1200" dirty="0" err="1"/>
              <a:t>c,s,a,b,c_in</a:t>
            </a:r>
            <a:r>
              <a:rPr lang="en-GB" sz="1200" dirty="0"/>
              <a:t>);</a:t>
            </a:r>
          </a:p>
          <a:p>
            <a:pPr lvl="2">
              <a:buNone/>
            </a:pPr>
            <a:r>
              <a:rPr lang="en-GB" sz="1200" dirty="0"/>
              <a:t>initial begin</a:t>
            </a:r>
          </a:p>
          <a:p>
            <a:pPr lvl="2">
              <a:buNone/>
            </a:pPr>
            <a:r>
              <a:rPr lang="en-GB" sz="1200" dirty="0"/>
              <a:t>	a=0;</a:t>
            </a:r>
          </a:p>
          <a:p>
            <a:pPr lvl="2">
              <a:buNone/>
            </a:pPr>
            <a:r>
              <a:rPr lang="en-GB" sz="1200" dirty="0"/>
              <a:t>	b=0;</a:t>
            </a:r>
          </a:p>
          <a:p>
            <a:pPr lvl="2">
              <a:buNone/>
            </a:pPr>
            <a:r>
              <a:rPr lang="en-GB" sz="1200" dirty="0"/>
              <a:t>	</a:t>
            </a:r>
            <a:r>
              <a:rPr lang="en-GB" sz="1200" dirty="0" err="1"/>
              <a:t>c_in</a:t>
            </a:r>
            <a:r>
              <a:rPr lang="en-GB" sz="1200" dirty="0"/>
              <a:t>=0;	 </a:t>
            </a:r>
          </a:p>
          <a:p>
            <a:pPr lvl="2">
              <a:buNone/>
            </a:pPr>
            <a:r>
              <a:rPr lang="en-GB" sz="1200" dirty="0"/>
              <a:t>	#5 a=1;</a:t>
            </a:r>
          </a:p>
          <a:p>
            <a:pPr lvl="2">
              <a:buNone/>
            </a:pPr>
            <a:r>
              <a:rPr lang="en-GB" sz="1200" dirty="0"/>
              <a:t>	#5 b=1;</a:t>
            </a:r>
          </a:p>
          <a:p>
            <a:pPr lvl="2">
              <a:buNone/>
            </a:pPr>
            <a:r>
              <a:rPr lang="en-GB" sz="1200" dirty="0"/>
              <a:t>	#5 </a:t>
            </a:r>
            <a:r>
              <a:rPr lang="en-GB" sz="1200" dirty="0" err="1"/>
              <a:t>c_in</a:t>
            </a:r>
            <a:r>
              <a:rPr lang="en-GB" sz="1200" dirty="0"/>
              <a:t> =1;</a:t>
            </a:r>
          </a:p>
          <a:p>
            <a:pPr lvl="2">
              <a:buNone/>
            </a:pPr>
            <a:r>
              <a:rPr lang="en-GB" sz="1200" dirty="0"/>
              <a:t>end</a:t>
            </a:r>
          </a:p>
          <a:p>
            <a:pPr lvl="2">
              <a:buNone/>
            </a:pPr>
            <a:r>
              <a:rPr lang="en-GB" sz="1200" dirty="0" err="1"/>
              <a:t>endmodule</a:t>
            </a:r>
            <a:endParaRPr lang="en-GB" sz="1200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 l="24613"/>
          <a:stretch>
            <a:fillRect/>
          </a:stretch>
        </p:blipFill>
        <p:spPr bwMode="auto">
          <a:xfrm>
            <a:off x="4675446" y="3953949"/>
            <a:ext cx="642250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4856018" y="1600201"/>
            <a:ext cx="57912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c_out,sum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a, b,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		input 	a, b,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output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sum;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wire w1, w2, w3;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M1 ( w1, w2, a, b );		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halfadd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M2 ( w3, sum, w2,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);		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or M3(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c_out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w3, w1 );</a:t>
            </a:r>
          </a:p>
          <a:p>
            <a:pPr lvl="2">
              <a:lnSpc>
                <a:spcPct val="80000"/>
              </a:lnSpc>
              <a:buFont typeface="Wingdings" pitchFamily="2" charset="2"/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35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607411"/>
            <a:ext cx="7467600" cy="639762"/>
          </a:xfrm>
        </p:spPr>
        <p:txBody>
          <a:bodyPr>
            <a:normAutofit fontScale="90000"/>
          </a:bodyPr>
          <a:lstStyle/>
          <a:p>
            <a:r>
              <a:rPr lang="en-GB" sz="4000" dirty="0" err="1"/>
              <a:t>Testbench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000" dirty="0"/>
              <a:t>for mux4_to_1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0" y="1981200"/>
            <a:ext cx="8305800" cy="4492752"/>
          </a:xfrm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`timescale 1ns/1ps</a:t>
            </a:r>
          </a:p>
          <a:p>
            <a:pPr marL="0">
              <a:spcBef>
                <a:spcPts val="0"/>
              </a:spcBef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module stimulus;</a:t>
            </a:r>
          </a:p>
          <a:p>
            <a:pPr marL="0">
              <a:spcBef>
                <a:spcPts val="0"/>
              </a:spcBef>
              <a:buNone/>
            </a:pPr>
            <a:endParaRPr lang="en-GB" sz="1300" dirty="0">
              <a:latin typeface="Courier New" pitchFamily="49" charset="0"/>
              <a:cs typeface="Courier New" pitchFamily="49" charset="0"/>
            </a:endParaRPr>
          </a:p>
          <a:p>
            <a:pPr marL="0" lvl="1">
              <a:spcBef>
                <a:spcPts val="0"/>
              </a:spcBef>
              <a:buNone/>
            </a:pP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 IN0, IN1, IN2, IN3;</a:t>
            </a:r>
          </a:p>
          <a:p>
            <a:pPr marL="0" lvl="1">
              <a:spcBef>
                <a:spcPts val="0"/>
              </a:spcBef>
              <a:buNone/>
            </a:pP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 S1, S0;</a:t>
            </a:r>
          </a:p>
          <a:p>
            <a:pPr marL="0" lvl="1">
              <a:spcBef>
                <a:spcPts val="0"/>
              </a:spcBef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wire OUTPUT;</a:t>
            </a:r>
          </a:p>
          <a:p>
            <a:pPr marL="0" lvl="1">
              <a:spcBef>
                <a:spcPts val="0"/>
              </a:spcBef>
              <a:buNone/>
            </a:pPr>
            <a:endParaRPr lang="en-GB" sz="1300" dirty="0">
              <a:latin typeface="Courier New" pitchFamily="49" charset="0"/>
              <a:cs typeface="Courier New" pitchFamily="49" charset="0"/>
            </a:endParaRPr>
          </a:p>
          <a:p>
            <a:pPr marL="0" lvl="1">
              <a:spcBef>
                <a:spcPts val="0"/>
              </a:spcBef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mux4_to_1 </a:t>
            </a: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mymux</a:t>
            </a:r>
            <a:r>
              <a:rPr lang="en-GB" sz="1300" dirty="0">
                <a:latin typeface="Courier New" pitchFamily="49" charset="0"/>
                <a:cs typeface="Courier New" pitchFamily="49" charset="0"/>
              </a:rPr>
              <a:t>(OUTPUT, IN0, IN1, IN2, IN3, S1, S0);</a:t>
            </a:r>
          </a:p>
          <a:p>
            <a:pPr marL="0" lvl="1">
              <a:spcBef>
                <a:spcPts val="0"/>
              </a:spcBef>
              <a:buNone/>
            </a:pPr>
            <a:endParaRPr lang="en-GB" sz="1300" dirty="0">
              <a:latin typeface="Courier New" pitchFamily="49" charset="0"/>
              <a:cs typeface="Courier New" pitchFamily="49" charset="0"/>
            </a:endParaRPr>
          </a:p>
          <a:p>
            <a:pPr marL="0" lvl="1">
              <a:spcBef>
                <a:spcPts val="0"/>
              </a:spcBef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initial begin</a:t>
            </a:r>
          </a:p>
          <a:p>
            <a:pPr marL="0" lvl="2">
              <a:spcBef>
                <a:spcPts val="0"/>
              </a:spcBef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IN0 = 1; IN1 = 0; IN2 = 1; IN3 = 0;</a:t>
            </a:r>
          </a:p>
          <a:p>
            <a:pPr marL="0" lvl="2">
              <a:spcBef>
                <a:spcPts val="0"/>
              </a:spcBef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#10 $display("IN0= %b, IN1= %b, IN2= %b, IN3=%b\n",IN0,IN1,IN2,IN3);</a:t>
            </a:r>
          </a:p>
          <a:p>
            <a:pPr marL="0" lvl="2">
              <a:spcBef>
                <a:spcPts val="0"/>
              </a:spcBef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S1 = 0; S0 = 0;</a:t>
            </a:r>
          </a:p>
          <a:p>
            <a:pPr marL="0" lvl="2">
              <a:spcBef>
                <a:spcPts val="0"/>
              </a:spcBef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#10 $display("S1 = %b, S0 = %b, OUTPUT = %b \n", S1, S0, OUTPUT);</a:t>
            </a:r>
          </a:p>
          <a:p>
            <a:pPr marL="0" lvl="2">
              <a:spcBef>
                <a:spcPts val="0"/>
              </a:spcBef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S1 = 0; S0 = 1;</a:t>
            </a:r>
          </a:p>
          <a:p>
            <a:pPr marL="0" lvl="2">
              <a:spcBef>
                <a:spcPts val="0"/>
              </a:spcBef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#10 $display("S1 = %b, S0 = %b, OUTPUT = %b \n", S1, S0, OUTPUT);</a:t>
            </a:r>
          </a:p>
          <a:p>
            <a:pPr marL="0" lvl="2">
              <a:spcBef>
                <a:spcPts val="0"/>
              </a:spcBef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S1 = 1; S0 = 0;</a:t>
            </a:r>
          </a:p>
          <a:p>
            <a:pPr marL="0" lvl="2">
              <a:spcBef>
                <a:spcPts val="0"/>
              </a:spcBef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#10 $display("S1 = %b, S0 = %b, OUTPUT = %b \n", S1, S0, OUTPUT);</a:t>
            </a:r>
          </a:p>
          <a:p>
            <a:pPr marL="0" lvl="2">
              <a:spcBef>
                <a:spcPts val="0"/>
              </a:spcBef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S1 = 1; S0 = 1;</a:t>
            </a:r>
          </a:p>
          <a:p>
            <a:pPr marL="0" lvl="2">
              <a:spcBef>
                <a:spcPts val="0"/>
              </a:spcBef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#10 $display("S1 = %b, S0 = %b, OUTPUT = %b \n", S1, S0, OUTPUT);</a:t>
            </a:r>
          </a:p>
          <a:p>
            <a:pPr marL="0" lvl="1">
              <a:spcBef>
                <a:spcPts val="0"/>
              </a:spcBef>
              <a:buNone/>
            </a:pPr>
            <a:r>
              <a:rPr lang="en-GB" sz="13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marL="0">
              <a:spcBef>
                <a:spcPts val="0"/>
              </a:spcBef>
              <a:buNone/>
            </a:pPr>
            <a:r>
              <a:rPr lang="en-GB" sz="13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13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08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7772400" cy="838200"/>
          </a:xfrm>
        </p:spPr>
        <p:txBody>
          <a:bodyPr/>
          <a:lstStyle/>
          <a:p>
            <a:r>
              <a:rPr lang="en-US" sz="3200" b="1"/>
              <a:t>Design process (1)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2667000" y="1849437"/>
            <a:ext cx="1752600" cy="116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  <a:buClrTx/>
            </a:pP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Library</a:t>
            </a:r>
            <a:r>
              <a:rPr lang="en-US" sz="500">
                <a:latin typeface="Times New Roman" pitchFamily="18" charset="0"/>
              </a:rPr>
              <a:t> IEEE;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use</a:t>
            </a:r>
            <a:r>
              <a:rPr lang="en-US" sz="500">
                <a:latin typeface="Times New Roman" pitchFamily="18" charset="0"/>
              </a:rPr>
              <a:t> ieee.std_logic_1164.</a:t>
            </a: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all</a:t>
            </a:r>
            <a:r>
              <a:rPr lang="en-US" sz="5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use</a:t>
            </a:r>
            <a:r>
              <a:rPr lang="en-US" sz="500">
                <a:latin typeface="Times New Roman" pitchFamily="18" charset="0"/>
              </a:rPr>
              <a:t> ieee.std_logic_unsigned.</a:t>
            </a: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all</a:t>
            </a:r>
            <a:r>
              <a:rPr lang="en-US" sz="500">
                <a:latin typeface="Times New Roman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ClrTx/>
            </a:pPr>
            <a:endParaRPr lang="en-US" sz="500">
              <a:latin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</a:pP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entity</a:t>
            </a:r>
            <a:r>
              <a:rPr lang="en-US" sz="500">
                <a:latin typeface="Times New Roman" pitchFamily="18" charset="0"/>
              </a:rPr>
              <a:t> RC5_core </a:t>
            </a: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is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sz="500">
                <a:latin typeface="Times New Roman" pitchFamily="18" charset="0"/>
              </a:rPr>
              <a:t>           </a:t>
            </a: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port</a:t>
            </a:r>
            <a:r>
              <a:rPr lang="en-US" sz="500">
                <a:latin typeface="Times New Roman" pitchFamily="18" charset="0"/>
              </a:rPr>
              <a:t>(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sz="500">
                <a:latin typeface="Times New Roman" pitchFamily="18" charset="0"/>
              </a:rPr>
              <a:t>                 clock, reset, encr_decr: </a:t>
            </a: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in</a:t>
            </a:r>
            <a:r>
              <a:rPr lang="en-US" sz="500">
                <a:latin typeface="Times New Roman" pitchFamily="18" charset="0"/>
              </a:rPr>
              <a:t> std_logic;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sz="500">
                <a:latin typeface="Times New Roman" pitchFamily="18" charset="0"/>
              </a:rPr>
              <a:t>                 data_input: </a:t>
            </a: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in</a:t>
            </a:r>
            <a:r>
              <a:rPr lang="en-US" sz="500">
                <a:latin typeface="Times New Roman" pitchFamily="18" charset="0"/>
              </a:rPr>
              <a:t> std_logic_vector(</a:t>
            </a:r>
            <a:r>
              <a:rPr lang="en-US" sz="500">
                <a:solidFill>
                  <a:schemeClr val="folHlink"/>
                </a:solidFill>
                <a:latin typeface="Times New Roman" pitchFamily="18" charset="0"/>
              </a:rPr>
              <a:t>31</a:t>
            </a:r>
            <a:r>
              <a:rPr lang="en-US" sz="500">
                <a:latin typeface="Times New Roman" pitchFamily="18" charset="0"/>
              </a:rPr>
              <a:t> </a:t>
            </a: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downto</a:t>
            </a:r>
            <a:r>
              <a:rPr lang="en-US" sz="500">
                <a:latin typeface="Times New Roman" pitchFamily="18" charset="0"/>
              </a:rPr>
              <a:t> </a:t>
            </a:r>
            <a:r>
              <a:rPr lang="en-US" sz="5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sz="500"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sz="500">
                <a:latin typeface="Times New Roman" pitchFamily="18" charset="0"/>
              </a:rPr>
              <a:t>                 data_output: </a:t>
            </a: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out</a:t>
            </a:r>
            <a:r>
              <a:rPr lang="en-US" sz="500">
                <a:latin typeface="Times New Roman" pitchFamily="18" charset="0"/>
              </a:rPr>
              <a:t> std_logic_vector(</a:t>
            </a:r>
            <a:r>
              <a:rPr lang="en-US" sz="500">
                <a:solidFill>
                  <a:schemeClr val="folHlink"/>
                </a:solidFill>
                <a:latin typeface="Times New Roman" pitchFamily="18" charset="0"/>
              </a:rPr>
              <a:t>31</a:t>
            </a:r>
            <a:r>
              <a:rPr lang="en-US" sz="500">
                <a:latin typeface="Times New Roman" pitchFamily="18" charset="0"/>
              </a:rPr>
              <a:t> </a:t>
            </a: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downto</a:t>
            </a:r>
            <a:r>
              <a:rPr lang="en-US" sz="500">
                <a:latin typeface="Times New Roman" pitchFamily="18" charset="0"/>
              </a:rPr>
              <a:t> </a:t>
            </a:r>
            <a:r>
              <a:rPr lang="en-US" sz="5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sz="500"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sz="500">
                <a:latin typeface="Times New Roman" pitchFamily="18" charset="0"/>
              </a:rPr>
              <a:t>                 out_full: </a:t>
            </a: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in</a:t>
            </a:r>
            <a:r>
              <a:rPr lang="en-US" sz="500">
                <a:latin typeface="Times New Roman" pitchFamily="18" charset="0"/>
              </a:rPr>
              <a:t> std_logic;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sz="500">
                <a:latin typeface="Times New Roman" pitchFamily="18" charset="0"/>
              </a:rPr>
              <a:t>                 key_input: </a:t>
            </a: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in</a:t>
            </a:r>
            <a:r>
              <a:rPr lang="en-US" sz="500">
                <a:latin typeface="Times New Roman" pitchFamily="18" charset="0"/>
              </a:rPr>
              <a:t> std_logic_vector(</a:t>
            </a:r>
            <a:r>
              <a:rPr lang="en-US" sz="500">
                <a:solidFill>
                  <a:schemeClr val="folHlink"/>
                </a:solidFill>
                <a:latin typeface="Times New Roman" pitchFamily="18" charset="0"/>
              </a:rPr>
              <a:t>31</a:t>
            </a:r>
            <a:r>
              <a:rPr lang="en-US" sz="500">
                <a:latin typeface="Times New Roman" pitchFamily="18" charset="0"/>
              </a:rPr>
              <a:t> </a:t>
            </a: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downto</a:t>
            </a:r>
            <a:r>
              <a:rPr lang="en-US" sz="500">
                <a:latin typeface="Times New Roman" pitchFamily="18" charset="0"/>
              </a:rPr>
              <a:t> </a:t>
            </a:r>
            <a:r>
              <a:rPr lang="en-US" sz="500">
                <a:solidFill>
                  <a:schemeClr val="folHlink"/>
                </a:solidFill>
                <a:latin typeface="Times New Roman" pitchFamily="18" charset="0"/>
              </a:rPr>
              <a:t>0</a:t>
            </a:r>
            <a:r>
              <a:rPr lang="en-US" sz="500">
                <a:latin typeface="Times New Roman" pitchFamily="18" charset="0"/>
              </a:rPr>
              <a:t>);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sz="500">
                <a:latin typeface="Times New Roman" pitchFamily="18" charset="0"/>
              </a:rPr>
              <a:t>                 key_read: </a:t>
            </a: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out</a:t>
            </a:r>
            <a:r>
              <a:rPr lang="en-US" sz="500">
                <a:latin typeface="Times New Roman" pitchFamily="18" charset="0"/>
              </a:rPr>
              <a:t> std_logic;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sz="500">
                <a:latin typeface="Times New Roman" pitchFamily="18" charset="0"/>
              </a:rPr>
              <a:t>          );</a:t>
            </a:r>
          </a:p>
          <a:p>
            <a:pPr eaLnBrk="1" hangingPunct="1">
              <a:spcBef>
                <a:spcPct val="0"/>
              </a:spcBef>
              <a:buClrTx/>
            </a:pPr>
            <a:r>
              <a:rPr lang="en-US" sz="500">
                <a:solidFill>
                  <a:srgbClr val="3333FF"/>
                </a:solidFill>
                <a:latin typeface="Times New Roman" pitchFamily="18" charset="0"/>
              </a:rPr>
              <a:t>end</a:t>
            </a:r>
            <a:r>
              <a:rPr lang="en-US" sz="500">
                <a:latin typeface="Times New Roman" pitchFamily="18" charset="0"/>
              </a:rPr>
              <a:t> AES_core;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743200" y="3754438"/>
            <a:ext cx="1570038" cy="817563"/>
            <a:chOff x="804" y="2256"/>
            <a:chExt cx="989" cy="563"/>
          </a:xfrm>
        </p:grpSpPr>
        <p:sp>
          <p:nvSpPr>
            <p:cNvPr id="707590" name="AutoShape 6"/>
            <p:cNvSpPr>
              <a:spLocks noChangeArrowheads="1"/>
            </p:cNvSpPr>
            <p:nvPr/>
          </p:nvSpPr>
          <p:spPr bwMode="auto">
            <a:xfrm>
              <a:off x="1673" y="2713"/>
              <a:ext cx="74" cy="85"/>
            </a:xfrm>
            <a:prstGeom prst="flowChartDelay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591" name="Oval 7"/>
            <p:cNvSpPr>
              <a:spLocks noChangeArrowheads="1"/>
            </p:cNvSpPr>
            <p:nvPr/>
          </p:nvSpPr>
          <p:spPr bwMode="auto">
            <a:xfrm>
              <a:off x="1747" y="2745"/>
              <a:ext cx="18" cy="21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592" name="Line 8"/>
            <p:cNvSpPr>
              <a:spLocks noChangeShapeType="1"/>
            </p:cNvSpPr>
            <p:nvPr/>
          </p:nvSpPr>
          <p:spPr bwMode="auto">
            <a:xfrm>
              <a:off x="1765" y="2755"/>
              <a:ext cx="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593" name="Line 9"/>
            <p:cNvSpPr>
              <a:spLocks noChangeShapeType="1"/>
            </p:cNvSpPr>
            <p:nvPr/>
          </p:nvSpPr>
          <p:spPr bwMode="auto">
            <a:xfrm>
              <a:off x="1645" y="2734"/>
              <a:ext cx="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594" name="Line 10"/>
            <p:cNvSpPr>
              <a:spLocks noChangeShapeType="1"/>
            </p:cNvSpPr>
            <p:nvPr/>
          </p:nvSpPr>
          <p:spPr bwMode="auto">
            <a:xfrm>
              <a:off x="1645" y="2777"/>
              <a:ext cx="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595" name="Line 11"/>
            <p:cNvSpPr>
              <a:spLocks noChangeShapeType="1"/>
            </p:cNvSpPr>
            <p:nvPr/>
          </p:nvSpPr>
          <p:spPr bwMode="auto">
            <a:xfrm>
              <a:off x="814" y="2256"/>
              <a:ext cx="0" cy="39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596" name="Line 12"/>
            <p:cNvSpPr>
              <a:spLocks noChangeShapeType="1"/>
            </p:cNvSpPr>
            <p:nvPr/>
          </p:nvSpPr>
          <p:spPr bwMode="auto">
            <a:xfrm>
              <a:off x="869" y="2256"/>
              <a:ext cx="0" cy="446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597" name="Line 13"/>
            <p:cNvSpPr>
              <a:spLocks noChangeShapeType="1"/>
            </p:cNvSpPr>
            <p:nvPr/>
          </p:nvSpPr>
          <p:spPr bwMode="auto">
            <a:xfrm>
              <a:off x="924" y="2394"/>
              <a:ext cx="0" cy="361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598" name="Line 14"/>
            <p:cNvSpPr>
              <a:spLocks noChangeShapeType="1"/>
            </p:cNvSpPr>
            <p:nvPr/>
          </p:nvSpPr>
          <p:spPr bwMode="auto">
            <a:xfrm>
              <a:off x="980" y="2256"/>
              <a:ext cx="0" cy="54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599" name="AutoShape 15"/>
            <p:cNvSpPr>
              <a:spLocks noChangeArrowheads="1"/>
            </p:cNvSpPr>
            <p:nvPr/>
          </p:nvSpPr>
          <p:spPr bwMode="auto">
            <a:xfrm rot="10800000">
              <a:off x="887" y="2288"/>
              <a:ext cx="74" cy="85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00" name="Oval 16"/>
            <p:cNvSpPr>
              <a:spLocks noChangeArrowheads="1"/>
            </p:cNvSpPr>
            <p:nvPr/>
          </p:nvSpPr>
          <p:spPr bwMode="auto">
            <a:xfrm rot="5400000">
              <a:off x="914" y="2374"/>
              <a:ext cx="21" cy="19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01" name="Line 17"/>
            <p:cNvSpPr>
              <a:spLocks noChangeShapeType="1"/>
            </p:cNvSpPr>
            <p:nvPr/>
          </p:nvSpPr>
          <p:spPr bwMode="auto">
            <a:xfrm rot="5400000">
              <a:off x="908" y="2410"/>
              <a:ext cx="3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02" name="Line 18"/>
            <p:cNvSpPr>
              <a:spLocks noChangeShapeType="1"/>
            </p:cNvSpPr>
            <p:nvPr/>
          </p:nvSpPr>
          <p:spPr bwMode="auto">
            <a:xfrm rot="5400000">
              <a:off x="908" y="2272"/>
              <a:ext cx="3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03" name="AutoShape 19"/>
            <p:cNvSpPr>
              <a:spLocks noChangeArrowheads="1"/>
            </p:cNvSpPr>
            <p:nvPr/>
          </p:nvSpPr>
          <p:spPr bwMode="auto">
            <a:xfrm rot="5400000">
              <a:off x="1076" y="2432"/>
              <a:ext cx="85" cy="73"/>
            </a:xfrm>
            <a:prstGeom prst="triangle">
              <a:avLst>
                <a:gd name="adj" fmla="val 50000"/>
              </a:avLst>
            </a:prstGeom>
            <a:solidFill>
              <a:srgbClr val="FF99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 eaLnBrk="1" hangingPunct="1">
                <a:spcBef>
                  <a:spcPct val="0"/>
                </a:spcBef>
                <a:buClrTx/>
              </a:pPr>
              <a:endParaRPr lang="pl-PL" sz="240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  <p:sp>
          <p:nvSpPr>
            <p:cNvPr id="707604" name="Oval 20"/>
            <p:cNvSpPr>
              <a:spLocks noChangeArrowheads="1"/>
            </p:cNvSpPr>
            <p:nvPr/>
          </p:nvSpPr>
          <p:spPr bwMode="auto">
            <a:xfrm>
              <a:off x="1155" y="2458"/>
              <a:ext cx="19" cy="21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05" name="Line 21"/>
            <p:cNvSpPr>
              <a:spLocks noChangeShapeType="1"/>
            </p:cNvSpPr>
            <p:nvPr/>
          </p:nvSpPr>
          <p:spPr bwMode="auto">
            <a:xfrm>
              <a:off x="1174" y="2469"/>
              <a:ext cx="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06" name="Line 22"/>
            <p:cNvSpPr>
              <a:spLocks noChangeShapeType="1"/>
            </p:cNvSpPr>
            <p:nvPr/>
          </p:nvSpPr>
          <p:spPr bwMode="auto">
            <a:xfrm>
              <a:off x="1054" y="2469"/>
              <a:ext cx="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07" name="Line 23"/>
            <p:cNvSpPr>
              <a:spLocks noChangeShapeType="1"/>
            </p:cNvSpPr>
            <p:nvPr/>
          </p:nvSpPr>
          <p:spPr bwMode="auto">
            <a:xfrm flipH="1">
              <a:off x="814" y="2469"/>
              <a:ext cx="24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08" name="Oval 24"/>
            <p:cNvSpPr>
              <a:spLocks noChangeArrowheads="1"/>
            </p:cNvSpPr>
            <p:nvPr/>
          </p:nvSpPr>
          <p:spPr bwMode="auto">
            <a:xfrm>
              <a:off x="804" y="2458"/>
              <a:ext cx="19" cy="21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09" name="AutoShape 25"/>
            <p:cNvSpPr>
              <a:spLocks noChangeArrowheads="1"/>
            </p:cNvSpPr>
            <p:nvPr/>
          </p:nvSpPr>
          <p:spPr bwMode="auto">
            <a:xfrm>
              <a:off x="1229" y="2479"/>
              <a:ext cx="74" cy="85"/>
            </a:xfrm>
            <a:prstGeom prst="flowChartDelay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10" name="Oval 26"/>
            <p:cNvSpPr>
              <a:spLocks noChangeArrowheads="1"/>
            </p:cNvSpPr>
            <p:nvPr/>
          </p:nvSpPr>
          <p:spPr bwMode="auto">
            <a:xfrm>
              <a:off x="1303" y="2511"/>
              <a:ext cx="19" cy="21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11" name="Line 27"/>
            <p:cNvSpPr>
              <a:spLocks noChangeShapeType="1"/>
            </p:cNvSpPr>
            <p:nvPr/>
          </p:nvSpPr>
          <p:spPr bwMode="auto">
            <a:xfrm>
              <a:off x="1322" y="2522"/>
              <a:ext cx="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12" name="Line 28"/>
            <p:cNvSpPr>
              <a:spLocks noChangeShapeType="1"/>
            </p:cNvSpPr>
            <p:nvPr/>
          </p:nvSpPr>
          <p:spPr bwMode="auto">
            <a:xfrm>
              <a:off x="1202" y="2501"/>
              <a:ext cx="2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13" name="Line 29"/>
            <p:cNvSpPr>
              <a:spLocks noChangeShapeType="1"/>
            </p:cNvSpPr>
            <p:nvPr/>
          </p:nvSpPr>
          <p:spPr bwMode="auto">
            <a:xfrm>
              <a:off x="1202" y="2543"/>
              <a:ext cx="2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14" name="Line 30"/>
            <p:cNvSpPr>
              <a:spLocks noChangeShapeType="1"/>
            </p:cNvSpPr>
            <p:nvPr/>
          </p:nvSpPr>
          <p:spPr bwMode="auto">
            <a:xfrm>
              <a:off x="1202" y="2469"/>
              <a:ext cx="0" cy="32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15" name="Line 31"/>
            <p:cNvSpPr>
              <a:spLocks noChangeShapeType="1"/>
            </p:cNvSpPr>
            <p:nvPr/>
          </p:nvSpPr>
          <p:spPr bwMode="auto">
            <a:xfrm flipH="1">
              <a:off x="980" y="2543"/>
              <a:ext cx="222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16" name="AutoShape 32"/>
            <p:cNvSpPr>
              <a:spLocks noChangeArrowheads="1"/>
            </p:cNvSpPr>
            <p:nvPr/>
          </p:nvSpPr>
          <p:spPr bwMode="auto">
            <a:xfrm>
              <a:off x="1082" y="2585"/>
              <a:ext cx="73" cy="85"/>
            </a:xfrm>
            <a:prstGeom prst="flowChartDelay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17" name="Oval 33"/>
            <p:cNvSpPr>
              <a:spLocks noChangeArrowheads="1"/>
            </p:cNvSpPr>
            <p:nvPr/>
          </p:nvSpPr>
          <p:spPr bwMode="auto">
            <a:xfrm>
              <a:off x="1155" y="2617"/>
              <a:ext cx="19" cy="22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18" name="Line 34"/>
            <p:cNvSpPr>
              <a:spLocks noChangeShapeType="1"/>
            </p:cNvSpPr>
            <p:nvPr/>
          </p:nvSpPr>
          <p:spPr bwMode="auto">
            <a:xfrm>
              <a:off x="1174" y="2628"/>
              <a:ext cx="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19" name="Line 35"/>
            <p:cNvSpPr>
              <a:spLocks noChangeShapeType="1"/>
            </p:cNvSpPr>
            <p:nvPr/>
          </p:nvSpPr>
          <p:spPr bwMode="auto">
            <a:xfrm>
              <a:off x="1054" y="2607"/>
              <a:ext cx="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20" name="Line 36"/>
            <p:cNvSpPr>
              <a:spLocks noChangeShapeType="1"/>
            </p:cNvSpPr>
            <p:nvPr/>
          </p:nvSpPr>
          <p:spPr bwMode="auto">
            <a:xfrm>
              <a:off x="1054" y="2649"/>
              <a:ext cx="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21" name="Line 37"/>
            <p:cNvSpPr>
              <a:spLocks noChangeShapeType="1"/>
            </p:cNvSpPr>
            <p:nvPr/>
          </p:nvSpPr>
          <p:spPr bwMode="auto">
            <a:xfrm flipH="1">
              <a:off x="924" y="2607"/>
              <a:ext cx="13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22" name="Line 38"/>
            <p:cNvSpPr>
              <a:spLocks noChangeShapeType="1"/>
            </p:cNvSpPr>
            <p:nvPr/>
          </p:nvSpPr>
          <p:spPr bwMode="auto">
            <a:xfrm flipH="1">
              <a:off x="814" y="2649"/>
              <a:ext cx="24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23" name="AutoShape 39"/>
            <p:cNvSpPr>
              <a:spLocks noChangeArrowheads="1"/>
            </p:cNvSpPr>
            <p:nvPr/>
          </p:nvSpPr>
          <p:spPr bwMode="auto">
            <a:xfrm>
              <a:off x="1377" y="2564"/>
              <a:ext cx="74" cy="85"/>
            </a:xfrm>
            <a:prstGeom prst="flowChartDelay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24" name="Oval 40"/>
            <p:cNvSpPr>
              <a:spLocks noChangeArrowheads="1"/>
            </p:cNvSpPr>
            <p:nvPr/>
          </p:nvSpPr>
          <p:spPr bwMode="auto">
            <a:xfrm>
              <a:off x="1451" y="2596"/>
              <a:ext cx="19" cy="21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25" name="Line 41"/>
            <p:cNvSpPr>
              <a:spLocks noChangeShapeType="1"/>
            </p:cNvSpPr>
            <p:nvPr/>
          </p:nvSpPr>
          <p:spPr bwMode="auto">
            <a:xfrm>
              <a:off x="1470" y="2607"/>
              <a:ext cx="2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26" name="Line 42"/>
            <p:cNvSpPr>
              <a:spLocks noChangeShapeType="1"/>
            </p:cNvSpPr>
            <p:nvPr/>
          </p:nvSpPr>
          <p:spPr bwMode="auto">
            <a:xfrm>
              <a:off x="1350" y="2585"/>
              <a:ext cx="2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27" name="Line 43"/>
            <p:cNvSpPr>
              <a:spLocks noChangeShapeType="1"/>
            </p:cNvSpPr>
            <p:nvPr/>
          </p:nvSpPr>
          <p:spPr bwMode="auto">
            <a:xfrm>
              <a:off x="1350" y="2628"/>
              <a:ext cx="2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28" name="Line 44"/>
            <p:cNvSpPr>
              <a:spLocks noChangeShapeType="1"/>
            </p:cNvSpPr>
            <p:nvPr/>
          </p:nvSpPr>
          <p:spPr bwMode="auto">
            <a:xfrm>
              <a:off x="1350" y="2522"/>
              <a:ext cx="0" cy="6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29" name="Line 45"/>
            <p:cNvSpPr>
              <a:spLocks noChangeShapeType="1"/>
            </p:cNvSpPr>
            <p:nvPr/>
          </p:nvSpPr>
          <p:spPr bwMode="auto">
            <a:xfrm>
              <a:off x="1202" y="2628"/>
              <a:ext cx="157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30" name="AutoShape 46"/>
            <p:cNvSpPr>
              <a:spLocks noChangeArrowheads="1"/>
            </p:cNvSpPr>
            <p:nvPr/>
          </p:nvSpPr>
          <p:spPr bwMode="auto">
            <a:xfrm>
              <a:off x="1525" y="2639"/>
              <a:ext cx="74" cy="85"/>
            </a:xfrm>
            <a:prstGeom prst="flowChartDelay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31" name="Oval 47"/>
            <p:cNvSpPr>
              <a:spLocks noChangeArrowheads="1"/>
            </p:cNvSpPr>
            <p:nvPr/>
          </p:nvSpPr>
          <p:spPr bwMode="auto">
            <a:xfrm>
              <a:off x="1599" y="2670"/>
              <a:ext cx="18" cy="22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32" name="Line 48"/>
            <p:cNvSpPr>
              <a:spLocks noChangeShapeType="1"/>
            </p:cNvSpPr>
            <p:nvPr/>
          </p:nvSpPr>
          <p:spPr bwMode="auto">
            <a:xfrm>
              <a:off x="1617" y="2681"/>
              <a:ext cx="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33" name="Line 49"/>
            <p:cNvSpPr>
              <a:spLocks noChangeShapeType="1"/>
            </p:cNvSpPr>
            <p:nvPr/>
          </p:nvSpPr>
          <p:spPr bwMode="auto">
            <a:xfrm>
              <a:off x="1497" y="2660"/>
              <a:ext cx="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34" name="Line 50"/>
            <p:cNvSpPr>
              <a:spLocks noChangeShapeType="1"/>
            </p:cNvSpPr>
            <p:nvPr/>
          </p:nvSpPr>
          <p:spPr bwMode="auto">
            <a:xfrm>
              <a:off x="1497" y="2702"/>
              <a:ext cx="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35" name="Line 51"/>
            <p:cNvSpPr>
              <a:spLocks noChangeShapeType="1"/>
            </p:cNvSpPr>
            <p:nvPr/>
          </p:nvSpPr>
          <p:spPr bwMode="auto">
            <a:xfrm>
              <a:off x="1497" y="2607"/>
              <a:ext cx="0" cy="5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36" name="Line 52"/>
            <p:cNvSpPr>
              <a:spLocks noChangeShapeType="1"/>
            </p:cNvSpPr>
            <p:nvPr/>
          </p:nvSpPr>
          <p:spPr bwMode="auto">
            <a:xfrm flipH="1">
              <a:off x="869" y="2702"/>
              <a:ext cx="6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37" name="AutoShape 53"/>
            <p:cNvSpPr>
              <a:spLocks noChangeArrowheads="1"/>
            </p:cNvSpPr>
            <p:nvPr/>
          </p:nvSpPr>
          <p:spPr bwMode="auto">
            <a:xfrm>
              <a:off x="1082" y="2734"/>
              <a:ext cx="73" cy="85"/>
            </a:xfrm>
            <a:prstGeom prst="flowChartDelay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38" name="Oval 54"/>
            <p:cNvSpPr>
              <a:spLocks noChangeArrowheads="1"/>
            </p:cNvSpPr>
            <p:nvPr/>
          </p:nvSpPr>
          <p:spPr bwMode="auto">
            <a:xfrm>
              <a:off x="1155" y="2766"/>
              <a:ext cx="19" cy="21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39" name="Line 55"/>
            <p:cNvSpPr>
              <a:spLocks noChangeShapeType="1"/>
            </p:cNvSpPr>
            <p:nvPr/>
          </p:nvSpPr>
          <p:spPr bwMode="auto">
            <a:xfrm>
              <a:off x="1174" y="2777"/>
              <a:ext cx="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40" name="Line 56"/>
            <p:cNvSpPr>
              <a:spLocks noChangeShapeType="1"/>
            </p:cNvSpPr>
            <p:nvPr/>
          </p:nvSpPr>
          <p:spPr bwMode="auto">
            <a:xfrm>
              <a:off x="1054" y="2755"/>
              <a:ext cx="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41" name="Line 57"/>
            <p:cNvSpPr>
              <a:spLocks noChangeShapeType="1"/>
            </p:cNvSpPr>
            <p:nvPr/>
          </p:nvSpPr>
          <p:spPr bwMode="auto">
            <a:xfrm>
              <a:off x="1054" y="2798"/>
              <a:ext cx="2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42" name="Line 58"/>
            <p:cNvSpPr>
              <a:spLocks noChangeShapeType="1"/>
            </p:cNvSpPr>
            <p:nvPr/>
          </p:nvSpPr>
          <p:spPr bwMode="auto">
            <a:xfrm flipH="1">
              <a:off x="924" y="2755"/>
              <a:ext cx="13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43" name="Line 59"/>
            <p:cNvSpPr>
              <a:spLocks noChangeShapeType="1"/>
            </p:cNvSpPr>
            <p:nvPr/>
          </p:nvSpPr>
          <p:spPr bwMode="auto">
            <a:xfrm flipH="1">
              <a:off x="980" y="2798"/>
              <a:ext cx="74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44" name="Line 60"/>
            <p:cNvSpPr>
              <a:spLocks noChangeShapeType="1"/>
            </p:cNvSpPr>
            <p:nvPr/>
          </p:nvSpPr>
          <p:spPr bwMode="auto">
            <a:xfrm>
              <a:off x="1202" y="2777"/>
              <a:ext cx="443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45" name="Line 61"/>
            <p:cNvSpPr>
              <a:spLocks noChangeShapeType="1"/>
            </p:cNvSpPr>
            <p:nvPr/>
          </p:nvSpPr>
          <p:spPr bwMode="auto">
            <a:xfrm>
              <a:off x="1645" y="2681"/>
              <a:ext cx="0" cy="53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46" name="Oval 62"/>
            <p:cNvSpPr>
              <a:spLocks noChangeArrowheads="1"/>
            </p:cNvSpPr>
            <p:nvPr/>
          </p:nvSpPr>
          <p:spPr bwMode="auto">
            <a:xfrm>
              <a:off x="971" y="2532"/>
              <a:ext cx="18" cy="22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7647" name="Oval 63"/>
            <p:cNvSpPr>
              <a:spLocks noChangeArrowheads="1"/>
            </p:cNvSpPr>
            <p:nvPr/>
          </p:nvSpPr>
          <p:spPr bwMode="auto">
            <a:xfrm>
              <a:off x="915" y="2596"/>
              <a:ext cx="19" cy="21"/>
            </a:xfrm>
            <a:prstGeom prst="ellipse">
              <a:avLst/>
            </a:prstGeom>
            <a:solidFill>
              <a:srgbClr val="FF9900"/>
            </a:solidFill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3" name="Group 64"/>
          <p:cNvGrpSpPr>
            <a:grpSpLocks/>
          </p:cNvGrpSpPr>
          <p:nvPr/>
        </p:nvGrpSpPr>
        <p:grpSpPr bwMode="auto">
          <a:xfrm>
            <a:off x="7582528" y="2154237"/>
            <a:ext cx="2133600" cy="762000"/>
            <a:chOff x="3360" y="1152"/>
            <a:chExt cx="1680" cy="672"/>
          </a:xfrm>
        </p:grpSpPr>
        <p:sp>
          <p:nvSpPr>
            <p:cNvPr id="707649" name="Line 65"/>
            <p:cNvSpPr>
              <a:spLocks noChangeShapeType="1"/>
            </p:cNvSpPr>
            <p:nvPr/>
          </p:nvSpPr>
          <p:spPr bwMode="auto">
            <a:xfrm flipV="1">
              <a:off x="3360" y="11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50" name="Line 66"/>
            <p:cNvSpPr>
              <a:spLocks noChangeShapeType="1"/>
            </p:cNvSpPr>
            <p:nvPr/>
          </p:nvSpPr>
          <p:spPr bwMode="auto">
            <a:xfrm>
              <a:off x="3360" y="182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51" name="Line 67"/>
            <p:cNvSpPr>
              <a:spLocks noChangeShapeType="1"/>
            </p:cNvSpPr>
            <p:nvPr/>
          </p:nvSpPr>
          <p:spPr bwMode="auto">
            <a:xfrm>
              <a:off x="3360" y="1488"/>
              <a:ext cx="240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52" name="Line 68"/>
            <p:cNvSpPr>
              <a:spLocks noChangeShapeType="1"/>
            </p:cNvSpPr>
            <p:nvPr/>
          </p:nvSpPr>
          <p:spPr bwMode="auto">
            <a:xfrm flipV="1">
              <a:off x="3600" y="134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53" name="Line 69"/>
            <p:cNvSpPr>
              <a:spLocks noChangeShapeType="1"/>
            </p:cNvSpPr>
            <p:nvPr/>
          </p:nvSpPr>
          <p:spPr bwMode="auto">
            <a:xfrm>
              <a:off x="3600" y="1344"/>
              <a:ext cx="432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54" name="Line 70"/>
            <p:cNvSpPr>
              <a:spLocks noChangeShapeType="1"/>
            </p:cNvSpPr>
            <p:nvPr/>
          </p:nvSpPr>
          <p:spPr bwMode="auto">
            <a:xfrm>
              <a:off x="4032" y="134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55" name="Line 71"/>
            <p:cNvSpPr>
              <a:spLocks noChangeShapeType="1"/>
            </p:cNvSpPr>
            <p:nvPr/>
          </p:nvSpPr>
          <p:spPr bwMode="auto">
            <a:xfrm>
              <a:off x="4032" y="1488"/>
              <a:ext cx="528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56" name="Line 72"/>
            <p:cNvSpPr>
              <a:spLocks noChangeShapeType="1"/>
            </p:cNvSpPr>
            <p:nvPr/>
          </p:nvSpPr>
          <p:spPr bwMode="auto">
            <a:xfrm>
              <a:off x="4560" y="134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57" name="Line 73"/>
            <p:cNvSpPr>
              <a:spLocks noChangeShapeType="1"/>
            </p:cNvSpPr>
            <p:nvPr/>
          </p:nvSpPr>
          <p:spPr bwMode="auto">
            <a:xfrm>
              <a:off x="4560" y="1344"/>
              <a:ext cx="192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58" name="Line 74"/>
            <p:cNvSpPr>
              <a:spLocks noChangeShapeType="1"/>
            </p:cNvSpPr>
            <p:nvPr/>
          </p:nvSpPr>
          <p:spPr bwMode="auto">
            <a:xfrm>
              <a:off x="4752" y="134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59" name="Line 75"/>
            <p:cNvSpPr>
              <a:spLocks noChangeShapeType="1"/>
            </p:cNvSpPr>
            <p:nvPr/>
          </p:nvSpPr>
          <p:spPr bwMode="auto">
            <a:xfrm>
              <a:off x="4752" y="1488"/>
              <a:ext cx="192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60" name="Line 76"/>
            <p:cNvSpPr>
              <a:spLocks noChangeShapeType="1"/>
            </p:cNvSpPr>
            <p:nvPr/>
          </p:nvSpPr>
          <p:spPr bwMode="auto">
            <a:xfrm>
              <a:off x="3360" y="1728"/>
              <a:ext cx="432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61" name="Line 77"/>
            <p:cNvSpPr>
              <a:spLocks noChangeShapeType="1"/>
            </p:cNvSpPr>
            <p:nvPr/>
          </p:nvSpPr>
          <p:spPr bwMode="auto">
            <a:xfrm>
              <a:off x="3792" y="158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62" name="Line 78"/>
            <p:cNvSpPr>
              <a:spLocks noChangeShapeType="1"/>
            </p:cNvSpPr>
            <p:nvPr/>
          </p:nvSpPr>
          <p:spPr bwMode="auto">
            <a:xfrm>
              <a:off x="3792" y="1584"/>
              <a:ext cx="576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63" name="Line 79"/>
            <p:cNvSpPr>
              <a:spLocks noChangeShapeType="1"/>
            </p:cNvSpPr>
            <p:nvPr/>
          </p:nvSpPr>
          <p:spPr bwMode="auto">
            <a:xfrm>
              <a:off x="4368" y="158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64" name="Line 80"/>
            <p:cNvSpPr>
              <a:spLocks noChangeShapeType="1"/>
            </p:cNvSpPr>
            <p:nvPr/>
          </p:nvSpPr>
          <p:spPr bwMode="auto">
            <a:xfrm>
              <a:off x="4368" y="1728"/>
              <a:ext cx="576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7543800" y="3810000"/>
            <a:ext cx="2133600" cy="762000"/>
            <a:chOff x="3360" y="1152"/>
            <a:chExt cx="1680" cy="672"/>
          </a:xfrm>
        </p:grpSpPr>
        <p:sp>
          <p:nvSpPr>
            <p:cNvPr id="707666" name="Line 82"/>
            <p:cNvSpPr>
              <a:spLocks noChangeShapeType="1"/>
            </p:cNvSpPr>
            <p:nvPr/>
          </p:nvSpPr>
          <p:spPr bwMode="auto">
            <a:xfrm flipV="1">
              <a:off x="3360" y="11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67" name="Line 83"/>
            <p:cNvSpPr>
              <a:spLocks noChangeShapeType="1"/>
            </p:cNvSpPr>
            <p:nvPr/>
          </p:nvSpPr>
          <p:spPr bwMode="auto">
            <a:xfrm>
              <a:off x="3360" y="182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68" name="Line 84"/>
            <p:cNvSpPr>
              <a:spLocks noChangeShapeType="1"/>
            </p:cNvSpPr>
            <p:nvPr/>
          </p:nvSpPr>
          <p:spPr bwMode="auto">
            <a:xfrm>
              <a:off x="3360" y="1488"/>
              <a:ext cx="240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69" name="Line 85"/>
            <p:cNvSpPr>
              <a:spLocks noChangeShapeType="1"/>
            </p:cNvSpPr>
            <p:nvPr/>
          </p:nvSpPr>
          <p:spPr bwMode="auto">
            <a:xfrm flipV="1">
              <a:off x="3600" y="134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70" name="Line 86"/>
            <p:cNvSpPr>
              <a:spLocks noChangeShapeType="1"/>
            </p:cNvSpPr>
            <p:nvPr/>
          </p:nvSpPr>
          <p:spPr bwMode="auto">
            <a:xfrm>
              <a:off x="3600" y="1344"/>
              <a:ext cx="432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71" name="Line 87"/>
            <p:cNvSpPr>
              <a:spLocks noChangeShapeType="1"/>
            </p:cNvSpPr>
            <p:nvPr/>
          </p:nvSpPr>
          <p:spPr bwMode="auto">
            <a:xfrm>
              <a:off x="4032" y="134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72" name="Line 88"/>
            <p:cNvSpPr>
              <a:spLocks noChangeShapeType="1"/>
            </p:cNvSpPr>
            <p:nvPr/>
          </p:nvSpPr>
          <p:spPr bwMode="auto">
            <a:xfrm>
              <a:off x="4032" y="1488"/>
              <a:ext cx="528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73" name="Line 89"/>
            <p:cNvSpPr>
              <a:spLocks noChangeShapeType="1"/>
            </p:cNvSpPr>
            <p:nvPr/>
          </p:nvSpPr>
          <p:spPr bwMode="auto">
            <a:xfrm>
              <a:off x="4560" y="134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74" name="Line 90"/>
            <p:cNvSpPr>
              <a:spLocks noChangeShapeType="1"/>
            </p:cNvSpPr>
            <p:nvPr/>
          </p:nvSpPr>
          <p:spPr bwMode="auto">
            <a:xfrm>
              <a:off x="4560" y="1344"/>
              <a:ext cx="192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75" name="Line 91"/>
            <p:cNvSpPr>
              <a:spLocks noChangeShapeType="1"/>
            </p:cNvSpPr>
            <p:nvPr/>
          </p:nvSpPr>
          <p:spPr bwMode="auto">
            <a:xfrm>
              <a:off x="4752" y="134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76" name="Line 92"/>
            <p:cNvSpPr>
              <a:spLocks noChangeShapeType="1"/>
            </p:cNvSpPr>
            <p:nvPr/>
          </p:nvSpPr>
          <p:spPr bwMode="auto">
            <a:xfrm>
              <a:off x="4752" y="1488"/>
              <a:ext cx="192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77" name="Line 93"/>
            <p:cNvSpPr>
              <a:spLocks noChangeShapeType="1"/>
            </p:cNvSpPr>
            <p:nvPr/>
          </p:nvSpPr>
          <p:spPr bwMode="auto">
            <a:xfrm>
              <a:off x="3360" y="1728"/>
              <a:ext cx="432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78" name="Line 94"/>
            <p:cNvSpPr>
              <a:spLocks noChangeShapeType="1"/>
            </p:cNvSpPr>
            <p:nvPr/>
          </p:nvSpPr>
          <p:spPr bwMode="auto">
            <a:xfrm>
              <a:off x="3792" y="158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79" name="Line 95"/>
            <p:cNvSpPr>
              <a:spLocks noChangeShapeType="1"/>
            </p:cNvSpPr>
            <p:nvPr/>
          </p:nvSpPr>
          <p:spPr bwMode="auto">
            <a:xfrm>
              <a:off x="3792" y="1584"/>
              <a:ext cx="576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80" name="Line 96"/>
            <p:cNvSpPr>
              <a:spLocks noChangeShapeType="1"/>
            </p:cNvSpPr>
            <p:nvPr/>
          </p:nvSpPr>
          <p:spPr bwMode="auto">
            <a:xfrm>
              <a:off x="4368" y="158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707681" name="Line 97"/>
            <p:cNvSpPr>
              <a:spLocks noChangeShapeType="1"/>
            </p:cNvSpPr>
            <p:nvPr/>
          </p:nvSpPr>
          <p:spPr bwMode="auto">
            <a:xfrm>
              <a:off x="4368" y="1728"/>
              <a:ext cx="576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07683" name="Text Box 99"/>
          <p:cNvSpPr txBox="1">
            <a:spLocks noChangeArrowheads="1"/>
          </p:cNvSpPr>
          <p:nvPr/>
        </p:nvSpPr>
        <p:spPr bwMode="auto">
          <a:xfrm>
            <a:off x="4586338" y="1981200"/>
            <a:ext cx="2497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en-US" sz="2000" dirty="0"/>
              <a:t>Verilog description</a:t>
            </a:r>
          </a:p>
        </p:txBody>
      </p:sp>
      <p:sp>
        <p:nvSpPr>
          <p:cNvPr id="707685" name="AutoShape 101"/>
          <p:cNvSpPr>
            <a:spLocks noChangeArrowheads="1"/>
          </p:cNvSpPr>
          <p:nvPr/>
        </p:nvSpPr>
        <p:spPr bwMode="auto">
          <a:xfrm>
            <a:off x="3276600" y="3221037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/>
          </a:p>
        </p:txBody>
      </p:sp>
      <p:sp>
        <p:nvSpPr>
          <p:cNvPr id="707686" name="AutoShape 102"/>
          <p:cNvSpPr>
            <a:spLocks noChangeArrowheads="1"/>
          </p:cNvSpPr>
          <p:nvPr/>
        </p:nvSpPr>
        <p:spPr bwMode="auto">
          <a:xfrm>
            <a:off x="5257800" y="2459037"/>
            <a:ext cx="1295400" cy="304800"/>
          </a:xfrm>
          <a:prstGeom prst="rightArrow">
            <a:avLst>
              <a:gd name="adj1" fmla="val 50000"/>
              <a:gd name="adj2" fmla="val 10625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/>
          </a:p>
        </p:txBody>
      </p:sp>
      <p:sp>
        <p:nvSpPr>
          <p:cNvPr id="707687" name="AutoShape 103"/>
          <p:cNvSpPr>
            <a:spLocks noChangeArrowheads="1"/>
          </p:cNvSpPr>
          <p:nvPr/>
        </p:nvSpPr>
        <p:spPr bwMode="auto">
          <a:xfrm>
            <a:off x="5257800" y="4038600"/>
            <a:ext cx="1295400" cy="304800"/>
          </a:xfrm>
          <a:prstGeom prst="rightArrow">
            <a:avLst>
              <a:gd name="adj1" fmla="val 50000"/>
              <a:gd name="adj2" fmla="val 10625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/>
          </a:p>
        </p:txBody>
      </p:sp>
      <p:sp>
        <p:nvSpPr>
          <p:cNvPr id="707688" name="Text Box 104"/>
          <p:cNvSpPr txBox="1">
            <a:spLocks noChangeArrowheads="1"/>
          </p:cNvSpPr>
          <p:nvPr/>
        </p:nvSpPr>
        <p:spPr bwMode="auto">
          <a:xfrm>
            <a:off x="7353928" y="1849437"/>
            <a:ext cx="28568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en-US" sz="2000" dirty="0"/>
              <a:t>Functional Simulation</a:t>
            </a:r>
          </a:p>
        </p:txBody>
      </p:sp>
      <p:sp>
        <p:nvSpPr>
          <p:cNvPr id="707689" name="Text Box 105"/>
          <p:cNvSpPr txBox="1">
            <a:spLocks noChangeArrowheads="1"/>
          </p:cNvSpPr>
          <p:nvPr/>
        </p:nvSpPr>
        <p:spPr bwMode="auto">
          <a:xfrm>
            <a:off x="7385050" y="3281362"/>
            <a:ext cx="3206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en-US" sz="2000" dirty="0"/>
              <a:t>Post Synthesis Simulation</a:t>
            </a:r>
          </a:p>
        </p:txBody>
      </p:sp>
      <p:sp>
        <p:nvSpPr>
          <p:cNvPr id="707690" name="Text Box 106"/>
          <p:cNvSpPr txBox="1">
            <a:spLocks noChangeArrowheads="1"/>
          </p:cNvSpPr>
          <p:nvPr/>
        </p:nvSpPr>
        <p:spPr bwMode="auto">
          <a:xfrm>
            <a:off x="3962401" y="3144838"/>
            <a:ext cx="1285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en-US" sz="2000"/>
              <a:t>Synthesis</a:t>
            </a:r>
          </a:p>
        </p:txBody>
      </p:sp>
      <p:grpSp>
        <p:nvGrpSpPr>
          <p:cNvPr id="109" name="Group 3"/>
          <p:cNvGrpSpPr>
            <a:grpSpLocks/>
          </p:cNvGrpSpPr>
          <p:nvPr/>
        </p:nvGrpSpPr>
        <p:grpSpPr bwMode="auto">
          <a:xfrm>
            <a:off x="2819400" y="5715000"/>
            <a:ext cx="1143000" cy="914400"/>
            <a:chOff x="3312" y="1008"/>
            <a:chExt cx="2304" cy="1968"/>
          </a:xfrm>
        </p:grpSpPr>
        <p:sp>
          <p:nvSpPr>
            <p:cNvPr id="110" name="Rectangle 4"/>
            <p:cNvSpPr>
              <a:spLocks noChangeArrowheads="1"/>
            </p:cNvSpPr>
            <p:nvPr/>
          </p:nvSpPr>
          <p:spPr bwMode="auto">
            <a:xfrm>
              <a:off x="3504" y="1056"/>
              <a:ext cx="576" cy="576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" name="Rectangle 5"/>
            <p:cNvSpPr>
              <a:spLocks noChangeArrowheads="1"/>
            </p:cNvSpPr>
            <p:nvPr/>
          </p:nvSpPr>
          <p:spPr bwMode="auto">
            <a:xfrm>
              <a:off x="4800" y="1056"/>
              <a:ext cx="576" cy="57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2" name="Rectangle 6"/>
            <p:cNvSpPr>
              <a:spLocks noChangeArrowheads="1"/>
            </p:cNvSpPr>
            <p:nvPr/>
          </p:nvSpPr>
          <p:spPr bwMode="auto">
            <a:xfrm>
              <a:off x="3504" y="2352"/>
              <a:ext cx="576" cy="57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3" name="Rectangle 7"/>
            <p:cNvSpPr>
              <a:spLocks noChangeArrowheads="1"/>
            </p:cNvSpPr>
            <p:nvPr/>
          </p:nvSpPr>
          <p:spPr bwMode="auto">
            <a:xfrm>
              <a:off x="4800" y="2352"/>
              <a:ext cx="576" cy="57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4" name="Line 8"/>
            <p:cNvSpPr>
              <a:spLocks noChangeShapeType="1"/>
            </p:cNvSpPr>
            <p:nvPr/>
          </p:nvSpPr>
          <p:spPr bwMode="auto">
            <a:xfrm>
              <a:off x="3312" y="172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5" name="Line 9"/>
            <p:cNvSpPr>
              <a:spLocks noChangeShapeType="1"/>
            </p:cNvSpPr>
            <p:nvPr/>
          </p:nvSpPr>
          <p:spPr bwMode="auto">
            <a:xfrm>
              <a:off x="3312" y="177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6" name="Line 10"/>
            <p:cNvSpPr>
              <a:spLocks noChangeShapeType="1"/>
            </p:cNvSpPr>
            <p:nvPr/>
          </p:nvSpPr>
          <p:spPr bwMode="auto">
            <a:xfrm>
              <a:off x="3312" y="182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7" name="Line 11"/>
            <p:cNvSpPr>
              <a:spLocks noChangeShapeType="1"/>
            </p:cNvSpPr>
            <p:nvPr/>
          </p:nvSpPr>
          <p:spPr bwMode="auto">
            <a:xfrm>
              <a:off x="3312" y="187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8" name="Line 12"/>
            <p:cNvSpPr>
              <a:spLocks noChangeShapeType="1"/>
            </p:cNvSpPr>
            <p:nvPr/>
          </p:nvSpPr>
          <p:spPr bwMode="auto">
            <a:xfrm>
              <a:off x="3312" y="192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19" name="Line 13"/>
            <p:cNvSpPr>
              <a:spLocks noChangeShapeType="1"/>
            </p:cNvSpPr>
            <p:nvPr/>
          </p:nvSpPr>
          <p:spPr bwMode="auto">
            <a:xfrm>
              <a:off x="3312" y="196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0" name="Line 14"/>
            <p:cNvSpPr>
              <a:spLocks noChangeShapeType="1"/>
            </p:cNvSpPr>
            <p:nvPr/>
          </p:nvSpPr>
          <p:spPr bwMode="auto">
            <a:xfrm>
              <a:off x="3312" y="201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1" name="Line 15"/>
            <p:cNvSpPr>
              <a:spLocks noChangeShapeType="1"/>
            </p:cNvSpPr>
            <p:nvPr/>
          </p:nvSpPr>
          <p:spPr bwMode="auto">
            <a:xfrm>
              <a:off x="3312" y="2064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2" name="Line 16"/>
            <p:cNvSpPr>
              <a:spLocks noChangeShapeType="1"/>
            </p:cNvSpPr>
            <p:nvPr/>
          </p:nvSpPr>
          <p:spPr bwMode="auto">
            <a:xfrm>
              <a:off x="3312" y="2112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3" name="Line 17"/>
            <p:cNvSpPr>
              <a:spLocks noChangeShapeType="1"/>
            </p:cNvSpPr>
            <p:nvPr/>
          </p:nvSpPr>
          <p:spPr bwMode="auto">
            <a:xfrm>
              <a:off x="3312" y="2160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4" name="Line 18"/>
            <p:cNvSpPr>
              <a:spLocks noChangeShapeType="1"/>
            </p:cNvSpPr>
            <p:nvPr/>
          </p:nvSpPr>
          <p:spPr bwMode="auto">
            <a:xfrm>
              <a:off x="3312" y="2208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312" y="2256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6" name="Line 20"/>
            <p:cNvSpPr>
              <a:spLocks noChangeShapeType="1"/>
            </p:cNvSpPr>
            <p:nvPr/>
          </p:nvSpPr>
          <p:spPr bwMode="auto">
            <a:xfrm>
              <a:off x="4176" y="100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7" name="Line 21"/>
            <p:cNvSpPr>
              <a:spLocks noChangeShapeType="1"/>
            </p:cNvSpPr>
            <p:nvPr/>
          </p:nvSpPr>
          <p:spPr bwMode="auto">
            <a:xfrm>
              <a:off x="4224" y="100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8" name="Line 22"/>
            <p:cNvSpPr>
              <a:spLocks noChangeShapeType="1"/>
            </p:cNvSpPr>
            <p:nvPr/>
          </p:nvSpPr>
          <p:spPr bwMode="auto">
            <a:xfrm>
              <a:off x="4272" y="100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29" name="Line 23"/>
            <p:cNvSpPr>
              <a:spLocks noChangeShapeType="1"/>
            </p:cNvSpPr>
            <p:nvPr/>
          </p:nvSpPr>
          <p:spPr bwMode="auto">
            <a:xfrm>
              <a:off x="4320" y="100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0" name="Line 24"/>
            <p:cNvSpPr>
              <a:spLocks noChangeShapeType="1"/>
            </p:cNvSpPr>
            <p:nvPr/>
          </p:nvSpPr>
          <p:spPr bwMode="auto">
            <a:xfrm>
              <a:off x="4368" y="100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1" name="Line 25"/>
            <p:cNvSpPr>
              <a:spLocks noChangeShapeType="1"/>
            </p:cNvSpPr>
            <p:nvPr/>
          </p:nvSpPr>
          <p:spPr bwMode="auto">
            <a:xfrm>
              <a:off x="4416" y="100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2" name="Line 26"/>
            <p:cNvSpPr>
              <a:spLocks noChangeShapeType="1"/>
            </p:cNvSpPr>
            <p:nvPr/>
          </p:nvSpPr>
          <p:spPr bwMode="auto">
            <a:xfrm>
              <a:off x="4464" y="100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3" name="Line 27"/>
            <p:cNvSpPr>
              <a:spLocks noChangeShapeType="1"/>
            </p:cNvSpPr>
            <p:nvPr/>
          </p:nvSpPr>
          <p:spPr bwMode="auto">
            <a:xfrm>
              <a:off x="4512" y="100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4" name="Line 28"/>
            <p:cNvSpPr>
              <a:spLocks noChangeShapeType="1"/>
            </p:cNvSpPr>
            <p:nvPr/>
          </p:nvSpPr>
          <p:spPr bwMode="auto">
            <a:xfrm>
              <a:off x="4560" y="100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5" name="Line 29"/>
            <p:cNvSpPr>
              <a:spLocks noChangeShapeType="1"/>
            </p:cNvSpPr>
            <p:nvPr/>
          </p:nvSpPr>
          <p:spPr bwMode="auto">
            <a:xfrm>
              <a:off x="4608" y="100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6" name="Line 30"/>
            <p:cNvSpPr>
              <a:spLocks noChangeShapeType="1"/>
            </p:cNvSpPr>
            <p:nvPr/>
          </p:nvSpPr>
          <p:spPr bwMode="auto">
            <a:xfrm>
              <a:off x="4656" y="100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37" name="Line 31"/>
            <p:cNvSpPr>
              <a:spLocks noChangeShapeType="1"/>
            </p:cNvSpPr>
            <p:nvPr/>
          </p:nvSpPr>
          <p:spPr bwMode="auto">
            <a:xfrm>
              <a:off x="4704" y="1008"/>
              <a:ext cx="0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210" name="Group 104"/>
          <p:cNvGrpSpPr>
            <a:grpSpLocks/>
          </p:cNvGrpSpPr>
          <p:nvPr/>
        </p:nvGrpSpPr>
        <p:grpSpPr bwMode="auto">
          <a:xfrm>
            <a:off x="7411865" y="5751765"/>
            <a:ext cx="2133600" cy="762000"/>
            <a:chOff x="3360" y="1152"/>
            <a:chExt cx="1680" cy="672"/>
          </a:xfrm>
        </p:grpSpPr>
        <p:sp>
          <p:nvSpPr>
            <p:cNvPr id="211" name="Line 105"/>
            <p:cNvSpPr>
              <a:spLocks noChangeShapeType="1"/>
            </p:cNvSpPr>
            <p:nvPr/>
          </p:nvSpPr>
          <p:spPr bwMode="auto">
            <a:xfrm flipV="1">
              <a:off x="3360" y="115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2" name="Line 106"/>
            <p:cNvSpPr>
              <a:spLocks noChangeShapeType="1"/>
            </p:cNvSpPr>
            <p:nvPr/>
          </p:nvSpPr>
          <p:spPr bwMode="auto">
            <a:xfrm>
              <a:off x="3360" y="1824"/>
              <a:ext cx="16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3" name="Line 107"/>
            <p:cNvSpPr>
              <a:spLocks noChangeShapeType="1"/>
            </p:cNvSpPr>
            <p:nvPr/>
          </p:nvSpPr>
          <p:spPr bwMode="auto">
            <a:xfrm>
              <a:off x="3360" y="1488"/>
              <a:ext cx="240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4" name="Line 108"/>
            <p:cNvSpPr>
              <a:spLocks noChangeShapeType="1"/>
            </p:cNvSpPr>
            <p:nvPr/>
          </p:nvSpPr>
          <p:spPr bwMode="auto">
            <a:xfrm flipV="1">
              <a:off x="3600" y="134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5" name="Line 109"/>
            <p:cNvSpPr>
              <a:spLocks noChangeShapeType="1"/>
            </p:cNvSpPr>
            <p:nvPr/>
          </p:nvSpPr>
          <p:spPr bwMode="auto">
            <a:xfrm>
              <a:off x="3600" y="1344"/>
              <a:ext cx="432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6" name="Line 110"/>
            <p:cNvSpPr>
              <a:spLocks noChangeShapeType="1"/>
            </p:cNvSpPr>
            <p:nvPr/>
          </p:nvSpPr>
          <p:spPr bwMode="auto">
            <a:xfrm>
              <a:off x="4032" y="134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7" name="Line 111"/>
            <p:cNvSpPr>
              <a:spLocks noChangeShapeType="1"/>
            </p:cNvSpPr>
            <p:nvPr/>
          </p:nvSpPr>
          <p:spPr bwMode="auto">
            <a:xfrm>
              <a:off x="4032" y="1488"/>
              <a:ext cx="528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8" name="Line 112"/>
            <p:cNvSpPr>
              <a:spLocks noChangeShapeType="1"/>
            </p:cNvSpPr>
            <p:nvPr/>
          </p:nvSpPr>
          <p:spPr bwMode="auto">
            <a:xfrm>
              <a:off x="4560" y="134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19" name="Line 113"/>
            <p:cNvSpPr>
              <a:spLocks noChangeShapeType="1"/>
            </p:cNvSpPr>
            <p:nvPr/>
          </p:nvSpPr>
          <p:spPr bwMode="auto">
            <a:xfrm>
              <a:off x="4560" y="1344"/>
              <a:ext cx="192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0" name="Line 114"/>
            <p:cNvSpPr>
              <a:spLocks noChangeShapeType="1"/>
            </p:cNvSpPr>
            <p:nvPr/>
          </p:nvSpPr>
          <p:spPr bwMode="auto">
            <a:xfrm>
              <a:off x="4752" y="134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1" name="Line 115"/>
            <p:cNvSpPr>
              <a:spLocks noChangeShapeType="1"/>
            </p:cNvSpPr>
            <p:nvPr/>
          </p:nvSpPr>
          <p:spPr bwMode="auto">
            <a:xfrm>
              <a:off x="4752" y="1488"/>
              <a:ext cx="192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2" name="Line 116"/>
            <p:cNvSpPr>
              <a:spLocks noChangeShapeType="1"/>
            </p:cNvSpPr>
            <p:nvPr/>
          </p:nvSpPr>
          <p:spPr bwMode="auto">
            <a:xfrm>
              <a:off x="3360" y="1728"/>
              <a:ext cx="432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3" name="Line 117"/>
            <p:cNvSpPr>
              <a:spLocks noChangeShapeType="1"/>
            </p:cNvSpPr>
            <p:nvPr/>
          </p:nvSpPr>
          <p:spPr bwMode="auto">
            <a:xfrm>
              <a:off x="3792" y="158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4" name="Line 118"/>
            <p:cNvSpPr>
              <a:spLocks noChangeShapeType="1"/>
            </p:cNvSpPr>
            <p:nvPr/>
          </p:nvSpPr>
          <p:spPr bwMode="auto">
            <a:xfrm>
              <a:off x="3792" y="1584"/>
              <a:ext cx="576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5" name="Line 119"/>
            <p:cNvSpPr>
              <a:spLocks noChangeShapeType="1"/>
            </p:cNvSpPr>
            <p:nvPr/>
          </p:nvSpPr>
          <p:spPr bwMode="auto">
            <a:xfrm>
              <a:off x="4368" y="1584"/>
              <a:ext cx="0" cy="144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226" name="Line 120"/>
            <p:cNvSpPr>
              <a:spLocks noChangeShapeType="1"/>
            </p:cNvSpPr>
            <p:nvPr/>
          </p:nvSpPr>
          <p:spPr bwMode="auto">
            <a:xfrm>
              <a:off x="4368" y="1728"/>
              <a:ext cx="576" cy="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57" name="AutoShape 151"/>
          <p:cNvSpPr>
            <a:spLocks noChangeArrowheads="1"/>
          </p:cNvSpPr>
          <p:nvPr/>
        </p:nvSpPr>
        <p:spPr bwMode="auto">
          <a:xfrm>
            <a:off x="3124200" y="4953000"/>
            <a:ext cx="533400" cy="304800"/>
          </a:xfrm>
          <a:prstGeom prst="downArrow">
            <a:avLst>
              <a:gd name="adj1" fmla="val 50000"/>
              <a:gd name="adj2" fmla="val 2500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/>
          </a:p>
        </p:txBody>
      </p:sp>
      <p:sp>
        <p:nvSpPr>
          <p:cNvPr id="259" name="AutoShape 153"/>
          <p:cNvSpPr>
            <a:spLocks noChangeArrowheads="1"/>
          </p:cNvSpPr>
          <p:nvPr/>
        </p:nvSpPr>
        <p:spPr bwMode="auto">
          <a:xfrm>
            <a:off x="5257800" y="6096000"/>
            <a:ext cx="1295400" cy="304800"/>
          </a:xfrm>
          <a:prstGeom prst="rightArrow">
            <a:avLst>
              <a:gd name="adj1" fmla="val 50000"/>
              <a:gd name="adj2" fmla="val 106250"/>
            </a:avLst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GB"/>
          </a:p>
        </p:txBody>
      </p:sp>
      <p:sp>
        <p:nvSpPr>
          <p:cNvPr id="261" name="Text Box 155"/>
          <p:cNvSpPr txBox="1">
            <a:spLocks noChangeArrowheads="1"/>
          </p:cNvSpPr>
          <p:nvPr/>
        </p:nvSpPr>
        <p:spPr bwMode="auto">
          <a:xfrm>
            <a:off x="3827463" y="4708525"/>
            <a:ext cx="386516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en-US" sz="2000" dirty="0"/>
              <a:t>Implementation</a:t>
            </a:r>
            <a:endParaRPr lang="pl-PL" sz="2000" dirty="0"/>
          </a:p>
          <a:p>
            <a:pPr>
              <a:spcBef>
                <a:spcPct val="0"/>
              </a:spcBef>
              <a:buClrTx/>
            </a:pPr>
            <a:r>
              <a:rPr lang="pl-PL" sz="2000" dirty="0"/>
              <a:t>(Mapping, Placing &amp; Routing)</a:t>
            </a:r>
            <a:endParaRPr lang="en-US" sz="2000" dirty="0"/>
          </a:p>
        </p:txBody>
      </p:sp>
      <p:sp>
        <p:nvSpPr>
          <p:cNvPr id="263" name="Text Box 157"/>
          <p:cNvSpPr txBox="1">
            <a:spLocks noChangeArrowheads="1"/>
          </p:cNvSpPr>
          <p:nvPr/>
        </p:nvSpPr>
        <p:spPr bwMode="auto">
          <a:xfrm>
            <a:off x="7488066" y="5257801"/>
            <a:ext cx="320151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/>
              <a:t>Timing Place and Route </a:t>
            </a:r>
          </a:p>
          <a:p>
            <a:pPr>
              <a:spcBef>
                <a:spcPct val="0"/>
              </a:spcBef>
            </a:pPr>
            <a:r>
              <a:rPr lang="en-US" sz="2000" dirty="0"/>
              <a:t>Simulation</a:t>
            </a:r>
          </a:p>
          <a:p>
            <a:pPr>
              <a:spcBef>
                <a:spcPct val="0"/>
              </a:spcBef>
              <a:buClrTx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63092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Simulator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ModelSim</a:t>
            </a:r>
            <a:endParaRPr lang="en-GB" dirty="0"/>
          </a:p>
          <a:p>
            <a:pPr lvl="1"/>
            <a:r>
              <a:rPr lang="en-GB" dirty="0"/>
              <a:t>Mentor Company</a:t>
            </a:r>
          </a:p>
          <a:p>
            <a:endParaRPr lang="en-US" dirty="0"/>
          </a:p>
          <a:p>
            <a:r>
              <a:rPr lang="en-US" dirty="0"/>
              <a:t>ISIM</a:t>
            </a:r>
          </a:p>
          <a:p>
            <a:pPr lvl="1"/>
            <a:r>
              <a:rPr lang="en-US" dirty="0"/>
              <a:t>Xilinx</a:t>
            </a:r>
            <a:endParaRPr lang="en-GB" dirty="0"/>
          </a:p>
          <a:p>
            <a:endParaRPr lang="en-GB" dirty="0"/>
          </a:p>
          <a:p>
            <a:r>
              <a:rPr lang="en-GB" dirty="0"/>
              <a:t>Active-HDL</a:t>
            </a:r>
          </a:p>
          <a:p>
            <a:pPr lvl="1"/>
            <a:r>
              <a:rPr lang="en-GB" dirty="0" err="1"/>
              <a:t>Aldec</a:t>
            </a:r>
            <a:r>
              <a:rPr lang="en-GB" dirty="0"/>
              <a:t> Company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.... Many other simulations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407" y="3684185"/>
            <a:ext cx="2971800" cy="189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62407" y="1187798"/>
            <a:ext cx="2971800" cy="2165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9884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02" y="624110"/>
            <a:ext cx="7046399" cy="1280890"/>
          </a:xfrm>
        </p:spPr>
        <p:txBody>
          <a:bodyPr/>
          <a:lstStyle/>
          <a:p>
            <a:r>
              <a:rPr lang="en-GB" dirty="0"/>
              <a:t>Hardware Design Languages</a:t>
            </a:r>
            <a:r>
              <a:rPr lang="en-US" dirty="0"/>
              <a:t> (Verilog)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600" dirty="0"/>
              <a:t>Example: Behavioural Verilog code for Counter:</a:t>
            </a:r>
          </a:p>
          <a:p>
            <a:pPr lvl="2">
              <a:spcBef>
                <a:spcPts val="0"/>
              </a:spcBef>
              <a:buNone/>
            </a:pPr>
            <a:endParaRPr lang="en-GB" sz="1600" dirty="0"/>
          </a:p>
          <a:p>
            <a:pPr lvl="2">
              <a:spcBef>
                <a:spcPts val="0"/>
              </a:spcBef>
              <a:buNone/>
            </a:pPr>
            <a:r>
              <a:rPr lang="en-GB" sz="1600" dirty="0"/>
              <a:t>module counter(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/>
              <a:t>    input </a:t>
            </a:r>
            <a:r>
              <a:rPr lang="en-GB" sz="1600" dirty="0" err="1"/>
              <a:t>clk</a:t>
            </a:r>
            <a:r>
              <a:rPr lang="en-GB" sz="1600" dirty="0"/>
              <a:t>,</a:t>
            </a:r>
          </a:p>
          <a:p>
            <a:pPr lvl="2">
              <a:spcBef>
                <a:spcPts val="0"/>
              </a:spcBef>
              <a:buNone/>
            </a:pPr>
            <a:r>
              <a:rPr lang="en-US" sz="1600" dirty="0"/>
              <a:t>	input reset,</a:t>
            </a:r>
          </a:p>
          <a:p>
            <a:pPr lvl="2">
              <a:spcBef>
                <a:spcPts val="0"/>
              </a:spcBef>
              <a:buNone/>
            </a:pPr>
            <a:r>
              <a:rPr lang="en-US" sz="1600" dirty="0"/>
              <a:t>	output </a:t>
            </a:r>
            <a:r>
              <a:rPr lang="en-US" sz="1600" dirty="0" err="1"/>
              <a:t>reg</a:t>
            </a:r>
            <a:r>
              <a:rPr lang="en-US" sz="1600" dirty="0"/>
              <a:t> [20:0] counter</a:t>
            </a:r>
            <a:r>
              <a:rPr lang="en-GB" sz="1600" dirty="0"/>
              <a:t>);</a:t>
            </a:r>
          </a:p>
          <a:p>
            <a:pPr lvl="2">
              <a:spcBef>
                <a:spcPts val="0"/>
              </a:spcBef>
              <a:buNone/>
            </a:pPr>
            <a:endParaRPr lang="en-GB" sz="1600" dirty="0"/>
          </a:p>
          <a:p>
            <a:pPr lvl="2">
              <a:spcBef>
                <a:spcPts val="0"/>
              </a:spcBef>
              <a:buNone/>
            </a:pPr>
            <a:r>
              <a:rPr lang="en-GB" sz="1600" dirty="0"/>
              <a:t>always @(</a:t>
            </a:r>
            <a:r>
              <a:rPr lang="en-GB" sz="1600" dirty="0" err="1"/>
              <a:t>posedge</a:t>
            </a:r>
            <a:r>
              <a:rPr lang="en-GB" sz="1600" dirty="0"/>
              <a:t> </a:t>
            </a:r>
            <a:r>
              <a:rPr lang="en-GB" sz="1600" dirty="0" err="1"/>
              <a:t>clk</a:t>
            </a:r>
            <a:r>
              <a:rPr lang="en-GB" sz="1600" dirty="0"/>
              <a:t>)</a:t>
            </a:r>
          </a:p>
          <a:p>
            <a:pPr lvl="2">
              <a:spcBef>
                <a:spcPts val="0"/>
              </a:spcBef>
              <a:buNone/>
            </a:pPr>
            <a:r>
              <a:rPr lang="en-US" sz="1600" dirty="0"/>
              <a:t>	if (reset)</a:t>
            </a:r>
          </a:p>
          <a:p>
            <a:pPr lvl="2">
              <a:spcBef>
                <a:spcPts val="0"/>
              </a:spcBef>
              <a:buNone/>
            </a:pPr>
            <a:r>
              <a:rPr lang="en-US" sz="1600" dirty="0"/>
              <a:t>		</a:t>
            </a:r>
            <a:r>
              <a:rPr lang="en-GB" sz="1600" dirty="0"/>
              <a:t>counter&lt;=0;</a:t>
            </a:r>
          </a:p>
          <a:p>
            <a:pPr lvl="2">
              <a:spcBef>
                <a:spcPts val="0"/>
              </a:spcBef>
              <a:buNone/>
            </a:pPr>
            <a:r>
              <a:rPr lang="en-US" sz="1600" dirty="0"/>
              <a:t>	else</a:t>
            </a:r>
          </a:p>
          <a:p>
            <a:pPr lvl="2">
              <a:spcBef>
                <a:spcPts val="0"/>
              </a:spcBef>
              <a:buNone/>
            </a:pPr>
            <a:r>
              <a:rPr lang="en-US" sz="1600" dirty="0"/>
              <a:t>		</a:t>
            </a:r>
            <a:r>
              <a:rPr lang="en-GB" sz="1600" dirty="0"/>
              <a:t>counter&lt;=counter+1;</a:t>
            </a:r>
          </a:p>
          <a:p>
            <a:pPr lvl="2">
              <a:spcBef>
                <a:spcPts val="0"/>
              </a:spcBef>
              <a:buNone/>
            </a:pPr>
            <a:r>
              <a:rPr lang="en-US" sz="1600" dirty="0" err="1"/>
              <a:t>endmodule</a:t>
            </a:r>
            <a:endParaRPr lang="en-US" sz="1600" dirty="0"/>
          </a:p>
          <a:p>
            <a:pPr>
              <a:spcBef>
                <a:spcPts val="0"/>
              </a:spcBef>
            </a:pPr>
            <a:endParaRPr lang="en-GB" sz="1600" dirty="0"/>
          </a:p>
          <a:p>
            <a:pPr>
              <a:spcBef>
                <a:spcPts val="0"/>
              </a:spcBef>
            </a:pPr>
            <a:r>
              <a:rPr lang="en-US" sz="1600" dirty="0"/>
              <a:t>Observing the output of the synthesize tool in Xilinx ISE.</a:t>
            </a:r>
          </a:p>
          <a:p>
            <a:pPr>
              <a:spcBef>
                <a:spcPts val="0"/>
              </a:spcBef>
            </a:pPr>
            <a:r>
              <a:rPr lang="en-US" sz="1600" dirty="0"/>
              <a:t>Observing Sequential and Combinational structures.</a:t>
            </a:r>
            <a:endParaRPr lang="en-GB" sz="1600" dirty="0"/>
          </a:p>
          <a:p>
            <a:pPr lvl="2">
              <a:spcBef>
                <a:spcPts val="0"/>
              </a:spcBef>
              <a:buNone/>
            </a:pPr>
            <a:endParaRPr lang="en-US" sz="1600" dirty="0"/>
          </a:p>
          <a:p>
            <a:pPr lvl="2">
              <a:spcBef>
                <a:spcPts val="0"/>
              </a:spcBef>
              <a:buNone/>
            </a:pPr>
            <a:endParaRPr lang="en-US" sz="1600" dirty="0"/>
          </a:p>
          <a:p>
            <a:pPr lvl="2">
              <a:spcBef>
                <a:spcPts val="0"/>
              </a:spcBef>
              <a:buNone/>
            </a:pP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2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"/>
    </mc:Choice>
    <mc:Fallback xmlns="">
      <p:transition spd="slow" advTm="454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Hierarchical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600200"/>
            <a:ext cx="7467600" cy="5257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Two Design Methodologies</a:t>
            </a:r>
          </a:p>
          <a:p>
            <a:pPr lvl="1"/>
            <a:endParaRPr lang="en-US" b="1" dirty="0"/>
          </a:p>
          <a:p>
            <a:pPr lvl="1"/>
            <a:r>
              <a:rPr lang="en-US" b="1" dirty="0"/>
              <a:t>Top – Down</a:t>
            </a:r>
          </a:p>
          <a:p>
            <a:pPr lvl="2"/>
            <a:r>
              <a:rPr lang="en-GB" dirty="0"/>
              <a:t>Complete understanding of the system. </a:t>
            </a:r>
          </a:p>
          <a:p>
            <a:pPr lvl="2"/>
            <a:r>
              <a:rPr lang="en-GB" dirty="0"/>
              <a:t>No coding can begin until a sufficient level of detail has been reached</a:t>
            </a:r>
          </a:p>
          <a:p>
            <a:pPr lvl="2"/>
            <a:r>
              <a:rPr lang="en-GB" dirty="0"/>
              <a:t>Placing black boxes stubs instead real modules. </a:t>
            </a:r>
          </a:p>
          <a:p>
            <a:pPr lvl="2"/>
            <a:r>
              <a:rPr lang="en-GB" dirty="0"/>
              <a:t>Increase the delay of testing the ultimate system until significant design is complete.</a:t>
            </a:r>
          </a:p>
          <a:p>
            <a:pPr marL="548640" lvl="2">
              <a:spcBef>
                <a:spcPts val="600"/>
              </a:spcBef>
              <a:buSzPct val="70000"/>
            </a:pPr>
            <a:endParaRPr lang="en-US" dirty="0"/>
          </a:p>
          <a:p>
            <a:pPr marL="548640" lvl="2">
              <a:spcBef>
                <a:spcPts val="600"/>
              </a:spcBef>
              <a:buSzPct val="70000"/>
            </a:pPr>
            <a:endParaRPr lang="en-US" dirty="0"/>
          </a:p>
          <a:p>
            <a:pPr marL="548640" lvl="2">
              <a:spcBef>
                <a:spcPts val="600"/>
              </a:spcBef>
              <a:buSzPct val="70000"/>
            </a:pPr>
            <a:r>
              <a:rPr lang="en-US" sz="2100" b="1" dirty="0"/>
              <a:t>Bottom-Up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Emphasizes coding and early testing,</a:t>
            </a:r>
          </a:p>
          <a:p>
            <a:pPr lvl="2">
              <a:buNone/>
            </a:pPr>
            <a:r>
              <a:rPr lang="en-GB" dirty="0"/>
              <a:t>	 as soon as the first module has been specified. </a:t>
            </a:r>
          </a:p>
          <a:p>
            <a:pPr lvl="2"/>
            <a:r>
              <a:rPr lang="en-GB" dirty="0"/>
              <a:t>Increases the risk of design (no clear idea of how the sub-modules link to each other.</a:t>
            </a:r>
          </a:p>
          <a:p>
            <a:pPr lvl="2"/>
            <a:r>
              <a:rPr lang="en-GB" dirty="0"/>
              <a:t>Re-usability of code is one of the main benefits of the bottom-up approach</a:t>
            </a:r>
            <a:endParaRPr lang="en-US" dirty="0"/>
          </a:p>
          <a:p>
            <a:endParaRPr lang="en-US" dirty="0"/>
          </a:p>
          <a:p>
            <a:r>
              <a:rPr lang="en-US" dirty="0"/>
              <a:t>In practice we use a mixture of them.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532" b="28291"/>
          <a:stretch>
            <a:fillRect/>
          </a:stretch>
        </p:blipFill>
        <p:spPr bwMode="auto">
          <a:xfrm>
            <a:off x="6248400" y="1358348"/>
            <a:ext cx="4191000" cy="1308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22414"/>
          <a:stretch>
            <a:fillRect/>
          </a:stretch>
        </p:blipFill>
        <p:spPr bwMode="auto">
          <a:xfrm>
            <a:off x="5911017" y="3666153"/>
            <a:ext cx="4154311" cy="1430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1755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1" y="624110"/>
            <a:ext cx="7122599" cy="1280890"/>
          </a:xfrm>
        </p:spPr>
        <p:txBody>
          <a:bodyPr/>
          <a:lstStyle/>
          <a:p>
            <a:r>
              <a:rPr lang="en-GB" dirty="0"/>
              <a:t>Hardware Design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654" y="1524000"/>
            <a:ext cx="8639546" cy="4724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1600" dirty="0"/>
              <a:t>There are two popular industry standard hardware description languages:</a:t>
            </a:r>
          </a:p>
          <a:p>
            <a:pPr lvl="1">
              <a:spcBef>
                <a:spcPts val="0"/>
              </a:spcBef>
            </a:pPr>
            <a:r>
              <a:rPr lang="en-GB" dirty="0"/>
              <a:t>VHDL</a:t>
            </a:r>
          </a:p>
          <a:p>
            <a:pPr lvl="1">
              <a:spcBef>
                <a:spcPts val="0"/>
              </a:spcBef>
            </a:pPr>
            <a:r>
              <a:rPr lang="en-GB" dirty="0"/>
              <a:t>Verilog</a:t>
            </a:r>
          </a:p>
          <a:p>
            <a:pPr>
              <a:spcBef>
                <a:spcPts val="0"/>
              </a:spcBef>
            </a:pPr>
            <a:endParaRPr lang="en-GB" sz="1600" dirty="0"/>
          </a:p>
          <a:p>
            <a:pPr>
              <a:spcBef>
                <a:spcPts val="0"/>
              </a:spcBef>
            </a:pPr>
            <a:r>
              <a:rPr lang="en-GB" sz="1600" dirty="0"/>
              <a:t>There exists many specific tools and libraries written in either VHDL or Verilog.</a:t>
            </a:r>
          </a:p>
          <a:p>
            <a:pPr>
              <a:spcBef>
                <a:spcPts val="0"/>
              </a:spcBef>
            </a:pPr>
            <a:endParaRPr lang="en-GB" sz="1600" dirty="0"/>
          </a:p>
          <a:p>
            <a:pPr>
              <a:spcBef>
                <a:spcPts val="0"/>
              </a:spcBef>
            </a:pPr>
            <a:r>
              <a:rPr lang="en-GB" sz="1600" dirty="0"/>
              <a:t>VHDL (Very high speed integrated circuit Hardware Description Language) became IEEE standard 1076 in 1987.</a:t>
            </a:r>
          </a:p>
          <a:p>
            <a:pPr>
              <a:spcBef>
                <a:spcPts val="0"/>
              </a:spcBef>
            </a:pPr>
            <a:endParaRPr lang="en-GB" sz="1600" dirty="0"/>
          </a:p>
          <a:p>
            <a:pPr>
              <a:spcBef>
                <a:spcPts val="0"/>
              </a:spcBef>
            </a:pPr>
            <a:r>
              <a:rPr lang="en-GB" sz="1600" dirty="0"/>
              <a:t>The Verilog language has been used far longer than VHDL and became IEEE Standard 1364-1995 (Verilog-95)</a:t>
            </a:r>
          </a:p>
          <a:p>
            <a:pPr lvl="1">
              <a:spcBef>
                <a:spcPts val="0"/>
              </a:spcBef>
            </a:pPr>
            <a:r>
              <a:rPr lang="en-GB" dirty="0"/>
              <a:t>it was launched by Gateway company in 1983.</a:t>
            </a:r>
          </a:p>
          <a:p>
            <a:pPr lvl="1">
              <a:spcBef>
                <a:spcPts val="0"/>
              </a:spcBef>
            </a:pPr>
            <a:r>
              <a:rPr lang="en-GB" dirty="0"/>
              <a:t>Cadence bought Gateway and opened Verilog to the public domain in 1990.</a:t>
            </a:r>
          </a:p>
          <a:p>
            <a:pPr lvl="1">
              <a:spcBef>
                <a:spcPts val="0"/>
              </a:spcBef>
            </a:pPr>
            <a:r>
              <a:rPr lang="en-GB" dirty="0"/>
              <a:t>Extensions to Verilog-95: IEEE Standard 1364-2001 known as Verilog-2001 (support for 2's complement signed variables and ….).</a:t>
            </a:r>
          </a:p>
          <a:p>
            <a:pPr>
              <a:spcBef>
                <a:spcPts val="0"/>
              </a:spcBef>
            </a:pPr>
            <a:endParaRPr lang="en-GB" b="1" dirty="0"/>
          </a:p>
          <a:p>
            <a:pPr>
              <a:spcBef>
                <a:spcPts val="0"/>
              </a:spcBef>
            </a:pPr>
            <a:r>
              <a:rPr lang="en-GB" b="1" dirty="0"/>
              <a:t>A New Trend in Hardware Description:</a:t>
            </a:r>
          </a:p>
          <a:p>
            <a:pPr lvl="1">
              <a:spcBef>
                <a:spcPts val="0"/>
              </a:spcBef>
            </a:pPr>
            <a:r>
              <a:rPr lang="en-GB" b="1" dirty="0"/>
              <a:t>High-level synthesis(HLS)</a:t>
            </a:r>
            <a:r>
              <a:rPr lang="en-GB" dirty="0"/>
              <a:t>: Accept synthesizable subsets of ANSI C/C++/</a:t>
            </a:r>
            <a:r>
              <a:rPr lang="en-GB" dirty="0" err="1"/>
              <a:t>SystemC</a:t>
            </a:r>
            <a:r>
              <a:rPr lang="en-GB" dirty="0"/>
              <a:t>/MATLAB. Then the code is analysed to create a register-transfer level (RTL) code such as Verilog and VHDL.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Explosion 1 5"/>
          <p:cNvSpPr/>
          <p:nvPr/>
        </p:nvSpPr>
        <p:spPr>
          <a:xfrm>
            <a:off x="8839200" y="5029200"/>
            <a:ext cx="1905000" cy="1066800"/>
          </a:xfrm>
          <a:prstGeom prst="irregularSeal1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New Trend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32493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"/>
    </mc:Choice>
    <mc:Fallback xmlns="">
      <p:transition spd="slow" advTm="39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</a:t>
            </a:r>
            <a:r>
              <a:rPr lang="en-US" dirty="0" err="1"/>
              <a:t>Verilog</a:t>
            </a:r>
            <a:r>
              <a:rPr lang="en-US" dirty="0"/>
              <a:t> HDL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7375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dirty="0" err="1"/>
              <a:t>Verilog</a:t>
            </a:r>
            <a:r>
              <a:rPr lang="en-US" sz="1600" dirty="0"/>
              <a:t> HDL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General-purpose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Easy to learn, easy to use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Similar in syntax to C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Supported by logic synthesis tools and simulators.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Not all constructs are synthesizable</a:t>
            </a:r>
          </a:p>
          <a:p>
            <a:pPr lvl="2">
              <a:spcBef>
                <a:spcPts val="600"/>
              </a:spcBef>
            </a:pP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 of </a:t>
            </a:r>
            <a:r>
              <a:rPr lang="en-GB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non synthesizable 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Command </a:t>
            </a:r>
          </a:p>
          <a:p>
            <a:pPr lvl="4">
              <a:spcBef>
                <a:spcPts val="6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useless;</a:t>
            </a:r>
          </a:p>
          <a:p>
            <a:pPr lvl="4">
              <a:spcBef>
                <a:spcPts val="6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initial begin</a:t>
            </a:r>
          </a:p>
          <a:p>
            <a:pPr lvl="4">
              <a:spcBef>
                <a:spcPts val="600"/>
              </a:spcBef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$display(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“Hello World!”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4">
              <a:spcBef>
                <a:spcPts val="6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#10  $finish;</a:t>
            </a:r>
          </a:p>
          <a:p>
            <a:pPr lvl="4">
              <a:spcBef>
                <a:spcPts val="600"/>
              </a:spcBef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end</a:t>
            </a:r>
          </a:p>
          <a:p>
            <a:pPr lvl="4">
              <a:spcBef>
                <a:spcPts val="600"/>
              </a:spcBef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  <a:buNone/>
            </a:pPr>
            <a:r>
              <a:rPr lang="en-US" dirty="0"/>
              <a:t>		Compare to </a:t>
            </a:r>
            <a:r>
              <a:rPr lang="en-US" dirty="0" err="1"/>
              <a:t>printf</a:t>
            </a:r>
            <a:r>
              <a:rPr lang="en-US" dirty="0"/>
              <a:t>() in C</a:t>
            </a:r>
          </a:p>
          <a:p>
            <a:pPr lvl="1">
              <a:spcBef>
                <a:spcPts val="600"/>
              </a:spcBef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600"/>
              </a:spcBef>
            </a:pP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"/>
    </mc:Choice>
    <mc:Fallback xmlns="">
      <p:transition spd="slow" advTm="37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ماژول </a:t>
            </a:r>
            <a:r>
              <a:rPr lang="en-US" b="1" dirty="0">
                <a:cs typeface="B Nazanin" panose="00000400000000000000" pitchFamily="2" charset="-78"/>
              </a:rPr>
              <a:t>        </a:t>
            </a:r>
            <a:r>
              <a:rPr lang="fa-IR" b="1" dirty="0">
                <a:cs typeface="B Nazanin" panose="00000400000000000000" pitchFamily="2" charset="-78"/>
              </a:rPr>
              <a:t>					</a:t>
            </a:r>
            <a:r>
              <a:rPr lang="en-US" b="1" dirty="0">
                <a:cs typeface="B Nazanin" panose="00000400000000000000" pitchFamily="2" charset="-78"/>
              </a:rPr>
              <a:t>   </a:t>
            </a:r>
            <a:r>
              <a:rPr lang="fa-IR" b="1" dirty="0">
                <a:cs typeface="B Nazanin" panose="00000400000000000000" pitchFamily="2" charset="-78"/>
              </a:rPr>
              <a:t> </a:t>
            </a:r>
            <a:r>
              <a:rPr lang="en-GB" b="1" dirty="0">
                <a:cs typeface="B Nazanin" panose="00000400000000000000" pitchFamily="2" charset="-78"/>
              </a:rPr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0207" y="1752600"/>
            <a:ext cx="7438194" cy="4876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Verilog Basic Building Block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It can communicate with other parts of the project through ports: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Input ports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Output ports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Bidirectional ports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These ports may be real FPGA I/Os or wires inside the design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A module can be defined without any ports.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GB" dirty="0"/>
              <a:t>Ports can </a:t>
            </a:r>
            <a:r>
              <a:rPr lang="en-US" dirty="0"/>
              <a:t>be multiple bits wide.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Example:      input  [7:0] a;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5161548" y="3276600"/>
            <a:ext cx="5049253" cy="1752600"/>
            <a:chOff x="3429000" y="3581400"/>
            <a:chExt cx="5049253" cy="1752600"/>
          </a:xfrm>
        </p:grpSpPr>
        <p:sp>
          <p:nvSpPr>
            <p:cNvPr id="4" name="Rounded Rectangle 3"/>
            <p:cNvSpPr/>
            <p:nvPr/>
          </p:nvSpPr>
          <p:spPr>
            <a:xfrm>
              <a:off x="5390147" y="3581400"/>
              <a:ext cx="1411705" cy="15240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Module</a:t>
              </a:r>
            </a:p>
            <a:p>
              <a:pPr algn="ctr"/>
              <a:r>
                <a:rPr lang="en-GB" dirty="0"/>
                <a:t>1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76800" y="3962400"/>
              <a:ext cx="5133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876800" y="4234543"/>
              <a:ext cx="5133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4876800" y="4452257"/>
              <a:ext cx="5133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76800" y="4669971"/>
              <a:ext cx="513347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781800" y="4800600"/>
              <a:ext cx="513347" cy="0"/>
            </a:xfrm>
            <a:prstGeom prst="straightConnector1">
              <a:avLst/>
            </a:prstGeom>
            <a:ln w="3810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801853" y="4016829"/>
              <a:ext cx="5133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801853" y="4234543"/>
              <a:ext cx="513347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3429000" y="4343400"/>
              <a:ext cx="1411705" cy="9906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Module</a:t>
              </a:r>
            </a:p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315200" y="3733800"/>
              <a:ext cx="1163053" cy="8382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Module</a:t>
              </a:r>
            </a:p>
            <a:p>
              <a:pPr algn="ctr"/>
              <a:r>
                <a:rPr lang="en-GB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65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0"/>
    </mc:Choice>
    <mc:Fallback xmlns="">
      <p:transition spd="slow" advTm="59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1" y="147339"/>
            <a:ext cx="6589199" cy="640445"/>
          </a:xfrm>
        </p:spPr>
        <p:txBody>
          <a:bodyPr/>
          <a:lstStyle/>
          <a:p>
            <a:r>
              <a:rPr lang="en-GB" dirty="0" err="1"/>
              <a:t>Module:definition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152908"/>
            <a:ext cx="7848600" cy="5334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  <a:r>
              <a:rPr lang="en-GB" b="1" dirty="0"/>
              <a:t>Definition of a module</a:t>
            </a:r>
          </a:p>
          <a:p>
            <a:pPr lvl="2">
              <a:spcBef>
                <a:spcPts val="0"/>
              </a:spcBef>
              <a:buNone/>
            </a:pPr>
            <a:r>
              <a:rPr lang="en-GB" b="1" dirty="0">
                <a:latin typeface="+mj-lt"/>
              </a:rPr>
              <a:t>module &lt;</a:t>
            </a:r>
            <a:r>
              <a:rPr lang="en-GB" b="1" dirty="0" err="1">
                <a:latin typeface="+mj-lt"/>
              </a:rPr>
              <a:t>module_name</a:t>
            </a:r>
            <a:r>
              <a:rPr lang="en-GB" b="1" dirty="0">
                <a:latin typeface="+mj-lt"/>
              </a:rPr>
              <a:t>&gt; (&lt;</a:t>
            </a:r>
            <a:r>
              <a:rPr lang="en-GB" b="1" dirty="0" err="1">
                <a:latin typeface="+mj-lt"/>
              </a:rPr>
              <a:t>module_port_list</a:t>
            </a:r>
            <a:r>
              <a:rPr lang="en-GB" b="1" dirty="0">
                <a:latin typeface="+mj-lt"/>
              </a:rPr>
              <a:t>&gt;);</a:t>
            </a:r>
          </a:p>
          <a:p>
            <a:pPr lvl="2">
              <a:spcBef>
                <a:spcPts val="0"/>
              </a:spcBef>
              <a:buNone/>
            </a:pPr>
            <a:r>
              <a:rPr lang="en-GB" dirty="0">
                <a:latin typeface="+mj-lt"/>
              </a:rPr>
              <a:t>		&lt;ports definition&gt; </a:t>
            </a:r>
          </a:p>
          <a:p>
            <a:pPr lvl="2">
              <a:spcBef>
                <a:spcPts val="0"/>
              </a:spcBef>
              <a:buNone/>
            </a:pPr>
            <a:r>
              <a:rPr lang="en-GB" dirty="0">
                <a:latin typeface="+mj-lt"/>
              </a:rPr>
              <a:t>		&lt;variables definition&gt; </a:t>
            </a:r>
          </a:p>
          <a:p>
            <a:pPr lvl="2">
              <a:spcBef>
                <a:spcPts val="0"/>
              </a:spcBef>
              <a:buNone/>
            </a:pPr>
            <a:r>
              <a:rPr lang="en-GB" dirty="0">
                <a:latin typeface="+mj-lt"/>
              </a:rPr>
              <a:t>			...</a:t>
            </a:r>
          </a:p>
          <a:p>
            <a:pPr lvl="2">
              <a:spcBef>
                <a:spcPts val="0"/>
              </a:spcBef>
              <a:buNone/>
            </a:pPr>
            <a:r>
              <a:rPr lang="en-GB" dirty="0">
                <a:latin typeface="+mj-lt"/>
              </a:rPr>
              <a:t>		&lt;module functionality&gt; </a:t>
            </a:r>
          </a:p>
          <a:p>
            <a:pPr lvl="2">
              <a:spcBef>
                <a:spcPts val="0"/>
              </a:spcBef>
              <a:buNone/>
            </a:pPr>
            <a:r>
              <a:rPr lang="en-US" dirty="0">
                <a:latin typeface="+mj-lt"/>
              </a:rPr>
              <a:t>			...</a:t>
            </a:r>
            <a:endParaRPr lang="en-GB" dirty="0">
              <a:latin typeface="+mj-lt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GB" b="1" dirty="0" err="1">
                <a:latin typeface="+mj-lt"/>
              </a:rPr>
              <a:t>endmodule</a:t>
            </a:r>
            <a:endParaRPr lang="en-GB" b="1" dirty="0">
              <a:latin typeface="+mj-lt"/>
            </a:endParaRPr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 marL="0" indent="0">
              <a:spcBef>
                <a:spcPts val="0"/>
              </a:spcBef>
              <a:buNone/>
            </a:pPr>
            <a:endParaRPr lang="en-GB" dirty="0"/>
          </a:p>
          <a:p>
            <a:pPr>
              <a:spcBef>
                <a:spcPts val="0"/>
              </a:spcBef>
            </a:pPr>
            <a:r>
              <a:rPr lang="en-GB" b="1" dirty="0"/>
              <a:t>A Simple Example: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module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halfadd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c,s,a,b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3">
              <a:spcBef>
                <a:spcPts val="0"/>
              </a:spcBef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input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a,b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>
              <a:spcBef>
                <a:spcPts val="0"/>
              </a:spcBef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output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s,c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3">
              <a:spcBef>
                <a:spcPts val="0"/>
              </a:spcBef>
              <a:buNone/>
            </a:pP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xor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xor_inst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s,a,b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 ;</a:t>
            </a:r>
          </a:p>
          <a:p>
            <a:pPr lvl="3">
              <a:spcBef>
                <a:spcPts val="0"/>
              </a:spcBef>
              <a:buNone/>
            </a:pPr>
            <a:r>
              <a:rPr lang="en-GB" sz="1600" dirty="0">
                <a:latin typeface="Courier New" pitchFamily="49" charset="0"/>
                <a:cs typeface="Courier New" pitchFamily="49" charset="0"/>
              </a:rPr>
              <a:t>and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and_inst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c,a,b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) ;</a:t>
            </a:r>
          </a:p>
          <a:p>
            <a:pPr lvl="2">
              <a:spcBef>
                <a:spcPts val="0"/>
              </a:spcBef>
              <a:buNone/>
            </a:pP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7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7"/>
    </mc:Choice>
    <mc:Fallback xmlns="">
      <p:transition spd="slow" advTm="41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655638"/>
            <a:ext cx="7467600" cy="715962"/>
          </a:xfrm>
        </p:spPr>
        <p:txBody>
          <a:bodyPr/>
          <a:lstStyle/>
          <a:p>
            <a:r>
              <a:rPr lang="en-GB" dirty="0"/>
              <a:t>Module Ports Declaration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1600"/>
            <a:ext cx="7467600" cy="5102352"/>
          </a:xfrm>
        </p:spPr>
        <p:txBody>
          <a:bodyPr>
            <a:noAutofit/>
          </a:bodyPr>
          <a:lstStyle/>
          <a:p>
            <a:r>
              <a:rPr lang="en-GB" dirty="0"/>
              <a:t>Interface of the module to the environment</a:t>
            </a:r>
          </a:p>
          <a:p>
            <a:pPr lvl="1"/>
            <a:r>
              <a:rPr lang="en-GB" dirty="0"/>
              <a:t>Internals of the module are not visible to the environment</a:t>
            </a:r>
          </a:p>
          <a:p>
            <a:r>
              <a:rPr lang="en-GB" dirty="0"/>
              <a:t>Items to define </a:t>
            </a:r>
          </a:p>
          <a:p>
            <a:pPr lvl="1"/>
            <a:r>
              <a:rPr lang="en-GB" dirty="0"/>
              <a:t>Port list</a:t>
            </a:r>
          </a:p>
          <a:p>
            <a:pPr lvl="1"/>
            <a:r>
              <a:rPr lang="en-GB" dirty="0"/>
              <a:t>Port type: </a:t>
            </a:r>
            <a:r>
              <a:rPr lang="en-GB" sz="1400" dirty="0"/>
              <a:t>input, output, </a:t>
            </a:r>
            <a:r>
              <a:rPr lang="en-GB" sz="1400" dirty="0" err="1"/>
              <a:t>inout</a:t>
            </a:r>
            <a:endParaRPr lang="en-GB" sz="1400" dirty="0"/>
          </a:p>
          <a:p>
            <a:pPr lvl="1"/>
            <a:r>
              <a:rPr lang="en-GB" dirty="0"/>
              <a:t>Port details (</a:t>
            </a:r>
            <a:r>
              <a:rPr lang="en-GB" dirty="0" err="1"/>
              <a:t>reg</a:t>
            </a:r>
            <a:r>
              <a:rPr lang="en-GB" dirty="0"/>
              <a:t> or wire, and bit-width)</a:t>
            </a:r>
          </a:p>
          <a:p>
            <a:r>
              <a:rPr lang="en-GB" dirty="0"/>
              <a:t>Example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module example(sum,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a,b,c_in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output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[3:0]sum;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output 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c_out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input	[3:0] 	a, b;  //wire by default</a:t>
            </a:r>
          </a:p>
          <a:p>
            <a:pPr lvl="2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input 			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c_in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 //wire by default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&lt;module internals&gt;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GB" dirty="0" err="1">
                <a:latin typeface="Courier New" pitchFamily="49" charset="0"/>
                <a:cs typeface="Courier New" pitchFamily="49" charset="0"/>
              </a:rPr>
              <a:t>endmodule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2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"/>
    </mc:Choice>
    <mc:Fallback xmlns="">
      <p:transition spd="slow" advTm="61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2|0.1|0.1|0.2|0.1|0.1|0.1|0.1|0.1|0.1|0.1|0.1|0.1|0.1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47075</TotalTime>
  <Words>4374</Words>
  <Application>Microsoft Office PowerPoint</Application>
  <PresentationFormat>Widescreen</PresentationFormat>
  <Paragraphs>770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 Nazanin</vt:lpstr>
      <vt:lpstr>Calibri</vt:lpstr>
      <vt:lpstr>Century Gothic</vt:lpstr>
      <vt:lpstr>Courier New</vt:lpstr>
      <vt:lpstr>Times New Roman</vt:lpstr>
      <vt:lpstr>Wingdings</vt:lpstr>
      <vt:lpstr>Wingdings 3</vt:lpstr>
      <vt:lpstr>Wisp</vt:lpstr>
      <vt:lpstr>FPGA basic Structure and Concept of synthesis </vt:lpstr>
      <vt:lpstr>Concept of Synthesis</vt:lpstr>
      <vt:lpstr>Hardware Design Languages (Verilog)</vt:lpstr>
      <vt:lpstr>Hardware Design Languages (Verilog)</vt:lpstr>
      <vt:lpstr>Hardware Design Languages</vt:lpstr>
      <vt:lpstr>Popularity of Verilog HDL</vt:lpstr>
      <vt:lpstr>ماژول                  Module</vt:lpstr>
      <vt:lpstr>Module:definition</vt:lpstr>
      <vt:lpstr>Module Ports Declaration</vt:lpstr>
      <vt:lpstr>ANSI C Style Port Declaration Syntax</vt:lpstr>
      <vt:lpstr>Module Hierarchy and  Module Instantiation</vt:lpstr>
      <vt:lpstr>Module Instantiation</vt:lpstr>
      <vt:lpstr>Lexical Conventions (قواعد نوشتاری) </vt:lpstr>
      <vt:lpstr>Data Values</vt:lpstr>
      <vt:lpstr>Number Representation</vt:lpstr>
      <vt:lpstr>Levels of Abstraction in Verilog</vt:lpstr>
      <vt:lpstr>Gate Level Modeling</vt:lpstr>
      <vt:lpstr>Buffers and Not Gates</vt:lpstr>
      <vt:lpstr>Bufif/Notif Gates</vt:lpstr>
      <vt:lpstr>Arrays of Gate Instances</vt:lpstr>
      <vt:lpstr>Example </vt:lpstr>
      <vt:lpstr>Data Types In Verilog</vt:lpstr>
      <vt:lpstr>Net Data Type</vt:lpstr>
      <vt:lpstr>Register Data Types</vt:lpstr>
      <vt:lpstr>Other Register Data Types: integer, real</vt:lpstr>
      <vt:lpstr>Register Data Types:  Time (will be seen in examples)</vt:lpstr>
      <vt:lpstr>Variable Vector Part Select</vt:lpstr>
      <vt:lpstr>Memories and Multi-dimensional arrays </vt:lpstr>
      <vt:lpstr>Parameters</vt:lpstr>
      <vt:lpstr>Module Ports Declaration rules</vt:lpstr>
      <vt:lpstr>Port Mapping rules in Module Instantiation</vt:lpstr>
      <vt:lpstr>Port Connection Rules</vt:lpstr>
      <vt:lpstr>Examples: 4-bit full adder </vt:lpstr>
      <vt:lpstr>Hierarchical Names </vt:lpstr>
      <vt:lpstr>Test and Verification</vt:lpstr>
      <vt:lpstr>Testbench for FullAdder</vt:lpstr>
      <vt:lpstr>Testbench for mux4_to_1</vt:lpstr>
      <vt:lpstr>Design process (1)</vt:lpstr>
      <vt:lpstr>Simulator Tools</vt:lpstr>
      <vt:lpstr>Hierarchical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آشنایی با زبانهای توصیف سخت افزار و  FPGA</dc:title>
  <dc:creator>Ehsan</dc:creator>
  <cp:lastModifiedBy>Ehsan Yazdian</cp:lastModifiedBy>
  <cp:revision>234</cp:revision>
  <dcterms:created xsi:type="dcterms:W3CDTF">2006-08-16T00:00:00Z</dcterms:created>
  <dcterms:modified xsi:type="dcterms:W3CDTF">2025-02-07T15:13:50Z</dcterms:modified>
</cp:coreProperties>
</file>