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23" r:id="rId2"/>
  </p:sldMasterIdLst>
  <p:notesMasterIdLst>
    <p:notesMasterId r:id="rId34"/>
  </p:notesMasterIdLst>
  <p:sldIdLst>
    <p:sldId id="326" r:id="rId3"/>
    <p:sldId id="328" r:id="rId4"/>
    <p:sldId id="316" r:id="rId5"/>
    <p:sldId id="315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47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E7BAC-9121-4859-B1B7-489C6B312161}" type="datetimeFigureOut">
              <a:rPr lang="en-GB" smtClean="0"/>
              <a:pPr/>
              <a:t>28/02/2025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5936C-F0B6-443A-A560-3236D7D8B99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648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DC56A1-60C5-4E2B-8F53-54DD76CC7672}" type="slidenum">
              <a:rPr lang="en-US"/>
              <a:pPr/>
              <a:t>21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8275" y="474663"/>
            <a:ext cx="6521450" cy="3668712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6355" y="4722313"/>
            <a:ext cx="4925291" cy="367952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14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0FC613-AEAB-401C-80F2-ED10C30E1F4C}" type="slidenum">
              <a:rPr lang="en-US"/>
              <a:pPr/>
              <a:t>22</a:t>
            </a:fld>
            <a:endParaRPr lang="en-US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685800" y="4875756"/>
            <a:ext cx="5486400" cy="3715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208" tIns="46799" rIns="95208" bIns="46799"/>
          <a:lstStyle/>
          <a:p>
            <a:pPr defTabSz="914108"/>
            <a:endParaRPr lang="en-US" sz="1100" dirty="0">
              <a:latin typeface="Times New Roman" pitchFamily="18" charset="0"/>
            </a:endParaRPr>
          </a:p>
        </p:txBody>
      </p:sp>
      <p:sp>
        <p:nvSpPr>
          <p:cNvPr id="1085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8275" y="474663"/>
            <a:ext cx="6521450" cy="3668712"/>
          </a:xfrm>
          <a:ln/>
        </p:spPr>
      </p:sp>
      <p:sp>
        <p:nvSpPr>
          <p:cNvPr id="1085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66355" y="4722313"/>
            <a:ext cx="4925291" cy="3679521"/>
          </a:xfrm>
        </p:spPr>
        <p:txBody>
          <a:bodyPr/>
          <a:lstStyle/>
          <a:p>
            <a:r>
              <a:rPr lang="en-US"/>
              <a:t>The major parts of a slice include two Look-Up Tables (LUTs), two sequential elements, and carry logic.  </a:t>
            </a:r>
          </a:p>
          <a:p>
            <a:endParaRPr lang="en-US"/>
          </a:p>
          <a:p>
            <a:r>
              <a:rPr lang="en-US"/>
              <a:t>The LUTs are known as the F LUT and the G LUT. The sequential elements can be programmed to be either registers or latches.</a:t>
            </a:r>
          </a:p>
          <a:p>
            <a:endParaRPr lang="en-US"/>
          </a:p>
          <a:p>
            <a:r>
              <a:rPr lang="en-US"/>
              <a:t>The next several slides cover the LUT, the carry logic, and the flip-flops in detail.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3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5364C5-FCAA-4426-BEC2-C92ACA1E074D}" type="slidenum">
              <a:rPr lang="en-US"/>
              <a:pPr/>
              <a:t>23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8275" y="474663"/>
            <a:ext cx="6521450" cy="366871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6355" y="4722313"/>
            <a:ext cx="4925291" cy="3679521"/>
          </a:xfrm>
        </p:spPr>
        <p:txBody>
          <a:bodyPr/>
          <a:lstStyle/>
          <a:p>
            <a:r>
              <a:rPr lang="en-US" dirty="0"/>
              <a:t>Look-Up Tables (LUTs) are also called Function Generators (FGs).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71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07A4D-5391-40FE-A657-8F8B9BAB58B3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06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6AC2-96C9-4A92-BC63-166FFB4C0AB5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246E1F-9E0C-48C6-8000-7A305A0CC2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03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5A1B-FEB8-47F4-9B7B-5374788F2293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8399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5A1B-FEB8-47F4-9B7B-5374788F2293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856595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5A1B-FEB8-47F4-9B7B-5374788F2293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2762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5A1B-FEB8-47F4-9B7B-5374788F2293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239273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5A1B-FEB8-47F4-9B7B-5374788F2293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2249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BF97-3F28-4C89-B017-BDDD1638E53C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09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B19E-A890-4F5A-AEAF-A739B2150E52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99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322F-D299-4AA6-9AB1-68D1A1B5751B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439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02089-2E1E-4A97-A344-DAF2703AF40C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963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38E3-F87C-4185-8D1C-5AC149BBA796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7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6A59-EB70-4537-AB73-76AC8F10A604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021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08FD-BFCC-4EF0-A050-12EE701B67AE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856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8784-0FC0-406B-BFDE-6A7817FE2446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299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3A20-6EBB-4B61-B305-1E8977DCFA5D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041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AB98-EFAF-4574-BC4B-8A401D517DC0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8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4BD3-D4D3-4C47-9C52-D0A4AE73B30B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895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C1B8B-FFC7-4E4F-9FAD-B402B1037934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717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E46C-F74A-42A4-96A4-47BF8FB3B79E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83075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E46C-F74A-42A4-96A4-47BF8FB3B79E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4119120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E46C-F74A-42A4-96A4-47BF8FB3B79E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30013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E46C-F74A-42A4-96A4-47BF8FB3B79E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111948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EAA4-35BA-4C73-ADFD-46BBA42DE5B3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903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E46C-F74A-42A4-96A4-47BF8FB3B79E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70519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EDCA-C3BD-4D3B-8B85-28C05CBD36CF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222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1BEC-DBE7-4277-B1BE-368398408085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4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5DD5-EFC7-4651-A9E8-75E8B323C3F4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9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B9E1-F895-4DD7-9D38-873EB17F5E1F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1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FD94-B8CC-4F85-A6D0-A680E34D0B13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AC61-220E-4C34-A157-3B705B3FD8AC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0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D42C-5DA5-4BDA-B57B-604AE79EAE9C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4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88AF-810B-422C-BFE5-81876C2A0373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8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AE46C-F74A-42A4-96A4-47BF8FB3B79E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8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AE46C-F74A-42A4-96A4-47BF8FB3B79E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9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1510145"/>
            <a:ext cx="4800600" cy="2262781"/>
          </a:xfrm>
        </p:spPr>
        <p:txBody>
          <a:bodyPr>
            <a:normAutofit/>
          </a:bodyPr>
          <a:lstStyle/>
          <a:p>
            <a:pPr algn="ctr" rtl="1"/>
            <a:r>
              <a:rPr lang="en-GB" sz="6600" b="1" dirty="0">
                <a:solidFill>
                  <a:schemeClr val="bg1"/>
                </a:solidFill>
              </a:rPr>
              <a:t>Dataflow Level</a:t>
            </a:r>
            <a:endParaRPr lang="en-GB" sz="6600" b="1" dirty="0">
              <a:solidFill>
                <a:schemeClr val="bg1"/>
              </a:solidFill>
              <a:cs typeface="B Nazanin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3418" y="4179601"/>
            <a:ext cx="6600451" cy="1126283"/>
          </a:xfrm>
        </p:spPr>
        <p:txBody>
          <a:bodyPr>
            <a:normAutofit/>
          </a:bodyPr>
          <a:lstStyle/>
          <a:p>
            <a:pPr lvl="1"/>
            <a:r>
              <a:rPr lang="fa-IR" sz="2600" b="1" dirty="0">
                <a:solidFill>
                  <a:schemeClr val="bg1"/>
                </a:solidFill>
                <a:cs typeface="B Nazanin" pitchFamily="2" charset="-78"/>
              </a:rPr>
              <a:t>احسان یزدیان</a:t>
            </a:r>
          </a:p>
          <a:p>
            <a:pPr lvl="1"/>
            <a:r>
              <a:rPr lang="fa-IR" sz="2600" b="1">
                <a:solidFill>
                  <a:schemeClr val="bg1"/>
                </a:solidFill>
                <a:cs typeface="B Nazanin" pitchFamily="2" charset="-78"/>
              </a:rPr>
              <a:t>زمستان </a:t>
            </a:r>
            <a:r>
              <a:rPr lang="fa-IR" sz="2600" b="1" dirty="0">
                <a:solidFill>
                  <a:schemeClr val="bg1"/>
                </a:solidFill>
                <a:cs typeface="B Nazanin" pitchFamily="2" charset="-78"/>
              </a:rPr>
              <a:t>1403</a:t>
            </a:r>
            <a:endParaRPr lang="en-GB" sz="2600" b="1" dirty="0">
              <a:solidFill>
                <a:schemeClr val="bg1"/>
              </a:solidFill>
              <a:cs typeface="B Nazanin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101841" y="5890203"/>
            <a:ext cx="573087" cy="365125"/>
          </a:xfrm>
        </p:spPr>
        <p:txBody>
          <a:bodyPr/>
          <a:lstStyle/>
          <a:p>
            <a:pPr>
              <a:defRPr/>
            </a:pPr>
            <a:fld id="{B6F15528-21DE-4FAA-801E-634DDDAF4B2B}" type="slidenum">
              <a:rPr lang="en-US">
                <a:latin typeface="Century Gothic" panose="020B0502020202020204"/>
              </a:rPr>
              <a:pPr>
                <a:defRPr/>
              </a:pPr>
              <a:t>1</a:t>
            </a:fld>
            <a:endParaRPr lang="en-US">
              <a:latin typeface="Century Gothic" panose="020B0502020202020204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883727" y="6927"/>
            <a:ext cx="28194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algn="ctr" defTabSz="914400">
              <a:spcBef>
                <a:spcPts val="600"/>
              </a:spcBef>
              <a:buClr>
                <a:srgbClr val="A53010"/>
              </a:buClr>
              <a:buSzPct val="70000"/>
              <a:defRPr/>
            </a:pPr>
            <a:r>
              <a:rPr lang="fa-IR" b="1" dirty="0">
                <a:solidFill>
                  <a:srgbClr val="766F54"/>
                </a:solidFill>
                <a:latin typeface="Century Gothic" panose="020B0502020202020204"/>
                <a:cs typeface="B Nazanin" pitchFamily="2" charset="-78"/>
              </a:rPr>
              <a:t>باسمه تعالی</a:t>
            </a:r>
            <a:endParaRPr lang="en-GB" b="1" dirty="0">
              <a:solidFill>
                <a:srgbClr val="766F54"/>
              </a:solidFill>
              <a:latin typeface="Century Gothic" panose="020B0502020202020204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9957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5842992" cy="4873752"/>
          </a:xfrm>
        </p:spPr>
        <p:txBody>
          <a:bodyPr>
            <a:normAutofit/>
          </a:bodyPr>
          <a:lstStyle/>
          <a:p>
            <a:r>
              <a:rPr lang="en-US" dirty="0"/>
              <a:t>Concatenation.</a:t>
            </a:r>
          </a:p>
          <a:p>
            <a:pPr lvl="1">
              <a:buNone/>
            </a:pPr>
            <a:endParaRPr lang="en-GB" dirty="0"/>
          </a:p>
          <a:p>
            <a:pPr lvl="1">
              <a:buNone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 = 1'b1; </a:t>
            </a:r>
          </a:p>
          <a:p>
            <a:pPr lvl="1">
              <a:buNone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 = 2'b00;</a:t>
            </a:r>
          </a:p>
          <a:p>
            <a:pPr lvl="1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assign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carry,sum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a+b+c_in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wire [7:0] a,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shifted_a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assign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shifted_a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={a[0],a[7:1]};</a:t>
            </a:r>
          </a:p>
          <a:p>
            <a:endParaRPr lang="en-US" dirty="0"/>
          </a:p>
          <a:p>
            <a:r>
              <a:rPr lang="en-US" dirty="0"/>
              <a:t>Replication.</a:t>
            </a:r>
          </a:p>
          <a:p>
            <a:pPr lvl="1"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832663"/>
              </p:ext>
            </p:extLst>
          </p:nvPr>
        </p:nvGraphicFramePr>
        <p:xfrm>
          <a:off x="5867400" y="1813560"/>
          <a:ext cx="3657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{A,B}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3’b100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{B,A,B}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5’b00100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{A,3’b001,B}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6’b100100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828456"/>
              </p:ext>
            </p:extLst>
          </p:nvPr>
        </p:nvGraphicFramePr>
        <p:xfrm>
          <a:off x="5029200" y="4709160"/>
          <a:ext cx="4419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{3{A},B}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5’b11100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{3{B},2{A}}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8’b00000011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{{3{A}}, 2’b01,{2{B}}}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9’b111010000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82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Operator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Conditional Operator</a:t>
            </a:r>
          </a:p>
          <a:p>
            <a:pPr>
              <a:buNone/>
            </a:pPr>
            <a:r>
              <a:rPr lang="en-GB" dirty="0"/>
              <a:t>		assign D = S ? B:C;</a:t>
            </a:r>
          </a:p>
          <a:p>
            <a:pPr>
              <a:buNone/>
            </a:pPr>
            <a:r>
              <a:rPr lang="en-GB" dirty="0"/>
              <a:t>			D = B 		if 	S=1</a:t>
            </a:r>
          </a:p>
          <a:p>
            <a:pPr>
              <a:buNone/>
            </a:pPr>
            <a:r>
              <a:rPr lang="en-GB" dirty="0"/>
              <a:t>			D = C 		if 	S=0;</a:t>
            </a:r>
          </a:p>
          <a:p>
            <a:pPr lvl="0">
              <a:buClr>
                <a:srgbClr val="FE8637"/>
              </a:buClr>
            </a:pPr>
            <a:endParaRPr lang="en-GB" dirty="0">
              <a:solidFill>
                <a:prstClr val="black"/>
              </a:solidFill>
            </a:endParaRPr>
          </a:p>
          <a:p>
            <a:pPr lvl="0">
              <a:buClr>
                <a:srgbClr val="FE8637"/>
              </a:buClr>
            </a:pPr>
            <a:endParaRPr lang="en-GB" dirty="0">
              <a:solidFill>
                <a:prstClr val="black"/>
              </a:solidFill>
            </a:endParaRPr>
          </a:p>
          <a:p>
            <a:pPr lvl="0">
              <a:buClr>
                <a:srgbClr val="FE8637"/>
              </a:buClr>
            </a:pPr>
            <a:r>
              <a:rPr lang="en-GB" dirty="0">
                <a:solidFill>
                  <a:prstClr val="black"/>
                </a:solidFill>
              </a:rPr>
              <a:t>A simple Example</a:t>
            </a:r>
          </a:p>
          <a:p>
            <a:pPr>
              <a:buClr>
                <a:srgbClr val="00007D"/>
              </a:buClr>
              <a:buNone/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</a:rPr>
              <a:t>reg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[7:0] a;</a:t>
            </a:r>
          </a:p>
          <a:p>
            <a:pPr>
              <a:buClr>
                <a:srgbClr val="00007D"/>
              </a:buClr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wire [3:0] out;</a:t>
            </a:r>
          </a:p>
          <a:p>
            <a:pPr>
              <a:buClr>
                <a:srgbClr val="00007D"/>
              </a:buClr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wire	control;</a:t>
            </a:r>
          </a:p>
          <a:p>
            <a:pPr>
              <a:buClr>
                <a:srgbClr val="00007D"/>
              </a:buClr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assign out = (control==1’b1) ? a[3:0] : a[7:4];</a:t>
            </a:r>
          </a:p>
          <a:p>
            <a:pPr>
              <a:buClr>
                <a:srgbClr val="00007D"/>
              </a:buClr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// the above line can be replaced with the following  </a:t>
            </a:r>
          </a:p>
          <a:p>
            <a:pPr>
              <a:buClr>
                <a:srgbClr val="00007D"/>
              </a:buClr>
              <a:buNone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//assign out = (control) ? a[3:0] : a[7:4];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1" y="2209800"/>
            <a:ext cx="193765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7593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1143000"/>
          </a:xfrm>
        </p:spPr>
        <p:txBody>
          <a:bodyPr/>
          <a:lstStyle/>
          <a:p>
            <a:r>
              <a:rPr lang="en-US" dirty="0"/>
              <a:t>Example : Bus </a:t>
            </a:r>
            <a:r>
              <a:rPr lang="en-US" dirty="0" err="1"/>
              <a:t>Mux</a:t>
            </a:r>
            <a:endParaRPr lang="fa-I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81200" y="1484314"/>
            <a:ext cx="8534400" cy="4606925"/>
          </a:xfrm>
        </p:spPr>
        <p:txBody>
          <a:bodyPr>
            <a:normAutofit lnSpcReduction="10000"/>
          </a:bodyPr>
          <a:lstStyle/>
          <a:p>
            <a:pPr eaLnBrk="1" hangingPunct="1">
              <a:buClr>
                <a:srgbClr val="00007D"/>
              </a:buClr>
              <a:buFont typeface="Wingdings" pitchFamily="2" charset="2"/>
              <a:buNone/>
            </a:pPr>
            <a:endParaRPr lang="en-US" sz="20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buClr>
                <a:srgbClr val="00007D"/>
              </a:buClr>
              <a:buFont typeface="Wingdings" pitchFamily="2" charset="2"/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module 4_input_mux (E, B, C, F, S1, S2 , D);</a:t>
            </a:r>
          </a:p>
          <a:p>
            <a:pPr eaLnBrk="1" hangingPunct="1">
              <a:buClr>
                <a:srgbClr val="00007D"/>
              </a:buClr>
              <a:buFont typeface="Wingdings" pitchFamily="2" charset="2"/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	input [3:0] E,B,C,F;</a:t>
            </a:r>
          </a:p>
          <a:p>
            <a:pPr eaLnBrk="1" hangingPunct="1">
              <a:buClr>
                <a:srgbClr val="00007D"/>
              </a:buClr>
              <a:buFont typeface="Wingdings" pitchFamily="2" charset="2"/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	input S1, S2;	</a:t>
            </a:r>
          </a:p>
          <a:p>
            <a:pPr eaLnBrk="1" hangingPunct="1">
              <a:buClr>
                <a:srgbClr val="00007D"/>
              </a:buClr>
              <a:buFont typeface="Wingdings" pitchFamily="2" charset="2"/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	output[3:0] D;</a:t>
            </a:r>
          </a:p>
          <a:p>
            <a:pPr>
              <a:buClr>
                <a:srgbClr val="00007D"/>
              </a:buClr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	</a:t>
            </a:r>
          </a:p>
          <a:p>
            <a:pPr>
              <a:buClr>
                <a:srgbClr val="00007D"/>
              </a:buClr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assign </a:t>
            </a:r>
            <a:r>
              <a:rPr lang="pt-BR" sz="2000" dirty="0">
                <a:solidFill>
                  <a:srgbClr val="000000"/>
                </a:solidFill>
                <a:latin typeface="Courier New" pitchFamily="49" charset="0"/>
              </a:rPr>
              <a:t>D = 	({S1,S2}==2’b00)? F: </a:t>
            </a:r>
          </a:p>
          <a:p>
            <a:pPr>
              <a:buClr>
                <a:srgbClr val="00007D"/>
              </a:buClr>
              <a:buNone/>
            </a:pPr>
            <a:r>
              <a:rPr lang="pt-BR" sz="2000" dirty="0">
                <a:solidFill>
                  <a:srgbClr val="000000"/>
                </a:solidFill>
                <a:latin typeface="Courier New" pitchFamily="49" charset="0"/>
              </a:rPr>
              <a:t>			({S1,S2}==2’b01)? E:</a:t>
            </a:r>
          </a:p>
          <a:p>
            <a:pPr>
              <a:buClr>
                <a:srgbClr val="00007D"/>
              </a:buClr>
              <a:buNone/>
            </a:pPr>
            <a:r>
              <a:rPr lang="pt-BR" sz="2000" dirty="0">
                <a:solidFill>
                  <a:srgbClr val="000000"/>
                </a:solidFill>
                <a:latin typeface="Courier New" pitchFamily="49" charset="0"/>
              </a:rPr>
              <a:t>			({S1,S2}==2’b10)? C:B;</a:t>
            </a:r>
            <a:endParaRPr lang="en-US" sz="2000" dirty="0">
              <a:solidFill>
                <a:srgbClr val="000000"/>
              </a:solidFill>
              <a:latin typeface="Courier New" pitchFamily="49" charset="0"/>
            </a:endParaRPr>
          </a:p>
          <a:p>
            <a:pPr eaLnBrk="1" hangingPunct="1">
              <a:buClr>
                <a:srgbClr val="00007D"/>
              </a:buClr>
              <a:buFont typeface="Wingdings" pitchFamily="2" charset="2"/>
              <a:buNone/>
            </a:pP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	</a:t>
            </a:r>
          </a:p>
          <a:p>
            <a:pPr eaLnBrk="1" hangingPunct="1">
              <a:buClr>
                <a:srgbClr val="00007D"/>
              </a:buClr>
              <a:buFont typeface="Wingdings" pitchFamily="2" charset="2"/>
              <a:buNone/>
            </a:pP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</a:rPr>
              <a:t>endmodule</a:t>
            </a:r>
            <a:endParaRPr lang="en-US" sz="2000" dirty="0">
              <a:solidFill>
                <a:srgbClr val="000000"/>
              </a:solidFill>
              <a:latin typeface="Courier New" pitchFamily="49" charset="0"/>
            </a:endParaRPr>
          </a:p>
          <a:p>
            <a:endParaRPr lang="fa-I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228" r="1950"/>
          <a:stretch>
            <a:fillRect/>
          </a:stretch>
        </p:blipFill>
        <p:spPr bwMode="auto">
          <a:xfrm>
            <a:off x="7543800" y="2743200"/>
            <a:ext cx="2819400" cy="280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3991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1" y="624110"/>
            <a:ext cx="7162800" cy="1280890"/>
          </a:xfrm>
        </p:spPr>
        <p:txBody>
          <a:bodyPr/>
          <a:lstStyle/>
          <a:p>
            <a:r>
              <a:rPr lang="en-US" dirty="0"/>
              <a:t>Example Design In Dataflow Level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0" dirty="0"/>
                  <a:t>Write a module to compute the following equation:</a:t>
                </a:r>
              </a:p>
              <a:p>
                <a:pPr lvl="1"/>
                <a:r>
                  <a:rPr lang="en-US" b="0" dirty="0"/>
                  <a:t>out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/>
                                <m:t>z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/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/>
                                <m:t>y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/>
                                <m:t>5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/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y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Assume that inputs are 8 bit width.</a:t>
                </a:r>
              </a:p>
              <a:p>
                <a:r>
                  <a:rPr lang="en-US" dirty="0"/>
                  <a:t>Calculate The bit width of the output in </a:t>
                </a:r>
                <a:r>
                  <a:rPr lang="en-US" dirty="0" err="1"/>
                  <a:t>differenet</a:t>
                </a:r>
                <a:r>
                  <a:rPr lang="en-US" dirty="0"/>
                  <a:t> cases.</a:t>
                </a:r>
              </a:p>
              <a:p>
                <a:pPr lvl="1"/>
                <a:r>
                  <a:rPr lang="en-US" dirty="0"/>
                  <a:t>Answer: </a:t>
                </a:r>
              </a:p>
              <a:p>
                <a:pPr lvl="2"/>
                <a:r>
                  <a:rPr lang="en-US" dirty="0" err="1"/>
                  <a:t>x+y+z</a:t>
                </a:r>
                <a:r>
                  <a:rPr lang="en-US" dirty="0"/>
                  <a:t> : 10 bits</a:t>
                </a:r>
              </a:p>
              <a:p>
                <a:pPr lvl="2"/>
                <a:r>
                  <a:rPr lang="en-US" dirty="0"/>
                  <a:t>X*y : 16 bits</a:t>
                </a:r>
              </a:p>
              <a:p>
                <a:pPr lvl="2"/>
                <a:r>
                  <a:rPr lang="en-US" dirty="0"/>
                  <a:t>X+5*y ≡ (1+5)*x = 6*x : 11 bits</a:t>
                </a:r>
              </a:p>
              <a:p>
                <a:r>
                  <a:rPr lang="en-US" dirty="0"/>
                  <a:t>View the results of simulations for different input data.</a:t>
                </a:r>
              </a:p>
              <a:p>
                <a:endParaRPr lang="en-US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289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685800"/>
            <a:ext cx="7467600" cy="1143000"/>
          </a:xfrm>
        </p:spPr>
        <p:txBody>
          <a:bodyPr/>
          <a:lstStyle/>
          <a:p>
            <a:r>
              <a:rPr lang="en-US" altLang="ar-SA" sz="3200" dirty="0"/>
              <a:t>Modeling real hardware delays in Verilog</a:t>
            </a:r>
            <a:endParaRPr lang="en-US" alt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09800" y="1981200"/>
            <a:ext cx="7772400" cy="4608512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GB" altLang="ar-SA" sz="2400" dirty="0"/>
              <a:t>In real circuits, logic gates have delays associated with them, </a:t>
            </a:r>
            <a:r>
              <a:rPr lang="en-US" altLang="ar-SA" sz="2400" dirty="0"/>
              <a:t>represent two different physical concepts:</a:t>
            </a:r>
          </a:p>
          <a:p>
            <a:pPr lvl="1" indent="-182880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/>
            </a:pPr>
            <a:r>
              <a:rPr lang="en-US" altLang="ar-SA" dirty="0"/>
              <a:t>The RC circuit seen at the node</a:t>
            </a:r>
          </a:p>
          <a:p>
            <a:pPr lvl="1" indent="-182880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/>
            </a:pPr>
            <a:r>
              <a:rPr lang="en-US" altLang="ar-SA" dirty="0"/>
              <a:t>propagation delays of electrical elements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ar-SA" sz="2400" dirty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altLang="ar-SA" sz="2400" dirty="0"/>
              <a:t>Modeling hardware delays are very important in </a:t>
            </a:r>
            <a:r>
              <a:rPr lang="en-US" altLang="ar-SA" sz="2400" i="1" dirty="0"/>
              <a:t>REAL</a:t>
            </a:r>
            <a:r>
              <a:rPr lang="en-US" altLang="ar-SA" sz="2400" b="1" i="1" dirty="0"/>
              <a:t> </a:t>
            </a:r>
            <a:r>
              <a:rPr lang="en-US" altLang="ar-SA" sz="2400" dirty="0"/>
              <a:t>simulations: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ar-SA" sz="2100" dirty="0"/>
              <a:t>Post-synthesis simulation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ar-SA" sz="2100" dirty="0"/>
              <a:t>Post-route simulation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GB" altLang="ar-SA" sz="2400" dirty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GB" altLang="ar-SA" sz="2400" dirty="0"/>
              <a:t>Verilog provides the mechanism to associate delays with gates.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GB" altLang="ar-SA" sz="2400" dirty="0"/>
              <a:t>Rise, Fall and Turn-off delays.</a:t>
            </a:r>
          </a:p>
          <a:p>
            <a:pPr marL="274320" indent="-274320" defTabSz="91440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altLang="ar-SA" sz="2400" dirty="0"/>
          </a:p>
          <a:p>
            <a:pPr lvl="2" indent="-182880" defTabSz="914400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/>
            </a:pPr>
            <a:endParaRPr lang="en-US" altLang="ar-SA" dirty="0"/>
          </a:p>
        </p:txBody>
      </p:sp>
    </p:spTree>
    <p:extLst>
      <p:ext uri="{BB962C8B-B14F-4D97-AF65-F5344CB8AC3E}">
        <p14:creationId xmlns:p14="http://schemas.microsoft.com/office/powerpoint/2010/main" val="58984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972445" y="609600"/>
            <a:ext cx="7467600" cy="1143000"/>
          </a:xfrm>
        </p:spPr>
        <p:txBody>
          <a:bodyPr/>
          <a:lstStyle/>
          <a:p>
            <a:r>
              <a:rPr lang="en-US" dirty="0"/>
              <a:t>Delay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981200" y="1600200"/>
            <a:ext cx="7467600" cy="4873752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274320" indent="-274320" defTabSz="91440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sz="2400" dirty="0"/>
              <a:t>Rise Delay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GB" sz="2400" dirty="0"/>
              <a:t>output transition to 1 from another value (0, x, z).</a:t>
            </a:r>
            <a:endParaRPr lang="en-US" sz="2400" dirty="0"/>
          </a:p>
          <a:p>
            <a:pPr marL="274320" indent="-274320" defTabSz="91440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sz="2400" dirty="0"/>
          </a:p>
          <a:p>
            <a:pPr marL="274320" indent="-274320" defTabSz="91440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sz="2400" dirty="0"/>
          </a:p>
          <a:p>
            <a:pPr marL="274320" indent="-274320" defTabSz="91440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sz="2400" dirty="0"/>
          </a:p>
          <a:p>
            <a:pPr marL="274320" indent="-274320" defTabSz="91440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sz="2400" dirty="0"/>
              <a:t>Fall Delay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GB" sz="2400" dirty="0"/>
              <a:t>output transition to 0 from another value (1, x, z).</a:t>
            </a:r>
            <a:endParaRPr lang="en-US" sz="2400" dirty="0"/>
          </a:p>
          <a:p>
            <a:pPr marL="274320" indent="-274320" defTabSz="91440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sz="2400" dirty="0"/>
          </a:p>
          <a:p>
            <a:pPr marL="274320" indent="-274320" defTabSz="91440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sz="2400" dirty="0"/>
          </a:p>
          <a:p>
            <a:pPr marL="274320" indent="-274320" defTabSz="91440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sz="2400" dirty="0"/>
          </a:p>
          <a:p>
            <a:pPr marL="274320" indent="-274320" defTabSz="91440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sz="2400" dirty="0"/>
              <a:t>Turn-Off Delay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GB" sz="2400" dirty="0"/>
              <a:t>Associated with a gate output transition to z from another value (0, 1, x).</a:t>
            </a:r>
          </a:p>
          <a:p>
            <a:pPr marL="274320" indent="-274320" defTabSz="91440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15881" y="2276873"/>
            <a:ext cx="5211719" cy="1378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1864" y="4255368"/>
            <a:ext cx="5554326" cy="1333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9471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685800"/>
            <a:ext cx="7848600" cy="762000"/>
          </a:xfrm>
        </p:spPr>
        <p:txBody>
          <a:bodyPr>
            <a:normAutofit/>
          </a:bodyPr>
          <a:lstStyle/>
          <a:p>
            <a:r>
              <a:rPr lang="en-US" altLang="ar-SA" dirty="0"/>
              <a:t>Delays in Gate-Level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09800" y="1981200"/>
            <a:ext cx="8077200" cy="411480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/>
          <a:p>
            <a:pPr marL="274320" indent="-274320" defTabSz="91440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altLang="ar-SA" sz="2400" dirty="0"/>
              <a:t>Delay are shown by # sign in all </a:t>
            </a:r>
            <a:r>
              <a:rPr lang="en-US" altLang="ar-SA" sz="2400" dirty="0" err="1"/>
              <a:t>verilog</a:t>
            </a:r>
            <a:r>
              <a:rPr lang="en-US" altLang="ar-SA" sz="2400" dirty="0"/>
              <a:t> modeling levels</a:t>
            </a:r>
          </a:p>
          <a:p>
            <a:pPr marL="640080" lvl="1" indent="-274320" defTabSz="91440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GB" sz="2100" b="1" dirty="0"/>
              <a:t>Delay of </a:t>
            </a:r>
            <a:r>
              <a:rPr lang="en-GB" sz="2100" b="1" dirty="0" err="1"/>
              <a:t>delay_time</a:t>
            </a:r>
            <a:r>
              <a:rPr lang="en-GB" sz="2100" b="1" dirty="0"/>
              <a:t> for all transitions</a:t>
            </a:r>
          </a:p>
          <a:p>
            <a:pPr marL="640080" lvl="1" indent="-274320" defTabSz="91440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GB" sz="2100" b="1" dirty="0"/>
              <a:t>and #(</a:t>
            </a:r>
            <a:r>
              <a:rPr lang="en-GB" sz="2100" b="1" dirty="0" err="1"/>
              <a:t>delay_time</a:t>
            </a:r>
            <a:r>
              <a:rPr lang="en-GB" sz="2100" b="1" dirty="0"/>
              <a:t>) a1(out, i1, i2);</a:t>
            </a:r>
          </a:p>
          <a:p>
            <a:pPr marL="640080" lvl="1" indent="-274320" defTabSz="91440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GB" sz="2100" b="1" dirty="0"/>
          </a:p>
          <a:p>
            <a:pPr marL="640080" lvl="1" indent="-274320" defTabSz="91440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GB" sz="2100" b="1" dirty="0"/>
              <a:t>Rise and Fall Delay Specification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2100" dirty="0"/>
              <a:t>Turn-off delay is the minimum of the two</a:t>
            </a:r>
          </a:p>
          <a:p>
            <a:pPr marL="640080" lvl="1" indent="-274320" defTabSz="91440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GB" sz="2100" b="1" dirty="0"/>
              <a:t>and #(</a:t>
            </a:r>
            <a:r>
              <a:rPr lang="en-GB" sz="2100" b="1" dirty="0" err="1"/>
              <a:t>rise_val</a:t>
            </a:r>
            <a:r>
              <a:rPr lang="en-GB" sz="2100" b="1" dirty="0"/>
              <a:t>, </a:t>
            </a:r>
            <a:r>
              <a:rPr lang="en-GB" sz="2100" b="1" dirty="0" err="1"/>
              <a:t>fall_val</a:t>
            </a:r>
            <a:r>
              <a:rPr lang="en-GB" sz="2100" b="1" dirty="0"/>
              <a:t>) a2(out, i1, i2);</a:t>
            </a:r>
          </a:p>
          <a:p>
            <a:pPr marL="640080" lvl="1" indent="-274320" defTabSz="91440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GB" sz="2100" b="1" dirty="0"/>
          </a:p>
          <a:p>
            <a:pPr marL="640080" lvl="1" indent="-274320" defTabSz="91440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GB" sz="2100" b="1" dirty="0"/>
              <a:t>Rise, Fall, and Turn-off Delay Specification</a:t>
            </a:r>
          </a:p>
          <a:p>
            <a:pPr marL="640080" lvl="1" indent="-274320" defTabSz="91440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GB" sz="2100" b="1" dirty="0"/>
              <a:t>and   #(</a:t>
            </a:r>
            <a:r>
              <a:rPr lang="en-GB" sz="2100" b="1" dirty="0" err="1"/>
              <a:t>rise_val</a:t>
            </a:r>
            <a:r>
              <a:rPr lang="en-GB" sz="2100" b="1" dirty="0"/>
              <a:t>, </a:t>
            </a:r>
            <a:r>
              <a:rPr lang="en-GB" sz="2100" b="1" dirty="0" err="1"/>
              <a:t>fall_val</a:t>
            </a:r>
            <a:r>
              <a:rPr lang="en-GB" sz="2100" b="1" dirty="0"/>
              <a:t>, </a:t>
            </a:r>
            <a:r>
              <a:rPr lang="en-GB" sz="2100" b="1" dirty="0" err="1"/>
              <a:t>turnoff_val</a:t>
            </a:r>
            <a:r>
              <a:rPr lang="en-GB" sz="2100" b="1" dirty="0"/>
              <a:t>)  b1 (out, in, control);</a:t>
            </a:r>
            <a:endParaRPr lang="en-US" altLang="ar-SA" sz="2100" dirty="0">
              <a:latin typeface="Courier New" pitchFamily="49" charset="0"/>
              <a:cs typeface="Courier New" pitchFamily="49" charset="0"/>
            </a:endParaRPr>
          </a:p>
          <a:p>
            <a:pPr marL="640080" lvl="1" indent="-274320" defTabSz="91440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ar-SA" sz="2100" dirty="0">
              <a:latin typeface="Courier New" pitchFamily="49" charset="0"/>
              <a:cs typeface="Courier New" pitchFamily="49" charset="0"/>
            </a:endParaRPr>
          </a:p>
          <a:p>
            <a:pPr marL="640080" lvl="1" indent="-274320" defTabSz="91440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altLang="ar-SA" sz="2100" dirty="0">
                <a:latin typeface="Courier New" pitchFamily="49" charset="0"/>
                <a:cs typeface="Courier New" pitchFamily="49" charset="0"/>
              </a:rPr>
              <a:t>Examples: 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ar-SA" sz="2100" dirty="0" err="1"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altLang="ar-SA" sz="2100" dirty="0">
                <a:latin typeface="Courier New" pitchFamily="49" charset="0"/>
                <a:cs typeface="Courier New" pitchFamily="49" charset="0"/>
              </a:rPr>
              <a:t>  #(3) a(out,in1, in2)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ar-SA" sz="2100" dirty="0">
                <a:latin typeface="Courier New" pitchFamily="49" charset="0"/>
                <a:cs typeface="Courier New" pitchFamily="49" charset="0"/>
              </a:rPr>
              <a:t>or  #(3,4) a(out,in1, in2)</a:t>
            </a:r>
          </a:p>
          <a:p>
            <a:pPr marL="640080" lvl="1" indent="-274320" defTabSz="91440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ar-SA" sz="2100" dirty="0">
                <a:latin typeface="Courier New" pitchFamily="49" charset="0"/>
                <a:cs typeface="Courier New" pitchFamily="49" charset="0"/>
              </a:rPr>
              <a:t>and #(3, 4, 5) a(out,in1, in2)</a:t>
            </a:r>
          </a:p>
          <a:p>
            <a:pPr marL="640080" lvl="1" indent="-274320" defTabSz="91440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altLang="ar-SA" sz="2100" dirty="0"/>
          </a:p>
        </p:txBody>
      </p:sp>
    </p:spTree>
    <p:extLst>
      <p:ext uri="{BB962C8B-B14F-4D97-AF65-F5344CB8AC3E}">
        <p14:creationId xmlns:p14="http://schemas.microsoft.com/office/powerpoint/2010/main" val="158075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9202" y="624110"/>
            <a:ext cx="6589199" cy="747490"/>
          </a:xfrm>
        </p:spPr>
        <p:txBody>
          <a:bodyPr/>
          <a:lstStyle/>
          <a:p>
            <a:r>
              <a:rPr lang="en-US" sz="3200" dirty="0"/>
              <a:t>Delays in Dataflow Modeling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en-GB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b="1" dirty="0"/>
              <a:t>Regular Assignment Delay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	assign #10     out1 = in1 ^ in2;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	assign #(10,8) out2 = in1 &amp; in2;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b="1" dirty="0"/>
              <a:t>Net Declaration Delay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dirty="0"/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wire   #2 out;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assign #5 out = in1 &amp; in2;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GB" dirty="0"/>
              <a:t>2 time unit delay on wire out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GB" dirty="0"/>
              <a:t>5 time units of delay for AND gate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GB" dirty="0"/>
              <a:t>Any change in in1 or in2 reflects </a:t>
            </a:r>
            <a:r>
              <a:rPr lang="en-GB"/>
              <a:t>on out </a:t>
            </a:r>
            <a:r>
              <a:rPr lang="en-GB" dirty="0"/>
              <a:t>after 7 time unit delay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61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556792"/>
            <a:ext cx="746760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assign #(5,7,1) out=(a==1);</a:t>
            </a:r>
          </a:p>
          <a:p>
            <a:pPr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// Delay in a continuous assign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 pulse of width less than the specified assignment delay is not propagated to the output.</a:t>
            </a:r>
          </a:p>
          <a:p>
            <a:endParaRPr lang="en-US" dirty="0"/>
          </a:p>
          <a:p>
            <a:r>
              <a:rPr lang="en-US" dirty="0"/>
              <a:t>Observing the results on </a:t>
            </a:r>
            <a:r>
              <a:rPr lang="en-US" dirty="0" err="1"/>
              <a:t>ModelSim</a:t>
            </a:r>
            <a:r>
              <a:rPr lang="en-US" dirty="0"/>
              <a:t> and ISIM.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l="14861" t="11458" r="26574" b="72917"/>
          <a:stretch>
            <a:fillRect/>
          </a:stretch>
        </p:blipFill>
        <p:spPr bwMode="auto">
          <a:xfrm>
            <a:off x="2057400" y="2590800"/>
            <a:ext cx="762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3810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186545" y="609600"/>
            <a:ext cx="7467600" cy="1143000"/>
          </a:xfrm>
        </p:spPr>
        <p:txBody>
          <a:bodyPr>
            <a:normAutofit/>
          </a:bodyPr>
          <a:lstStyle/>
          <a:p>
            <a:r>
              <a:rPr lang="en-US" altLang="ar-SA" sz="4000" dirty="0"/>
              <a:t>Min/</a:t>
            </a:r>
            <a:r>
              <a:rPr lang="en-US" altLang="ar-SA" sz="4000" dirty="0" err="1"/>
              <a:t>Typ</a:t>
            </a:r>
            <a:r>
              <a:rPr lang="en-US" altLang="ar-SA" sz="4000" dirty="0"/>
              <a:t>/Max Delays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981200" y="1600200"/>
            <a:ext cx="8686800" cy="4873752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274320" indent="-274320" defTabSz="91440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US" dirty="0"/>
              <a:t>Min/</a:t>
            </a:r>
            <a:r>
              <a:rPr lang="en-US" dirty="0" err="1"/>
              <a:t>Typ</a:t>
            </a:r>
            <a:r>
              <a:rPr lang="en-US" dirty="0"/>
              <a:t>/Max Values</a:t>
            </a:r>
          </a:p>
          <a:p>
            <a:pPr marL="640080" lvl="1" indent="-274320" defTabSz="91440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dirty="0"/>
              <a:t>Another level of delay control in Verilog</a:t>
            </a:r>
          </a:p>
          <a:p>
            <a:pPr marL="640080" lvl="1" indent="-274320" defTabSz="91440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dirty="0"/>
              <a:t>Each of rise/fall/turnoff delays can have min/</a:t>
            </a:r>
            <a:r>
              <a:rPr lang="en-US" dirty="0" err="1"/>
              <a:t>typ</a:t>
            </a:r>
            <a:r>
              <a:rPr lang="en-US" dirty="0"/>
              <a:t>/max values</a:t>
            </a:r>
          </a:p>
          <a:p>
            <a:pPr marL="640080" lvl="1" indent="-274320" defTabSz="91440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endParaRPr lang="en-US" altLang="ar-SA" dirty="0">
              <a:latin typeface="Courier New" pitchFamily="49" charset="0"/>
              <a:cs typeface="Courier New" pitchFamily="49" charset="0"/>
            </a:endParaRPr>
          </a:p>
          <a:p>
            <a:pPr marL="640080" lvl="1" indent="-274320" defTabSz="91440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US" altLang="ar-SA" dirty="0">
                <a:latin typeface="Courier New" pitchFamily="49" charset="0"/>
                <a:cs typeface="Courier New" pitchFamily="49" charset="0"/>
              </a:rPr>
              <a:t>not #(</a:t>
            </a:r>
            <a:r>
              <a:rPr lang="en-US" altLang="ar-SA" dirty="0" err="1">
                <a:latin typeface="Courier New" pitchFamily="49" charset="0"/>
                <a:cs typeface="Courier New" pitchFamily="49" charset="0"/>
              </a:rPr>
              <a:t>min:typ:max</a:t>
            </a:r>
            <a:r>
              <a:rPr lang="en-US" altLang="ar-SA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ar-SA" dirty="0" err="1">
                <a:latin typeface="Courier New" pitchFamily="49" charset="0"/>
                <a:cs typeface="Courier New" pitchFamily="49" charset="0"/>
              </a:rPr>
              <a:t>min:typ:max</a:t>
            </a:r>
            <a:r>
              <a:rPr lang="en-US" altLang="ar-SA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ar-SA" dirty="0" err="1">
                <a:latin typeface="Courier New" pitchFamily="49" charset="0"/>
                <a:cs typeface="Courier New" pitchFamily="49" charset="0"/>
              </a:rPr>
              <a:t>min:typ:max</a:t>
            </a:r>
            <a:r>
              <a:rPr lang="en-US" altLang="ar-SA" dirty="0">
                <a:latin typeface="Courier New" pitchFamily="49" charset="0"/>
                <a:cs typeface="Courier New" pitchFamily="49" charset="0"/>
              </a:rPr>
              <a:t>) n(</a:t>
            </a:r>
            <a:r>
              <a:rPr lang="en-US" altLang="ar-SA" dirty="0" err="1">
                <a:latin typeface="Courier New" pitchFamily="49" charset="0"/>
                <a:cs typeface="Courier New" pitchFamily="49" charset="0"/>
              </a:rPr>
              <a:t>out,in</a:t>
            </a:r>
            <a:r>
              <a:rPr lang="en-US" altLang="ar-SA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/>
          </a:p>
          <a:p>
            <a:pPr marL="182880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dirty="0"/>
          </a:p>
          <a:p>
            <a:pPr marL="182880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GB" dirty="0"/>
          </a:p>
          <a:p>
            <a:pPr marL="182880" indent="-274320">
              <a:spcBef>
                <a:spcPct val="20000"/>
              </a:spcBef>
              <a:buClr>
                <a:schemeClr val="accent1"/>
              </a:buClr>
              <a:buSzPct val="80000"/>
              <a:buFont typeface="Courier New" pitchFamily="49" charset="0"/>
              <a:buChar char="o"/>
              <a:defRPr/>
            </a:pPr>
            <a:r>
              <a:rPr lang="en-GB" dirty="0"/>
              <a:t>Example:</a:t>
            </a:r>
          </a:p>
          <a:p>
            <a:pPr marL="640080" lvl="1" indent="-274320">
              <a:spcBef>
                <a:spcPct val="20000"/>
              </a:spcBef>
              <a:buClr>
                <a:schemeClr val="accent1"/>
              </a:buClr>
              <a:buSzPct val="80000"/>
              <a:defRPr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xor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 #(1:4:8,4:5:6)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xor_inst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out,a,b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182880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dirty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GB" dirty="0"/>
              <a:t>Only one of Min/</a:t>
            </a:r>
            <a:r>
              <a:rPr lang="en-GB" dirty="0" err="1"/>
              <a:t>Typ</a:t>
            </a:r>
            <a:r>
              <a:rPr lang="en-GB" dirty="0"/>
              <a:t>/Max values can be used in the entire simulation run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GB" dirty="0"/>
              <a:t>It is specified at start of simulation, and depends to the simulator used</a:t>
            </a:r>
          </a:p>
          <a:p>
            <a:pPr marL="1188720" lvl="2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GB" dirty="0" err="1"/>
              <a:t>ModelSim</a:t>
            </a:r>
            <a:r>
              <a:rPr lang="en-GB" dirty="0"/>
              <a:t>&gt; </a:t>
            </a:r>
            <a:r>
              <a:rPr lang="en-GB" dirty="0" err="1"/>
              <a:t>vsim</a:t>
            </a:r>
            <a:r>
              <a:rPr lang="en-GB" dirty="0"/>
              <a:t> +</a:t>
            </a:r>
            <a:r>
              <a:rPr lang="en-GB" dirty="0" err="1"/>
              <a:t>mindelays</a:t>
            </a:r>
            <a:r>
              <a:rPr lang="en-GB" dirty="0"/>
              <a:t>. </a:t>
            </a:r>
          </a:p>
          <a:p>
            <a:pPr marL="1188720" lvl="2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GB" dirty="0" err="1"/>
              <a:t>ModelSim</a:t>
            </a:r>
            <a:r>
              <a:rPr lang="en-GB" dirty="0"/>
              <a:t>&gt; </a:t>
            </a:r>
            <a:r>
              <a:rPr lang="en-GB" dirty="0" err="1"/>
              <a:t>vsim</a:t>
            </a:r>
            <a:r>
              <a:rPr lang="en-GB" dirty="0"/>
              <a:t> +</a:t>
            </a:r>
            <a:r>
              <a:rPr lang="en-GB" dirty="0" err="1"/>
              <a:t>typdelays</a:t>
            </a:r>
            <a:r>
              <a:rPr lang="en-GB" dirty="0"/>
              <a:t>. </a:t>
            </a:r>
          </a:p>
          <a:p>
            <a:pPr marL="1188720" lvl="2" indent="-27432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en-GB" dirty="0" err="1"/>
              <a:t>ModelSim</a:t>
            </a:r>
            <a:r>
              <a:rPr lang="en-GB" dirty="0"/>
              <a:t>&gt; </a:t>
            </a:r>
            <a:r>
              <a:rPr lang="en-GB" dirty="0" err="1"/>
              <a:t>vsim</a:t>
            </a:r>
            <a:r>
              <a:rPr lang="en-GB" dirty="0"/>
              <a:t> +</a:t>
            </a:r>
            <a:r>
              <a:rPr lang="en-GB" dirty="0" err="1"/>
              <a:t>maxdelays</a:t>
            </a:r>
            <a:r>
              <a:rPr lang="en-GB" dirty="0"/>
              <a:t>.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r>
              <a:rPr lang="en-GB" dirty="0" err="1"/>
              <a:t>Typ</a:t>
            </a:r>
            <a:r>
              <a:rPr lang="en-GB" dirty="0"/>
              <a:t> delay is the default</a:t>
            </a:r>
            <a:endParaRPr lang="en-US" dirty="0"/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/>
            </a:pPr>
            <a:endParaRPr lang="en-GB" dirty="0"/>
          </a:p>
          <a:p>
            <a:pPr marL="182880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dirty="0"/>
          </a:p>
          <a:p>
            <a:pPr marL="182880" indent="-274320">
              <a:spcBef>
                <a:spcPct val="20000"/>
              </a:spcBef>
              <a:buClr>
                <a:schemeClr val="accent1"/>
              </a:buClr>
              <a:buSzPct val="80000"/>
              <a:buFont typeface="Courier New" pitchFamily="49" charset="0"/>
              <a:buChar char="o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0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612364"/>
            <a:ext cx="7467600" cy="715962"/>
          </a:xfrm>
        </p:spPr>
        <p:txBody>
          <a:bodyPr/>
          <a:lstStyle/>
          <a:p>
            <a:r>
              <a:rPr lang="en-US" dirty="0"/>
              <a:t>Levels of Abstraction in Verilog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7467600" cy="5486400"/>
          </a:xfrm>
        </p:spPr>
        <p:txBody>
          <a:bodyPr>
            <a:normAutofit fontScale="77500" lnSpcReduction="20000"/>
          </a:bodyPr>
          <a:lstStyle/>
          <a:p>
            <a:pPr algn="r" rtl="1">
              <a:lnSpc>
                <a:spcPct val="120000"/>
              </a:lnSpc>
              <a:spcBef>
                <a:spcPts val="300"/>
              </a:spcBef>
            </a:pPr>
            <a:r>
              <a:rPr lang="fa-IR" sz="4000" dirty="0">
                <a:cs typeface="B Nazanin" panose="00000400000000000000" pitchFamily="2" charset="-78"/>
              </a:rPr>
              <a:t>سطوح مختلف توصیف سخت افزار  </a:t>
            </a:r>
            <a:endParaRPr lang="en-US" sz="4000" dirty="0">
              <a:cs typeface="B Nazanin" panose="00000400000000000000" pitchFamily="2" charset="-78"/>
            </a:endParaRPr>
          </a:p>
          <a:p>
            <a:pPr lvl="1" algn="r" rtl="1">
              <a:lnSpc>
                <a:spcPct val="120000"/>
              </a:lnSpc>
              <a:spcBef>
                <a:spcPts val="300"/>
              </a:spcBef>
            </a:pPr>
            <a:r>
              <a:rPr lang="fa-IR" sz="2900" b="1" dirty="0">
                <a:solidFill>
                  <a:schemeClr val="bg2">
                    <a:lumMod val="90000"/>
                  </a:schemeClr>
                </a:solidFill>
                <a:cs typeface="B Nazanin" panose="00000400000000000000" pitchFamily="2" charset="-78"/>
              </a:rPr>
              <a:t>سطح توصیف رفتاری :</a:t>
            </a:r>
            <a:r>
              <a:rPr lang="en-GB" sz="2900" b="1" dirty="0" err="1">
                <a:solidFill>
                  <a:schemeClr val="bg2">
                    <a:lumMod val="90000"/>
                  </a:schemeClr>
                </a:solidFill>
                <a:cs typeface="B Nazanin" panose="00000400000000000000" pitchFamily="2" charset="-78"/>
              </a:rPr>
              <a:t>Behavioral</a:t>
            </a:r>
            <a:r>
              <a:rPr lang="en-GB" sz="2900" b="1" dirty="0">
                <a:solidFill>
                  <a:schemeClr val="bg2">
                    <a:lumMod val="90000"/>
                  </a:schemeClr>
                </a:solidFill>
                <a:cs typeface="B Nazanin" panose="00000400000000000000" pitchFamily="2" charset="-78"/>
              </a:rPr>
              <a:t> (algorithmic)</a:t>
            </a:r>
            <a:r>
              <a:rPr lang="en-US" sz="2900" b="1" dirty="0">
                <a:solidFill>
                  <a:schemeClr val="bg2">
                    <a:lumMod val="90000"/>
                  </a:schemeClr>
                </a:solidFill>
                <a:cs typeface="B Nazanin" panose="00000400000000000000" pitchFamily="2" charset="-78"/>
              </a:rPr>
              <a:t> level</a:t>
            </a:r>
            <a:r>
              <a:rPr lang="en-GB" sz="2900" b="1" dirty="0">
                <a:solidFill>
                  <a:schemeClr val="bg2">
                    <a:lumMod val="90000"/>
                  </a:schemeClr>
                </a:solidFill>
                <a:cs typeface="B Nazanin" panose="00000400000000000000" pitchFamily="2" charset="-78"/>
              </a:rPr>
              <a:t> </a:t>
            </a:r>
          </a:p>
          <a:p>
            <a:pPr lvl="1" algn="r" rtl="1">
              <a:lnSpc>
                <a:spcPct val="120000"/>
              </a:lnSpc>
              <a:spcBef>
                <a:spcPts val="300"/>
              </a:spcBef>
            </a:pPr>
            <a:r>
              <a:rPr lang="fa-IR" sz="2900" b="1" dirty="0">
                <a:cs typeface="B Nazanin" panose="00000400000000000000" pitchFamily="2" charset="-78"/>
              </a:rPr>
              <a:t>سطح انتقال داده: </a:t>
            </a:r>
            <a:r>
              <a:rPr lang="en-GB" sz="2900" b="1" dirty="0">
                <a:cs typeface="B Nazanin" panose="00000400000000000000" pitchFamily="2" charset="-78"/>
              </a:rPr>
              <a:t>Dataflow level</a:t>
            </a:r>
          </a:p>
          <a:p>
            <a:pPr lvl="1" algn="r" rtl="1">
              <a:lnSpc>
                <a:spcPct val="120000"/>
              </a:lnSpc>
              <a:spcBef>
                <a:spcPts val="300"/>
              </a:spcBef>
            </a:pPr>
            <a:r>
              <a:rPr lang="fa-IR" sz="2900" b="1" dirty="0">
                <a:solidFill>
                  <a:schemeClr val="bg2">
                    <a:lumMod val="90000"/>
                  </a:schemeClr>
                </a:solidFill>
                <a:cs typeface="B Nazanin" panose="00000400000000000000" pitchFamily="2" charset="-78"/>
              </a:rPr>
              <a:t>سطح گیت: </a:t>
            </a:r>
            <a:r>
              <a:rPr lang="en-GB" sz="2900" b="1" dirty="0">
                <a:solidFill>
                  <a:schemeClr val="bg2">
                    <a:lumMod val="90000"/>
                  </a:schemeClr>
                </a:solidFill>
                <a:cs typeface="B Nazanin" panose="00000400000000000000" pitchFamily="2" charset="-78"/>
              </a:rPr>
              <a:t>Gate level</a:t>
            </a:r>
          </a:p>
          <a:p>
            <a:pPr marL="914400" lvl="2" indent="0" algn="r" rtl="1">
              <a:lnSpc>
                <a:spcPct val="120000"/>
              </a:lnSpc>
              <a:spcBef>
                <a:spcPts val="300"/>
              </a:spcBef>
              <a:buNone/>
            </a:pPr>
            <a:endParaRPr lang="en-US" sz="2600" dirty="0">
              <a:cs typeface="B Nazanin" panose="00000400000000000000" pitchFamily="2" charset="-78"/>
            </a:endParaRPr>
          </a:p>
          <a:p>
            <a:r>
              <a:rPr lang="en-GB" sz="1900" dirty="0"/>
              <a:t>Continuous assignment</a:t>
            </a:r>
          </a:p>
          <a:p>
            <a:pPr lvl="1"/>
            <a:r>
              <a:rPr lang="en-GB" sz="1900" dirty="0"/>
              <a:t>Realized as connection or wire in the design</a:t>
            </a:r>
          </a:p>
          <a:p>
            <a:pPr lvl="1"/>
            <a:r>
              <a:rPr lang="en-GB" sz="1900" dirty="0"/>
              <a:t>The </a:t>
            </a:r>
            <a:r>
              <a:rPr lang="en-GB" sz="1900" b="1" dirty="0"/>
              <a:t>assign</a:t>
            </a:r>
            <a:r>
              <a:rPr lang="en-GB" sz="1900" dirty="0"/>
              <a:t> keyword</a:t>
            </a:r>
          </a:p>
          <a:p>
            <a:pPr lvl="3">
              <a:buNone/>
            </a:pPr>
            <a:endParaRPr lang="en-GB" sz="1900" dirty="0">
              <a:latin typeface="Courier New" pitchFamily="49" charset="0"/>
              <a:cs typeface="Courier New" pitchFamily="49" charset="0"/>
            </a:endParaRPr>
          </a:p>
          <a:p>
            <a:pPr lvl="3"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GB" sz="1900" dirty="0" err="1">
                <a:latin typeface="Courier New" pitchFamily="49" charset="0"/>
                <a:cs typeface="Courier New" pitchFamily="49" charset="0"/>
              </a:rPr>
              <a:t>my_and</a:t>
            </a:r>
            <a:r>
              <a:rPr lang="en-GB" sz="1900" dirty="0">
                <a:latin typeface="Courier New" pitchFamily="49" charset="0"/>
                <a:cs typeface="Courier New" pitchFamily="49" charset="0"/>
              </a:rPr>
              <a:t>(output out, input in1, in2);</a:t>
            </a:r>
          </a:p>
          <a:p>
            <a:pPr lvl="3">
              <a:buNone/>
            </a:pPr>
            <a:r>
              <a:rPr lang="en-GB" sz="1900" b="1" dirty="0">
                <a:latin typeface="Courier New" pitchFamily="49" charset="0"/>
                <a:cs typeface="Courier New" pitchFamily="49" charset="0"/>
              </a:rPr>
              <a:t>		....</a:t>
            </a:r>
          </a:p>
          <a:p>
            <a:pPr lvl="3">
              <a:buNone/>
            </a:pPr>
            <a:r>
              <a:rPr lang="en-GB" sz="1900" b="1" dirty="0">
                <a:latin typeface="Courier New" pitchFamily="49" charset="0"/>
                <a:cs typeface="Courier New" pitchFamily="49" charset="0"/>
              </a:rPr>
              <a:t>		assign out = in1 &amp; in2;</a:t>
            </a:r>
          </a:p>
          <a:p>
            <a:pPr lvl="3">
              <a:buNone/>
            </a:pPr>
            <a:r>
              <a:rPr lang="en-GB" sz="1900" b="1" dirty="0">
                <a:latin typeface="Courier New" pitchFamily="49" charset="0"/>
                <a:cs typeface="Courier New" pitchFamily="49" charset="0"/>
              </a:rPr>
              <a:t>		....</a:t>
            </a:r>
          </a:p>
          <a:p>
            <a:pPr lvl="3">
              <a:buNone/>
            </a:pPr>
            <a:r>
              <a:rPr lang="en-GB" sz="1900" dirty="0" err="1">
                <a:latin typeface="Courier New" pitchFamily="49" charset="0"/>
                <a:cs typeface="Courier New" pitchFamily="49" charset="0"/>
              </a:rPr>
              <a:t>endmodule</a:t>
            </a:r>
            <a:endParaRPr lang="en-US" sz="1900" dirty="0">
              <a:latin typeface="Courier New" pitchFamily="49" charset="0"/>
              <a:cs typeface="Courier New" pitchFamily="49" charset="0"/>
            </a:endParaRPr>
          </a:p>
          <a:p>
            <a:pPr marL="914400" lvl="2" indent="0" algn="r" rtl="1">
              <a:lnSpc>
                <a:spcPct val="120000"/>
              </a:lnSpc>
              <a:spcBef>
                <a:spcPts val="300"/>
              </a:spcBef>
              <a:buNone/>
            </a:pPr>
            <a:endParaRPr lang="en-GB" sz="2600" dirty="0">
              <a:cs typeface="B Nazanin" panose="00000400000000000000" pitchFamily="2" charset="-78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sz="2300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66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1" y="624110"/>
            <a:ext cx="7162800" cy="1280890"/>
          </a:xfrm>
        </p:spPr>
        <p:txBody>
          <a:bodyPr/>
          <a:lstStyle/>
          <a:p>
            <a:r>
              <a:rPr lang="en-US" dirty="0"/>
              <a:t>Example Design In Dataflow Level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Write a module to compute the following equation:</a:t>
                </a:r>
              </a:p>
              <a:p>
                <a:pPr lvl="1"/>
                <a:r>
                  <a:rPr lang="en-US" b="0" dirty="0"/>
                  <a:t>out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/>
                                <m:t>z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/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/>
                                <m:t>y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/>
                                <m:t>5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/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y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View the results of the post place and rout simulation model of computing this equation:</a:t>
                </a:r>
              </a:p>
              <a:p>
                <a:r>
                  <a:rPr lang="en-US" dirty="0"/>
                  <a:t>Comparing the results for different rate of input data.</a:t>
                </a:r>
              </a:p>
              <a:p>
                <a:pPr lvl="1"/>
                <a:r>
                  <a:rPr lang="en-US" dirty="0"/>
                  <a:t>Argue the unknown values in high frequency values.</a:t>
                </a:r>
              </a:p>
              <a:p>
                <a:endParaRPr lang="en-US" dirty="0"/>
              </a:p>
              <a:p>
                <a:r>
                  <a:rPr lang="en-US" dirty="0"/>
                  <a:t>Describing the effects of the real delays in the hardware.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6936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3470276" y="4429126"/>
            <a:ext cx="3275013" cy="2047875"/>
          </a:xfrm>
          <a:prstGeom prst="rect">
            <a:avLst/>
          </a:prstGeom>
          <a:solidFill>
            <a:srgbClr val="BBE5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470275" y="4662489"/>
            <a:ext cx="3278188" cy="1544637"/>
            <a:chOff x="1002" y="2259"/>
            <a:chExt cx="2065" cy="973"/>
          </a:xfrm>
        </p:grpSpPr>
        <p:sp>
          <p:nvSpPr>
            <p:cNvPr id="111620" name="Rectangle 4"/>
            <p:cNvSpPr>
              <a:spLocks noChangeArrowheads="1"/>
            </p:cNvSpPr>
            <p:nvPr/>
          </p:nvSpPr>
          <p:spPr bwMode="auto">
            <a:xfrm>
              <a:off x="1445" y="2419"/>
              <a:ext cx="1349" cy="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1621" name="Arc 5"/>
            <p:cNvSpPr>
              <a:spLocks/>
            </p:cNvSpPr>
            <p:nvPr/>
          </p:nvSpPr>
          <p:spPr bwMode="auto">
            <a:xfrm>
              <a:off x="1723" y="2926"/>
              <a:ext cx="179" cy="113"/>
            </a:xfrm>
            <a:custGeom>
              <a:avLst/>
              <a:gdLst>
                <a:gd name="G0" fmla="+- 121 0 0"/>
                <a:gd name="G1" fmla="+- 21600 0 0"/>
                <a:gd name="G2" fmla="+- 21600 0 0"/>
                <a:gd name="T0" fmla="*/ 0 w 21721"/>
                <a:gd name="T1" fmla="*/ 0 h 21600"/>
                <a:gd name="T2" fmla="*/ 21721 w 21721"/>
                <a:gd name="T3" fmla="*/ 21600 h 21600"/>
                <a:gd name="T4" fmla="*/ 121 w 2172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21" h="21600" fill="none" extrusionOk="0">
                  <a:moveTo>
                    <a:pt x="0" y="0"/>
                  </a:moveTo>
                  <a:cubicBezTo>
                    <a:pt x="40" y="0"/>
                    <a:pt x="80" y="-1"/>
                    <a:pt x="121" y="0"/>
                  </a:cubicBezTo>
                  <a:cubicBezTo>
                    <a:pt x="12050" y="0"/>
                    <a:pt x="21721" y="9670"/>
                    <a:pt x="21721" y="21600"/>
                  </a:cubicBezTo>
                </a:path>
                <a:path w="21721" h="21600" stroke="0" extrusionOk="0">
                  <a:moveTo>
                    <a:pt x="0" y="0"/>
                  </a:moveTo>
                  <a:cubicBezTo>
                    <a:pt x="40" y="0"/>
                    <a:pt x="80" y="-1"/>
                    <a:pt x="121" y="0"/>
                  </a:cubicBezTo>
                  <a:cubicBezTo>
                    <a:pt x="12050" y="0"/>
                    <a:pt x="21721" y="9670"/>
                    <a:pt x="21721" y="21600"/>
                  </a:cubicBezTo>
                  <a:lnTo>
                    <a:pt x="121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1622" name="Arc 6"/>
            <p:cNvSpPr>
              <a:spLocks/>
            </p:cNvSpPr>
            <p:nvPr/>
          </p:nvSpPr>
          <p:spPr bwMode="auto">
            <a:xfrm>
              <a:off x="1719" y="3022"/>
              <a:ext cx="181" cy="113"/>
            </a:xfrm>
            <a:custGeom>
              <a:avLst/>
              <a:gdLst>
                <a:gd name="G0" fmla="+- 367 0 0"/>
                <a:gd name="G1" fmla="+- 0 0 0"/>
                <a:gd name="G2" fmla="+- 21600 0 0"/>
                <a:gd name="T0" fmla="*/ 21967 w 21967"/>
                <a:gd name="T1" fmla="*/ 0 h 21600"/>
                <a:gd name="T2" fmla="*/ 0 w 21967"/>
                <a:gd name="T3" fmla="*/ 21597 h 21600"/>
                <a:gd name="T4" fmla="*/ 367 w 21967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67" h="21600" fill="none" extrusionOk="0">
                  <a:moveTo>
                    <a:pt x="21967" y="0"/>
                  </a:moveTo>
                  <a:cubicBezTo>
                    <a:pt x="21967" y="11929"/>
                    <a:pt x="12296" y="21600"/>
                    <a:pt x="367" y="21600"/>
                  </a:cubicBezTo>
                  <a:cubicBezTo>
                    <a:pt x="244" y="21600"/>
                    <a:pt x="122" y="21598"/>
                    <a:pt x="0" y="21596"/>
                  </a:cubicBezTo>
                </a:path>
                <a:path w="21967" h="21600" stroke="0" extrusionOk="0">
                  <a:moveTo>
                    <a:pt x="21967" y="0"/>
                  </a:moveTo>
                  <a:cubicBezTo>
                    <a:pt x="21967" y="11929"/>
                    <a:pt x="12296" y="21600"/>
                    <a:pt x="367" y="21600"/>
                  </a:cubicBezTo>
                  <a:cubicBezTo>
                    <a:pt x="244" y="21600"/>
                    <a:pt x="122" y="21598"/>
                    <a:pt x="0" y="21596"/>
                  </a:cubicBezTo>
                  <a:lnTo>
                    <a:pt x="367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1623" name="Line 7"/>
            <p:cNvSpPr>
              <a:spLocks noChangeShapeType="1"/>
            </p:cNvSpPr>
            <p:nvPr/>
          </p:nvSpPr>
          <p:spPr bwMode="auto">
            <a:xfrm flipH="1">
              <a:off x="1607" y="2931"/>
              <a:ext cx="12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1624" name="Line 8"/>
            <p:cNvSpPr>
              <a:spLocks noChangeShapeType="1"/>
            </p:cNvSpPr>
            <p:nvPr/>
          </p:nvSpPr>
          <p:spPr bwMode="auto">
            <a:xfrm flipH="1">
              <a:off x="1607" y="3135"/>
              <a:ext cx="12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1625" name="Line 9"/>
            <p:cNvSpPr>
              <a:spLocks noChangeShapeType="1"/>
            </p:cNvSpPr>
            <p:nvPr/>
          </p:nvSpPr>
          <p:spPr bwMode="auto">
            <a:xfrm>
              <a:off x="1613" y="2925"/>
              <a:ext cx="0" cy="2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1626" name="Arc 10"/>
            <p:cNvSpPr>
              <a:spLocks/>
            </p:cNvSpPr>
            <p:nvPr/>
          </p:nvSpPr>
          <p:spPr bwMode="auto">
            <a:xfrm>
              <a:off x="2309" y="2802"/>
              <a:ext cx="333" cy="10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599"/>
                <a:gd name="T1" fmla="*/ 0 h 21600"/>
                <a:gd name="T2" fmla="*/ 21599 w 21599"/>
                <a:gd name="T3" fmla="*/ 21396 h 21600"/>
                <a:gd name="T4" fmla="*/ 0 w 215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9" h="21600" fill="none" extrusionOk="0">
                  <a:moveTo>
                    <a:pt x="-1" y="0"/>
                  </a:moveTo>
                  <a:cubicBezTo>
                    <a:pt x="11849" y="0"/>
                    <a:pt x="21487" y="9546"/>
                    <a:pt x="21599" y="21395"/>
                  </a:cubicBezTo>
                </a:path>
                <a:path w="21599" h="21600" stroke="0" extrusionOk="0">
                  <a:moveTo>
                    <a:pt x="-1" y="0"/>
                  </a:moveTo>
                  <a:cubicBezTo>
                    <a:pt x="11849" y="0"/>
                    <a:pt x="21487" y="9546"/>
                    <a:pt x="21599" y="2139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1627" name="Arc 11"/>
            <p:cNvSpPr>
              <a:spLocks/>
            </p:cNvSpPr>
            <p:nvPr/>
          </p:nvSpPr>
          <p:spPr bwMode="auto">
            <a:xfrm>
              <a:off x="2309" y="2904"/>
              <a:ext cx="333" cy="107"/>
            </a:xfrm>
            <a:custGeom>
              <a:avLst/>
              <a:gdLst>
                <a:gd name="G0" fmla="+- 0 0 0"/>
                <a:gd name="G1" fmla="+- 204 0 0"/>
                <a:gd name="G2" fmla="+- 21600 0 0"/>
                <a:gd name="T0" fmla="*/ 21599 w 21600"/>
                <a:gd name="T1" fmla="*/ 0 h 21804"/>
                <a:gd name="T2" fmla="*/ 0 w 21600"/>
                <a:gd name="T3" fmla="*/ 21804 h 21804"/>
                <a:gd name="T4" fmla="*/ 0 w 21600"/>
                <a:gd name="T5" fmla="*/ 204 h 2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804" fill="none" extrusionOk="0">
                  <a:moveTo>
                    <a:pt x="21599" y="-1"/>
                  </a:moveTo>
                  <a:cubicBezTo>
                    <a:pt x="21599" y="67"/>
                    <a:pt x="21600" y="135"/>
                    <a:pt x="21600" y="204"/>
                  </a:cubicBezTo>
                  <a:cubicBezTo>
                    <a:pt x="21600" y="12133"/>
                    <a:pt x="11929" y="21803"/>
                    <a:pt x="0" y="21804"/>
                  </a:cubicBezTo>
                </a:path>
                <a:path w="21600" h="21804" stroke="0" extrusionOk="0">
                  <a:moveTo>
                    <a:pt x="21599" y="-1"/>
                  </a:moveTo>
                  <a:cubicBezTo>
                    <a:pt x="21599" y="67"/>
                    <a:pt x="21600" y="135"/>
                    <a:pt x="21600" y="204"/>
                  </a:cubicBezTo>
                  <a:cubicBezTo>
                    <a:pt x="21600" y="12133"/>
                    <a:pt x="11929" y="21803"/>
                    <a:pt x="0" y="21804"/>
                  </a:cubicBezTo>
                  <a:lnTo>
                    <a:pt x="0" y="204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1628" name="Arc 12"/>
            <p:cNvSpPr>
              <a:spLocks/>
            </p:cNvSpPr>
            <p:nvPr/>
          </p:nvSpPr>
          <p:spPr bwMode="auto">
            <a:xfrm>
              <a:off x="2309" y="2802"/>
              <a:ext cx="68" cy="10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599"/>
                <a:gd name="T1" fmla="*/ 0 h 21600"/>
                <a:gd name="T2" fmla="*/ 21599 w 21599"/>
                <a:gd name="T3" fmla="*/ 21393 h 21600"/>
                <a:gd name="T4" fmla="*/ 0 w 215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9" h="21600" fill="none" extrusionOk="0">
                  <a:moveTo>
                    <a:pt x="-1" y="0"/>
                  </a:moveTo>
                  <a:cubicBezTo>
                    <a:pt x="11848" y="0"/>
                    <a:pt x="21485" y="9544"/>
                    <a:pt x="21599" y="21392"/>
                  </a:cubicBezTo>
                </a:path>
                <a:path w="21599" h="21600" stroke="0" extrusionOk="0">
                  <a:moveTo>
                    <a:pt x="-1" y="0"/>
                  </a:moveTo>
                  <a:cubicBezTo>
                    <a:pt x="11848" y="0"/>
                    <a:pt x="21485" y="9544"/>
                    <a:pt x="21599" y="2139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1629" name="Arc 13"/>
            <p:cNvSpPr>
              <a:spLocks/>
            </p:cNvSpPr>
            <p:nvPr/>
          </p:nvSpPr>
          <p:spPr bwMode="auto">
            <a:xfrm>
              <a:off x="2309" y="2904"/>
              <a:ext cx="68" cy="107"/>
            </a:xfrm>
            <a:custGeom>
              <a:avLst/>
              <a:gdLst>
                <a:gd name="G0" fmla="+- 0 0 0"/>
                <a:gd name="G1" fmla="+- 207 0 0"/>
                <a:gd name="G2" fmla="+- 21600 0 0"/>
                <a:gd name="T0" fmla="*/ 21599 w 21600"/>
                <a:gd name="T1" fmla="*/ 0 h 21807"/>
                <a:gd name="T2" fmla="*/ 0 w 21600"/>
                <a:gd name="T3" fmla="*/ 21807 h 21807"/>
                <a:gd name="T4" fmla="*/ 0 w 21600"/>
                <a:gd name="T5" fmla="*/ 207 h 21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807" fill="none" extrusionOk="0">
                  <a:moveTo>
                    <a:pt x="21599" y="-1"/>
                  </a:moveTo>
                  <a:cubicBezTo>
                    <a:pt x="21599" y="68"/>
                    <a:pt x="21600" y="137"/>
                    <a:pt x="21600" y="207"/>
                  </a:cubicBezTo>
                  <a:cubicBezTo>
                    <a:pt x="21600" y="12136"/>
                    <a:pt x="11929" y="21806"/>
                    <a:pt x="0" y="21807"/>
                  </a:cubicBezTo>
                </a:path>
                <a:path w="21600" h="21807" stroke="0" extrusionOk="0">
                  <a:moveTo>
                    <a:pt x="21599" y="-1"/>
                  </a:moveTo>
                  <a:cubicBezTo>
                    <a:pt x="21599" y="68"/>
                    <a:pt x="21600" y="137"/>
                    <a:pt x="21600" y="207"/>
                  </a:cubicBezTo>
                  <a:cubicBezTo>
                    <a:pt x="21600" y="12136"/>
                    <a:pt x="11929" y="21806"/>
                    <a:pt x="0" y="21807"/>
                  </a:cubicBezTo>
                  <a:lnTo>
                    <a:pt x="0" y="207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1630" name="AutoShape 14"/>
            <p:cNvSpPr>
              <a:spLocks noChangeArrowheads="1"/>
            </p:cNvSpPr>
            <p:nvPr/>
          </p:nvSpPr>
          <p:spPr bwMode="auto">
            <a:xfrm rot="5400000" flipH="1">
              <a:off x="1559" y="2496"/>
              <a:ext cx="212" cy="172"/>
            </a:xfrm>
            <a:prstGeom prst="triangle">
              <a:avLst>
                <a:gd name="adj" fmla="val 49977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1631" name="Oval 15"/>
            <p:cNvSpPr>
              <a:spLocks noChangeArrowheads="1"/>
            </p:cNvSpPr>
            <p:nvPr/>
          </p:nvSpPr>
          <p:spPr bwMode="auto">
            <a:xfrm>
              <a:off x="1767" y="2552"/>
              <a:ext cx="60" cy="6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1632" name="Arc 16"/>
            <p:cNvSpPr>
              <a:spLocks/>
            </p:cNvSpPr>
            <p:nvPr/>
          </p:nvSpPr>
          <p:spPr bwMode="auto">
            <a:xfrm>
              <a:off x="2005" y="2546"/>
              <a:ext cx="178" cy="1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1633" name="Arc 17"/>
            <p:cNvSpPr>
              <a:spLocks/>
            </p:cNvSpPr>
            <p:nvPr/>
          </p:nvSpPr>
          <p:spPr bwMode="auto">
            <a:xfrm>
              <a:off x="2005" y="2643"/>
              <a:ext cx="178" cy="114"/>
            </a:xfrm>
            <a:custGeom>
              <a:avLst/>
              <a:gdLst>
                <a:gd name="G0" fmla="+- 0 0 0"/>
                <a:gd name="G1" fmla="+- 192 0 0"/>
                <a:gd name="G2" fmla="+- 21600 0 0"/>
                <a:gd name="T0" fmla="*/ 21599 w 21600"/>
                <a:gd name="T1" fmla="*/ 0 h 21792"/>
                <a:gd name="T2" fmla="*/ 0 w 21600"/>
                <a:gd name="T3" fmla="*/ 21792 h 21792"/>
                <a:gd name="T4" fmla="*/ 0 w 21600"/>
                <a:gd name="T5" fmla="*/ 192 h 21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792" fill="none" extrusionOk="0">
                  <a:moveTo>
                    <a:pt x="21599" y="-1"/>
                  </a:moveTo>
                  <a:cubicBezTo>
                    <a:pt x="21599" y="63"/>
                    <a:pt x="21600" y="127"/>
                    <a:pt x="21600" y="192"/>
                  </a:cubicBezTo>
                  <a:cubicBezTo>
                    <a:pt x="21600" y="12121"/>
                    <a:pt x="11929" y="21791"/>
                    <a:pt x="0" y="21792"/>
                  </a:cubicBezTo>
                </a:path>
                <a:path w="21600" h="21792" stroke="0" extrusionOk="0">
                  <a:moveTo>
                    <a:pt x="21599" y="-1"/>
                  </a:moveTo>
                  <a:cubicBezTo>
                    <a:pt x="21599" y="63"/>
                    <a:pt x="21600" y="127"/>
                    <a:pt x="21600" y="192"/>
                  </a:cubicBezTo>
                  <a:cubicBezTo>
                    <a:pt x="21600" y="12121"/>
                    <a:pt x="11929" y="21791"/>
                    <a:pt x="0" y="21792"/>
                  </a:cubicBezTo>
                  <a:lnTo>
                    <a:pt x="0" y="192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1634" name="Line 18"/>
            <p:cNvSpPr>
              <a:spLocks noChangeShapeType="1"/>
            </p:cNvSpPr>
            <p:nvPr/>
          </p:nvSpPr>
          <p:spPr bwMode="auto">
            <a:xfrm flipH="1">
              <a:off x="1891" y="2551"/>
              <a:ext cx="12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1635" name="Line 19"/>
            <p:cNvSpPr>
              <a:spLocks noChangeShapeType="1"/>
            </p:cNvSpPr>
            <p:nvPr/>
          </p:nvSpPr>
          <p:spPr bwMode="auto">
            <a:xfrm flipH="1">
              <a:off x="1891" y="2756"/>
              <a:ext cx="12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1636" name="Line 20"/>
            <p:cNvSpPr>
              <a:spLocks noChangeShapeType="1"/>
            </p:cNvSpPr>
            <p:nvPr/>
          </p:nvSpPr>
          <p:spPr bwMode="auto">
            <a:xfrm>
              <a:off x="1897" y="2545"/>
              <a:ext cx="0" cy="21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1637" name="Line 21"/>
            <p:cNvSpPr>
              <a:spLocks noChangeShapeType="1"/>
            </p:cNvSpPr>
            <p:nvPr/>
          </p:nvSpPr>
          <p:spPr bwMode="auto">
            <a:xfrm>
              <a:off x="1220" y="2584"/>
              <a:ext cx="34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1638" name="Line 22"/>
            <p:cNvSpPr>
              <a:spLocks noChangeShapeType="1"/>
            </p:cNvSpPr>
            <p:nvPr/>
          </p:nvSpPr>
          <p:spPr bwMode="auto">
            <a:xfrm>
              <a:off x="1836" y="2582"/>
              <a:ext cx="5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1639" name="Line 23"/>
            <p:cNvSpPr>
              <a:spLocks noChangeShapeType="1"/>
            </p:cNvSpPr>
            <p:nvPr/>
          </p:nvSpPr>
          <p:spPr bwMode="auto">
            <a:xfrm flipH="1">
              <a:off x="1203" y="2715"/>
              <a:ext cx="69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1640" name="Line 24"/>
            <p:cNvSpPr>
              <a:spLocks noChangeShapeType="1"/>
            </p:cNvSpPr>
            <p:nvPr/>
          </p:nvSpPr>
          <p:spPr bwMode="auto">
            <a:xfrm flipH="1">
              <a:off x="1203" y="2980"/>
              <a:ext cx="4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1641" name="Line 25"/>
            <p:cNvSpPr>
              <a:spLocks noChangeShapeType="1"/>
            </p:cNvSpPr>
            <p:nvPr/>
          </p:nvSpPr>
          <p:spPr bwMode="auto">
            <a:xfrm flipH="1">
              <a:off x="1203" y="3056"/>
              <a:ext cx="4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1642" name="Line 26"/>
            <p:cNvSpPr>
              <a:spLocks noChangeShapeType="1"/>
            </p:cNvSpPr>
            <p:nvPr/>
          </p:nvSpPr>
          <p:spPr bwMode="auto">
            <a:xfrm>
              <a:off x="1902" y="3030"/>
              <a:ext cx="14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1643" name="Line 27"/>
            <p:cNvSpPr>
              <a:spLocks noChangeShapeType="1"/>
            </p:cNvSpPr>
            <p:nvPr/>
          </p:nvSpPr>
          <p:spPr bwMode="auto">
            <a:xfrm flipV="1">
              <a:off x="2044" y="2938"/>
              <a:ext cx="0" cy="1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1644" name="Line 28"/>
            <p:cNvSpPr>
              <a:spLocks noChangeShapeType="1"/>
            </p:cNvSpPr>
            <p:nvPr/>
          </p:nvSpPr>
          <p:spPr bwMode="auto">
            <a:xfrm>
              <a:off x="2046" y="2942"/>
              <a:ext cx="3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1645" name="Line 29"/>
            <p:cNvSpPr>
              <a:spLocks noChangeShapeType="1"/>
            </p:cNvSpPr>
            <p:nvPr/>
          </p:nvSpPr>
          <p:spPr bwMode="auto">
            <a:xfrm>
              <a:off x="2181" y="2651"/>
              <a:ext cx="9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1646" name="Line 30"/>
            <p:cNvSpPr>
              <a:spLocks noChangeShapeType="1"/>
            </p:cNvSpPr>
            <p:nvPr/>
          </p:nvSpPr>
          <p:spPr bwMode="auto">
            <a:xfrm>
              <a:off x="2271" y="2654"/>
              <a:ext cx="0" cy="2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1647" name="Line 31"/>
            <p:cNvSpPr>
              <a:spLocks noChangeShapeType="1"/>
            </p:cNvSpPr>
            <p:nvPr/>
          </p:nvSpPr>
          <p:spPr bwMode="auto">
            <a:xfrm>
              <a:off x="2275" y="2867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1648" name="Line 32"/>
            <p:cNvSpPr>
              <a:spLocks noChangeShapeType="1"/>
            </p:cNvSpPr>
            <p:nvPr/>
          </p:nvSpPr>
          <p:spPr bwMode="auto">
            <a:xfrm>
              <a:off x="2640" y="2905"/>
              <a:ext cx="2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1649" name="Rectangle 33"/>
            <p:cNvSpPr>
              <a:spLocks noChangeArrowheads="1"/>
            </p:cNvSpPr>
            <p:nvPr/>
          </p:nvSpPr>
          <p:spPr bwMode="auto">
            <a:xfrm>
              <a:off x="1580" y="2259"/>
              <a:ext cx="1171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73025" tIns="36512" rIns="73025" bIns="36512">
              <a:spAutoFit/>
            </a:bodyPr>
            <a:lstStyle/>
            <a:p>
              <a:pPr defTabSz="569913">
                <a:lnSpc>
                  <a:spcPct val="90000"/>
                </a:lnSpc>
              </a:pPr>
              <a:r>
                <a:rPr lang="en-US" sz="1400" b="1">
                  <a:latin typeface="Arial" pitchFamily="34" charset="0"/>
                </a:rPr>
                <a:t>Combinatorial Logic</a:t>
              </a:r>
            </a:p>
          </p:txBody>
        </p:sp>
        <p:sp>
          <p:nvSpPr>
            <p:cNvPr id="111650" name="Rectangle 34"/>
            <p:cNvSpPr>
              <a:spLocks noChangeArrowheads="1"/>
            </p:cNvSpPr>
            <p:nvPr/>
          </p:nvSpPr>
          <p:spPr bwMode="auto">
            <a:xfrm>
              <a:off x="1002" y="2456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>
                  <a:latin typeface="Arial" pitchFamily="34" charset="0"/>
                </a:rPr>
                <a:t>A</a:t>
              </a:r>
              <a:endParaRPr lang="en-US" b="1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111651" name="Rectangle 35"/>
            <p:cNvSpPr>
              <a:spLocks noChangeArrowheads="1"/>
            </p:cNvSpPr>
            <p:nvPr/>
          </p:nvSpPr>
          <p:spPr bwMode="auto">
            <a:xfrm>
              <a:off x="1002" y="2614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>
                  <a:latin typeface="Arial" pitchFamily="34" charset="0"/>
                </a:rPr>
                <a:t>B</a:t>
              </a:r>
            </a:p>
          </p:txBody>
        </p:sp>
        <p:sp>
          <p:nvSpPr>
            <p:cNvPr id="111652" name="Rectangle 36"/>
            <p:cNvSpPr>
              <a:spLocks noChangeArrowheads="1"/>
            </p:cNvSpPr>
            <p:nvPr/>
          </p:nvSpPr>
          <p:spPr bwMode="auto">
            <a:xfrm>
              <a:off x="1002" y="2876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>
                  <a:latin typeface="Arial" pitchFamily="34" charset="0"/>
                </a:rPr>
                <a:t>C</a:t>
              </a:r>
              <a:endParaRPr lang="en-US" b="1">
                <a:solidFill>
                  <a:schemeClr val="tx2"/>
                </a:solidFill>
                <a:latin typeface="Arial" pitchFamily="34" charset="0"/>
              </a:endParaRPr>
            </a:p>
          </p:txBody>
        </p:sp>
        <p:sp>
          <p:nvSpPr>
            <p:cNvPr id="111653" name="Rectangle 37"/>
            <p:cNvSpPr>
              <a:spLocks noChangeArrowheads="1"/>
            </p:cNvSpPr>
            <p:nvPr/>
          </p:nvSpPr>
          <p:spPr bwMode="auto">
            <a:xfrm>
              <a:off x="1002" y="3001"/>
              <a:ext cx="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>
                  <a:latin typeface="Arial" pitchFamily="34" charset="0"/>
                </a:rPr>
                <a:t>D</a:t>
              </a:r>
            </a:p>
          </p:txBody>
        </p:sp>
        <p:sp>
          <p:nvSpPr>
            <p:cNvPr id="111654" name="Rectangle 38"/>
            <p:cNvSpPr>
              <a:spLocks noChangeArrowheads="1"/>
            </p:cNvSpPr>
            <p:nvPr/>
          </p:nvSpPr>
          <p:spPr bwMode="auto">
            <a:xfrm>
              <a:off x="2863" y="272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>
                  <a:latin typeface="Arial" pitchFamily="34" charset="0"/>
                </a:rPr>
                <a:t>Z</a:t>
              </a:r>
            </a:p>
          </p:txBody>
        </p:sp>
      </p:grpSp>
      <p:sp>
        <p:nvSpPr>
          <p:cNvPr id="111655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…. Back to FPGA structure</a:t>
            </a:r>
          </a:p>
        </p:txBody>
      </p:sp>
      <p:sp>
        <p:nvSpPr>
          <p:cNvPr id="111656" name="Rectangle 40"/>
          <p:cNvSpPr>
            <a:spLocks noGrp="1" noChangeArrowheads="1"/>
          </p:cNvSpPr>
          <p:nvPr>
            <p:ph idx="1"/>
          </p:nvPr>
        </p:nvSpPr>
        <p:spPr>
          <a:xfrm>
            <a:off x="2133600" y="1389063"/>
            <a:ext cx="6070600" cy="4495800"/>
          </a:xfrm>
        </p:spPr>
        <p:txBody>
          <a:bodyPr/>
          <a:lstStyle/>
          <a:p>
            <a:r>
              <a:rPr lang="en-US" dirty="0"/>
              <a:t>Look-Up Tables</a:t>
            </a:r>
          </a:p>
          <a:p>
            <a:pPr lvl="1"/>
            <a:r>
              <a:rPr lang="en-US" dirty="0"/>
              <a:t>FPGA uses SRAM memory instead of Combinatorial logic.</a:t>
            </a:r>
          </a:p>
          <a:p>
            <a:pPr lvl="2"/>
            <a:r>
              <a:rPr lang="en-US" sz="1700" dirty="0"/>
              <a:t>Capacity is limited by the number of inputs, not by the complexity</a:t>
            </a:r>
          </a:p>
          <a:p>
            <a:r>
              <a:rPr lang="en-US" sz="2400" dirty="0"/>
              <a:t>Benefits: </a:t>
            </a:r>
          </a:p>
          <a:p>
            <a:pPr lvl="1"/>
            <a:r>
              <a:rPr lang="en-US" sz="2100" dirty="0"/>
              <a:t>Delay through the LUT is constant</a:t>
            </a:r>
          </a:p>
          <a:p>
            <a:pPr lvl="1"/>
            <a:r>
              <a:rPr lang="en-US" dirty="0"/>
              <a:t>It </a:t>
            </a:r>
            <a:r>
              <a:rPr lang="en-US" sz="2100" dirty="0"/>
              <a:t>is simpler to design.</a:t>
            </a:r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111657" name="Group 41"/>
          <p:cNvGraphicFramePr>
            <a:graphicFrameLocks noGrp="1"/>
          </p:cNvGraphicFramePr>
          <p:nvPr/>
        </p:nvGraphicFramePr>
        <p:xfrm>
          <a:off x="8305800" y="3581400"/>
          <a:ext cx="1143000" cy="2926080"/>
        </p:xfrm>
        <a:graphic>
          <a:graphicData uri="http://schemas.openxmlformats.org/drawingml/2006/table">
            <a:tbl>
              <a:tblPr/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5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1729" name="AutoShape 113"/>
          <p:cNvSpPr>
            <a:spLocks noChangeArrowheads="1"/>
          </p:cNvSpPr>
          <p:nvPr/>
        </p:nvSpPr>
        <p:spPr bwMode="auto">
          <a:xfrm>
            <a:off x="7010401" y="4940301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3" name="Group 57"/>
          <p:cNvGrpSpPr/>
          <p:nvPr/>
        </p:nvGrpSpPr>
        <p:grpSpPr>
          <a:xfrm>
            <a:off x="8305801" y="1981200"/>
            <a:ext cx="1565695" cy="1143000"/>
            <a:chOff x="6858000" y="381000"/>
            <a:chExt cx="1565695" cy="1143000"/>
          </a:xfrm>
        </p:grpSpPr>
        <p:sp>
          <p:nvSpPr>
            <p:cNvPr id="47" name="Rectangle 29"/>
            <p:cNvSpPr>
              <a:spLocks noChangeArrowheads="1"/>
            </p:cNvSpPr>
            <p:nvPr/>
          </p:nvSpPr>
          <p:spPr bwMode="auto">
            <a:xfrm>
              <a:off x="7142672" y="381000"/>
              <a:ext cx="996351" cy="1143000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Arial" pitchFamily="34" charset="0"/>
                </a:rPr>
                <a:t>LUT</a:t>
              </a:r>
              <a:endParaRPr lang="en-US" sz="1400" b="1" dirty="0">
                <a:latin typeface="Arial" pitchFamily="34" charset="0"/>
              </a:endParaRPr>
            </a:p>
          </p:txBody>
        </p:sp>
        <p:sp>
          <p:nvSpPr>
            <p:cNvPr id="48" name="Line 30"/>
            <p:cNvSpPr>
              <a:spLocks noChangeShapeType="1"/>
            </p:cNvSpPr>
            <p:nvPr/>
          </p:nvSpPr>
          <p:spPr bwMode="auto">
            <a:xfrm flipH="1">
              <a:off x="6858000" y="609599"/>
              <a:ext cx="28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49" name="Line 31"/>
            <p:cNvSpPr>
              <a:spLocks noChangeShapeType="1"/>
            </p:cNvSpPr>
            <p:nvPr/>
          </p:nvSpPr>
          <p:spPr bwMode="auto">
            <a:xfrm flipH="1">
              <a:off x="6858000" y="838200"/>
              <a:ext cx="28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50" name="Line 32"/>
            <p:cNvSpPr>
              <a:spLocks noChangeShapeType="1"/>
            </p:cNvSpPr>
            <p:nvPr/>
          </p:nvSpPr>
          <p:spPr bwMode="auto">
            <a:xfrm flipH="1">
              <a:off x="6858000" y="1066800"/>
              <a:ext cx="28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51" name="Line 33"/>
            <p:cNvSpPr>
              <a:spLocks noChangeShapeType="1"/>
            </p:cNvSpPr>
            <p:nvPr/>
          </p:nvSpPr>
          <p:spPr bwMode="auto">
            <a:xfrm flipH="1">
              <a:off x="6858000" y="1295399"/>
              <a:ext cx="28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 dirty="0"/>
                <a:t>D</a:t>
              </a:r>
            </a:p>
          </p:txBody>
        </p:sp>
        <p:sp>
          <p:nvSpPr>
            <p:cNvPr id="52" name="Line 34"/>
            <p:cNvSpPr>
              <a:spLocks noChangeShapeType="1"/>
            </p:cNvSpPr>
            <p:nvPr/>
          </p:nvSpPr>
          <p:spPr bwMode="auto">
            <a:xfrm flipH="1">
              <a:off x="8139023" y="952499"/>
              <a:ext cx="28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4" name="Line 36"/>
            <p:cNvSpPr>
              <a:spLocks noChangeShapeType="1"/>
            </p:cNvSpPr>
            <p:nvPr/>
          </p:nvSpPr>
          <p:spPr bwMode="auto">
            <a:xfrm flipH="1">
              <a:off x="8139023" y="952499"/>
              <a:ext cx="28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07234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1"/>
          <p:cNvGrpSpPr/>
          <p:nvPr/>
        </p:nvGrpSpPr>
        <p:grpSpPr>
          <a:xfrm>
            <a:off x="2286000" y="3581400"/>
            <a:ext cx="3505200" cy="3276600"/>
            <a:chOff x="4648200" y="1676400"/>
            <a:chExt cx="3505200" cy="3276600"/>
          </a:xfrm>
        </p:grpSpPr>
        <p:sp>
          <p:nvSpPr>
            <p:cNvPr id="107522" name="Line 2"/>
            <p:cNvSpPr>
              <a:spLocks noChangeShapeType="1"/>
            </p:cNvSpPr>
            <p:nvPr/>
          </p:nvSpPr>
          <p:spPr bwMode="auto">
            <a:xfrm>
              <a:off x="7954992" y="2261507"/>
              <a:ext cx="0" cy="2047875"/>
            </a:xfrm>
            <a:prstGeom prst="line">
              <a:avLst/>
            </a:prstGeom>
            <a:noFill/>
            <a:ln w="12700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23" name="Line 3"/>
            <p:cNvSpPr>
              <a:spLocks noChangeShapeType="1"/>
            </p:cNvSpPr>
            <p:nvPr/>
          </p:nvSpPr>
          <p:spPr bwMode="auto">
            <a:xfrm flipV="1">
              <a:off x="7954992" y="1676400"/>
              <a:ext cx="0" cy="4680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24" name="Line 4"/>
            <p:cNvSpPr>
              <a:spLocks noChangeShapeType="1"/>
            </p:cNvSpPr>
            <p:nvPr/>
          </p:nvSpPr>
          <p:spPr bwMode="auto">
            <a:xfrm>
              <a:off x="7756585" y="1910443"/>
              <a:ext cx="198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25" name="AutoShape 5"/>
            <p:cNvSpPr>
              <a:spLocks noChangeArrowheads="1"/>
            </p:cNvSpPr>
            <p:nvPr/>
          </p:nvSpPr>
          <p:spPr bwMode="auto">
            <a:xfrm>
              <a:off x="7822721" y="1793421"/>
              <a:ext cx="264543" cy="234043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26" name="Line 6"/>
            <p:cNvSpPr>
              <a:spLocks noChangeShapeType="1"/>
            </p:cNvSpPr>
            <p:nvPr/>
          </p:nvSpPr>
          <p:spPr bwMode="auto">
            <a:xfrm>
              <a:off x="7954992" y="4426404"/>
              <a:ext cx="0" cy="4680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27" name="Line 7"/>
            <p:cNvSpPr>
              <a:spLocks noChangeShapeType="1"/>
            </p:cNvSpPr>
            <p:nvPr/>
          </p:nvSpPr>
          <p:spPr bwMode="auto">
            <a:xfrm flipV="1">
              <a:off x="7756585" y="4660446"/>
              <a:ext cx="198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28" name="AutoShape 8"/>
            <p:cNvSpPr>
              <a:spLocks noChangeArrowheads="1"/>
            </p:cNvSpPr>
            <p:nvPr/>
          </p:nvSpPr>
          <p:spPr bwMode="auto">
            <a:xfrm flipV="1">
              <a:off x="7822721" y="4543425"/>
              <a:ext cx="264543" cy="234043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29" name="AutoShape 9"/>
            <p:cNvSpPr>
              <a:spLocks noChangeArrowheads="1"/>
            </p:cNvSpPr>
            <p:nvPr/>
          </p:nvSpPr>
          <p:spPr bwMode="auto">
            <a:xfrm flipV="1">
              <a:off x="7756585" y="2144486"/>
              <a:ext cx="396815" cy="117021"/>
            </a:xfrm>
            <a:prstGeom prst="flowChartManualOperation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30" name="AutoShape 10"/>
            <p:cNvSpPr>
              <a:spLocks noChangeArrowheads="1"/>
            </p:cNvSpPr>
            <p:nvPr/>
          </p:nvSpPr>
          <p:spPr bwMode="auto">
            <a:xfrm>
              <a:off x="7756585" y="4309382"/>
              <a:ext cx="396815" cy="117021"/>
            </a:xfrm>
            <a:prstGeom prst="flowChartManualOperation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7425906" y="2378529"/>
              <a:ext cx="66136" cy="1813832"/>
              <a:chOff x="5040" y="1104"/>
              <a:chExt cx="48" cy="1488"/>
            </a:xfrm>
          </p:grpSpPr>
          <p:sp>
            <p:nvSpPr>
              <p:cNvPr id="107532" name="Line 12"/>
              <p:cNvSpPr>
                <a:spLocks noChangeShapeType="1"/>
              </p:cNvSpPr>
              <p:nvPr/>
            </p:nvSpPr>
            <p:spPr bwMode="auto">
              <a:xfrm flipH="1">
                <a:off x="5040" y="1104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7533" name="Line 13"/>
              <p:cNvSpPr>
                <a:spLocks noChangeShapeType="1"/>
              </p:cNvSpPr>
              <p:nvPr/>
            </p:nvSpPr>
            <p:spPr bwMode="auto">
              <a:xfrm flipH="1">
                <a:off x="5040" y="1488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7534" name="Line 14"/>
              <p:cNvSpPr>
                <a:spLocks noChangeShapeType="1"/>
              </p:cNvSpPr>
              <p:nvPr/>
            </p:nvSpPr>
            <p:spPr bwMode="auto">
              <a:xfrm flipH="1">
                <a:off x="5040" y="2208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7535" name="Line 15"/>
              <p:cNvSpPr>
                <a:spLocks noChangeShapeType="1"/>
              </p:cNvSpPr>
              <p:nvPr/>
            </p:nvSpPr>
            <p:spPr bwMode="auto">
              <a:xfrm flipH="1">
                <a:off x="5040" y="2592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07536" name="Line 16"/>
            <p:cNvSpPr>
              <a:spLocks noChangeShapeType="1"/>
            </p:cNvSpPr>
            <p:nvPr/>
          </p:nvSpPr>
          <p:spPr bwMode="auto">
            <a:xfrm flipV="1">
              <a:off x="5640238" y="2027464"/>
              <a:ext cx="0" cy="1755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37" name="Line 17"/>
            <p:cNvSpPr>
              <a:spLocks noChangeShapeType="1"/>
            </p:cNvSpPr>
            <p:nvPr/>
          </p:nvSpPr>
          <p:spPr bwMode="auto">
            <a:xfrm>
              <a:off x="5640238" y="4894489"/>
              <a:ext cx="0" cy="585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38" name="Rectangle 18"/>
            <p:cNvSpPr>
              <a:spLocks noChangeArrowheads="1"/>
            </p:cNvSpPr>
            <p:nvPr/>
          </p:nvSpPr>
          <p:spPr bwMode="auto">
            <a:xfrm>
              <a:off x="4714336" y="2261507"/>
              <a:ext cx="2645434" cy="2574471"/>
            </a:xfrm>
            <a:prstGeom prst="rect">
              <a:avLst/>
            </a:prstGeom>
            <a:solidFill>
              <a:srgbClr val="FFD18D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39" name="Rectangle 19"/>
            <p:cNvSpPr>
              <a:spLocks noChangeArrowheads="1"/>
            </p:cNvSpPr>
            <p:nvPr/>
          </p:nvSpPr>
          <p:spPr bwMode="auto">
            <a:xfrm>
              <a:off x="4648200" y="1905000"/>
              <a:ext cx="3124200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</a:rPr>
                <a:t>A typical Slice in 3 Series FPGAs</a:t>
              </a:r>
            </a:p>
          </p:txBody>
        </p:sp>
        <p:sp>
          <p:nvSpPr>
            <p:cNvPr id="107540" name="Rectangle 20"/>
            <p:cNvSpPr>
              <a:spLocks noChangeArrowheads="1"/>
            </p:cNvSpPr>
            <p:nvPr/>
          </p:nvSpPr>
          <p:spPr bwMode="auto">
            <a:xfrm>
              <a:off x="4780472" y="3782786"/>
              <a:ext cx="462951" cy="585107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LUT</a:t>
              </a:r>
            </a:p>
          </p:txBody>
        </p:sp>
        <p:sp>
          <p:nvSpPr>
            <p:cNvPr id="107541" name="Line 21"/>
            <p:cNvSpPr>
              <a:spLocks noChangeShapeType="1"/>
            </p:cNvSpPr>
            <p:nvPr/>
          </p:nvSpPr>
          <p:spPr bwMode="auto">
            <a:xfrm flipH="1">
              <a:off x="4648200" y="3899807"/>
              <a:ext cx="132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42" name="Line 22"/>
            <p:cNvSpPr>
              <a:spLocks noChangeShapeType="1"/>
            </p:cNvSpPr>
            <p:nvPr/>
          </p:nvSpPr>
          <p:spPr bwMode="auto">
            <a:xfrm flipH="1">
              <a:off x="4648200" y="4016829"/>
              <a:ext cx="132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43" name="Line 23"/>
            <p:cNvSpPr>
              <a:spLocks noChangeShapeType="1"/>
            </p:cNvSpPr>
            <p:nvPr/>
          </p:nvSpPr>
          <p:spPr bwMode="auto">
            <a:xfrm flipH="1">
              <a:off x="4648200" y="4133850"/>
              <a:ext cx="132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44" name="Line 24"/>
            <p:cNvSpPr>
              <a:spLocks noChangeShapeType="1"/>
            </p:cNvSpPr>
            <p:nvPr/>
          </p:nvSpPr>
          <p:spPr bwMode="auto">
            <a:xfrm flipH="1">
              <a:off x="4648200" y="4250871"/>
              <a:ext cx="132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45" name="Line 25"/>
            <p:cNvSpPr>
              <a:spLocks noChangeShapeType="1"/>
            </p:cNvSpPr>
            <p:nvPr/>
          </p:nvSpPr>
          <p:spPr bwMode="auto">
            <a:xfrm flipH="1">
              <a:off x="5243423" y="4075339"/>
              <a:ext cx="132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46" name="Rectangle 26"/>
            <p:cNvSpPr>
              <a:spLocks noChangeArrowheads="1"/>
            </p:cNvSpPr>
            <p:nvPr/>
          </p:nvSpPr>
          <p:spPr bwMode="auto">
            <a:xfrm>
              <a:off x="5375694" y="3899807"/>
              <a:ext cx="529087" cy="351064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Carry</a:t>
              </a:r>
            </a:p>
          </p:txBody>
        </p:sp>
        <p:sp>
          <p:nvSpPr>
            <p:cNvPr id="107547" name="Line 27"/>
            <p:cNvSpPr>
              <a:spLocks noChangeShapeType="1"/>
            </p:cNvSpPr>
            <p:nvPr/>
          </p:nvSpPr>
          <p:spPr bwMode="auto">
            <a:xfrm flipH="1">
              <a:off x="5243423" y="4075339"/>
              <a:ext cx="132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48" name="Line 28"/>
            <p:cNvSpPr>
              <a:spLocks noChangeShapeType="1"/>
            </p:cNvSpPr>
            <p:nvPr/>
          </p:nvSpPr>
          <p:spPr bwMode="auto">
            <a:xfrm flipH="1">
              <a:off x="5904781" y="4075339"/>
              <a:ext cx="132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49" name="Rectangle 29"/>
            <p:cNvSpPr>
              <a:spLocks noChangeArrowheads="1"/>
            </p:cNvSpPr>
            <p:nvPr/>
          </p:nvSpPr>
          <p:spPr bwMode="auto">
            <a:xfrm>
              <a:off x="4780472" y="2554061"/>
              <a:ext cx="462951" cy="585107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Arial" pitchFamily="34" charset="0"/>
                </a:rPr>
                <a:t>LUT</a:t>
              </a:r>
            </a:p>
          </p:txBody>
        </p:sp>
        <p:sp>
          <p:nvSpPr>
            <p:cNvPr id="107550" name="Line 30"/>
            <p:cNvSpPr>
              <a:spLocks noChangeShapeType="1"/>
            </p:cNvSpPr>
            <p:nvPr/>
          </p:nvSpPr>
          <p:spPr bwMode="auto">
            <a:xfrm flipH="1">
              <a:off x="4648200" y="2671082"/>
              <a:ext cx="132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51" name="Line 31"/>
            <p:cNvSpPr>
              <a:spLocks noChangeShapeType="1"/>
            </p:cNvSpPr>
            <p:nvPr/>
          </p:nvSpPr>
          <p:spPr bwMode="auto">
            <a:xfrm flipH="1">
              <a:off x="4648200" y="2788104"/>
              <a:ext cx="132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52" name="Line 32"/>
            <p:cNvSpPr>
              <a:spLocks noChangeShapeType="1"/>
            </p:cNvSpPr>
            <p:nvPr/>
          </p:nvSpPr>
          <p:spPr bwMode="auto">
            <a:xfrm flipH="1">
              <a:off x="4648200" y="2905125"/>
              <a:ext cx="132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53" name="Line 33"/>
            <p:cNvSpPr>
              <a:spLocks noChangeShapeType="1"/>
            </p:cNvSpPr>
            <p:nvPr/>
          </p:nvSpPr>
          <p:spPr bwMode="auto">
            <a:xfrm flipH="1">
              <a:off x="4648200" y="3022146"/>
              <a:ext cx="132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54" name="Line 34"/>
            <p:cNvSpPr>
              <a:spLocks noChangeShapeType="1"/>
            </p:cNvSpPr>
            <p:nvPr/>
          </p:nvSpPr>
          <p:spPr bwMode="auto">
            <a:xfrm flipH="1">
              <a:off x="5243423" y="2846614"/>
              <a:ext cx="132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55" name="Rectangle 35"/>
            <p:cNvSpPr>
              <a:spLocks noChangeArrowheads="1"/>
            </p:cNvSpPr>
            <p:nvPr/>
          </p:nvSpPr>
          <p:spPr bwMode="auto">
            <a:xfrm>
              <a:off x="5375694" y="2671082"/>
              <a:ext cx="529087" cy="351064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>
                  <a:latin typeface="Arial" pitchFamily="34" charset="0"/>
                </a:rPr>
                <a:t>Carry</a:t>
              </a:r>
            </a:p>
          </p:txBody>
        </p:sp>
        <p:sp>
          <p:nvSpPr>
            <p:cNvPr id="107556" name="Line 36"/>
            <p:cNvSpPr>
              <a:spLocks noChangeShapeType="1"/>
            </p:cNvSpPr>
            <p:nvPr/>
          </p:nvSpPr>
          <p:spPr bwMode="auto">
            <a:xfrm flipH="1">
              <a:off x="5243423" y="2846614"/>
              <a:ext cx="132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57" name="Line 37"/>
            <p:cNvSpPr>
              <a:spLocks noChangeShapeType="1"/>
            </p:cNvSpPr>
            <p:nvPr/>
          </p:nvSpPr>
          <p:spPr bwMode="auto">
            <a:xfrm flipH="1">
              <a:off x="5904781" y="2846614"/>
              <a:ext cx="132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58" name="Line 38"/>
            <p:cNvSpPr>
              <a:spLocks noChangeShapeType="1"/>
            </p:cNvSpPr>
            <p:nvPr/>
          </p:nvSpPr>
          <p:spPr bwMode="auto">
            <a:xfrm flipV="1">
              <a:off x="5640238" y="3022146"/>
              <a:ext cx="0" cy="8776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59" name="Line 39"/>
            <p:cNvSpPr>
              <a:spLocks noChangeShapeType="1"/>
            </p:cNvSpPr>
            <p:nvPr/>
          </p:nvSpPr>
          <p:spPr bwMode="auto">
            <a:xfrm flipV="1">
              <a:off x="5640238" y="2202996"/>
              <a:ext cx="0" cy="4680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60" name="Line 40"/>
            <p:cNvSpPr>
              <a:spLocks noChangeShapeType="1"/>
            </p:cNvSpPr>
            <p:nvPr/>
          </p:nvSpPr>
          <p:spPr bwMode="auto">
            <a:xfrm flipV="1">
              <a:off x="5640238" y="4250871"/>
              <a:ext cx="0" cy="6436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61" name="Line 41"/>
            <p:cNvSpPr>
              <a:spLocks noChangeShapeType="1"/>
            </p:cNvSpPr>
            <p:nvPr/>
          </p:nvSpPr>
          <p:spPr bwMode="auto">
            <a:xfrm>
              <a:off x="4648200" y="3256189"/>
              <a:ext cx="16533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62" name="Line 42"/>
            <p:cNvSpPr>
              <a:spLocks noChangeShapeType="1"/>
            </p:cNvSpPr>
            <p:nvPr/>
          </p:nvSpPr>
          <p:spPr bwMode="auto">
            <a:xfrm>
              <a:off x="4648200" y="3490232"/>
              <a:ext cx="19179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63" name="Line 43"/>
            <p:cNvSpPr>
              <a:spLocks noChangeShapeType="1"/>
            </p:cNvSpPr>
            <p:nvPr/>
          </p:nvSpPr>
          <p:spPr bwMode="auto">
            <a:xfrm>
              <a:off x="4648200" y="3607254"/>
              <a:ext cx="23147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64" name="Line 44"/>
            <p:cNvSpPr>
              <a:spLocks noChangeShapeType="1"/>
            </p:cNvSpPr>
            <p:nvPr/>
          </p:nvSpPr>
          <p:spPr bwMode="auto">
            <a:xfrm>
              <a:off x="4648200" y="3373211"/>
              <a:ext cx="17856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65" name="Rectangle 45"/>
            <p:cNvSpPr>
              <a:spLocks noChangeAspect="1" noChangeArrowheads="1"/>
            </p:cNvSpPr>
            <p:nvPr/>
          </p:nvSpPr>
          <p:spPr bwMode="auto">
            <a:xfrm>
              <a:off x="6698411" y="2612571"/>
              <a:ext cx="529087" cy="643618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1000" b="1">
                <a:latin typeface="Arial" pitchFamily="34" charset="0"/>
              </a:endParaRPr>
            </a:p>
          </p:txBody>
        </p:sp>
        <p:sp>
          <p:nvSpPr>
            <p:cNvPr id="107566" name="Rectangle 46"/>
            <p:cNvSpPr>
              <a:spLocks noChangeArrowheads="1"/>
            </p:cNvSpPr>
            <p:nvPr/>
          </p:nvSpPr>
          <p:spPr bwMode="auto">
            <a:xfrm>
              <a:off x="6632275" y="2729593"/>
              <a:ext cx="264543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000" b="1">
                  <a:latin typeface="Arial" pitchFamily="34" charset="0"/>
                </a:rPr>
                <a:t>D</a:t>
              </a:r>
            </a:p>
          </p:txBody>
        </p:sp>
        <p:sp>
          <p:nvSpPr>
            <p:cNvPr id="107567" name="Rectangle 47"/>
            <p:cNvSpPr>
              <a:spLocks noChangeArrowheads="1"/>
            </p:cNvSpPr>
            <p:nvPr/>
          </p:nvSpPr>
          <p:spPr bwMode="auto">
            <a:xfrm>
              <a:off x="7029091" y="2729593"/>
              <a:ext cx="284052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Arial" pitchFamily="34" charset="0"/>
                </a:rPr>
                <a:t>Q</a:t>
              </a:r>
            </a:p>
          </p:txBody>
        </p:sp>
        <p:sp>
          <p:nvSpPr>
            <p:cNvPr id="107568" name="Rectangle 48"/>
            <p:cNvSpPr>
              <a:spLocks noChangeArrowheads="1"/>
            </p:cNvSpPr>
            <p:nvPr/>
          </p:nvSpPr>
          <p:spPr bwMode="auto">
            <a:xfrm>
              <a:off x="6566140" y="2846614"/>
              <a:ext cx="462951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000" b="1">
                  <a:latin typeface="Arial" pitchFamily="34" charset="0"/>
                </a:rPr>
                <a:t>CE</a:t>
              </a:r>
            </a:p>
          </p:txBody>
        </p:sp>
        <p:grpSp>
          <p:nvGrpSpPr>
            <p:cNvPr id="4" name="Group 49"/>
            <p:cNvGrpSpPr>
              <a:grpSpLocks/>
            </p:cNvGrpSpPr>
            <p:nvPr/>
          </p:nvGrpSpPr>
          <p:grpSpPr bwMode="auto">
            <a:xfrm>
              <a:off x="6698411" y="3080657"/>
              <a:ext cx="41335" cy="68263"/>
              <a:chOff x="3888" y="1270"/>
              <a:chExt cx="30" cy="56"/>
            </a:xfrm>
          </p:grpSpPr>
          <p:sp>
            <p:nvSpPr>
              <p:cNvPr id="107570" name="Line 50"/>
              <p:cNvSpPr>
                <a:spLocks noChangeShapeType="1"/>
              </p:cNvSpPr>
              <p:nvPr/>
            </p:nvSpPr>
            <p:spPr bwMode="auto">
              <a:xfrm>
                <a:off x="3888" y="1270"/>
                <a:ext cx="30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7571" name="Line 51"/>
              <p:cNvSpPr>
                <a:spLocks noChangeShapeType="1"/>
              </p:cNvSpPr>
              <p:nvPr/>
            </p:nvSpPr>
            <p:spPr bwMode="auto">
              <a:xfrm flipV="1">
                <a:off x="3888" y="1296"/>
                <a:ext cx="30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07572" name="Rectangle 52"/>
            <p:cNvSpPr>
              <a:spLocks noChangeArrowheads="1"/>
            </p:cNvSpPr>
            <p:nvPr/>
          </p:nvSpPr>
          <p:spPr bwMode="auto">
            <a:xfrm>
              <a:off x="6764547" y="2612571"/>
              <a:ext cx="385792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 b="1">
                  <a:latin typeface="Arial" pitchFamily="34" charset="0"/>
                </a:rPr>
                <a:t>PRE</a:t>
              </a:r>
            </a:p>
          </p:txBody>
        </p:sp>
        <p:sp>
          <p:nvSpPr>
            <p:cNvPr id="107573" name="Rectangle 53"/>
            <p:cNvSpPr>
              <a:spLocks noChangeArrowheads="1"/>
            </p:cNvSpPr>
            <p:nvPr/>
          </p:nvSpPr>
          <p:spPr bwMode="auto">
            <a:xfrm>
              <a:off x="6764547" y="3080657"/>
              <a:ext cx="449162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Arial" pitchFamily="34" charset="0"/>
                </a:rPr>
                <a:t>CLR</a:t>
              </a:r>
            </a:p>
          </p:txBody>
        </p:sp>
        <p:sp>
          <p:nvSpPr>
            <p:cNvPr id="107574" name="Rectangle 54"/>
            <p:cNvSpPr>
              <a:spLocks noChangeAspect="1" noChangeArrowheads="1"/>
            </p:cNvSpPr>
            <p:nvPr/>
          </p:nvSpPr>
          <p:spPr bwMode="auto">
            <a:xfrm>
              <a:off x="6698411" y="3958318"/>
              <a:ext cx="529087" cy="643618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1000" b="1">
                <a:latin typeface="Arial" pitchFamily="34" charset="0"/>
              </a:endParaRPr>
            </a:p>
          </p:txBody>
        </p:sp>
        <p:sp>
          <p:nvSpPr>
            <p:cNvPr id="107575" name="Rectangle 55"/>
            <p:cNvSpPr>
              <a:spLocks noChangeArrowheads="1"/>
            </p:cNvSpPr>
            <p:nvPr/>
          </p:nvSpPr>
          <p:spPr bwMode="auto">
            <a:xfrm>
              <a:off x="6632275" y="3987573"/>
              <a:ext cx="264543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000" b="1">
                  <a:latin typeface="Arial" pitchFamily="34" charset="0"/>
                </a:rPr>
                <a:t>D</a:t>
              </a:r>
            </a:p>
          </p:txBody>
        </p:sp>
        <p:sp>
          <p:nvSpPr>
            <p:cNvPr id="107576" name="Rectangle 56"/>
            <p:cNvSpPr>
              <a:spLocks noChangeArrowheads="1"/>
            </p:cNvSpPr>
            <p:nvPr/>
          </p:nvSpPr>
          <p:spPr bwMode="auto">
            <a:xfrm>
              <a:off x="7029091" y="4075339"/>
              <a:ext cx="284052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Arial" pitchFamily="34" charset="0"/>
                </a:rPr>
                <a:t>Q</a:t>
              </a:r>
            </a:p>
          </p:txBody>
        </p:sp>
        <p:sp>
          <p:nvSpPr>
            <p:cNvPr id="107577" name="Rectangle 57"/>
            <p:cNvSpPr>
              <a:spLocks noChangeArrowheads="1"/>
            </p:cNvSpPr>
            <p:nvPr/>
          </p:nvSpPr>
          <p:spPr bwMode="auto">
            <a:xfrm>
              <a:off x="6566140" y="4094843"/>
              <a:ext cx="462951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000" b="1">
                  <a:latin typeface="Arial" pitchFamily="34" charset="0"/>
                </a:rPr>
                <a:t>CE</a:t>
              </a:r>
            </a:p>
          </p:txBody>
        </p:sp>
        <p:grpSp>
          <p:nvGrpSpPr>
            <p:cNvPr id="5" name="Group 58"/>
            <p:cNvGrpSpPr>
              <a:grpSpLocks/>
            </p:cNvGrpSpPr>
            <p:nvPr/>
          </p:nvGrpSpPr>
          <p:grpSpPr bwMode="auto">
            <a:xfrm>
              <a:off x="6698411" y="4348389"/>
              <a:ext cx="41335" cy="68263"/>
              <a:chOff x="3888" y="1270"/>
              <a:chExt cx="30" cy="56"/>
            </a:xfrm>
          </p:grpSpPr>
          <p:sp>
            <p:nvSpPr>
              <p:cNvPr id="107579" name="Line 59"/>
              <p:cNvSpPr>
                <a:spLocks noChangeShapeType="1"/>
              </p:cNvSpPr>
              <p:nvPr/>
            </p:nvSpPr>
            <p:spPr bwMode="auto">
              <a:xfrm>
                <a:off x="3888" y="1270"/>
                <a:ext cx="30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7580" name="Line 60"/>
              <p:cNvSpPr>
                <a:spLocks noChangeShapeType="1"/>
              </p:cNvSpPr>
              <p:nvPr/>
            </p:nvSpPr>
            <p:spPr bwMode="auto">
              <a:xfrm flipV="1">
                <a:off x="3888" y="1296"/>
                <a:ext cx="30" cy="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07581" name="Rectangle 61"/>
            <p:cNvSpPr>
              <a:spLocks noChangeArrowheads="1"/>
            </p:cNvSpPr>
            <p:nvPr/>
          </p:nvSpPr>
          <p:spPr bwMode="auto">
            <a:xfrm>
              <a:off x="6764547" y="3958318"/>
              <a:ext cx="385792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 b="1">
                  <a:latin typeface="Arial" pitchFamily="34" charset="0"/>
                </a:rPr>
                <a:t>PRE</a:t>
              </a:r>
            </a:p>
          </p:txBody>
        </p:sp>
        <p:sp>
          <p:nvSpPr>
            <p:cNvPr id="107582" name="Rectangle 62"/>
            <p:cNvSpPr>
              <a:spLocks noChangeArrowheads="1"/>
            </p:cNvSpPr>
            <p:nvPr/>
          </p:nvSpPr>
          <p:spPr bwMode="auto">
            <a:xfrm>
              <a:off x="6764547" y="4426404"/>
              <a:ext cx="449162" cy="2462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Arial" pitchFamily="34" charset="0"/>
                </a:rPr>
                <a:t>CLR</a:t>
              </a:r>
            </a:p>
          </p:txBody>
        </p:sp>
        <p:sp>
          <p:nvSpPr>
            <p:cNvPr id="107583" name="Line 63"/>
            <p:cNvSpPr>
              <a:spLocks noChangeShapeType="1"/>
            </p:cNvSpPr>
            <p:nvPr/>
          </p:nvSpPr>
          <p:spPr bwMode="auto">
            <a:xfrm>
              <a:off x="7227498" y="2846614"/>
              <a:ext cx="198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84" name="Line 64"/>
            <p:cNvSpPr>
              <a:spLocks noChangeShapeType="1"/>
            </p:cNvSpPr>
            <p:nvPr/>
          </p:nvSpPr>
          <p:spPr bwMode="auto">
            <a:xfrm>
              <a:off x="7227498" y="4192361"/>
              <a:ext cx="198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85" name="Line 65"/>
            <p:cNvSpPr>
              <a:spLocks noChangeShapeType="1"/>
            </p:cNvSpPr>
            <p:nvPr/>
          </p:nvSpPr>
          <p:spPr bwMode="auto">
            <a:xfrm>
              <a:off x="6037053" y="2846614"/>
              <a:ext cx="6613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86" name="Line 66"/>
            <p:cNvSpPr>
              <a:spLocks noChangeShapeType="1"/>
            </p:cNvSpPr>
            <p:nvPr/>
          </p:nvSpPr>
          <p:spPr bwMode="auto">
            <a:xfrm flipV="1">
              <a:off x="6037053" y="2378529"/>
              <a:ext cx="0" cy="4680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87" name="Line 67"/>
            <p:cNvSpPr>
              <a:spLocks noChangeShapeType="1"/>
            </p:cNvSpPr>
            <p:nvPr/>
          </p:nvSpPr>
          <p:spPr bwMode="auto">
            <a:xfrm>
              <a:off x="6037053" y="2378529"/>
              <a:ext cx="13888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88" name="Line 68"/>
            <p:cNvSpPr>
              <a:spLocks noChangeShapeType="1"/>
            </p:cNvSpPr>
            <p:nvPr/>
          </p:nvSpPr>
          <p:spPr bwMode="auto">
            <a:xfrm>
              <a:off x="6037053" y="4075339"/>
              <a:ext cx="6613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89" name="Line 69"/>
            <p:cNvSpPr>
              <a:spLocks noChangeShapeType="1"/>
            </p:cNvSpPr>
            <p:nvPr/>
          </p:nvSpPr>
          <p:spPr bwMode="auto">
            <a:xfrm flipV="1">
              <a:off x="6037053" y="3724275"/>
              <a:ext cx="0" cy="3510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90" name="Line 70"/>
            <p:cNvSpPr>
              <a:spLocks noChangeShapeType="1"/>
            </p:cNvSpPr>
            <p:nvPr/>
          </p:nvSpPr>
          <p:spPr bwMode="auto">
            <a:xfrm>
              <a:off x="6037053" y="3724275"/>
              <a:ext cx="13888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91" name="Line 71"/>
            <p:cNvSpPr>
              <a:spLocks noChangeShapeType="1"/>
            </p:cNvSpPr>
            <p:nvPr/>
          </p:nvSpPr>
          <p:spPr bwMode="auto">
            <a:xfrm flipH="1">
              <a:off x="6566140" y="3139168"/>
              <a:ext cx="132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92" name="Line 72"/>
            <p:cNvSpPr>
              <a:spLocks noChangeShapeType="1"/>
            </p:cNvSpPr>
            <p:nvPr/>
          </p:nvSpPr>
          <p:spPr bwMode="auto">
            <a:xfrm flipH="1">
              <a:off x="6566140" y="4367893"/>
              <a:ext cx="132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93" name="Line 73"/>
            <p:cNvSpPr>
              <a:spLocks noChangeShapeType="1"/>
            </p:cNvSpPr>
            <p:nvPr/>
          </p:nvSpPr>
          <p:spPr bwMode="auto">
            <a:xfrm>
              <a:off x="6566140" y="3139168"/>
              <a:ext cx="0" cy="12287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94" name="Line 74"/>
            <p:cNvSpPr>
              <a:spLocks noChangeShapeType="1"/>
            </p:cNvSpPr>
            <p:nvPr/>
          </p:nvSpPr>
          <p:spPr bwMode="auto">
            <a:xfrm flipH="1">
              <a:off x="6433868" y="4192361"/>
              <a:ext cx="2645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95" name="Line 75"/>
            <p:cNvSpPr>
              <a:spLocks noChangeShapeType="1"/>
            </p:cNvSpPr>
            <p:nvPr/>
          </p:nvSpPr>
          <p:spPr bwMode="auto">
            <a:xfrm flipH="1">
              <a:off x="6433868" y="2963636"/>
              <a:ext cx="2645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96" name="Line 76"/>
            <p:cNvSpPr>
              <a:spLocks noChangeShapeType="1"/>
            </p:cNvSpPr>
            <p:nvPr/>
          </p:nvSpPr>
          <p:spPr bwMode="auto">
            <a:xfrm>
              <a:off x="6433868" y="2963636"/>
              <a:ext cx="0" cy="12287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97" name="Line 77"/>
            <p:cNvSpPr>
              <a:spLocks noChangeShapeType="1"/>
            </p:cNvSpPr>
            <p:nvPr/>
          </p:nvSpPr>
          <p:spPr bwMode="auto">
            <a:xfrm flipV="1">
              <a:off x="6962955" y="2495550"/>
              <a:ext cx="0" cy="1170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98" name="Line 78"/>
            <p:cNvSpPr>
              <a:spLocks noChangeShapeType="1"/>
            </p:cNvSpPr>
            <p:nvPr/>
          </p:nvSpPr>
          <p:spPr bwMode="auto">
            <a:xfrm flipH="1">
              <a:off x="6301596" y="2495550"/>
              <a:ext cx="6613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99" name="Line 79"/>
            <p:cNvSpPr>
              <a:spLocks noChangeShapeType="1"/>
            </p:cNvSpPr>
            <p:nvPr/>
          </p:nvSpPr>
          <p:spPr bwMode="auto">
            <a:xfrm>
              <a:off x="6301596" y="2495550"/>
              <a:ext cx="0" cy="13457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600" name="Line 80"/>
            <p:cNvSpPr>
              <a:spLocks noChangeShapeType="1"/>
            </p:cNvSpPr>
            <p:nvPr/>
          </p:nvSpPr>
          <p:spPr bwMode="auto">
            <a:xfrm flipV="1">
              <a:off x="6962955" y="3841296"/>
              <a:ext cx="0" cy="1170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601" name="Line 81"/>
            <p:cNvSpPr>
              <a:spLocks noChangeShapeType="1"/>
            </p:cNvSpPr>
            <p:nvPr/>
          </p:nvSpPr>
          <p:spPr bwMode="auto">
            <a:xfrm>
              <a:off x="6301596" y="3841296"/>
              <a:ext cx="6613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602" name="Line 82"/>
            <p:cNvSpPr>
              <a:spLocks noChangeShapeType="1"/>
            </p:cNvSpPr>
            <p:nvPr/>
          </p:nvSpPr>
          <p:spPr bwMode="auto">
            <a:xfrm>
              <a:off x="6169325" y="3607254"/>
              <a:ext cx="0" cy="11117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603" name="Line 83"/>
            <p:cNvSpPr>
              <a:spLocks noChangeShapeType="1"/>
            </p:cNvSpPr>
            <p:nvPr/>
          </p:nvSpPr>
          <p:spPr bwMode="auto">
            <a:xfrm flipV="1">
              <a:off x="6962955" y="3256189"/>
              <a:ext cx="0" cy="3510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604" name="Line 84"/>
            <p:cNvSpPr>
              <a:spLocks noChangeShapeType="1"/>
            </p:cNvSpPr>
            <p:nvPr/>
          </p:nvSpPr>
          <p:spPr bwMode="auto">
            <a:xfrm>
              <a:off x="6962955" y="4601936"/>
              <a:ext cx="0" cy="1170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605" name="Line 85"/>
            <p:cNvSpPr>
              <a:spLocks noChangeShapeType="1"/>
            </p:cNvSpPr>
            <p:nvPr/>
          </p:nvSpPr>
          <p:spPr bwMode="auto">
            <a:xfrm>
              <a:off x="6169325" y="4718957"/>
              <a:ext cx="7936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606" name="Oval 86"/>
            <p:cNvSpPr>
              <a:spLocks noChangeArrowheads="1"/>
            </p:cNvSpPr>
            <p:nvPr/>
          </p:nvSpPr>
          <p:spPr bwMode="auto">
            <a:xfrm>
              <a:off x="6006741" y="2814921"/>
              <a:ext cx="66136" cy="58511"/>
            </a:xfrm>
            <a:prstGeom prst="ellipse">
              <a:avLst/>
            </a:prstGeom>
            <a:solidFill>
              <a:schemeClr val="tx1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607" name="Oval 87"/>
            <p:cNvSpPr>
              <a:spLocks noChangeArrowheads="1"/>
            </p:cNvSpPr>
            <p:nvPr/>
          </p:nvSpPr>
          <p:spPr bwMode="auto">
            <a:xfrm>
              <a:off x="6003985" y="4043646"/>
              <a:ext cx="66136" cy="58511"/>
            </a:xfrm>
            <a:prstGeom prst="ellipse">
              <a:avLst/>
            </a:prstGeom>
            <a:solidFill>
              <a:schemeClr val="tx1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608" name="Oval 88"/>
            <p:cNvSpPr>
              <a:spLocks noChangeArrowheads="1"/>
            </p:cNvSpPr>
            <p:nvPr/>
          </p:nvSpPr>
          <p:spPr bwMode="auto">
            <a:xfrm>
              <a:off x="6133501" y="3575560"/>
              <a:ext cx="66136" cy="58511"/>
            </a:xfrm>
            <a:prstGeom prst="ellipse">
              <a:avLst/>
            </a:prstGeom>
            <a:solidFill>
              <a:schemeClr val="tx1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609" name="Oval 89"/>
            <p:cNvSpPr>
              <a:spLocks noChangeArrowheads="1"/>
            </p:cNvSpPr>
            <p:nvPr/>
          </p:nvSpPr>
          <p:spPr bwMode="auto">
            <a:xfrm>
              <a:off x="6263017" y="3224496"/>
              <a:ext cx="66136" cy="58511"/>
            </a:xfrm>
            <a:prstGeom prst="ellipse">
              <a:avLst/>
            </a:prstGeom>
            <a:solidFill>
              <a:schemeClr val="tx1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610" name="Oval 90"/>
            <p:cNvSpPr>
              <a:spLocks noChangeArrowheads="1"/>
            </p:cNvSpPr>
            <p:nvPr/>
          </p:nvSpPr>
          <p:spPr bwMode="auto">
            <a:xfrm>
              <a:off x="6395289" y="3341517"/>
              <a:ext cx="66136" cy="58511"/>
            </a:xfrm>
            <a:prstGeom prst="ellipse">
              <a:avLst/>
            </a:prstGeom>
            <a:solidFill>
              <a:schemeClr val="tx1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611" name="Oval 91"/>
            <p:cNvSpPr>
              <a:spLocks noChangeArrowheads="1"/>
            </p:cNvSpPr>
            <p:nvPr/>
          </p:nvSpPr>
          <p:spPr bwMode="auto">
            <a:xfrm>
              <a:off x="6527560" y="3458539"/>
              <a:ext cx="66136" cy="58511"/>
            </a:xfrm>
            <a:prstGeom prst="ellipse">
              <a:avLst/>
            </a:prstGeom>
            <a:solidFill>
              <a:schemeClr val="tx1"/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6" name="Group 92"/>
            <p:cNvGrpSpPr>
              <a:grpSpLocks/>
            </p:cNvGrpSpPr>
            <p:nvPr/>
          </p:nvGrpSpPr>
          <p:grpSpPr bwMode="auto">
            <a:xfrm>
              <a:off x="6144524" y="2846614"/>
              <a:ext cx="1785668" cy="0"/>
              <a:chOff x="2880" y="1253"/>
              <a:chExt cx="2448" cy="0"/>
            </a:xfrm>
          </p:grpSpPr>
          <p:sp>
            <p:nvSpPr>
              <p:cNvPr id="107613" name="Line 93"/>
              <p:cNvSpPr>
                <a:spLocks noChangeShapeType="1"/>
              </p:cNvSpPr>
              <p:nvPr/>
            </p:nvSpPr>
            <p:spPr bwMode="auto">
              <a:xfrm>
                <a:off x="4944" y="1253"/>
                <a:ext cx="384" cy="0"/>
              </a:xfrm>
              <a:prstGeom prst="line">
                <a:avLst/>
              </a:prstGeom>
              <a:noFill/>
              <a:ln w="12700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7614" name="Line 94"/>
              <p:cNvSpPr>
                <a:spLocks noChangeShapeType="1"/>
              </p:cNvSpPr>
              <p:nvPr/>
            </p:nvSpPr>
            <p:spPr bwMode="auto">
              <a:xfrm>
                <a:off x="2880" y="1253"/>
                <a:ext cx="96" cy="0"/>
              </a:xfrm>
              <a:prstGeom prst="line">
                <a:avLst/>
              </a:prstGeom>
              <a:noFill/>
              <a:ln w="12700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7" name="Group 95"/>
            <p:cNvGrpSpPr>
              <a:grpSpLocks/>
            </p:cNvGrpSpPr>
            <p:nvPr/>
          </p:nvGrpSpPr>
          <p:grpSpPr bwMode="auto">
            <a:xfrm>
              <a:off x="6144524" y="2378529"/>
              <a:ext cx="1785668" cy="1219"/>
              <a:chOff x="2880" y="869"/>
              <a:chExt cx="2448" cy="0"/>
            </a:xfrm>
          </p:grpSpPr>
          <p:sp>
            <p:nvSpPr>
              <p:cNvPr id="107616" name="Line 96"/>
              <p:cNvSpPr>
                <a:spLocks noChangeShapeType="1"/>
              </p:cNvSpPr>
              <p:nvPr/>
            </p:nvSpPr>
            <p:spPr bwMode="auto">
              <a:xfrm>
                <a:off x="4944" y="869"/>
                <a:ext cx="384" cy="0"/>
              </a:xfrm>
              <a:prstGeom prst="line">
                <a:avLst/>
              </a:prstGeom>
              <a:noFill/>
              <a:ln w="12700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7617" name="Line 97"/>
              <p:cNvSpPr>
                <a:spLocks noChangeShapeType="1"/>
              </p:cNvSpPr>
              <p:nvPr/>
            </p:nvSpPr>
            <p:spPr bwMode="auto">
              <a:xfrm>
                <a:off x="2880" y="869"/>
                <a:ext cx="96" cy="0"/>
              </a:xfrm>
              <a:prstGeom prst="line">
                <a:avLst/>
              </a:prstGeom>
              <a:noFill/>
              <a:ln w="12700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8" name="Group 98"/>
            <p:cNvGrpSpPr>
              <a:grpSpLocks/>
            </p:cNvGrpSpPr>
            <p:nvPr/>
          </p:nvGrpSpPr>
          <p:grpSpPr bwMode="auto">
            <a:xfrm>
              <a:off x="6144524" y="3724275"/>
              <a:ext cx="1785668" cy="0"/>
              <a:chOff x="2880" y="1973"/>
              <a:chExt cx="2448" cy="0"/>
            </a:xfrm>
          </p:grpSpPr>
          <p:sp>
            <p:nvSpPr>
              <p:cNvPr id="107619" name="Line 99"/>
              <p:cNvSpPr>
                <a:spLocks noChangeShapeType="1"/>
              </p:cNvSpPr>
              <p:nvPr/>
            </p:nvSpPr>
            <p:spPr bwMode="auto">
              <a:xfrm>
                <a:off x="4944" y="1973"/>
                <a:ext cx="384" cy="0"/>
              </a:xfrm>
              <a:prstGeom prst="line">
                <a:avLst/>
              </a:prstGeom>
              <a:noFill/>
              <a:ln w="12700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7620" name="Line 100"/>
              <p:cNvSpPr>
                <a:spLocks noChangeShapeType="1"/>
              </p:cNvSpPr>
              <p:nvPr/>
            </p:nvSpPr>
            <p:spPr bwMode="auto">
              <a:xfrm>
                <a:off x="2880" y="1973"/>
                <a:ext cx="96" cy="0"/>
              </a:xfrm>
              <a:prstGeom prst="line">
                <a:avLst/>
              </a:prstGeom>
              <a:noFill/>
              <a:ln w="12700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9" name="Group 101"/>
            <p:cNvGrpSpPr>
              <a:grpSpLocks/>
            </p:cNvGrpSpPr>
            <p:nvPr/>
          </p:nvGrpSpPr>
          <p:grpSpPr bwMode="auto">
            <a:xfrm>
              <a:off x="6144524" y="4192361"/>
              <a:ext cx="1785668" cy="0"/>
              <a:chOff x="2880" y="2357"/>
              <a:chExt cx="2448" cy="0"/>
            </a:xfrm>
          </p:grpSpPr>
          <p:sp>
            <p:nvSpPr>
              <p:cNvPr id="107622" name="Line 102"/>
              <p:cNvSpPr>
                <a:spLocks noChangeShapeType="1"/>
              </p:cNvSpPr>
              <p:nvPr/>
            </p:nvSpPr>
            <p:spPr bwMode="auto">
              <a:xfrm>
                <a:off x="4944" y="2357"/>
                <a:ext cx="384" cy="0"/>
              </a:xfrm>
              <a:prstGeom prst="line">
                <a:avLst/>
              </a:prstGeom>
              <a:noFill/>
              <a:ln w="12700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07623" name="Line 103"/>
              <p:cNvSpPr>
                <a:spLocks noChangeShapeType="1"/>
              </p:cNvSpPr>
              <p:nvPr/>
            </p:nvSpPr>
            <p:spPr bwMode="auto">
              <a:xfrm>
                <a:off x="2880" y="2357"/>
                <a:ext cx="96" cy="0"/>
              </a:xfrm>
              <a:prstGeom prst="line">
                <a:avLst/>
              </a:prstGeom>
              <a:noFill/>
              <a:ln w="12700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107624" name="Rectangle 10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Components of FPGA</a:t>
            </a:r>
          </a:p>
        </p:txBody>
      </p:sp>
      <p:sp>
        <p:nvSpPr>
          <p:cNvPr id="111" name="Content Placeholder 2"/>
          <p:cNvSpPr>
            <a:spLocks noGrp="1"/>
          </p:cNvSpPr>
          <p:nvPr>
            <p:ph idx="1"/>
          </p:nvPr>
        </p:nvSpPr>
        <p:spPr>
          <a:xfrm>
            <a:off x="1981200" y="1524000"/>
            <a:ext cx="4191000" cy="4873752"/>
          </a:xfrm>
        </p:spPr>
        <p:txBody>
          <a:bodyPr/>
          <a:lstStyle/>
          <a:p>
            <a:r>
              <a:rPr lang="en-US" dirty="0"/>
              <a:t>Simplified Slice Structure</a:t>
            </a:r>
          </a:p>
          <a:p>
            <a:endParaRPr lang="en-US" dirty="0"/>
          </a:p>
          <a:p>
            <a:r>
              <a:rPr lang="en-US" dirty="0"/>
              <a:t>Flip-Flops are used to implement sequential logics.</a:t>
            </a:r>
            <a:endParaRPr lang="en-GB" dirty="0"/>
          </a:p>
        </p:txBody>
      </p:sp>
      <p:sp>
        <p:nvSpPr>
          <p:cNvPr id="107" name="Slide Number Placeholder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>
            <a:off x="6617579" y="1326157"/>
            <a:ext cx="3657242" cy="4783558"/>
            <a:chOff x="4915234" y="1464853"/>
            <a:chExt cx="4112666" cy="5212736"/>
          </a:xfrm>
        </p:grpSpPr>
        <p:sp>
          <p:nvSpPr>
            <p:cNvPr id="110" name="Rectangle 4"/>
            <p:cNvSpPr>
              <a:spLocks noChangeArrowheads="1"/>
            </p:cNvSpPr>
            <p:nvPr/>
          </p:nvSpPr>
          <p:spPr bwMode="ltGray">
            <a:xfrm>
              <a:off x="5185594" y="1680446"/>
              <a:ext cx="3770313" cy="4540250"/>
            </a:xfrm>
            <a:prstGeom prst="rect">
              <a:avLst/>
            </a:prstGeom>
            <a:gradFill rotWithShape="0">
              <a:gsLst>
                <a:gs pos="0">
                  <a:srgbClr val="0000CC"/>
                </a:gs>
                <a:gs pos="50000">
                  <a:srgbClr val="5C8EFB"/>
                </a:gs>
                <a:gs pos="100000">
                  <a:srgbClr val="0000CC"/>
                </a:gs>
              </a:gsLst>
              <a:lin ang="2700000" scaled="1"/>
            </a:gradFill>
            <a:ln w="28575">
              <a:solidFill>
                <a:schemeClr val="bg1"/>
              </a:solidFill>
              <a:miter lim="800000"/>
              <a:headEnd/>
              <a:tailEnd/>
            </a:ln>
            <a:effectLst>
              <a:outerShdw dist="17961" dir="2700000" algn="ctr" rotWithShape="0">
                <a:schemeClr val="tx1"/>
              </a:outerShdw>
            </a:effectLst>
          </p:spPr>
          <p:txBody>
            <a:bodyPr wrap="none" lIns="91425" tIns="45713" rIns="91425" bIns="45713" anchor="ctr"/>
            <a:lstStyle/>
            <a:p>
              <a:pPr>
                <a:defRPr/>
              </a:pPr>
              <a:endParaRPr lang="en-US" sz="2400" noProof="1">
                <a:latin typeface="Times New Roman" pitchFamily="18" charset="0"/>
              </a:endParaRPr>
            </a:p>
          </p:txBody>
        </p:sp>
        <p:sp>
          <p:nvSpPr>
            <p:cNvPr id="112" name="Line 29"/>
            <p:cNvSpPr>
              <a:spLocks noChangeShapeType="1"/>
            </p:cNvSpPr>
            <p:nvPr/>
          </p:nvSpPr>
          <p:spPr bwMode="auto">
            <a:xfrm>
              <a:off x="6406382" y="2577383"/>
              <a:ext cx="1360487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3" name="Line 30"/>
            <p:cNvSpPr>
              <a:spLocks noChangeShapeType="1"/>
            </p:cNvSpPr>
            <p:nvPr/>
          </p:nvSpPr>
          <p:spPr bwMode="auto">
            <a:xfrm>
              <a:off x="6584182" y="2621833"/>
              <a:ext cx="1169987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4" name="AutoShape 41"/>
            <p:cNvSpPr>
              <a:spLocks noChangeArrowheads="1"/>
            </p:cNvSpPr>
            <p:nvPr/>
          </p:nvSpPr>
          <p:spPr bwMode="auto">
            <a:xfrm>
              <a:off x="7269982" y="1464853"/>
              <a:ext cx="412656" cy="79948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5" name="Line 46"/>
            <p:cNvSpPr>
              <a:spLocks noChangeShapeType="1"/>
            </p:cNvSpPr>
            <p:nvPr/>
          </p:nvSpPr>
          <p:spPr bwMode="auto">
            <a:xfrm>
              <a:off x="7306494" y="2467846"/>
              <a:ext cx="0" cy="69215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6" name="Line 71"/>
            <p:cNvSpPr>
              <a:spLocks noChangeShapeType="1"/>
            </p:cNvSpPr>
            <p:nvPr/>
          </p:nvSpPr>
          <p:spPr bwMode="auto">
            <a:xfrm flipV="1">
              <a:off x="6582594" y="3512421"/>
              <a:ext cx="1169988" cy="476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7" name="Line 72"/>
            <p:cNvSpPr>
              <a:spLocks noChangeShapeType="1"/>
            </p:cNvSpPr>
            <p:nvPr/>
          </p:nvSpPr>
          <p:spPr bwMode="auto">
            <a:xfrm flipV="1">
              <a:off x="6579419" y="3558458"/>
              <a:ext cx="1184275" cy="317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8" name="Line 87"/>
            <p:cNvSpPr>
              <a:spLocks noChangeShapeType="1"/>
            </p:cNvSpPr>
            <p:nvPr/>
          </p:nvSpPr>
          <p:spPr bwMode="auto">
            <a:xfrm>
              <a:off x="7296969" y="3404471"/>
              <a:ext cx="0" cy="69056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9" name="AutoShape 190"/>
            <p:cNvSpPr>
              <a:spLocks noChangeArrowheads="1"/>
            </p:cNvSpPr>
            <p:nvPr/>
          </p:nvSpPr>
          <p:spPr bwMode="auto">
            <a:xfrm rot="5400000" flipV="1">
              <a:off x="6642126" y="2824328"/>
              <a:ext cx="217487" cy="584024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188 w 21600"/>
                <a:gd name="T13" fmla="*/ 3188 h 21600"/>
                <a:gd name="T14" fmla="*/ 18412 w 21600"/>
                <a:gd name="T15" fmla="*/ 184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776" y="21600"/>
                  </a:lnTo>
                  <a:lnTo>
                    <a:pt x="18824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0" name="Line 193"/>
            <p:cNvSpPr>
              <a:spLocks noChangeShapeType="1"/>
            </p:cNvSpPr>
            <p:nvPr/>
          </p:nvSpPr>
          <p:spPr bwMode="auto">
            <a:xfrm>
              <a:off x="6746107" y="3213971"/>
              <a:ext cx="0" cy="51276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1" name="Line 194"/>
            <p:cNvSpPr>
              <a:spLocks noChangeShapeType="1"/>
            </p:cNvSpPr>
            <p:nvPr/>
          </p:nvSpPr>
          <p:spPr bwMode="auto">
            <a:xfrm flipH="1">
              <a:off x="5334819" y="3364783"/>
              <a:ext cx="1417638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2" name="Line 198"/>
            <p:cNvSpPr>
              <a:spLocks noChangeShapeType="1"/>
            </p:cNvSpPr>
            <p:nvPr/>
          </p:nvSpPr>
          <p:spPr bwMode="auto">
            <a:xfrm>
              <a:off x="6630219" y="3169521"/>
              <a:ext cx="4763" cy="35401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3" name="Line 199"/>
            <p:cNvSpPr>
              <a:spLocks noChangeShapeType="1"/>
            </p:cNvSpPr>
            <p:nvPr/>
          </p:nvSpPr>
          <p:spPr bwMode="auto">
            <a:xfrm flipH="1">
              <a:off x="6627044" y="3167933"/>
              <a:ext cx="95250" cy="317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4" name="Line 200"/>
            <p:cNvSpPr>
              <a:spLocks noChangeShapeType="1"/>
            </p:cNvSpPr>
            <p:nvPr/>
          </p:nvSpPr>
          <p:spPr bwMode="auto">
            <a:xfrm flipH="1">
              <a:off x="6627044" y="3080621"/>
              <a:ext cx="9525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5" name="Line 201"/>
            <p:cNvSpPr>
              <a:spLocks noChangeShapeType="1"/>
            </p:cNvSpPr>
            <p:nvPr/>
          </p:nvSpPr>
          <p:spPr bwMode="auto">
            <a:xfrm>
              <a:off x="6630219" y="2575796"/>
              <a:ext cx="4763" cy="50165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6" name="Line 256"/>
            <p:cNvSpPr>
              <a:spLocks noChangeShapeType="1"/>
            </p:cNvSpPr>
            <p:nvPr/>
          </p:nvSpPr>
          <p:spPr bwMode="auto">
            <a:xfrm flipV="1">
              <a:off x="6741344" y="3717208"/>
              <a:ext cx="1008063" cy="635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7" name="AutoShape 61"/>
            <p:cNvSpPr>
              <a:spLocks noChangeArrowheads="1"/>
            </p:cNvSpPr>
            <p:nvPr/>
          </p:nvSpPr>
          <p:spPr bwMode="auto">
            <a:xfrm rot="-5400000">
              <a:off x="7641457" y="3113958"/>
              <a:ext cx="311150" cy="8572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188 w 21600"/>
                <a:gd name="T13" fmla="*/ 3188 h 21600"/>
                <a:gd name="T14" fmla="*/ 18412 w 21600"/>
                <a:gd name="T15" fmla="*/ 184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776" y="21600"/>
                  </a:lnTo>
                  <a:lnTo>
                    <a:pt x="18824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eaVert" wrap="none" lIns="76197" tIns="38098" rIns="76197" bIns="38098" anchor="ctr"/>
            <a:lstStyle/>
            <a:p>
              <a:endParaRPr lang="en-US"/>
            </a:p>
          </p:txBody>
        </p:sp>
        <p:sp>
          <p:nvSpPr>
            <p:cNvPr id="128" name="Line 62"/>
            <p:cNvSpPr>
              <a:spLocks noChangeShapeType="1"/>
            </p:cNvSpPr>
            <p:nvPr/>
          </p:nvSpPr>
          <p:spPr bwMode="auto">
            <a:xfrm>
              <a:off x="7839894" y="3156821"/>
              <a:ext cx="76200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9" name="AutoShape 63"/>
            <p:cNvSpPr>
              <a:spLocks noChangeArrowheads="1"/>
            </p:cNvSpPr>
            <p:nvPr/>
          </p:nvSpPr>
          <p:spPr bwMode="auto">
            <a:xfrm rot="5400000">
              <a:off x="8410684" y="2744309"/>
              <a:ext cx="399883" cy="8250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0" name="Freeform 76"/>
            <p:cNvSpPr>
              <a:spLocks/>
            </p:cNvSpPr>
            <p:nvPr/>
          </p:nvSpPr>
          <p:spPr bwMode="auto">
            <a:xfrm>
              <a:off x="7603357" y="3171108"/>
              <a:ext cx="161925" cy="402468"/>
            </a:xfrm>
            <a:custGeom>
              <a:avLst/>
              <a:gdLst>
                <a:gd name="T0" fmla="*/ 2147483647 w 36"/>
                <a:gd name="T1" fmla="*/ 2147483647 h 219"/>
                <a:gd name="T2" fmla="*/ 0 w 36"/>
                <a:gd name="T3" fmla="*/ 2147483647 h 219"/>
                <a:gd name="T4" fmla="*/ 0 w 36"/>
                <a:gd name="T5" fmla="*/ 0 h 219"/>
                <a:gd name="T6" fmla="*/ 2147483647 w 36"/>
                <a:gd name="T7" fmla="*/ 0 h 2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219"/>
                <a:gd name="T14" fmla="*/ 36 w 36"/>
                <a:gd name="T15" fmla="*/ 219 h 2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219">
                  <a:moveTo>
                    <a:pt x="36" y="219"/>
                  </a:moveTo>
                  <a:lnTo>
                    <a:pt x="0" y="219"/>
                  </a:lnTo>
                  <a:lnTo>
                    <a:pt x="0" y="0"/>
                  </a:lnTo>
                  <a:lnTo>
                    <a:pt x="33" y="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1" name="AutoShape 79"/>
            <p:cNvSpPr>
              <a:spLocks noChangeArrowheads="1"/>
            </p:cNvSpPr>
            <p:nvPr/>
          </p:nvSpPr>
          <p:spPr bwMode="auto">
            <a:xfrm flipV="1">
              <a:off x="7220769" y="3093717"/>
              <a:ext cx="104776" cy="565947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188 w 21600"/>
                <a:gd name="T13" fmla="*/ 3188 h 21600"/>
                <a:gd name="T14" fmla="*/ 18412 w 21600"/>
                <a:gd name="T15" fmla="*/ 184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776" y="21600"/>
                  </a:lnTo>
                  <a:lnTo>
                    <a:pt x="18824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2" name="AutoShape 80"/>
            <p:cNvSpPr>
              <a:spLocks noChangeArrowheads="1"/>
            </p:cNvSpPr>
            <p:nvPr/>
          </p:nvSpPr>
          <p:spPr bwMode="auto">
            <a:xfrm flipV="1">
              <a:off x="7262044" y="2981004"/>
              <a:ext cx="103188" cy="565947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188 w 21600"/>
                <a:gd name="T13" fmla="*/ 3188 h 21600"/>
                <a:gd name="T14" fmla="*/ 18412 w 21600"/>
                <a:gd name="T15" fmla="*/ 184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776" y="21600"/>
                  </a:lnTo>
                  <a:lnTo>
                    <a:pt x="18824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3" name="Line 81"/>
            <p:cNvSpPr>
              <a:spLocks noChangeShapeType="1"/>
            </p:cNvSpPr>
            <p:nvPr/>
          </p:nvSpPr>
          <p:spPr bwMode="auto">
            <a:xfrm flipV="1">
              <a:off x="7274744" y="3291758"/>
              <a:ext cx="0" cy="5556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4" name="Line 82"/>
            <p:cNvSpPr>
              <a:spLocks noChangeShapeType="1"/>
            </p:cNvSpPr>
            <p:nvPr/>
          </p:nvSpPr>
          <p:spPr bwMode="auto">
            <a:xfrm flipV="1">
              <a:off x="7252519" y="3404471"/>
              <a:ext cx="0" cy="15557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5" name="Line 83"/>
            <p:cNvSpPr>
              <a:spLocks noChangeShapeType="1"/>
            </p:cNvSpPr>
            <p:nvPr/>
          </p:nvSpPr>
          <p:spPr bwMode="auto">
            <a:xfrm flipV="1">
              <a:off x="7306494" y="2990133"/>
              <a:ext cx="0" cy="24447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6" name="Line 84"/>
            <p:cNvSpPr>
              <a:spLocks noChangeShapeType="1"/>
            </p:cNvSpPr>
            <p:nvPr/>
          </p:nvSpPr>
          <p:spPr bwMode="auto">
            <a:xfrm flipH="1">
              <a:off x="7301732" y="3083796"/>
              <a:ext cx="44450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7" name="AutoShape 85"/>
            <p:cNvSpPr>
              <a:spLocks noChangeArrowheads="1"/>
            </p:cNvSpPr>
            <p:nvPr/>
          </p:nvSpPr>
          <p:spPr bwMode="auto">
            <a:xfrm flipH="1">
              <a:off x="7365231" y="3150850"/>
              <a:ext cx="310195" cy="402468"/>
            </a:xfrm>
            <a:prstGeom prst="flowChartOnlineStorag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8" name="Line 86"/>
            <p:cNvSpPr>
              <a:spLocks noChangeShapeType="1"/>
            </p:cNvSpPr>
            <p:nvPr/>
          </p:nvSpPr>
          <p:spPr bwMode="auto">
            <a:xfrm>
              <a:off x="7465244" y="3350496"/>
              <a:ext cx="136525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9" name="Line 197"/>
            <p:cNvSpPr>
              <a:spLocks noChangeShapeType="1"/>
            </p:cNvSpPr>
            <p:nvPr/>
          </p:nvSpPr>
          <p:spPr bwMode="auto">
            <a:xfrm flipV="1">
              <a:off x="6776269" y="3123483"/>
              <a:ext cx="990600" cy="635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40" name="Group 257"/>
            <p:cNvGrpSpPr>
              <a:grpSpLocks/>
            </p:cNvGrpSpPr>
            <p:nvPr>
              <p:custDataLst>
                <p:tags r:id="rId1"/>
              </p:custDataLst>
            </p:nvPr>
          </p:nvGrpSpPr>
          <p:grpSpPr bwMode="auto">
            <a:xfrm>
              <a:off x="7682732" y="3258421"/>
              <a:ext cx="66675" cy="257175"/>
              <a:chOff x="5481" y="2519"/>
              <a:chExt cx="47" cy="194"/>
            </a:xfrm>
          </p:grpSpPr>
          <p:sp>
            <p:nvSpPr>
              <p:cNvPr id="384" name="Line 250"/>
              <p:cNvSpPr>
                <a:spLocks noChangeShapeType="1"/>
              </p:cNvSpPr>
              <p:nvPr/>
            </p:nvSpPr>
            <p:spPr bwMode="auto">
              <a:xfrm flipV="1">
                <a:off x="5485" y="2520"/>
                <a:ext cx="0" cy="193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5" name="Line 251"/>
              <p:cNvSpPr>
                <a:spLocks noChangeShapeType="1"/>
              </p:cNvSpPr>
              <p:nvPr/>
            </p:nvSpPr>
            <p:spPr bwMode="auto">
              <a:xfrm rot="16200000" flipV="1">
                <a:off x="5505" y="2495"/>
                <a:ext cx="0" cy="47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41" name="Line 259"/>
            <p:cNvSpPr>
              <a:spLocks noChangeShapeType="1"/>
            </p:cNvSpPr>
            <p:nvPr/>
          </p:nvSpPr>
          <p:spPr bwMode="auto">
            <a:xfrm flipV="1">
              <a:off x="7644632" y="3215558"/>
              <a:ext cx="0" cy="34766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2" name="Line 260"/>
            <p:cNvSpPr>
              <a:spLocks noChangeShapeType="1"/>
            </p:cNvSpPr>
            <p:nvPr/>
          </p:nvSpPr>
          <p:spPr bwMode="auto">
            <a:xfrm rot="16200000" flipV="1">
              <a:off x="7697019" y="3159996"/>
              <a:ext cx="0" cy="1143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" name="Line 261"/>
            <p:cNvSpPr>
              <a:spLocks noChangeShapeType="1"/>
            </p:cNvSpPr>
            <p:nvPr/>
          </p:nvSpPr>
          <p:spPr bwMode="auto">
            <a:xfrm>
              <a:off x="7685907" y="3382246"/>
              <a:ext cx="915987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4" name="AutoShape 262"/>
            <p:cNvSpPr>
              <a:spLocks noChangeArrowheads="1"/>
            </p:cNvSpPr>
            <p:nvPr/>
          </p:nvSpPr>
          <p:spPr bwMode="auto">
            <a:xfrm rot="5400000">
              <a:off x="8410684" y="2969734"/>
              <a:ext cx="399883" cy="8250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5" name="Rectangle 65"/>
            <p:cNvSpPr>
              <a:spLocks noChangeArrowheads="1"/>
            </p:cNvSpPr>
            <p:nvPr/>
          </p:nvSpPr>
          <p:spPr bwMode="auto">
            <a:xfrm>
              <a:off x="8151044" y="3434218"/>
              <a:ext cx="214313" cy="402468"/>
            </a:xfrm>
            <a:prstGeom prst="rect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76765E"/>
                </a:gs>
              </a:gsLst>
              <a:lin ang="2700000" scaled="1"/>
            </a:gra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6" name="AutoShape 66"/>
            <p:cNvSpPr>
              <a:spLocks noChangeArrowheads="1"/>
            </p:cNvSpPr>
            <p:nvPr/>
          </p:nvSpPr>
          <p:spPr bwMode="auto">
            <a:xfrm rot="5400000">
              <a:off x="8147869" y="3306284"/>
              <a:ext cx="60325" cy="825024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AutoShape 67"/>
            <p:cNvSpPr>
              <a:spLocks noChangeArrowheads="1"/>
            </p:cNvSpPr>
            <p:nvPr/>
          </p:nvSpPr>
          <p:spPr bwMode="auto">
            <a:xfrm rot="16200000">
              <a:off x="7655496" y="3319628"/>
              <a:ext cx="283072" cy="584024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188 w 21600"/>
                <a:gd name="T13" fmla="*/ 3188 h 21600"/>
                <a:gd name="T14" fmla="*/ 18412 w 21600"/>
                <a:gd name="T15" fmla="*/ 184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776" y="21600"/>
                  </a:lnTo>
                  <a:lnTo>
                    <a:pt x="18824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8" name="Line 68"/>
            <p:cNvSpPr>
              <a:spLocks noChangeShapeType="1"/>
            </p:cNvSpPr>
            <p:nvPr/>
          </p:nvSpPr>
          <p:spPr bwMode="auto">
            <a:xfrm>
              <a:off x="7843069" y="3606083"/>
              <a:ext cx="303213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9" name="Line 69"/>
            <p:cNvSpPr>
              <a:spLocks noChangeShapeType="1"/>
            </p:cNvSpPr>
            <p:nvPr/>
          </p:nvSpPr>
          <p:spPr bwMode="auto">
            <a:xfrm>
              <a:off x="8368532" y="3606083"/>
              <a:ext cx="238125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0" name="AutoShape 70"/>
            <p:cNvSpPr>
              <a:spLocks noChangeArrowheads="1"/>
            </p:cNvSpPr>
            <p:nvPr/>
          </p:nvSpPr>
          <p:spPr bwMode="auto">
            <a:xfrm rot="5400000">
              <a:off x="8415445" y="3190398"/>
              <a:ext cx="399883" cy="8250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1" name="Line 263"/>
            <p:cNvSpPr>
              <a:spLocks noChangeShapeType="1"/>
            </p:cNvSpPr>
            <p:nvPr/>
          </p:nvSpPr>
          <p:spPr bwMode="auto">
            <a:xfrm>
              <a:off x="7560494" y="3641008"/>
              <a:ext cx="192088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2" name="Line 264"/>
            <p:cNvSpPr>
              <a:spLocks noChangeShapeType="1"/>
            </p:cNvSpPr>
            <p:nvPr/>
          </p:nvSpPr>
          <p:spPr bwMode="auto">
            <a:xfrm flipV="1">
              <a:off x="7565257" y="3082208"/>
              <a:ext cx="0" cy="55562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" name="Line 265"/>
            <p:cNvSpPr>
              <a:spLocks noChangeShapeType="1"/>
            </p:cNvSpPr>
            <p:nvPr/>
          </p:nvSpPr>
          <p:spPr bwMode="auto">
            <a:xfrm flipV="1">
              <a:off x="7528744" y="3125071"/>
              <a:ext cx="0" cy="554037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4" name="Line 266"/>
            <p:cNvSpPr>
              <a:spLocks noChangeShapeType="1"/>
            </p:cNvSpPr>
            <p:nvPr/>
          </p:nvSpPr>
          <p:spPr bwMode="auto">
            <a:xfrm>
              <a:off x="7525569" y="3675933"/>
              <a:ext cx="231775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5" name="AutoShape 267"/>
            <p:cNvSpPr>
              <a:spLocks noChangeArrowheads="1"/>
            </p:cNvSpPr>
            <p:nvPr/>
          </p:nvSpPr>
          <p:spPr bwMode="auto">
            <a:xfrm rot="5400000" flipV="1">
              <a:off x="7094563" y="2510068"/>
              <a:ext cx="149225" cy="772807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5050 w 21600"/>
                <a:gd name="T13" fmla="*/ 5050 h 21600"/>
                <a:gd name="T14" fmla="*/ 16550 w 21600"/>
                <a:gd name="T15" fmla="*/ 1655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499" y="21600"/>
                  </a:lnTo>
                  <a:lnTo>
                    <a:pt x="151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rnd">
              <a:solidFill>
                <a:schemeClr val="bg1"/>
              </a:solidFill>
              <a:prstDash val="sysDot"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6" name="Line 268"/>
            <p:cNvSpPr>
              <a:spLocks noChangeShapeType="1"/>
            </p:cNvSpPr>
            <p:nvPr/>
          </p:nvSpPr>
          <p:spPr bwMode="auto">
            <a:xfrm flipV="1">
              <a:off x="7042969" y="2856783"/>
              <a:ext cx="0" cy="6985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7" name="Line 269"/>
            <p:cNvSpPr>
              <a:spLocks noChangeShapeType="1"/>
            </p:cNvSpPr>
            <p:nvPr/>
          </p:nvSpPr>
          <p:spPr bwMode="auto">
            <a:xfrm flipV="1">
              <a:off x="7074719" y="2947271"/>
              <a:ext cx="0" cy="7747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8" name="Line 270"/>
            <p:cNvSpPr>
              <a:spLocks noChangeShapeType="1"/>
            </p:cNvSpPr>
            <p:nvPr/>
          </p:nvSpPr>
          <p:spPr bwMode="auto">
            <a:xfrm rot="16200000" flipV="1">
              <a:off x="7089801" y="2811539"/>
              <a:ext cx="0" cy="96837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9" name="Line 271"/>
            <p:cNvSpPr>
              <a:spLocks noChangeShapeType="1"/>
            </p:cNvSpPr>
            <p:nvPr/>
          </p:nvSpPr>
          <p:spPr bwMode="auto">
            <a:xfrm rot="16200000" flipV="1">
              <a:off x="7110438" y="2905202"/>
              <a:ext cx="0" cy="7778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60" name="Line 274"/>
            <p:cNvSpPr>
              <a:spLocks noChangeShapeType="1"/>
            </p:cNvSpPr>
            <p:nvPr/>
          </p:nvSpPr>
          <p:spPr bwMode="auto">
            <a:xfrm rot="16200000" flipV="1">
              <a:off x="7449369" y="2636121"/>
              <a:ext cx="0" cy="51435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61" name="Line 276"/>
            <p:cNvSpPr>
              <a:spLocks noChangeShapeType="1"/>
            </p:cNvSpPr>
            <p:nvPr/>
          </p:nvSpPr>
          <p:spPr bwMode="auto">
            <a:xfrm rot="16200000" flipV="1">
              <a:off x="7726388" y="3006802"/>
              <a:ext cx="0" cy="5556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62" name="Line 277"/>
            <p:cNvSpPr>
              <a:spLocks noChangeShapeType="1"/>
            </p:cNvSpPr>
            <p:nvPr/>
          </p:nvSpPr>
          <p:spPr bwMode="auto">
            <a:xfrm flipV="1">
              <a:off x="7701782" y="2896471"/>
              <a:ext cx="0" cy="134937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63" name="Group 278"/>
            <p:cNvGrpSpPr>
              <a:grpSpLocks/>
            </p:cNvGrpSpPr>
            <p:nvPr>
              <p:custDataLst>
                <p:tags r:id="rId2"/>
              </p:custDataLst>
            </p:nvPr>
          </p:nvGrpSpPr>
          <p:grpSpPr bwMode="auto">
            <a:xfrm>
              <a:off x="7105675" y="2739047"/>
              <a:ext cx="825497" cy="402166"/>
              <a:chOff x="4937" y="2106"/>
              <a:chExt cx="624" cy="304"/>
            </a:xfrm>
          </p:grpSpPr>
          <p:sp>
            <p:nvSpPr>
              <p:cNvPr id="382" name="Rectangle 272"/>
              <p:cNvSpPr>
                <a:spLocks noChangeArrowheads="1"/>
              </p:cNvSpPr>
              <p:nvPr/>
            </p:nvSpPr>
            <p:spPr bwMode="auto">
              <a:xfrm>
                <a:off x="5234" y="2106"/>
                <a:ext cx="114" cy="304"/>
              </a:xfrm>
              <a:prstGeom prst="rect">
                <a:avLst/>
              </a:prstGeom>
              <a:gradFill rotWithShape="1">
                <a:gsLst>
                  <a:gs pos="0">
                    <a:srgbClr val="FFFFCC"/>
                  </a:gs>
                  <a:gs pos="100000">
                    <a:srgbClr val="76765E"/>
                  </a:gs>
                </a:gsLst>
                <a:lin ang="2700000" scaled="1"/>
              </a:gra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3" name="AutoShape 273"/>
              <p:cNvSpPr>
                <a:spLocks noChangeArrowheads="1"/>
              </p:cNvSpPr>
              <p:nvPr/>
            </p:nvSpPr>
            <p:spPr bwMode="auto">
              <a:xfrm rot="5400000">
                <a:off x="5229" y="1994"/>
                <a:ext cx="39" cy="624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64" name="AutoShape 281"/>
            <p:cNvSpPr>
              <a:spLocks noChangeArrowheads="1"/>
            </p:cNvSpPr>
            <p:nvPr/>
          </p:nvSpPr>
          <p:spPr bwMode="auto">
            <a:xfrm rot="-5400000">
              <a:off x="7640663" y="2174952"/>
              <a:ext cx="312737" cy="8572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188 w 21600"/>
                <a:gd name="T13" fmla="*/ 3188 h 21600"/>
                <a:gd name="T14" fmla="*/ 18412 w 21600"/>
                <a:gd name="T15" fmla="*/ 184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776" y="21600"/>
                  </a:lnTo>
                  <a:lnTo>
                    <a:pt x="18824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eaVert" wrap="none" lIns="76197" tIns="38098" rIns="76197" bIns="38098" anchor="ctr"/>
            <a:lstStyle/>
            <a:p>
              <a:endParaRPr lang="en-US"/>
            </a:p>
          </p:txBody>
        </p:sp>
        <p:sp>
          <p:nvSpPr>
            <p:cNvPr id="165" name="Line 282"/>
            <p:cNvSpPr>
              <a:spLocks noChangeShapeType="1"/>
            </p:cNvSpPr>
            <p:nvPr/>
          </p:nvSpPr>
          <p:spPr bwMode="auto">
            <a:xfrm>
              <a:off x="7839894" y="2217021"/>
              <a:ext cx="76200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66" name="AutoShape 283"/>
            <p:cNvSpPr>
              <a:spLocks noChangeArrowheads="1"/>
            </p:cNvSpPr>
            <p:nvPr/>
          </p:nvSpPr>
          <p:spPr bwMode="auto">
            <a:xfrm rot="5400000">
              <a:off x="8410684" y="1805303"/>
              <a:ext cx="399883" cy="8250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7" name="Freeform 284"/>
            <p:cNvSpPr>
              <a:spLocks/>
            </p:cNvSpPr>
            <p:nvPr/>
          </p:nvSpPr>
          <p:spPr bwMode="auto">
            <a:xfrm>
              <a:off x="7603357" y="2232896"/>
              <a:ext cx="161925" cy="402468"/>
            </a:xfrm>
            <a:custGeom>
              <a:avLst/>
              <a:gdLst>
                <a:gd name="T0" fmla="*/ 2147483647 w 36"/>
                <a:gd name="T1" fmla="*/ 2147483647 h 219"/>
                <a:gd name="T2" fmla="*/ 0 w 36"/>
                <a:gd name="T3" fmla="*/ 2147483647 h 219"/>
                <a:gd name="T4" fmla="*/ 0 w 36"/>
                <a:gd name="T5" fmla="*/ 0 h 219"/>
                <a:gd name="T6" fmla="*/ 2147483647 w 36"/>
                <a:gd name="T7" fmla="*/ 0 h 2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219"/>
                <a:gd name="T14" fmla="*/ 36 w 36"/>
                <a:gd name="T15" fmla="*/ 219 h 2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219">
                  <a:moveTo>
                    <a:pt x="36" y="219"/>
                  </a:moveTo>
                  <a:lnTo>
                    <a:pt x="0" y="219"/>
                  </a:lnTo>
                  <a:lnTo>
                    <a:pt x="0" y="0"/>
                  </a:lnTo>
                  <a:lnTo>
                    <a:pt x="33" y="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68" name="AutoShape 285"/>
            <p:cNvSpPr>
              <a:spLocks noChangeArrowheads="1"/>
            </p:cNvSpPr>
            <p:nvPr/>
          </p:nvSpPr>
          <p:spPr bwMode="auto">
            <a:xfrm flipV="1">
              <a:off x="7220769" y="2153916"/>
              <a:ext cx="104776" cy="565947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188 w 21600"/>
                <a:gd name="T13" fmla="*/ 3188 h 21600"/>
                <a:gd name="T14" fmla="*/ 18412 w 21600"/>
                <a:gd name="T15" fmla="*/ 184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776" y="21600"/>
                  </a:lnTo>
                  <a:lnTo>
                    <a:pt x="18824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9" name="AutoShape 286"/>
            <p:cNvSpPr>
              <a:spLocks noChangeArrowheads="1"/>
            </p:cNvSpPr>
            <p:nvPr/>
          </p:nvSpPr>
          <p:spPr bwMode="auto">
            <a:xfrm flipV="1">
              <a:off x="7262044" y="2041997"/>
              <a:ext cx="103188" cy="565947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188 w 21600"/>
                <a:gd name="T13" fmla="*/ 3188 h 21600"/>
                <a:gd name="T14" fmla="*/ 18412 w 21600"/>
                <a:gd name="T15" fmla="*/ 184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776" y="21600"/>
                  </a:lnTo>
                  <a:lnTo>
                    <a:pt x="18824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0" name="Line 287"/>
            <p:cNvSpPr>
              <a:spLocks noChangeShapeType="1"/>
            </p:cNvSpPr>
            <p:nvPr/>
          </p:nvSpPr>
          <p:spPr bwMode="auto">
            <a:xfrm flipV="1">
              <a:off x="7274744" y="2351958"/>
              <a:ext cx="0" cy="5556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1" name="Line 288"/>
            <p:cNvSpPr>
              <a:spLocks noChangeShapeType="1"/>
            </p:cNvSpPr>
            <p:nvPr/>
          </p:nvSpPr>
          <p:spPr bwMode="auto">
            <a:xfrm flipV="1">
              <a:off x="7252519" y="2464671"/>
              <a:ext cx="0" cy="15716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2" name="Line 289"/>
            <p:cNvSpPr>
              <a:spLocks noChangeShapeType="1"/>
            </p:cNvSpPr>
            <p:nvPr/>
          </p:nvSpPr>
          <p:spPr bwMode="auto">
            <a:xfrm flipV="1">
              <a:off x="7306494" y="1891583"/>
              <a:ext cx="0" cy="40481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3" name="Line 290"/>
            <p:cNvSpPr>
              <a:spLocks noChangeShapeType="1"/>
            </p:cNvSpPr>
            <p:nvPr/>
          </p:nvSpPr>
          <p:spPr bwMode="auto">
            <a:xfrm flipH="1">
              <a:off x="7301732" y="2145583"/>
              <a:ext cx="44450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4" name="AutoShape 291"/>
            <p:cNvSpPr>
              <a:spLocks noChangeArrowheads="1"/>
            </p:cNvSpPr>
            <p:nvPr/>
          </p:nvSpPr>
          <p:spPr bwMode="auto">
            <a:xfrm flipH="1">
              <a:off x="7365232" y="2211049"/>
              <a:ext cx="310195" cy="402468"/>
            </a:xfrm>
            <a:prstGeom prst="flowChartOnlineStorag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5" name="Line 292"/>
            <p:cNvSpPr>
              <a:spLocks noChangeShapeType="1"/>
            </p:cNvSpPr>
            <p:nvPr/>
          </p:nvSpPr>
          <p:spPr bwMode="auto">
            <a:xfrm>
              <a:off x="7465244" y="2410696"/>
              <a:ext cx="136525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76" name="Group 294"/>
            <p:cNvGrpSpPr>
              <a:grpSpLocks/>
            </p:cNvGrpSpPr>
            <p:nvPr>
              <p:custDataLst>
                <p:tags r:id="rId3"/>
              </p:custDataLst>
            </p:nvPr>
          </p:nvGrpSpPr>
          <p:grpSpPr bwMode="auto">
            <a:xfrm>
              <a:off x="7682732" y="2320208"/>
              <a:ext cx="66675" cy="255588"/>
              <a:chOff x="5481" y="2519"/>
              <a:chExt cx="47" cy="194"/>
            </a:xfrm>
          </p:grpSpPr>
          <p:sp>
            <p:nvSpPr>
              <p:cNvPr id="380" name="Line 295"/>
              <p:cNvSpPr>
                <a:spLocks noChangeShapeType="1"/>
              </p:cNvSpPr>
              <p:nvPr/>
            </p:nvSpPr>
            <p:spPr bwMode="auto">
              <a:xfrm flipV="1">
                <a:off x="5485" y="2520"/>
                <a:ext cx="0" cy="193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1" name="Line 296"/>
              <p:cNvSpPr>
                <a:spLocks noChangeShapeType="1"/>
              </p:cNvSpPr>
              <p:nvPr/>
            </p:nvSpPr>
            <p:spPr bwMode="auto">
              <a:xfrm rot="16200000" flipV="1">
                <a:off x="5505" y="2495"/>
                <a:ext cx="0" cy="47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77" name="Line 297"/>
            <p:cNvSpPr>
              <a:spLocks noChangeShapeType="1"/>
            </p:cNvSpPr>
            <p:nvPr/>
          </p:nvSpPr>
          <p:spPr bwMode="auto">
            <a:xfrm flipV="1">
              <a:off x="7644632" y="2275758"/>
              <a:ext cx="0" cy="34766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8" name="Line 298"/>
            <p:cNvSpPr>
              <a:spLocks noChangeShapeType="1"/>
            </p:cNvSpPr>
            <p:nvPr/>
          </p:nvSpPr>
          <p:spPr bwMode="auto">
            <a:xfrm rot="16200000" flipV="1">
              <a:off x="7697019" y="2220196"/>
              <a:ext cx="0" cy="1143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9" name="Line 299"/>
            <p:cNvSpPr>
              <a:spLocks noChangeShapeType="1"/>
            </p:cNvSpPr>
            <p:nvPr/>
          </p:nvSpPr>
          <p:spPr bwMode="auto">
            <a:xfrm>
              <a:off x="7685907" y="2442446"/>
              <a:ext cx="915987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0" name="AutoShape 300"/>
            <p:cNvSpPr>
              <a:spLocks noChangeArrowheads="1"/>
            </p:cNvSpPr>
            <p:nvPr/>
          </p:nvSpPr>
          <p:spPr bwMode="auto">
            <a:xfrm rot="5400000">
              <a:off x="8410684" y="2029935"/>
              <a:ext cx="399883" cy="8250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1" name="Rectangle 301"/>
            <p:cNvSpPr>
              <a:spLocks noChangeArrowheads="1"/>
            </p:cNvSpPr>
            <p:nvPr/>
          </p:nvSpPr>
          <p:spPr bwMode="auto">
            <a:xfrm>
              <a:off x="8151044" y="2494418"/>
              <a:ext cx="214313" cy="402468"/>
            </a:xfrm>
            <a:prstGeom prst="rect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76765E"/>
                </a:gs>
              </a:gsLst>
              <a:lin ang="2700000" scaled="1"/>
            </a:gra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2" name="AutoShape 302"/>
            <p:cNvSpPr>
              <a:spLocks noChangeArrowheads="1"/>
            </p:cNvSpPr>
            <p:nvPr/>
          </p:nvSpPr>
          <p:spPr bwMode="auto">
            <a:xfrm rot="5400000">
              <a:off x="8147075" y="2367278"/>
              <a:ext cx="61914" cy="825024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3" name="AutoShape 303"/>
            <p:cNvSpPr>
              <a:spLocks noChangeArrowheads="1"/>
            </p:cNvSpPr>
            <p:nvPr/>
          </p:nvSpPr>
          <p:spPr bwMode="auto">
            <a:xfrm rot="16200000">
              <a:off x="7655495" y="2379828"/>
              <a:ext cx="283072" cy="584024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188 w 21600"/>
                <a:gd name="T13" fmla="*/ 3188 h 21600"/>
                <a:gd name="T14" fmla="*/ 18412 w 21600"/>
                <a:gd name="T15" fmla="*/ 184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776" y="21600"/>
                  </a:lnTo>
                  <a:lnTo>
                    <a:pt x="18824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" name="Line 304"/>
            <p:cNvSpPr>
              <a:spLocks noChangeShapeType="1"/>
            </p:cNvSpPr>
            <p:nvPr/>
          </p:nvSpPr>
          <p:spPr bwMode="auto">
            <a:xfrm>
              <a:off x="7843069" y="2667871"/>
              <a:ext cx="303213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5" name="Line 305"/>
            <p:cNvSpPr>
              <a:spLocks noChangeShapeType="1"/>
            </p:cNvSpPr>
            <p:nvPr/>
          </p:nvSpPr>
          <p:spPr bwMode="auto">
            <a:xfrm>
              <a:off x="8368532" y="2667871"/>
              <a:ext cx="238125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6" name="AutoShape 306"/>
            <p:cNvSpPr>
              <a:spLocks noChangeArrowheads="1"/>
            </p:cNvSpPr>
            <p:nvPr/>
          </p:nvSpPr>
          <p:spPr bwMode="auto">
            <a:xfrm rot="5400000">
              <a:off x="8415446" y="2250597"/>
              <a:ext cx="399883" cy="8250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7" name="Line 307"/>
            <p:cNvSpPr>
              <a:spLocks noChangeShapeType="1"/>
            </p:cNvSpPr>
            <p:nvPr/>
          </p:nvSpPr>
          <p:spPr bwMode="auto">
            <a:xfrm>
              <a:off x="7560494" y="2701208"/>
              <a:ext cx="192088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8" name="Line 308"/>
            <p:cNvSpPr>
              <a:spLocks noChangeShapeType="1"/>
            </p:cNvSpPr>
            <p:nvPr/>
          </p:nvSpPr>
          <p:spPr bwMode="auto">
            <a:xfrm flipV="1">
              <a:off x="7565257" y="2143996"/>
              <a:ext cx="0" cy="554037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9" name="AutoShape 311"/>
            <p:cNvSpPr>
              <a:spLocks noChangeArrowheads="1"/>
            </p:cNvSpPr>
            <p:nvPr/>
          </p:nvSpPr>
          <p:spPr bwMode="auto">
            <a:xfrm rot="5400000" flipV="1">
              <a:off x="7094563" y="1571855"/>
              <a:ext cx="149225" cy="772807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5050 w 21600"/>
                <a:gd name="T13" fmla="*/ 5050 h 21600"/>
                <a:gd name="T14" fmla="*/ 16550 w 21600"/>
                <a:gd name="T15" fmla="*/ 1655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499" y="21600"/>
                  </a:lnTo>
                  <a:lnTo>
                    <a:pt x="151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rnd">
              <a:solidFill>
                <a:schemeClr val="bg1"/>
              </a:solidFill>
              <a:prstDash val="sysDot"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0" name="Line 312"/>
            <p:cNvSpPr>
              <a:spLocks noChangeShapeType="1"/>
            </p:cNvSpPr>
            <p:nvPr/>
          </p:nvSpPr>
          <p:spPr bwMode="auto">
            <a:xfrm flipV="1">
              <a:off x="7042969" y="1916983"/>
              <a:ext cx="0" cy="65087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1" name="Line 314"/>
            <p:cNvSpPr>
              <a:spLocks noChangeShapeType="1"/>
            </p:cNvSpPr>
            <p:nvPr/>
          </p:nvSpPr>
          <p:spPr bwMode="auto">
            <a:xfrm rot="16200000" flipV="1">
              <a:off x="7089801" y="1871739"/>
              <a:ext cx="0" cy="96837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2" name="Line 316"/>
            <p:cNvSpPr>
              <a:spLocks noChangeShapeType="1"/>
            </p:cNvSpPr>
            <p:nvPr/>
          </p:nvSpPr>
          <p:spPr bwMode="auto">
            <a:xfrm rot="16200000" flipV="1">
              <a:off x="7449369" y="1697908"/>
              <a:ext cx="0" cy="51435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3" name="Line 317"/>
            <p:cNvSpPr>
              <a:spLocks noChangeShapeType="1"/>
            </p:cNvSpPr>
            <p:nvPr/>
          </p:nvSpPr>
          <p:spPr bwMode="auto">
            <a:xfrm rot="16200000" flipV="1">
              <a:off x="7726388" y="2067002"/>
              <a:ext cx="0" cy="5556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4" name="Line 318"/>
            <p:cNvSpPr>
              <a:spLocks noChangeShapeType="1"/>
            </p:cNvSpPr>
            <p:nvPr/>
          </p:nvSpPr>
          <p:spPr bwMode="auto">
            <a:xfrm flipV="1">
              <a:off x="7701782" y="1956671"/>
              <a:ext cx="0" cy="134937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95" name="Group 319"/>
            <p:cNvGrpSpPr>
              <a:grpSpLocks/>
            </p:cNvGrpSpPr>
            <p:nvPr>
              <p:custDataLst>
                <p:tags r:id="rId4"/>
              </p:custDataLst>
            </p:nvPr>
          </p:nvGrpSpPr>
          <p:grpSpPr bwMode="auto">
            <a:xfrm>
              <a:off x="7105675" y="1799247"/>
              <a:ext cx="825497" cy="402166"/>
              <a:chOff x="4937" y="2106"/>
              <a:chExt cx="624" cy="304"/>
            </a:xfrm>
          </p:grpSpPr>
          <p:sp>
            <p:nvSpPr>
              <p:cNvPr id="378" name="Rectangle 320"/>
              <p:cNvSpPr>
                <a:spLocks noChangeArrowheads="1"/>
              </p:cNvSpPr>
              <p:nvPr/>
            </p:nvSpPr>
            <p:spPr bwMode="auto">
              <a:xfrm>
                <a:off x="5234" y="2106"/>
                <a:ext cx="114" cy="304"/>
              </a:xfrm>
              <a:prstGeom prst="rect">
                <a:avLst/>
              </a:prstGeom>
              <a:gradFill rotWithShape="1">
                <a:gsLst>
                  <a:gs pos="0">
                    <a:srgbClr val="FFFFCC"/>
                  </a:gs>
                  <a:gs pos="100000">
                    <a:srgbClr val="76765E"/>
                  </a:gs>
                </a:gsLst>
                <a:lin ang="2700000" scaled="1"/>
              </a:gra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" name="AutoShape 321"/>
              <p:cNvSpPr>
                <a:spLocks noChangeArrowheads="1"/>
              </p:cNvSpPr>
              <p:nvPr/>
            </p:nvSpPr>
            <p:spPr bwMode="auto">
              <a:xfrm rot="5400000">
                <a:off x="5229" y="1994"/>
                <a:ext cx="39" cy="624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96" name="Line 323"/>
            <p:cNvSpPr>
              <a:spLocks noChangeShapeType="1"/>
            </p:cNvSpPr>
            <p:nvPr/>
          </p:nvSpPr>
          <p:spPr bwMode="auto">
            <a:xfrm flipH="1">
              <a:off x="5361807" y="2424983"/>
              <a:ext cx="1709737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7" name="Line 325"/>
            <p:cNvSpPr>
              <a:spLocks noChangeShapeType="1"/>
            </p:cNvSpPr>
            <p:nvPr/>
          </p:nvSpPr>
          <p:spPr bwMode="auto">
            <a:xfrm>
              <a:off x="6558782" y="4704633"/>
              <a:ext cx="118745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8" name="Line 326"/>
            <p:cNvSpPr>
              <a:spLocks noChangeShapeType="1"/>
            </p:cNvSpPr>
            <p:nvPr/>
          </p:nvSpPr>
          <p:spPr bwMode="auto">
            <a:xfrm>
              <a:off x="6576244" y="4749083"/>
              <a:ext cx="1177925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9" name="Line 328"/>
            <p:cNvSpPr>
              <a:spLocks noChangeShapeType="1"/>
            </p:cNvSpPr>
            <p:nvPr/>
          </p:nvSpPr>
          <p:spPr bwMode="auto">
            <a:xfrm>
              <a:off x="7298557" y="4595096"/>
              <a:ext cx="0" cy="69215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0" name="Line 343"/>
            <p:cNvSpPr>
              <a:spLocks noChangeShapeType="1"/>
            </p:cNvSpPr>
            <p:nvPr/>
          </p:nvSpPr>
          <p:spPr bwMode="auto">
            <a:xfrm flipV="1">
              <a:off x="6574657" y="5639671"/>
              <a:ext cx="1169987" cy="476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1" name="Line 344"/>
            <p:cNvSpPr>
              <a:spLocks noChangeShapeType="1"/>
            </p:cNvSpPr>
            <p:nvPr/>
          </p:nvSpPr>
          <p:spPr bwMode="auto">
            <a:xfrm flipV="1">
              <a:off x="6571482" y="5685708"/>
              <a:ext cx="1168400" cy="317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2" name="AutoShape 345"/>
            <p:cNvSpPr>
              <a:spLocks noChangeArrowheads="1"/>
            </p:cNvSpPr>
            <p:nvPr/>
          </p:nvSpPr>
          <p:spPr bwMode="auto">
            <a:xfrm rot="5400000" flipV="1">
              <a:off x="6634188" y="4951578"/>
              <a:ext cx="217487" cy="584024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188 w 21600"/>
                <a:gd name="T13" fmla="*/ 3188 h 21600"/>
                <a:gd name="T14" fmla="*/ 18412 w 21600"/>
                <a:gd name="T15" fmla="*/ 184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776" y="21600"/>
                  </a:lnTo>
                  <a:lnTo>
                    <a:pt x="18824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3" name="Line 346"/>
            <p:cNvSpPr>
              <a:spLocks noChangeShapeType="1"/>
            </p:cNvSpPr>
            <p:nvPr/>
          </p:nvSpPr>
          <p:spPr bwMode="auto">
            <a:xfrm>
              <a:off x="6738169" y="5341221"/>
              <a:ext cx="0" cy="51276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4" name="Line 347"/>
            <p:cNvSpPr>
              <a:spLocks noChangeShapeType="1"/>
            </p:cNvSpPr>
            <p:nvPr/>
          </p:nvSpPr>
          <p:spPr bwMode="auto">
            <a:xfrm flipH="1">
              <a:off x="5334819" y="5507908"/>
              <a:ext cx="140970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5" name="Line 350"/>
            <p:cNvSpPr>
              <a:spLocks noChangeShapeType="1"/>
            </p:cNvSpPr>
            <p:nvPr/>
          </p:nvSpPr>
          <p:spPr bwMode="auto">
            <a:xfrm>
              <a:off x="6622282" y="5296771"/>
              <a:ext cx="4762" cy="35401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6" name="Line 351"/>
            <p:cNvSpPr>
              <a:spLocks noChangeShapeType="1"/>
            </p:cNvSpPr>
            <p:nvPr/>
          </p:nvSpPr>
          <p:spPr bwMode="auto">
            <a:xfrm flipH="1">
              <a:off x="6619107" y="5295183"/>
              <a:ext cx="95250" cy="317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7" name="Line 352"/>
            <p:cNvSpPr>
              <a:spLocks noChangeShapeType="1"/>
            </p:cNvSpPr>
            <p:nvPr/>
          </p:nvSpPr>
          <p:spPr bwMode="auto">
            <a:xfrm flipH="1">
              <a:off x="6619107" y="5207871"/>
              <a:ext cx="9525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8" name="Line 353"/>
            <p:cNvSpPr>
              <a:spLocks noChangeShapeType="1"/>
            </p:cNvSpPr>
            <p:nvPr/>
          </p:nvSpPr>
          <p:spPr bwMode="auto">
            <a:xfrm>
              <a:off x="6622282" y="4703046"/>
              <a:ext cx="4762" cy="50165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9" name="Line 358"/>
            <p:cNvSpPr>
              <a:spLocks noChangeShapeType="1"/>
            </p:cNvSpPr>
            <p:nvPr/>
          </p:nvSpPr>
          <p:spPr bwMode="auto">
            <a:xfrm flipV="1">
              <a:off x="6733407" y="5844458"/>
              <a:ext cx="1008062" cy="635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0" name="AutoShape 360"/>
            <p:cNvSpPr>
              <a:spLocks noChangeArrowheads="1"/>
            </p:cNvSpPr>
            <p:nvPr/>
          </p:nvSpPr>
          <p:spPr bwMode="auto">
            <a:xfrm rot="-5400000">
              <a:off x="7633520" y="5241208"/>
              <a:ext cx="311150" cy="8572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188 w 21600"/>
                <a:gd name="T13" fmla="*/ 3188 h 21600"/>
                <a:gd name="T14" fmla="*/ 18412 w 21600"/>
                <a:gd name="T15" fmla="*/ 184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776" y="21600"/>
                  </a:lnTo>
                  <a:lnTo>
                    <a:pt x="18824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eaVert" wrap="none" lIns="76197" tIns="38098" rIns="76197" bIns="38098" anchor="ctr"/>
            <a:lstStyle/>
            <a:p>
              <a:endParaRPr lang="en-US"/>
            </a:p>
          </p:txBody>
        </p:sp>
        <p:sp>
          <p:nvSpPr>
            <p:cNvPr id="211" name="Line 361"/>
            <p:cNvSpPr>
              <a:spLocks noChangeShapeType="1"/>
            </p:cNvSpPr>
            <p:nvPr/>
          </p:nvSpPr>
          <p:spPr bwMode="auto">
            <a:xfrm>
              <a:off x="7831957" y="5284071"/>
              <a:ext cx="76200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2" name="AutoShape 362"/>
            <p:cNvSpPr>
              <a:spLocks noChangeArrowheads="1"/>
            </p:cNvSpPr>
            <p:nvPr/>
          </p:nvSpPr>
          <p:spPr bwMode="auto">
            <a:xfrm rot="5400000">
              <a:off x="8402746" y="4871559"/>
              <a:ext cx="399883" cy="8250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3" name="Freeform 363"/>
            <p:cNvSpPr>
              <a:spLocks/>
            </p:cNvSpPr>
            <p:nvPr/>
          </p:nvSpPr>
          <p:spPr bwMode="auto">
            <a:xfrm>
              <a:off x="7595418" y="5298358"/>
              <a:ext cx="161925" cy="402468"/>
            </a:xfrm>
            <a:custGeom>
              <a:avLst/>
              <a:gdLst>
                <a:gd name="T0" fmla="*/ 2147483647 w 36"/>
                <a:gd name="T1" fmla="*/ 2147483647 h 219"/>
                <a:gd name="T2" fmla="*/ 0 w 36"/>
                <a:gd name="T3" fmla="*/ 2147483647 h 219"/>
                <a:gd name="T4" fmla="*/ 0 w 36"/>
                <a:gd name="T5" fmla="*/ 0 h 219"/>
                <a:gd name="T6" fmla="*/ 2147483647 w 36"/>
                <a:gd name="T7" fmla="*/ 0 h 2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219"/>
                <a:gd name="T14" fmla="*/ 36 w 36"/>
                <a:gd name="T15" fmla="*/ 219 h 2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219">
                  <a:moveTo>
                    <a:pt x="36" y="219"/>
                  </a:moveTo>
                  <a:lnTo>
                    <a:pt x="0" y="219"/>
                  </a:lnTo>
                  <a:lnTo>
                    <a:pt x="0" y="0"/>
                  </a:lnTo>
                  <a:lnTo>
                    <a:pt x="33" y="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4" name="AutoShape 364"/>
            <p:cNvSpPr>
              <a:spLocks noChangeArrowheads="1"/>
            </p:cNvSpPr>
            <p:nvPr/>
          </p:nvSpPr>
          <p:spPr bwMode="auto">
            <a:xfrm flipV="1">
              <a:off x="7212832" y="5220967"/>
              <a:ext cx="104776" cy="565947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188 w 21600"/>
                <a:gd name="T13" fmla="*/ 3188 h 21600"/>
                <a:gd name="T14" fmla="*/ 18412 w 21600"/>
                <a:gd name="T15" fmla="*/ 184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776" y="21600"/>
                  </a:lnTo>
                  <a:lnTo>
                    <a:pt x="18824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" name="AutoShape 365"/>
            <p:cNvSpPr>
              <a:spLocks noChangeArrowheads="1"/>
            </p:cNvSpPr>
            <p:nvPr/>
          </p:nvSpPr>
          <p:spPr bwMode="auto">
            <a:xfrm flipV="1">
              <a:off x="7254107" y="5108254"/>
              <a:ext cx="103187" cy="565947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188 w 21600"/>
                <a:gd name="T13" fmla="*/ 3188 h 21600"/>
                <a:gd name="T14" fmla="*/ 18412 w 21600"/>
                <a:gd name="T15" fmla="*/ 184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776" y="21600"/>
                  </a:lnTo>
                  <a:lnTo>
                    <a:pt x="18824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6" name="Line 366"/>
            <p:cNvSpPr>
              <a:spLocks noChangeShapeType="1"/>
            </p:cNvSpPr>
            <p:nvPr/>
          </p:nvSpPr>
          <p:spPr bwMode="auto">
            <a:xfrm flipV="1">
              <a:off x="7266807" y="5419008"/>
              <a:ext cx="0" cy="5556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7" name="Line 367"/>
            <p:cNvSpPr>
              <a:spLocks noChangeShapeType="1"/>
            </p:cNvSpPr>
            <p:nvPr/>
          </p:nvSpPr>
          <p:spPr bwMode="auto">
            <a:xfrm flipV="1">
              <a:off x="7244582" y="5531721"/>
              <a:ext cx="0" cy="15557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8" name="Line 368"/>
            <p:cNvSpPr>
              <a:spLocks noChangeShapeType="1"/>
            </p:cNvSpPr>
            <p:nvPr/>
          </p:nvSpPr>
          <p:spPr bwMode="auto">
            <a:xfrm flipV="1">
              <a:off x="7298557" y="5117383"/>
              <a:ext cx="0" cy="24447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9" name="Line 369"/>
            <p:cNvSpPr>
              <a:spLocks noChangeShapeType="1"/>
            </p:cNvSpPr>
            <p:nvPr/>
          </p:nvSpPr>
          <p:spPr bwMode="auto">
            <a:xfrm flipH="1">
              <a:off x="7293794" y="5211046"/>
              <a:ext cx="44450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0" name="AutoShape 370"/>
            <p:cNvSpPr>
              <a:spLocks noChangeArrowheads="1"/>
            </p:cNvSpPr>
            <p:nvPr/>
          </p:nvSpPr>
          <p:spPr bwMode="auto">
            <a:xfrm flipH="1">
              <a:off x="7357294" y="5278100"/>
              <a:ext cx="310195" cy="402468"/>
            </a:xfrm>
            <a:prstGeom prst="flowChartOnlineStorag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1" name="Line 371"/>
            <p:cNvSpPr>
              <a:spLocks noChangeShapeType="1"/>
            </p:cNvSpPr>
            <p:nvPr/>
          </p:nvSpPr>
          <p:spPr bwMode="auto">
            <a:xfrm>
              <a:off x="7457307" y="5477746"/>
              <a:ext cx="136525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2" name="Line 372"/>
            <p:cNvSpPr>
              <a:spLocks noChangeShapeType="1"/>
            </p:cNvSpPr>
            <p:nvPr/>
          </p:nvSpPr>
          <p:spPr bwMode="auto">
            <a:xfrm flipV="1">
              <a:off x="6768332" y="5250733"/>
              <a:ext cx="977900" cy="635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223" name="Group 373"/>
            <p:cNvGrpSpPr>
              <a:grpSpLocks/>
            </p:cNvGrpSpPr>
            <p:nvPr>
              <p:custDataLst>
                <p:tags r:id="rId5"/>
              </p:custDataLst>
            </p:nvPr>
          </p:nvGrpSpPr>
          <p:grpSpPr bwMode="auto">
            <a:xfrm>
              <a:off x="7674794" y="5385671"/>
              <a:ext cx="66675" cy="257175"/>
              <a:chOff x="5481" y="2519"/>
              <a:chExt cx="47" cy="194"/>
            </a:xfrm>
          </p:grpSpPr>
          <p:sp>
            <p:nvSpPr>
              <p:cNvPr id="376" name="Line 374"/>
              <p:cNvSpPr>
                <a:spLocks noChangeShapeType="1"/>
              </p:cNvSpPr>
              <p:nvPr/>
            </p:nvSpPr>
            <p:spPr bwMode="auto">
              <a:xfrm flipV="1">
                <a:off x="5485" y="2520"/>
                <a:ext cx="0" cy="193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7" name="Line 375"/>
              <p:cNvSpPr>
                <a:spLocks noChangeShapeType="1"/>
              </p:cNvSpPr>
              <p:nvPr/>
            </p:nvSpPr>
            <p:spPr bwMode="auto">
              <a:xfrm rot="16200000" flipV="1">
                <a:off x="5505" y="2495"/>
                <a:ext cx="0" cy="47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24" name="Line 376"/>
            <p:cNvSpPr>
              <a:spLocks noChangeShapeType="1"/>
            </p:cNvSpPr>
            <p:nvPr/>
          </p:nvSpPr>
          <p:spPr bwMode="auto">
            <a:xfrm flipV="1">
              <a:off x="7636694" y="5342808"/>
              <a:ext cx="0" cy="34766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5" name="Line 377"/>
            <p:cNvSpPr>
              <a:spLocks noChangeShapeType="1"/>
            </p:cNvSpPr>
            <p:nvPr/>
          </p:nvSpPr>
          <p:spPr bwMode="auto">
            <a:xfrm rot="16200000" flipV="1">
              <a:off x="7689082" y="5287246"/>
              <a:ext cx="0" cy="1143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6" name="Line 378"/>
            <p:cNvSpPr>
              <a:spLocks noChangeShapeType="1"/>
            </p:cNvSpPr>
            <p:nvPr/>
          </p:nvSpPr>
          <p:spPr bwMode="auto">
            <a:xfrm>
              <a:off x="7677969" y="5509496"/>
              <a:ext cx="915988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7" name="AutoShape 379"/>
            <p:cNvSpPr>
              <a:spLocks noChangeArrowheads="1"/>
            </p:cNvSpPr>
            <p:nvPr/>
          </p:nvSpPr>
          <p:spPr bwMode="auto">
            <a:xfrm rot="5400000">
              <a:off x="8402746" y="5096984"/>
              <a:ext cx="399883" cy="8250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8" name="Rectangle 380"/>
            <p:cNvSpPr>
              <a:spLocks noChangeArrowheads="1"/>
            </p:cNvSpPr>
            <p:nvPr/>
          </p:nvSpPr>
          <p:spPr bwMode="auto">
            <a:xfrm>
              <a:off x="8143107" y="5561468"/>
              <a:ext cx="214312" cy="402468"/>
            </a:xfrm>
            <a:prstGeom prst="rect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76765E"/>
                </a:gs>
              </a:gsLst>
              <a:lin ang="2700000" scaled="1"/>
            </a:gra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9" name="AutoShape 381"/>
            <p:cNvSpPr>
              <a:spLocks noChangeArrowheads="1"/>
            </p:cNvSpPr>
            <p:nvPr/>
          </p:nvSpPr>
          <p:spPr bwMode="auto">
            <a:xfrm rot="5400000">
              <a:off x="8139932" y="5433534"/>
              <a:ext cx="60325" cy="825024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0" name="AutoShape 382"/>
            <p:cNvSpPr>
              <a:spLocks noChangeArrowheads="1"/>
            </p:cNvSpPr>
            <p:nvPr/>
          </p:nvSpPr>
          <p:spPr bwMode="auto">
            <a:xfrm rot="16200000">
              <a:off x="7647558" y="5446879"/>
              <a:ext cx="283072" cy="584024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188 w 21600"/>
                <a:gd name="T13" fmla="*/ 3188 h 21600"/>
                <a:gd name="T14" fmla="*/ 18412 w 21600"/>
                <a:gd name="T15" fmla="*/ 184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776" y="21600"/>
                  </a:lnTo>
                  <a:lnTo>
                    <a:pt x="18824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1" name="Line 383"/>
            <p:cNvSpPr>
              <a:spLocks noChangeShapeType="1"/>
            </p:cNvSpPr>
            <p:nvPr/>
          </p:nvSpPr>
          <p:spPr bwMode="auto">
            <a:xfrm>
              <a:off x="7835132" y="5733333"/>
              <a:ext cx="303212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2" name="Line 384"/>
            <p:cNvSpPr>
              <a:spLocks noChangeShapeType="1"/>
            </p:cNvSpPr>
            <p:nvPr/>
          </p:nvSpPr>
          <p:spPr bwMode="auto">
            <a:xfrm>
              <a:off x="8360594" y="5733333"/>
              <a:ext cx="238125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3" name="AutoShape 385"/>
            <p:cNvSpPr>
              <a:spLocks noChangeArrowheads="1"/>
            </p:cNvSpPr>
            <p:nvPr/>
          </p:nvSpPr>
          <p:spPr bwMode="auto">
            <a:xfrm rot="5400000">
              <a:off x="8407509" y="5317647"/>
              <a:ext cx="399883" cy="8250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4" name="Line 386"/>
            <p:cNvSpPr>
              <a:spLocks noChangeShapeType="1"/>
            </p:cNvSpPr>
            <p:nvPr/>
          </p:nvSpPr>
          <p:spPr bwMode="auto">
            <a:xfrm>
              <a:off x="7552557" y="5768258"/>
              <a:ext cx="192087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5" name="Line 387"/>
            <p:cNvSpPr>
              <a:spLocks noChangeShapeType="1"/>
            </p:cNvSpPr>
            <p:nvPr/>
          </p:nvSpPr>
          <p:spPr bwMode="auto">
            <a:xfrm flipV="1">
              <a:off x="7557319" y="5209458"/>
              <a:ext cx="0" cy="55562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6" name="Line 388"/>
            <p:cNvSpPr>
              <a:spLocks noChangeShapeType="1"/>
            </p:cNvSpPr>
            <p:nvPr/>
          </p:nvSpPr>
          <p:spPr bwMode="auto">
            <a:xfrm flipV="1">
              <a:off x="7520807" y="5252321"/>
              <a:ext cx="0" cy="554037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7" name="Line 389"/>
            <p:cNvSpPr>
              <a:spLocks noChangeShapeType="1"/>
            </p:cNvSpPr>
            <p:nvPr/>
          </p:nvSpPr>
          <p:spPr bwMode="auto">
            <a:xfrm>
              <a:off x="7517632" y="5803183"/>
              <a:ext cx="231775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8" name="AutoShape 390"/>
            <p:cNvSpPr>
              <a:spLocks noChangeArrowheads="1"/>
            </p:cNvSpPr>
            <p:nvPr/>
          </p:nvSpPr>
          <p:spPr bwMode="auto">
            <a:xfrm rot="5400000" flipV="1">
              <a:off x="7086625" y="4637317"/>
              <a:ext cx="149225" cy="772807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5050 w 21600"/>
                <a:gd name="T13" fmla="*/ 5050 h 21600"/>
                <a:gd name="T14" fmla="*/ 16550 w 21600"/>
                <a:gd name="T15" fmla="*/ 1655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499" y="21600"/>
                  </a:lnTo>
                  <a:lnTo>
                    <a:pt x="151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rnd">
              <a:solidFill>
                <a:schemeClr val="bg1"/>
              </a:solidFill>
              <a:prstDash val="sysDot"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9" name="Line 391"/>
            <p:cNvSpPr>
              <a:spLocks noChangeShapeType="1"/>
            </p:cNvSpPr>
            <p:nvPr/>
          </p:nvSpPr>
          <p:spPr bwMode="auto">
            <a:xfrm flipV="1">
              <a:off x="7035032" y="4984033"/>
              <a:ext cx="0" cy="6985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0" name="Line 392"/>
            <p:cNvSpPr>
              <a:spLocks noChangeShapeType="1"/>
            </p:cNvSpPr>
            <p:nvPr/>
          </p:nvSpPr>
          <p:spPr bwMode="auto">
            <a:xfrm flipV="1">
              <a:off x="7066782" y="5074521"/>
              <a:ext cx="0" cy="77470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1" name="Line 393"/>
            <p:cNvSpPr>
              <a:spLocks noChangeShapeType="1"/>
            </p:cNvSpPr>
            <p:nvPr/>
          </p:nvSpPr>
          <p:spPr bwMode="auto">
            <a:xfrm rot="16200000" flipV="1">
              <a:off x="7081863" y="4938789"/>
              <a:ext cx="0" cy="9683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2" name="Line 394"/>
            <p:cNvSpPr>
              <a:spLocks noChangeShapeType="1"/>
            </p:cNvSpPr>
            <p:nvPr/>
          </p:nvSpPr>
          <p:spPr bwMode="auto">
            <a:xfrm rot="16200000" flipV="1">
              <a:off x="7102501" y="5032452"/>
              <a:ext cx="0" cy="77787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3" name="Line 395"/>
            <p:cNvSpPr>
              <a:spLocks noChangeShapeType="1"/>
            </p:cNvSpPr>
            <p:nvPr/>
          </p:nvSpPr>
          <p:spPr bwMode="auto">
            <a:xfrm rot="16200000" flipV="1">
              <a:off x="7441432" y="4763371"/>
              <a:ext cx="0" cy="51435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4" name="Line 396"/>
            <p:cNvSpPr>
              <a:spLocks noChangeShapeType="1"/>
            </p:cNvSpPr>
            <p:nvPr/>
          </p:nvSpPr>
          <p:spPr bwMode="auto">
            <a:xfrm rot="16200000" flipV="1">
              <a:off x="7718451" y="5134051"/>
              <a:ext cx="0" cy="5556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5" name="Line 397"/>
            <p:cNvSpPr>
              <a:spLocks noChangeShapeType="1"/>
            </p:cNvSpPr>
            <p:nvPr/>
          </p:nvSpPr>
          <p:spPr bwMode="auto">
            <a:xfrm flipV="1">
              <a:off x="7693844" y="5023721"/>
              <a:ext cx="0" cy="134937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246" name="Group 398"/>
            <p:cNvGrpSpPr>
              <a:grpSpLocks/>
            </p:cNvGrpSpPr>
            <p:nvPr>
              <p:custDataLst>
                <p:tags r:id="rId6"/>
              </p:custDataLst>
            </p:nvPr>
          </p:nvGrpSpPr>
          <p:grpSpPr bwMode="auto">
            <a:xfrm>
              <a:off x="7097739" y="4866297"/>
              <a:ext cx="825503" cy="402166"/>
              <a:chOff x="4937" y="2106"/>
              <a:chExt cx="624" cy="304"/>
            </a:xfrm>
          </p:grpSpPr>
          <p:sp>
            <p:nvSpPr>
              <p:cNvPr id="374" name="Rectangle 399"/>
              <p:cNvSpPr>
                <a:spLocks noChangeArrowheads="1"/>
              </p:cNvSpPr>
              <p:nvPr/>
            </p:nvSpPr>
            <p:spPr bwMode="auto">
              <a:xfrm>
                <a:off x="5234" y="2106"/>
                <a:ext cx="114" cy="304"/>
              </a:xfrm>
              <a:prstGeom prst="rect">
                <a:avLst/>
              </a:prstGeom>
              <a:gradFill rotWithShape="1">
                <a:gsLst>
                  <a:gs pos="0">
                    <a:srgbClr val="FFFFCC"/>
                  </a:gs>
                  <a:gs pos="100000">
                    <a:srgbClr val="76765E"/>
                  </a:gs>
                </a:gsLst>
                <a:lin ang="2700000" scaled="1"/>
              </a:gra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5" name="AutoShape 400"/>
              <p:cNvSpPr>
                <a:spLocks noChangeArrowheads="1"/>
              </p:cNvSpPr>
              <p:nvPr/>
            </p:nvSpPr>
            <p:spPr bwMode="auto">
              <a:xfrm rot="5400000">
                <a:off x="5229" y="1994"/>
                <a:ext cx="39" cy="624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47" name="AutoShape 401"/>
            <p:cNvSpPr>
              <a:spLocks noChangeArrowheads="1"/>
            </p:cNvSpPr>
            <p:nvPr/>
          </p:nvSpPr>
          <p:spPr bwMode="auto">
            <a:xfrm rot="-5400000">
              <a:off x="7632726" y="4302202"/>
              <a:ext cx="312737" cy="8572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188 w 21600"/>
                <a:gd name="T13" fmla="*/ 3188 h 21600"/>
                <a:gd name="T14" fmla="*/ 18412 w 21600"/>
                <a:gd name="T15" fmla="*/ 184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776" y="21600"/>
                  </a:lnTo>
                  <a:lnTo>
                    <a:pt x="18824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eaVert" wrap="none" lIns="76197" tIns="38098" rIns="76197" bIns="38098" anchor="ctr"/>
            <a:lstStyle/>
            <a:p>
              <a:endParaRPr lang="en-US"/>
            </a:p>
          </p:txBody>
        </p:sp>
        <p:sp>
          <p:nvSpPr>
            <p:cNvPr id="248" name="Line 402"/>
            <p:cNvSpPr>
              <a:spLocks noChangeShapeType="1"/>
            </p:cNvSpPr>
            <p:nvPr/>
          </p:nvSpPr>
          <p:spPr bwMode="auto">
            <a:xfrm>
              <a:off x="7831957" y="4344271"/>
              <a:ext cx="76200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9" name="AutoShape 403"/>
            <p:cNvSpPr>
              <a:spLocks noChangeArrowheads="1"/>
            </p:cNvSpPr>
            <p:nvPr/>
          </p:nvSpPr>
          <p:spPr bwMode="auto">
            <a:xfrm rot="5400000">
              <a:off x="8402746" y="3932553"/>
              <a:ext cx="399883" cy="8250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0" name="Freeform 404"/>
            <p:cNvSpPr>
              <a:spLocks/>
            </p:cNvSpPr>
            <p:nvPr/>
          </p:nvSpPr>
          <p:spPr bwMode="auto">
            <a:xfrm>
              <a:off x="7595418" y="4360146"/>
              <a:ext cx="161925" cy="402468"/>
            </a:xfrm>
            <a:custGeom>
              <a:avLst/>
              <a:gdLst>
                <a:gd name="T0" fmla="*/ 2147483647 w 36"/>
                <a:gd name="T1" fmla="*/ 2147483647 h 219"/>
                <a:gd name="T2" fmla="*/ 0 w 36"/>
                <a:gd name="T3" fmla="*/ 2147483647 h 219"/>
                <a:gd name="T4" fmla="*/ 0 w 36"/>
                <a:gd name="T5" fmla="*/ 0 h 219"/>
                <a:gd name="T6" fmla="*/ 2147483647 w 36"/>
                <a:gd name="T7" fmla="*/ 0 h 2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219"/>
                <a:gd name="T14" fmla="*/ 36 w 36"/>
                <a:gd name="T15" fmla="*/ 219 h 2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219">
                  <a:moveTo>
                    <a:pt x="36" y="219"/>
                  </a:moveTo>
                  <a:lnTo>
                    <a:pt x="0" y="219"/>
                  </a:lnTo>
                  <a:lnTo>
                    <a:pt x="0" y="0"/>
                  </a:lnTo>
                  <a:lnTo>
                    <a:pt x="33" y="0"/>
                  </a:lnTo>
                </a:path>
              </a:pathLst>
            </a:custGeom>
            <a:noFill/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1" name="AutoShape 405"/>
            <p:cNvSpPr>
              <a:spLocks noChangeArrowheads="1"/>
            </p:cNvSpPr>
            <p:nvPr/>
          </p:nvSpPr>
          <p:spPr bwMode="auto">
            <a:xfrm flipV="1">
              <a:off x="7212832" y="4281167"/>
              <a:ext cx="104776" cy="565947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188 w 21600"/>
                <a:gd name="T13" fmla="*/ 3188 h 21600"/>
                <a:gd name="T14" fmla="*/ 18412 w 21600"/>
                <a:gd name="T15" fmla="*/ 184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776" y="21600"/>
                  </a:lnTo>
                  <a:lnTo>
                    <a:pt x="18824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2" name="AutoShape 406"/>
            <p:cNvSpPr>
              <a:spLocks noChangeArrowheads="1"/>
            </p:cNvSpPr>
            <p:nvPr/>
          </p:nvSpPr>
          <p:spPr bwMode="auto">
            <a:xfrm flipV="1">
              <a:off x="7254107" y="4169247"/>
              <a:ext cx="103187" cy="565947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188 w 21600"/>
                <a:gd name="T13" fmla="*/ 3188 h 21600"/>
                <a:gd name="T14" fmla="*/ 18412 w 21600"/>
                <a:gd name="T15" fmla="*/ 184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776" y="21600"/>
                  </a:lnTo>
                  <a:lnTo>
                    <a:pt x="18824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3" name="Line 407"/>
            <p:cNvSpPr>
              <a:spLocks noChangeShapeType="1"/>
            </p:cNvSpPr>
            <p:nvPr/>
          </p:nvSpPr>
          <p:spPr bwMode="auto">
            <a:xfrm flipV="1">
              <a:off x="7266807" y="4479208"/>
              <a:ext cx="0" cy="5556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4" name="Line 408"/>
            <p:cNvSpPr>
              <a:spLocks noChangeShapeType="1"/>
            </p:cNvSpPr>
            <p:nvPr/>
          </p:nvSpPr>
          <p:spPr bwMode="auto">
            <a:xfrm flipV="1">
              <a:off x="7244582" y="4591921"/>
              <a:ext cx="0" cy="15716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5" name="Line 409"/>
            <p:cNvSpPr>
              <a:spLocks noChangeShapeType="1"/>
            </p:cNvSpPr>
            <p:nvPr/>
          </p:nvSpPr>
          <p:spPr bwMode="auto">
            <a:xfrm flipV="1">
              <a:off x="7298557" y="4018833"/>
              <a:ext cx="0" cy="40481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6" name="Line 410"/>
            <p:cNvSpPr>
              <a:spLocks noChangeShapeType="1"/>
            </p:cNvSpPr>
            <p:nvPr/>
          </p:nvSpPr>
          <p:spPr bwMode="auto">
            <a:xfrm flipH="1">
              <a:off x="7293794" y="4272833"/>
              <a:ext cx="44450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7" name="AutoShape 411"/>
            <p:cNvSpPr>
              <a:spLocks noChangeArrowheads="1"/>
            </p:cNvSpPr>
            <p:nvPr/>
          </p:nvSpPr>
          <p:spPr bwMode="auto">
            <a:xfrm flipH="1">
              <a:off x="7357294" y="4338300"/>
              <a:ext cx="310195" cy="402468"/>
            </a:xfrm>
            <a:prstGeom prst="flowChartOnlineStorage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58" name="Line 412"/>
            <p:cNvSpPr>
              <a:spLocks noChangeShapeType="1"/>
            </p:cNvSpPr>
            <p:nvPr/>
          </p:nvSpPr>
          <p:spPr bwMode="auto">
            <a:xfrm>
              <a:off x="7457307" y="4537946"/>
              <a:ext cx="136525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259" name="Group 414"/>
            <p:cNvGrpSpPr>
              <a:grpSpLocks/>
            </p:cNvGrpSpPr>
            <p:nvPr>
              <p:custDataLst>
                <p:tags r:id="rId7"/>
              </p:custDataLst>
            </p:nvPr>
          </p:nvGrpSpPr>
          <p:grpSpPr bwMode="auto">
            <a:xfrm>
              <a:off x="7674794" y="4447458"/>
              <a:ext cx="66675" cy="255588"/>
              <a:chOff x="5481" y="2519"/>
              <a:chExt cx="47" cy="194"/>
            </a:xfrm>
          </p:grpSpPr>
          <p:sp>
            <p:nvSpPr>
              <p:cNvPr id="372" name="Line 415"/>
              <p:cNvSpPr>
                <a:spLocks noChangeShapeType="1"/>
              </p:cNvSpPr>
              <p:nvPr/>
            </p:nvSpPr>
            <p:spPr bwMode="auto">
              <a:xfrm flipV="1">
                <a:off x="5485" y="2520"/>
                <a:ext cx="0" cy="193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3" name="Line 416"/>
              <p:cNvSpPr>
                <a:spLocks noChangeShapeType="1"/>
              </p:cNvSpPr>
              <p:nvPr/>
            </p:nvSpPr>
            <p:spPr bwMode="auto">
              <a:xfrm rot="16200000" flipV="1">
                <a:off x="5505" y="2495"/>
                <a:ext cx="0" cy="47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60" name="Line 417"/>
            <p:cNvSpPr>
              <a:spLocks noChangeShapeType="1"/>
            </p:cNvSpPr>
            <p:nvPr/>
          </p:nvSpPr>
          <p:spPr bwMode="auto">
            <a:xfrm flipV="1">
              <a:off x="7636694" y="4403008"/>
              <a:ext cx="0" cy="34766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1" name="Line 418"/>
            <p:cNvSpPr>
              <a:spLocks noChangeShapeType="1"/>
            </p:cNvSpPr>
            <p:nvPr/>
          </p:nvSpPr>
          <p:spPr bwMode="auto">
            <a:xfrm rot="16200000" flipV="1">
              <a:off x="7689082" y="4347446"/>
              <a:ext cx="0" cy="1143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2" name="Line 419"/>
            <p:cNvSpPr>
              <a:spLocks noChangeShapeType="1"/>
            </p:cNvSpPr>
            <p:nvPr/>
          </p:nvSpPr>
          <p:spPr bwMode="auto">
            <a:xfrm>
              <a:off x="7677969" y="4569696"/>
              <a:ext cx="915988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3" name="AutoShape 420"/>
            <p:cNvSpPr>
              <a:spLocks noChangeArrowheads="1"/>
            </p:cNvSpPr>
            <p:nvPr/>
          </p:nvSpPr>
          <p:spPr bwMode="auto">
            <a:xfrm rot="5400000">
              <a:off x="8402746" y="4157184"/>
              <a:ext cx="399883" cy="8250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4" name="Rectangle 421"/>
            <p:cNvSpPr>
              <a:spLocks noChangeArrowheads="1"/>
            </p:cNvSpPr>
            <p:nvPr/>
          </p:nvSpPr>
          <p:spPr bwMode="auto">
            <a:xfrm>
              <a:off x="8143107" y="4621668"/>
              <a:ext cx="214312" cy="402468"/>
            </a:xfrm>
            <a:prstGeom prst="rect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76765E"/>
                </a:gs>
              </a:gsLst>
              <a:lin ang="2700000" scaled="1"/>
            </a:gra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5" name="AutoShape 422"/>
            <p:cNvSpPr>
              <a:spLocks noChangeArrowheads="1"/>
            </p:cNvSpPr>
            <p:nvPr/>
          </p:nvSpPr>
          <p:spPr bwMode="auto">
            <a:xfrm rot="5400000">
              <a:off x="8139138" y="4494528"/>
              <a:ext cx="61914" cy="825024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6" name="AutoShape 423"/>
            <p:cNvSpPr>
              <a:spLocks noChangeArrowheads="1"/>
            </p:cNvSpPr>
            <p:nvPr/>
          </p:nvSpPr>
          <p:spPr bwMode="auto">
            <a:xfrm rot="16200000">
              <a:off x="7647558" y="4507078"/>
              <a:ext cx="283072" cy="584024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188 w 21600"/>
                <a:gd name="T13" fmla="*/ 3188 h 21600"/>
                <a:gd name="T14" fmla="*/ 18412 w 21600"/>
                <a:gd name="T15" fmla="*/ 184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776" y="21600"/>
                  </a:lnTo>
                  <a:lnTo>
                    <a:pt x="18824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7" name="Line 424"/>
            <p:cNvSpPr>
              <a:spLocks noChangeShapeType="1"/>
            </p:cNvSpPr>
            <p:nvPr/>
          </p:nvSpPr>
          <p:spPr bwMode="auto">
            <a:xfrm>
              <a:off x="7835132" y="4795121"/>
              <a:ext cx="303212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8" name="Line 425"/>
            <p:cNvSpPr>
              <a:spLocks noChangeShapeType="1"/>
            </p:cNvSpPr>
            <p:nvPr/>
          </p:nvSpPr>
          <p:spPr bwMode="auto">
            <a:xfrm>
              <a:off x="8360594" y="4795121"/>
              <a:ext cx="238125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9" name="AutoShape 426"/>
            <p:cNvSpPr>
              <a:spLocks noChangeArrowheads="1"/>
            </p:cNvSpPr>
            <p:nvPr/>
          </p:nvSpPr>
          <p:spPr bwMode="auto">
            <a:xfrm rot="5400000">
              <a:off x="8407509" y="4377848"/>
              <a:ext cx="399883" cy="8250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0" name="Line 427"/>
            <p:cNvSpPr>
              <a:spLocks noChangeShapeType="1"/>
            </p:cNvSpPr>
            <p:nvPr/>
          </p:nvSpPr>
          <p:spPr bwMode="auto">
            <a:xfrm>
              <a:off x="7552557" y="4828458"/>
              <a:ext cx="192087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71" name="Line 428"/>
            <p:cNvSpPr>
              <a:spLocks noChangeShapeType="1"/>
            </p:cNvSpPr>
            <p:nvPr/>
          </p:nvSpPr>
          <p:spPr bwMode="auto">
            <a:xfrm flipV="1">
              <a:off x="7557319" y="4271246"/>
              <a:ext cx="0" cy="554037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72" name="Line 429"/>
            <p:cNvSpPr>
              <a:spLocks noChangeShapeType="1"/>
            </p:cNvSpPr>
            <p:nvPr/>
          </p:nvSpPr>
          <p:spPr bwMode="auto">
            <a:xfrm flipV="1">
              <a:off x="7520807" y="4312521"/>
              <a:ext cx="0" cy="55562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73" name="Line 430"/>
            <p:cNvSpPr>
              <a:spLocks noChangeShapeType="1"/>
            </p:cNvSpPr>
            <p:nvPr/>
          </p:nvSpPr>
          <p:spPr bwMode="auto">
            <a:xfrm>
              <a:off x="7517632" y="4863383"/>
              <a:ext cx="231775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74" name="Line 432"/>
            <p:cNvSpPr>
              <a:spLocks noChangeShapeType="1"/>
            </p:cNvSpPr>
            <p:nvPr/>
          </p:nvSpPr>
          <p:spPr bwMode="auto">
            <a:xfrm flipV="1">
              <a:off x="7035032" y="4044233"/>
              <a:ext cx="0" cy="65087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75" name="Line 433"/>
            <p:cNvSpPr>
              <a:spLocks noChangeShapeType="1"/>
            </p:cNvSpPr>
            <p:nvPr/>
          </p:nvSpPr>
          <p:spPr bwMode="auto">
            <a:xfrm rot="16200000" flipV="1">
              <a:off x="7081863" y="3998989"/>
              <a:ext cx="0" cy="9683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76" name="Line 434"/>
            <p:cNvSpPr>
              <a:spLocks noChangeShapeType="1"/>
            </p:cNvSpPr>
            <p:nvPr/>
          </p:nvSpPr>
          <p:spPr bwMode="auto">
            <a:xfrm rot="16200000" flipV="1">
              <a:off x="7441432" y="3825158"/>
              <a:ext cx="0" cy="51435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77" name="Line 435"/>
            <p:cNvSpPr>
              <a:spLocks noChangeShapeType="1"/>
            </p:cNvSpPr>
            <p:nvPr/>
          </p:nvSpPr>
          <p:spPr bwMode="auto">
            <a:xfrm rot="16200000" flipV="1">
              <a:off x="7718451" y="4194251"/>
              <a:ext cx="0" cy="5556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78" name="Line 436"/>
            <p:cNvSpPr>
              <a:spLocks noChangeShapeType="1"/>
            </p:cNvSpPr>
            <p:nvPr/>
          </p:nvSpPr>
          <p:spPr bwMode="auto">
            <a:xfrm flipV="1">
              <a:off x="7693844" y="4083921"/>
              <a:ext cx="0" cy="134937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279" name="Group 437"/>
            <p:cNvGrpSpPr>
              <a:grpSpLocks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097739" y="3926497"/>
              <a:ext cx="825503" cy="402166"/>
              <a:chOff x="4937" y="2106"/>
              <a:chExt cx="624" cy="304"/>
            </a:xfrm>
          </p:grpSpPr>
          <p:sp>
            <p:nvSpPr>
              <p:cNvPr id="370" name="Rectangle 438"/>
              <p:cNvSpPr>
                <a:spLocks noChangeArrowheads="1"/>
              </p:cNvSpPr>
              <p:nvPr/>
            </p:nvSpPr>
            <p:spPr bwMode="auto">
              <a:xfrm>
                <a:off x="5234" y="2106"/>
                <a:ext cx="114" cy="304"/>
              </a:xfrm>
              <a:prstGeom prst="rect">
                <a:avLst/>
              </a:prstGeom>
              <a:gradFill rotWithShape="1">
                <a:gsLst>
                  <a:gs pos="0">
                    <a:srgbClr val="FFFFCC"/>
                  </a:gs>
                  <a:gs pos="100000">
                    <a:srgbClr val="76765E"/>
                  </a:gs>
                </a:gsLst>
                <a:lin ang="2700000" scaled="1"/>
              </a:gra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1" name="AutoShape 439"/>
              <p:cNvSpPr>
                <a:spLocks noChangeArrowheads="1"/>
              </p:cNvSpPr>
              <p:nvPr/>
            </p:nvSpPr>
            <p:spPr bwMode="auto">
              <a:xfrm rot="5400000">
                <a:off x="5229" y="1994"/>
                <a:ext cx="39" cy="624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80" name="Line 440"/>
            <p:cNvSpPr>
              <a:spLocks noChangeShapeType="1"/>
            </p:cNvSpPr>
            <p:nvPr/>
          </p:nvSpPr>
          <p:spPr bwMode="auto">
            <a:xfrm flipH="1">
              <a:off x="5306244" y="4544296"/>
              <a:ext cx="1762125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1" name="Line 456"/>
            <p:cNvSpPr>
              <a:spLocks noChangeShapeType="1"/>
            </p:cNvSpPr>
            <p:nvPr/>
          </p:nvSpPr>
          <p:spPr bwMode="auto">
            <a:xfrm flipV="1">
              <a:off x="7074719" y="1994771"/>
              <a:ext cx="0" cy="433387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2" name="Line 457"/>
            <p:cNvSpPr>
              <a:spLocks noChangeShapeType="1"/>
            </p:cNvSpPr>
            <p:nvPr/>
          </p:nvSpPr>
          <p:spPr bwMode="auto">
            <a:xfrm rot="16200000" flipV="1">
              <a:off x="7110438" y="1952702"/>
              <a:ext cx="0" cy="7778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3" name="Line 458"/>
            <p:cNvSpPr>
              <a:spLocks noChangeShapeType="1"/>
            </p:cNvSpPr>
            <p:nvPr/>
          </p:nvSpPr>
          <p:spPr bwMode="auto">
            <a:xfrm flipV="1">
              <a:off x="7071544" y="4117258"/>
              <a:ext cx="0" cy="433388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4" name="Line 459"/>
            <p:cNvSpPr>
              <a:spLocks noChangeShapeType="1"/>
            </p:cNvSpPr>
            <p:nvPr/>
          </p:nvSpPr>
          <p:spPr bwMode="auto">
            <a:xfrm rot="16200000" flipV="1">
              <a:off x="7105676" y="4075189"/>
              <a:ext cx="0" cy="77787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5" name="AutoShape 431"/>
            <p:cNvSpPr>
              <a:spLocks noChangeArrowheads="1"/>
            </p:cNvSpPr>
            <p:nvPr/>
          </p:nvSpPr>
          <p:spPr bwMode="auto">
            <a:xfrm rot="5400000" flipV="1">
              <a:off x="7086625" y="3699106"/>
              <a:ext cx="149225" cy="772807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5050 w 21600"/>
                <a:gd name="T13" fmla="*/ 5050 h 21600"/>
                <a:gd name="T14" fmla="*/ 16550 w 21600"/>
                <a:gd name="T15" fmla="*/ 1655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499" y="21600"/>
                  </a:lnTo>
                  <a:lnTo>
                    <a:pt x="151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rnd">
              <a:solidFill>
                <a:schemeClr val="bg1"/>
              </a:solidFill>
              <a:prstDash val="sysDot"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6" name="AutoShape 460"/>
            <p:cNvSpPr>
              <a:spLocks noChangeArrowheads="1"/>
            </p:cNvSpPr>
            <p:nvPr/>
          </p:nvSpPr>
          <p:spPr bwMode="auto">
            <a:xfrm rot="5400000" flipV="1">
              <a:off x="6824688" y="4022890"/>
              <a:ext cx="217488" cy="584024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188 w 21600"/>
                <a:gd name="T13" fmla="*/ 3188 h 21600"/>
                <a:gd name="T14" fmla="*/ 18412 w 21600"/>
                <a:gd name="T15" fmla="*/ 184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776" y="21600"/>
                  </a:lnTo>
                  <a:lnTo>
                    <a:pt x="18824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7" name="Line 461"/>
            <p:cNvSpPr>
              <a:spLocks noChangeShapeType="1"/>
            </p:cNvSpPr>
            <p:nvPr/>
          </p:nvSpPr>
          <p:spPr bwMode="auto">
            <a:xfrm>
              <a:off x="6960419" y="4315696"/>
              <a:ext cx="790575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8" name="Line 462"/>
            <p:cNvSpPr>
              <a:spLocks noChangeShapeType="1"/>
            </p:cNvSpPr>
            <p:nvPr/>
          </p:nvSpPr>
          <p:spPr bwMode="auto">
            <a:xfrm flipV="1">
              <a:off x="6841357" y="4376021"/>
              <a:ext cx="0" cy="333375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9" name="Line 463"/>
            <p:cNvSpPr>
              <a:spLocks noChangeShapeType="1"/>
            </p:cNvSpPr>
            <p:nvPr/>
          </p:nvSpPr>
          <p:spPr bwMode="auto">
            <a:xfrm rot="16200000" flipV="1">
              <a:off x="6872313" y="4346652"/>
              <a:ext cx="0" cy="6508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0" name="Line 464"/>
            <p:cNvSpPr>
              <a:spLocks noChangeShapeType="1"/>
            </p:cNvSpPr>
            <p:nvPr/>
          </p:nvSpPr>
          <p:spPr bwMode="auto">
            <a:xfrm rot="16200000" flipV="1">
              <a:off x="6872313" y="4216477"/>
              <a:ext cx="0" cy="6508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1" name="Line 466"/>
            <p:cNvSpPr>
              <a:spLocks noChangeShapeType="1"/>
            </p:cNvSpPr>
            <p:nvPr/>
          </p:nvSpPr>
          <p:spPr bwMode="auto">
            <a:xfrm flipV="1">
              <a:off x="6841357" y="3510833"/>
              <a:ext cx="0" cy="73818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2" name="Line 467"/>
            <p:cNvSpPr>
              <a:spLocks noChangeShapeType="1"/>
            </p:cNvSpPr>
            <p:nvPr/>
          </p:nvSpPr>
          <p:spPr bwMode="auto">
            <a:xfrm flipV="1">
              <a:off x="6936607" y="4403008"/>
              <a:ext cx="0" cy="13970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293" name="Group 471"/>
            <p:cNvGrpSpPr>
              <a:grpSpLocks/>
            </p:cNvGrpSpPr>
            <p:nvPr>
              <p:custDataLst>
                <p:tags r:id="rId9"/>
              </p:custDataLst>
            </p:nvPr>
          </p:nvGrpSpPr>
          <p:grpSpPr bwMode="auto">
            <a:xfrm>
              <a:off x="4915234" y="2228784"/>
              <a:ext cx="1664183" cy="904223"/>
              <a:chOff x="3503" y="1740"/>
              <a:chExt cx="1259" cy="684"/>
            </a:xfrm>
          </p:grpSpPr>
          <p:sp>
            <p:nvSpPr>
              <p:cNvPr id="353" name="AutoShape 324"/>
              <p:cNvSpPr>
                <a:spLocks noChangeArrowheads="1"/>
              </p:cNvSpPr>
              <p:nvPr/>
            </p:nvSpPr>
            <p:spPr bwMode="auto">
              <a:xfrm rot="5400000">
                <a:off x="3664" y="1579"/>
                <a:ext cx="302" cy="62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4" name="Line 7"/>
              <p:cNvSpPr>
                <a:spLocks noChangeShapeType="1"/>
              </p:cNvSpPr>
              <p:nvPr/>
            </p:nvSpPr>
            <p:spPr bwMode="auto">
              <a:xfrm>
                <a:off x="3834" y="2004"/>
                <a:ext cx="27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5" name="Line 8"/>
              <p:cNvSpPr>
                <a:spLocks noChangeShapeType="1"/>
              </p:cNvSpPr>
              <p:nvPr/>
            </p:nvSpPr>
            <p:spPr bwMode="auto">
              <a:xfrm>
                <a:off x="3834" y="2050"/>
                <a:ext cx="27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6" name="Line 9"/>
              <p:cNvSpPr>
                <a:spLocks noChangeShapeType="1"/>
              </p:cNvSpPr>
              <p:nvPr/>
            </p:nvSpPr>
            <p:spPr bwMode="auto">
              <a:xfrm>
                <a:off x="3834" y="2094"/>
                <a:ext cx="27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7" name="Line 10"/>
              <p:cNvSpPr>
                <a:spLocks noChangeShapeType="1"/>
              </p:cNvSpPr>
              <p:nvPr/>
            </p:nvSpPr>
            <p:spPr bwMode="auto">
              <a:xfrm>
                <a:off x="3834" y="2140"/>
                <a:ext cx="27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8" name="Line 11"/>
              <p:cNvSpPr>
                <a:spLocks noChangeShapeType="1"/>
              </p:cNvSpPr>
              <p:nvPr/>
            </p:nvSpPr>
            <p:spPr bwMode="auto">
              <a:xfrm>
                <a:off x="3834" y="2186"/>
                <a:ext cx="27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9" name="Line 12"/>
              <p:cNvSpPr>
                <a:spLocks noChangeShapeType="1"/>
              </p:cNvSpPr>
              <p:nvPr/>
            </p:nvSpPr>
            <p:spPr bwMode="auto">
              <a:xfrm>
                <a:off x="3834" y="2232"/>
                <a:ext cx="27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0" name="AutoShape 13"/>
              <p:cNvSpPr>
                <a:spLocks noChangeArrowheads="1"/>
              </p:cNvSpPr>
              <p:nvPr/>
            </p:nvSpPr>
            <p:spPr bwMode="auto">
              <a:xfrm rot="5400000">
                <a:off x="3669" y="1692"/>
                <a:ext cx="302" cy="62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1" name="AutoShape 14"/>
              <p:cNvSpPr>
                <a:spLocks noChangeArrowheads="1"/>
              </p:cNvSpPr>
              <p:nvPr/>
            </p:nvSpPr>
            <p:spPr bwMode="auto">
              <a:xfrm rot="5400000">
                <a:off x="3669" y="1737"/>
                <a:ext cx="302" cy="62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2" name="AutoShape 15"/>
              <p:cNvSpPr>
                <a:spLocks noChangeArrowheads="1"/>
              </p:cNvSpPr>
              <p:nvPr/>
            </p:nvSpPr>
            <p:spPr bwMode="auto">
              <a:xfrm rot="5400000">
                <a:off x="3669" y="1782"/>
                <a:ext cx="302" cy="62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3" name="AutoShape 16"/>
              <p:cNvSpPr>
                <a:spLocks noChangeArrowheads="1"/>
              </p:cNvSpPr>
              <p:nvPr/>
            </p:nvSpPr>
            <p:spPr bwMode="auto">
              <a:xfrm rot="5400000">
                <a:off x="3669" y="1828"/>
                <a:ext cx="302" cy="62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4" name="AutoShape 17"/>
              <p:cNvSpPr>
                <a:spLocks noChangeArrowheads="1"/>
              </p:cNvSpPr>
              <p:nvPr/>
            </p:nvSpPr>
            <p:spPr bwMode="auto">
              <a:xfrm rot="5400000">
                <a:off x="3669" y="1874"/>
                <a:ext cx="302" cy="62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5" name="AutoShape 18"/>
              <p:cNvSpPr>
                <a:spLocks noChangeArrowheads="1"/>
              </p:cNvSpPr>
              <p:nvPr/>
            </p:nvSpPr>
            <p:spPr bwMode="auto">
              <a:xfrm rot="5400000">
                <a:off x="3669" y="1919"/>
                <a:ext cx="302" cy="62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6" name="Line 468"/>
              <p:cNvSpPr>
                <a:spLocks noChangeShapeType="1"/>
              </p:cNvSpPr>
              <p:nvPr/>
            </p:nvSpPr>
            <p:spPr bwMode="auto">
              <a:xfrm flipH="1">
                <a:off x="3841" y="2399"/>
                <a:ext cx="57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7" name="AutoShape 469"/>
              <p:cNvSpPr>
                <a:spLocks noChangeArrowheads="1"/>
              </p:cNvSpPr>
              <p:nvPr/>
            </p:nvSpPr>
            <p:spPr bwMode="auto">
              <a:xfrm rot="5400000">
                <a:off x="3792" y="2089"/>
                <a:ext cx="46" cy="62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8" name="Line 470"/>
              <p:cNvSpPr>
                <a:spLocks noChangeShapeType="1"/>
              </p:cNvSpPr>
              <p:nvPr/>
            </p:nvSpPr>
            <p:spPr bwMode="auto">
              <a:xfrm flipV="1">
                <a:off x="4409" y="1892"/>
                <a:ext cx="0" cy="508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" name="Rectangle 6"/>
              <p:cNvSpPr>
                <a:spLocks noChangeArrowheads="1"/>
              </p:cNvSpPr>
              <p:nvPr/>
            </p:nvSpPr>
            <p:spPr bwMode="auto">
              <a:xfrm>
                <a:off x="4107" y="1958"/>
                <a:ext cx="655" cy="364"/>
              </a:xfrm>
              <a:prstGeom prst="rect">
                <a:avLst/>
              </a:prstGeom>
              <a:gradFill rotWithShape="1">
                <a:gsLst>
                  <a:gs pos="0">
                    <a:srgbClr val="003366"/>
                  </a:gs>
                  <a:gs pos="100000">
                    <a:srgbClr val="FFFFFF"/>
                  </a:gs>
                </a:gsLst>
                <a:lin ang="2700000" scaled="1"/>
              </a:gra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76197" tIns="38098" rIns="76197" bIns="38098" anchor="ctr"/>
              <a:lstStyle/>
              <a:p>
                <a:r>
                  <a:rPr lang="en-US" sz="1600" dirty="0"/>
                  <a:t>LUT</a:t>
                </a:r>
                <a:endParaRPr lang="en-US" sz="800" dirty="0"/>
              </a:p>
            </p:txBody>
          </p:sp>
        </p:grpSp>
        <p:grpSp>
          <p:nvGrpSpPr>
            <p:cNvPr id="294" name="Group 472"/>
            <p:cNvGrpSpPr>
              <a:grpSpLocks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4915234" y="3165409"/>
              <a:ext cx="1664183" cy="904223"/>
              <a:chOff x="3503" y="1740"/>
              <a:chExt cx="1259" cy="684"/>
            </a:xfrm>
          </p:grpSpPr>
          <p:sp>
            <p:nvSpPr>
              <p:cNvPr id="336" name="AutoShape 473"/>
              <p:cNvSpPr>
                <a:spLocks noChangeArrowheads="1"/>
              </p:cNvSpPr>
              <p:nvPr/>
            </p:nvSpPr>
            <p:spPr bwMode="auto">
              <a:xfrm rot="5400000">
                <a:off x="3664" y="1579"/>
                <a:ext cx="302" cy="62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7" name="Line 474"/>
              <p:cNvSpPr>
                <a:spLocks noChangeShapeType="1"/>
              </p:cNvSpPr>
              <p:nvPr/>
            </p:nvSpPr>
            <p:spPr bwMode="auto">
              <a:xfrm>
                <a:off x="3834" y="2004"/>
                <a:ext cx="27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" name="Line 475"/>
              <p:cNvSpPr>
                <a:spLocks noChangeShapeType="1"/>
              </p:cNvSpPr>
              <p:nvPr/>
            </p:nvSpPr>
            <p:spPr bwMode="auto">
              <a:xfrm>
                <a:off x="3834" y="2050"/>
                <a:ext cx="27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9" name="Line 476"/>
              <p:cNvSpPr>
                <a:spLocks noChangeShapeType="1"/>
              </p:cNvSpPr>
              <p:nvPr/>
            </p:nvSpPr>
            <p:spPr bwMode="auto">
              <a:xfrm>
                <a:off x="3834" y="2094"/>
                <a:ext cx="27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0" name="Line 477"/>
              <p:cNvSpPr>
                <a:spLocks noChangeShapeType="1"/>
              </p:cNvSpPr>
              <p:nvPr/>
            </p:nvSpPr>
            <p:spPr bwMode="auto">
              <a:xfrm>
                <a:off x="3834" y="2140"/>
                <a:ext cx="27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1" name="Line 478"/>
              <p:cNvSpPr>
                <a:spLocks noChangeShapeType="1"/>
              </p:cNvSpPr>
              <p:nvPr/>
            </p:nvSpPr>
            <p:spPr bwMode="auto">
              <a:xfrm>
                <a:off x="3834" y="2186"/>
                <a:ext cx="27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2" name="Line 479"/>
              <p:cNvSpPr>
                <a:spLocks noChangeShapeType="1"/>
              </p:cNvSpPr>
              <p:nvPr/>
            </p:nvSpPr>
            <p:spPr bwMode="auto">
              <a:xfrm>
                <a:off x="3834" y="2232"/>
                <a:ext cx="27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3" name="AutoShape 480"/>
              <p:cNvSpPr>
                <a:spLocks noChangeArrowheads="1"/>
              </p:cNvSpPr>
              <p:nvPr/>
            </p:nvSpPr>
            <p:spPr bwMode="auto">
              <a:xfrm rot="5400000">
                <a:off x="3669" y="1692"/>
                <a:ext cx="302" cy="62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4" name="AutoShape 481"/>
              <p:cNvSpPr>
                <a:spLocks noChangeArrowheads="1"/>
              </p:cNvSpPr>
              <p:nvPr/>
            </p:nvSpPr>
            <p:spPr bwMode="auto">
              <a:xfrm rot="5400000">
                <a:off x="3669" y="1737"/>
                <a:ext cx="302" cy="62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5" name="AutoShape 482"/>
              <p:cNvSpPr>
                <a:spLocks noChangeArrowheads="1"/>
              </p:cNvSpPr>
              <p:nvPr/>
            </p:nvSpPr>
            <p:spPr bwMode="auto">
              <a:xfrm rot="5400000">
                <a:off x="3669" y="1782"/>
                <a:ext cx="302" cy="62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6" name="AutoShape 483"/>
              <p:cNvSpPr>
                <a:spLocks noChangeArrowheads="1"/>
              </p:cNvSpPr>
              <p:nvPr/>
            </p:nvSpPr>
            <p:spPr bwMode="auto">
              <a:xfrm rot="5400000">
                <a:off x="3669" y="1828"/>
                <a:ext cx="302" cy="62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7" name="AutoShape 484"/>
              <p:cNvSpPr>
                <a:spLocks noChangeArrowheads="1"/>
              </p:cNvSpPr>
              <p:nvPr/>
            </p:nvSpPr>
            <p:spPr bwMode="auto">
              <a:xfrm rot="5400000">
                <a:off x="3669" y="1874"/>
                <a:ext cx="302" cy="62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" name="AutoShape 485"/>
              <p:cNvSpPr>
                <a:spLocks noChangeArrowheads="1"/>
              </p:cNvSpPr>
              <p:nvPr/>
            </p:nvSpPr>
            <p:spPr bwMode="auto">
              <a:xfrm rot="5400000">
                <a:off x="3669" y="1919"/>
                <a:ext cx="302" cy="62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9" name="Line 486"/>
              <p:cNvSpPr>
                <a:spLocks noChangeShapeType="1"/>
              </p:cNvSpPr>
              <p:nvPr/>
            </p:nvSpPr>
            <p:spPr bwMode="auto">
              <a:xfrm flipH="1">
                <a:off x="3841" y="2399"/>
                <a:ext cx="57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0" name="AutoShape 487"/>
              <p:cNvSpPr>
                <a:spLocks noChangeArrowheads="1"/>
              </p:cNvSpPr>
              <p:nvPr/>
            </p:nvSpPr>
            <p:spPr bwMode="auto">
              <a:xfrm rot="5400000">
                <a:off x="3792" y="2089"/>
                <a:ext cx="46" cy="62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1" name="Line 488"/>
              <p:cNvSpPr>
                <a:spLocks noChangeShapeType="1"/>
              </p:cNvSpPr>
              <p:nvPr/>
            </p:nvSpPr>
            <p:spPr bwMode="auto">
              <a:xfrm flipV="1">
                <a:off x="4409" y="1892"/>
                <a:ext cx="0" cy="508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2" name="Rectangle 489"/>
              <p:cNvSpPr>
                <a:spLocks noChangeArrowheads="1"/>
              </p:cNvSpPr>
              <p:nvPr/>
            </p:nvSpPr>
            <p:spPr bwMode="auto">
              <a:xfrm>
                <a:off x="4107" y="1958"/>
                <a:ext cx="655" cy="364"/>
              </a:xfrm>
              <a:prstGeom prst="rect">
                <a:avLst/>
              </a:prstGeom>
              <a:gradFill rotWithShape="1">
                <a:gsLst>
                  <a:gs pos="0">
                    <a:srgbClr val="003366"/>
                  </a:gs>
                  <a:gs pos="100000">
                    <a:srgbClr val="FFFFFF"/>
                  </a:gs>
                </a:gsLst>
                <a:lin ang="2700000" scaled="1"/>
              </a:gra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76197" tIns="38098" rIns="76197" bIns="38098" anchor="ctr"/>
              <a:lstStyle/>
              <a:p>
                <a:r>
                  <a:rPr lang="en-US" sz="1600" dirty="0"/>
                  <a:t>LUT</a:t>
                </a:r>
                <a:endParaRPr lang="en-US" sz="800" dirty="0"/>
              </a:p>
            </p:txBody>
          </p:sp>
        </p:grpSp>
        <p:grpSp>
          <p:nvGrpSpPr>
            <p:cNvPr id="295" name="Group 490"/>
            <p:cNvGrpSpPr>
              <a:grpSpLocks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4915234" y="4342969"/>
              <a:ext cx="1664183" cy="906177"/>
              <a:chOff x="3503" y="1740"/>
              <a:chExt cx="1259" cy="684"/>
            </a:xfrm>
          </p:grpSpPr>
          <p:sp>
            <p:nvSpPr>
              <p:cNvPr id="319" name="AutoShape 491"/>
              <p:cNvSpPr>
                <a:spLocks noChangeArrowheads="1"/>
              </p:cNvSpPr>
              <p:nvPr/>
            </p:nvSpPr>
            <p:spPr bwMode="auto">
              <a:xfrm rot="5400000">
                <a:off x="3664" y="1579"/>
                <a:ext cx="302" cy="62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0" name="Line 492"/>
              <p:cNvSpPr>
                <a:spLocks noChangeShapeType="1"/>
              </p:cNvSpPr>
              <p:nvPr/>
            </p:nvSpPr>
            <p:spPr bwMode="auto">
              <a:xfrm>
                <a:off x="3834" y="2004"/>
                <a:ext cx="27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1" name="Line 493"/>
              <p:cNvSpPr>
                <a:spLocks noChangeShapeType="1"/>
              </p:cNvSpPr>
              <p:nvPr/>
            </p:nvSpPr>
            <p:spPr bwMode="auto">
              <a:xfrm>
                <a:off x="3834" y="2050"/>
                <a:ext cx="27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2" name="Line 494"/>
              <p:cNvSpPr>
                <a:spLocks noChangeShapeType="1"/>
              </p:cNvSpPr>
              <p:nvPr/>
            </p:nvSpPr>
            <p:spPr bwMode="auto">
              <a:xfrm>
                <a:off x="3834" y="2094"/>
                <a:ext cx="27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3" name="Line 495"/>
              <p:cNvSpPr>
                <a:spLocks noChangeShapeType="1"/>
              </p:cNvSpPr>
              <p:nvPr/>
            </p:nvSpPr>
            <p:spPr bwMode="auto">
              <a:xfrm>
                <a:off x="3834" y="2140"/>
                <a:ext cx="27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4" name="Line 496"/>
              <p:cNvSpPr>
                <a:spLocks noChangeShapeType="1"/>
              </p:cNvSpPr>
              <p:nvPr/>
            </p:nvSpPr>
            <p:spPr bwMode="auto">
              <a:xfrm>
                <a:off x="3834" y="2186"/>
                <a:ext cx="27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5" name="Line 497"/>
              <p:cNvSpPr>
                <a:spLocks noChangeShapeType="1"/>
              </p:cNvSpPr>
              <p:nvPr/>
            </p:nvSpPr>
            <p:spPr bwMode="auto">
              <a:xfrm>
                <a:off x="3834" y="2232"/>
                <a:ext cx="27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6" name="AutoShape 498"/>
              <p:cNvSpPr>
                <a:spLocks noChangeArrowheads="1"/>
              </p:cNvSpPr>
              <p:nvPr/>
            </p:nvSpPr>
            <p:spPr bwMode="auto">
              <a:xfrm rot="5400000">
                <a:off x="3669" y="1692"/>
                <a:ext cx="302" cy="62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7" name="AutoShape 499"/>
              <p:cNvSpPr>
                <a:spLocks noChangeArrowheads="1"/>
              </p:cNvSpPr>
              <p:nvPr/>
            </p:nvSpPr>
            <p:spPr bwMode="auto">
              <a:xfrm rot="5400000">
                <a:off x="3669" y="1737"/>
                <a:ext cx="302" cy="62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8" name="AutoShape 500"/>
              <p:cNvSpPr>
                <a:spLocks noChangeArrowheads="1"/>
              </p:cNvSpPr>
              <p:nvPr/>
            </p:nvSpPr>
            <p:spPr bwMode="auto">
              <a:xfrm rot="5400000">
                <a:off x="3669" y="1782"/>
                <a:ext cx="302" cy="62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9" name="AutoShape 501"/>
              <p:cNvSpPr>
                <a:spLocks noChangeArrowheads="1"/>
              </p:cNvSpPr>
              <p:nvPr/>
            </p:nvSpPr>
            <p:spPr bwMode="auto">
              <a:xfrm rot="5400000">
                <a:off x="3669" y="1828"/>
                <a:ext cx="302" cy="62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0" name="AutoShape 502"/>
              <p:cNvSpPr>
                <a:spLocks noChangeArrowheads="1"/>
              </p:cNvSpPr>
              <p:nvPr/>
            </p:nvSpPr>
            <p:spPr bwMode="auto">
              <a:xfrm rot="5400000">
                <a:off x="3669" y="1874"/>
                <a:ext cx="302" cy="62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1" name="AutoShape 503"/>
              <p:cNvSpPr>
                <a:spLocks noChangeArrowheads="1"/>
              </p:cNvSpPr>
              <p:nvPr/>
            </p:nvSpPr>
            <p:spPr bwMode="auto">
              <a:xfrm rot="5400000">
                <a:off x="3669" y="1919"/>
                <a:ext cx="302" cy="62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2" name="Line 504"/>
              <p:cNvSpPr>
                <a:spLocks noChangeShapeType="1"/>
              </p:cNvSpPr>
              <p:nvPr/>
            </p:nvSpPr>
            <p:spPr bwMode="auto">
              <a:xfrm flipH="1">
                <a:off x="3841" y="2399"/>
                <a:ext cx="57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3" name="AutoShape 505"/>
              <p:cNvSpPr>
                <a:spLocks noChangeArrowheads="1"/>
              </p:cNvSpPr>
              <p:nvPr/>
            </p:nvSpPr>
            <p:spPr bwMode="auto">
              <a:xfrm rot="5400000">
                <a:off x="3792" y="2089"/>
                <a:ext cx="46" cy="62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4" name="Line 506"/>
              <p:cNvSpPr>
                <a:spLocks noChangeShapeType="1"/>
              </p:cNvSpPr>
              <p:nvPr/>
            </p:nvSpPr>
            <p:spPr bwMode="auto">
              <a:xfrm flipV="1">
                <a:off x="4409" y="1892"/>
                <a:ext cx="0" cy="508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5" name="Rectangle 507"/>
              <p:cNvSpPr>
                <a:spLocks noChangeArrowheads="1"/>
              </p:cNvSpPr>
              <p:nvPr/>
            </p:nvSpPr>
            <p:spPr bwMode="auto">
              <a:xfrm>
                <a:off x="4107" y="1958"/>
                <a:ext cx="655" cy="364"/>
              </a:xfrm>
              <a:prstGeom prst="rect">
                <a:avLst/>
              </a:prstGeom>
              <a:gradFill rotWithShape="1">
                <a:gsLst>
                  <a:gs pos="0">
                    <a:srgbClr val="003366"/>
                  </a:gs>
                  <a:gs pos="100000">
                    <a:srgbClr val="FFFFFF"/>
                  </a:gs>
                </a:gsLst>
                <a:lin ang="2700000" scaled="1"/>
              </a:gra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76197" tIns="38098" rIns="76197" bIns="38098" anchor="ctr"/>
              <a:lstStyle/>
              <a:p>
                <a:r>
                  <a:rPr lang="en-US" sz="1600" dirty="0">
                    <a:solidFill>
                      <a:srgbClr val="000000"/>
                    </a:solidFill>
                  </a:rPr>
                  <a:t>LUT</a:t>
                </a:r>
                <a:endParaRPr lang="en-US" sz="800" dirty="0"/>
              </a:p>
            </p:txBody>
          </p:sp>
        </p:grpSp>
        <p:grpSp>
          <p:nvGrpSpPr>
            <p:cNvPr id="296" name="Group 508"/>
            <p:cNvGrpSpPr>
              <a:grpSpLocks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4915234" y="5308534"/>
              <a:ext cx="1664183" cy="904223"/>
              <a:chOff x="3503" y="1740"/>
              <a:chExt cx="1259" cy="684"/>
            </a:xfrm>
          </p:grpSpPr>
          <p:sp>
            <p:nvSpPr>
              <p:cNvPr id="302" name="AutoShape 509"/>
              <p:cNvSpPr>
                <a:spLocks noChangeArrowheads="1"/>
              </p:cNvSpPr>
              <p:nvPr/>
            </p:nvSpPr>
            <p:spPr bwMode="auto">
              <a:xfrm rot="5400000">
                <a:off x="3664" y="1579"/>
                <a:ext cx="302" cy="62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3" name="Line 510"/>
              <p:cNvSpPr>
                <a:spLocks noChangeShapeType="1"/>
              </p:cNvSpPr>
              <p:nvPr/>
            </p:nvSpPr>
            <p:spPr bwMode="auto">
              <a:xfrm>
                <a:off x="3834" y="2004"/>
                <a:ext cx="27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4" name="Line 511"/>
              <p:cNvSpPr>
                <a:spLocks noChangeShapeType="1"/>
              </p:cNvSpPr>
              <p:nvPr/>
            </p:nvSpPr>
            <p:spPr bwMode="auto">
              <a:xfrm>
                <a:off x="3834" y="2050"/>
                <a:ext cx="27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5" name="Line 512"/>
              <p:cNvSpPr>
                <a:spLocks noChangeShapeType="1"/>
              </p:cNvSpPr>
              <p:nvPr/>
            </p:nvSpPr>
            <p:spPr bwMode="auto">
              <a:xfrm>
                <a:off x="3834" y="2094"/>
                <a:ext cx="27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6" name="Line 513"/>
              <p:cNvSpPr>
                <a:spLocks noChangeShapeType="1"/>
              </p:cNvSpPr>
              <p:nvPr/>
            </p:nvSpPr>
            <p:spPr bwMode="auto">
              <a:xfrm>
                <a:off x="3834" y="2140"/>
                <a:ext cx="27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7" name="Line 514"/>
              <p:cNvSpPr>
                <a:spLocks noChangeShapeType="1"/>
              </p:cNvSpPr>
              <p:nvPr/>
            </p:nvSpPr>
            <p:spPr bwMode="auto">
              <a:xfrm>
                <a:off x="3834" y="2186"/>
                <a:ext cx="27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8" name="Line 515"/>
              <p:cNvSpPr>
                <a:spLocks noChangeShapeType="1"/>
              </p:cNvSpPr>
              <p:nvPr/>
            </p:nvSpPr>
            <p:spPr bwMode="auto">
              <a:xfrm>
                <a:off x="3834" y="2232"/>
                <a:ext cx="27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09" name="AutoShape 516"/>
              <p:cNvSpPr>
                <a:spLocks noChangeArrowheads="1"/>
              </p:cNvSpPr>
              <p:nvPr/>
            </p:nvSpPr>
            <p:spPr bwMode="auto">
              <a:xfrm rot="5400000">
                <a:off x="3669" y="1692"/>
                <a:ext cx="302" cy="62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0" name="AutoShape 517"/>
              <p:cNvSpPr>
                <a:spLocks noChangeArrowheads="1"/>
              </p:cNvSpPr>
              <p:nvPr/>
            </p:nvSpPr>
            <p:spPr bwMode="auto">
              <a:xfrm rot="5400000">
                <a:off x="3669" y="1737"/>
                <a:ext cx="302" cy="62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1" name="AutoShape 518"/>
              <p:cNvSpPr>
                <a:spLocks noChangeArrowheads="1"/>
              </p:cNvSpPr>
              <p:nvPr/>
            </p:nvSpPr>
            <p:spPr bwMode="auto">
              <a:xfrm rot="5400000">
                <a:off x="3669" y="1782"/>
                <a:ext cx="302" cy="62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2" name="AutoShape 519"/>
              <p:cNvSpPr>
                <a:spLocks noChangeArrowheads="1"/>
              </p:cNvSpPr>
              <p:nvPr/>
            </p:nvSpPr>
            <p:spPr bwMode="auto">
              <a:xfrm rot="5400000">
                <a:off x="3669" y="1828"/>
                <a:ext cx="302" cy="62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3" name="AutoShape 520"/>
              <p:cNvSpPr>
                <a:spLocks noChangeArrowheads="1"/>
              </p:cNvSpPr>
              <p:nvPr/>
            </p:nvSpPr>
            <p:spPr bwMode="auto">
              <a:xfrm rot="5400000">
                <a:off x="3669" y="1874"/>
                <a:ext cx="302" cy="62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4" name="AutoShape 521"/>
              <p:cNvSpPr>
                <a:spLocks noChangeArrowheads="1"/>
              </p:cNvSpPr>
              <p:nvPr/>
            </p:nvSpPr>
            <p:spPr bwMode="auto">
              <a:xfrm rot="5400000">
                <a:off x="3669" y="1919"/>
                <a:ext cx="302" cy="62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5" name="Line 522"/>
              <p:cNvSpPr>
                <a:spLocks noChangeShapeType="1"/>
              </p:cNvSpPr>
              <p:nvPr/>
            </p:nvSpPr>
            <p:spPr bwMode="auto">
              <a:xfrm flipH="1">
                <a:off x="3841" y="2399"/>
                <a:ext cx="57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6" name="AutoShape 523"/>
              <p:cNvSpPr>
                <a:spLocks noChangeArrowheads="1"/>
              </p:cNvSpPr>
              <p:nvPr/>
            </p:nvSpPr>
            <p:spPr bwMode="auto">
              <a:xfrm rot="5400000">
                <a:off x="3792" y="2089"/>
                <a:ext cx="46" cy="624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7" name="Line 524"/>
              <p:cNvSpPr>
                <a:spLocks noChangeShapeType="1"/>
              </p:cNvSpPr>
              <p:nvPr/>
            </p:nvSpPr>
            <p:spPr bwMode="auto">
              <a:xfrm flipV="1">
                <a:off x="4409" y="1892"/>
                <a:ext cx="0" cy="508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18" name="Rectangle 525"/>
              <p:cNvSpPr>
                <a:spLocks noChangeArrowheads="1"/>
              </p:cNvSpPr>
              <p:nvPr/>
            </p:nvSpPr>
            <p:spPr bwMode="auto">
              <a:xfrm>
                <a:off x="4107" y="1958"/>
                <a:ext cx="655" cy="364"/>
              </a:xfrm>
              <a:prstGeom prst="rect">
                <a:avLst/>
              </a:prstGeom>
              <a:gradFill rotWithShape="1">
                <a:gsLst>
                  <a:gs pos="0">
                    <a:srgbClr val="003366"/>
                  </a:gs>
                  <a:gs pos="100000">
                    <a:srgbClr val="FFFFFF"/>
                  </a:gs>
                </a:gsLst>
                <a:lin ang="2700000" scaled="1"/>
              </a:gra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76197" tIns="38098" rIns="76197" bIns="38098" anchor="ctr"/>
              <a:lstStyle/>
              <a:p>
                <a:r>
                  <a:rPr lang="en-US" sz="1600" dirty="0">
                    <a:solidFill>
                      <a:srgbClr val="000000"/>
                    </a:solidFill>
                  </a:rPr>
                  <a:t>LUT</a:t>
                </a:r>
                <a:endParaRPr lang="en-US" sz="800" dirty="0"/>
              </a:p>
            </p:txBody>
          </p:sp>
        </p:grpSp>
        <p:sp>
          <p:nvSpPr>
            <p:cNvPr id="297" name="Line 526"/>
            <p:cNvSpPr>
              <a:spLocks noChangeShapeType="1"/>
            </p:cNvSpPr>
            <p:nvPr/>
          </p:nvSpPr>
          <p:spPr bwMode="auto">
            <a:xfrm>
              <a:off x="7285857" y="5542833"/>
              <a:ext cx="0" cy="45085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8" name="AutoShape 527"/>
            <p:cNvSpPr>
              <a:spLocks noChangeArrowheads="1"/>
            </p:cNvSpPr>
            <p:nvPr/>
          </p:nvSpPr>
          <p:spPr bwMode="auto">
            <a:xfrm flipV="1">
              <a:off x="7206482" y="5750397"/>
              <a:ext cx="158751" cy="565947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188 w 21600"/>
                <a:gd name="T13" fmla="*/ 3188 h 21600"/>
                <a:gd name="T14" fmla="*/ 18412 w 21600"/>
                <a:gd name="T15" fmla="*/ 184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776" y="21600"/>
                  </a:lnTo>
                  <a:lnTo>
                    <a:pt x="18824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9" name="Line 528"/>
            <p:cNvSpPr>
              <a:spLocks noChangeShapeType="1"/>
            </p:cNvSpPr>
            <p:nvPr/>
          </p:nvSpPr>
          <p:spPr bwMode="auto">
            <a:xfrm>
              <a:off x="7346182" y="6074646"/>
              <a:ext cx="0" cy="18891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0" name="AutoShape 529"/>
            <p:cNvSpPr>
              <a:spLocks noChangeArrowheads="1"/>
            </p:cNvSpPr>
            <p:nvPr/>
          </p:nvSpPr>
          <p:spPr bwMode="auto">
            <a:xfrm>
              <a:off x="7309669" y="5878102"/>
              <a:ext cx="412656" cy="799487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1" name="Text Box 530"/>
            <p:cNvSpPr txBox="1">
              <a:spLocks noChangeArrowheads="1"/>
            </p:cNvSpPr>
            <p:nvPr/>
          </p:nvSpPr>
          <p:spPr bwMode="auto">
            <a:xfrm>
              <a:off x="7133457" y="6036546"/>
              <a:ext cx="313648" cy="20123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lIns="76197" tIns="38098" rIns="76197" bIns="38098">
              <a:spAutoFit/>
            </a:bodyPr>
            <a:lstStyle/>
            <a:p>
              <a:r>
                <a:rPr lang="en-US" sz="700">
                  <a:solidFill>
                    <a:schemeClr val="bg1"/>
                  </a:solidFill>
                </a:rPr>
                <a:t>0 1</a:t>
              </a:r>
            </a:p>
          </p:txBody>
        </p:sp>
      </p:grpSp>
      <p:sp>
        <p:nvSpPr>
          <p:cNvPr id="386" name="Rectangle 19"/>
          <p:cNvSpPr>
            <a:spLocks noChangeArrowheads="1"/>
          </p:cNvSpPr>
          <p:nvPr/>
        </p:nvSpPr>
        <p:spPr bwMode="auto">
          <a:xfrm>
            <a:off x="7315200" y="5715000"/>
            <a:ext cx="236220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</a:rPr>
              <a:t>A typical Slice in 7 Series FPGAs</a:t>
            </a:r>
          </a:p>
        </p:txBody>
      </p:sp>
    </p:spTree>
    <p:extLst>
      <p:ext uri="{BB962C8B-B14F-4D97-AF65-F5344CB8AC3E}">
        <p14:creationId xmlns:p14="http://schemas.microsoft.com/office/powerpoint/2010/main" val="306640207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0" y="228600"/>
            <a:ext cx="8153400" cy="1143000"/>
          </a:xfrm>
          <a:noFill/>
          <a:ln/>
        </p:spPr>
        <p:txBody>
          <a:bodyPr vert="horz" lIns="92075" tIns="46038" rIns="92075" bIns="46038" rtlCol="0" anchor="t" anchorCtr="1">
            <a:normAutofit/>
          </a:bodyPr>
          <a:lstStyle/>
          <a:p>
            <a:r>
              <a:rPr lang="en-US"/>
              <a:t>Connecting Look-Up Tables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9067800" y="0"/>
            <a:ext cx="16002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spcBef>
                <a:spcPct val="20000"/>
              </a:spcBef>
              <a:buSzPct val="105000"/>
              <a:buFont typeface="Arial" pitchFamily="34" charset="0"/>
              <a:buNone/>
            </a:pPr>
            <a:endParaRPr lang="en-US" sz="2400" b="1">
              <a:latin typeface="Comic Sans MS" pitchFamily="66" charset="0"/>
            </a:endParaRPr>
          </a:p>
        </p:txBody>
      </p:sp>
      <p:grpSp>
        <p:nvGrpSpPr>
          <p:cNvPr id="2" name="Group 141"/>
          <p:cNvGrpSpPr/>
          <p:nvPr/>
        </p:nvGrpSpPr>
        <p:grpSpPr>
          <a:xfrm>
            <a:off x="5943600" y="3630276"/>
            <a:ext cx="3351474" cy="3227725"/>
            <a:chOff x="4011612" y="1752600"/>
            <a:chExt cx="3868859" cy="4543979"/>
          </a:xfrm>
        </p:grpSpPr>
        <p:sp>
          <p:nvSpPr>
            <p:cNvPr id="139" name="Rectangle 138"/>
            <p:cNvSpPr/>
            <p:nvPr/>
          </p:nvSpPr>
          <p:spPr>
            <a:xfrm>
              <a:off x="5010150" y="2170112"/>
              <a:ext cx="2667000" cy="3657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  <p:sp>
          <p:nvSpPr>
            <p:cNvPr id="103" name="Text Box 5"/>
            <p:cNvSpPr txBox="1">
              <a:spLocks noChangeArrowheads="1"/>
            </p:cNvSpPr>
            <p:nvPr/>
          </p:nvSpPr>
          <p:spPr bwMode="auto">
            <a:xfrm>
              <a:off x="5383212" y="5949950"/>
              <a:ext cx="475940" cy="3466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/>
                <a:t>CIN</a:t>
              </a:r>
            </a:p>
          </p:txBody>
        </p:sp>
        <p:sp>
          <p:nvSpPr>
            <p:cNvPr id="104" name="Rectangle 6"/>
            <p:cNvSpPr>
              <a:spLocks noChangeArrowheads="1"/>
            </p:cNvSpPr>
            <p:nvPr/>
          </p:nvSpPr>
          <p:spPr bwMode="auto">
            <a:xfrm>
              <a:off x="4011612" y="2405062"/>
              <a:ext cx="773113" cy="3498850"/>
            </a:xfrm>
            <a:prstGeom prst="rect">
              <a:avLst/>
            </a:prstGeom>
            <a:solidFill>
              <a:srgbClr val="CCFFCC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FF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1000"/>
                <a:t>Switch</a:t>
              </a:r>
            </a:p>
            <a:p>
              <a:pPr algn="ctr"/>
              <a:r>
                <a:rPr lang="en-US" sz="1000"/>
                <a:t>Matrix</a:t>
              </a:r>
              <a:endParaRPr lang="en-US" sz="1000">
                <a:latin typeface="Times New Roman" pitchFamily="18" charset="0"/>
              </a:endParaRP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913312" y="2461146"/>
              <a:ext cx="86008" cy="282482"/>
              <a:chOff x="1920" y="864"/>
              <a:chExt cx="96" cy="240"/>
            </a:xfrm>
          </p:grpSpPr>
          <p:sp>
            <p:nvSpPr>
              <p:cNvPr id="106" name="AutoShape 8"/>
              <p:cNvSpPr>
                <a:spLocks noChangeArrowheads="1"/>
              </p:cNvSpPr>
              <p:nvPr/>
            </p:nvSpPr>
            <p:spPr bwMode="auto">
              <a:xfrm rot="5549503">
                <a:off x="1920" y="864"/>
                <a:ext cx="96" cy="96"/>
              </a:xfrm>
              <a:prstGeom prst="flowChartExtract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 sz="1000"/>
              </a:p>
            </p:txBody>
          </p:sp>
          <p:sp>
            <p:nvSpPr>
              <p:cNvPr id="107" name="AutoShape 9"/>
              <p:cNvSpPr>
                <a:spLocks noChangeArrowheads="1"/>
              </p:cNvSpPr>
              <p:nvPr/>
            </p:nvSpPr>
            <p:spPr bwMode="auto">
              <a:xfrm rot="5549503">
                <a:off x="1920" y="1008"/>
                <a:ext cx="96" cy="96"/>
              </a:xfrm>
              <a:prstGeom prst="flowChartExtract">
                <a:avLst/>
              </a:prstGeom>
              <a:solidFill>
                <a:srgbClr val="FAFD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 sz="1000"/>
              </a:p>
            </p:txBody>
          </p:sp>
        </p:grpSp>
        <p:sp>
          <p:nvSpPr>
            <p:cNvPr id="110" name="Text Box 12"/>
            <p:cNvSpPr txBox="1">
              <a:spLocks noChangeArrowheads="1"/>
            </p:cNvSpPr>
            <p:nvPr/>
          </p:nvSpPr>
          <p:spPr bwMode="auto">
            <a:xfrm>
              <a:off x="6145212" y="2216151"/>
              <a:ext cx="622127" cy="3466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/>
                <a:t>COUT</a:t>
              </a:r>
            </a:p>
          </p:txBody>
        </p:sp>
        <p:sp>
          <p:nvSpPr>
            <p:cNvPr id="111" name="Text Box 13"/>
            <p:cNvSpPr txBox="1">
              <a:spLocks noChangeArrowheads="1"/>
            </p:cNvSpPr>
            <p:nvPr/>
          </p:nvSpPr>
          <p:spPr bwMode="auto">
            <a:xfrm>
              <a:off x="5383212" y="2216151"/>
              <a:ext cx="622127" cy="3466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/>
                <a:t>COUT</a:t>
              </a:r>
            </a:p>
          </p:txBody>
        </p:sp>
        <p:sp>
          <p:nvSpPr>
            <p:cNvPr id="112" name="Rectangle 14"/>
            <p:cNvSpPr>
              <a:spLocks noChangeArrowheads="1"/>
            </p:cNvSpPr>
            <p:nvPr/>
          </p:nvSpPr>
          <p:spPr bwMode="auto">
            <a:xfrm>
              <a:off x="5086350" y="5114925"/>
              <a:ext cx="644525" cy="676275"/>
            </a:xfrm>
            <a:prstGeom prst="rect">
              <a:avLst/>
            </a:prstGeom>
            <a:solidFill>
              <a:srgbClr val="BBE5FF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BBE5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1000"/>
                <a:t>Slice S0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113" name="Rectangle 15"/>
            <p:cNvSpPr>
              <a:spLocks noChangeArrowheads="1"/>
            </p:cNvSpPr>
            <p:nvPr/>
          </p:nvSpPr>
          <p:spPr bwMode="auto">
            <a:xfrm>
              <a:off x="5086350" y="4379912"/>
              <a:ext cx="644525" cy="677863"/>
            </a:xfrm>
            <a:prstGeom prst="rect">
              <a:avLst/>
            </a:prstGeom>
            <a:solidFill>
              <a:srgbClr val="BBE5FF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BBE5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1000"/>
                <a:t>Slice S1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114" name="Line 16"/>
            <p:cNvSpPr>
              <a:spLocks noChangeShapeType="1"/>
            </p:cNvSpPr>
            <p:nvPr/>
          </p:nvSpPr>
          <p:spPr bwMode="auto">
            <a:xfrm>
              <a:off x="5535612" y="2444750"/>
              <a:ext cx="0" cy="198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 sz="1000"/>
            </a:p>
          </p:txBody>
        </p:sp>
        <p:sp>
          <p:nvSpPr>
            <p:cNvPr id="115" name="Line 17"/>
            <p:cNvSpPr>
              <a:spLocks noChangeShapeType="1"/>
            </p:cNvSpPr>
            <p:nvPr/>
          </p:nvSpPr>
          <p:spPr bwMode="auto">
            <a:xfrm>
              <a:off x="5602287" y="5791200"/>
              <a:ext cx="0" cy="2254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 sz="1000"/>
            </a:p>
          </p:txBody>
        </p:sp>
        <p:sp>
          <p:nvSpPr>
            <p:cNvPr id="116" name="Line 18"/>
            <p:cNvSpPr>
              <a:spLocks noChangeShapeType="1"/>
            </p:cNvSpPr>
            <p:nvPr/>
          </p:nvSpPr>
          <p:spPr bwMode="auto">
            <a:xfrm>
              <a:off x="5300662" y="4211637"/>
              <a:ext cx="6350" cy="619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GB" sz="1000"/>
            </a:p>
          </p:txBody>
        </p:sp>
        <p:sp>
          <p:nvSpPr>
            <p:cNvPr id="117" name="AutoShape 19"/>
            <p:cNvSpPr>
              <a:spLocks noChangeArrowheads="1"/>
            </p:cNvSpPr>
            <p:nvPr/>
          </p:nvSpPr>
          <p:spPr bwMode="auto">
            <a:xfrm>
              <a:off x="4784725" y="5340350"/>
              <a:ext cx="301625" cy="168275"/>
            </a:xfrm>
            <a:prstGeom prst="leftRightArrow">
              <a:avLst>
                <a:gd name="adj1" fmla="val 50000"/>
                <a:gd name="adj2" fmla="val 35849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 sz="1000"/>
            </a:p>
          </p:txBody>
        </p:sp>
        <p:sp>
          <p:nvSpPr>
            <p:cNvPr id="118" name="AutoShape 20"/>
            <p:cNvSpPr>
              <a:spLocks noChangeArrowheads="1"/>
            </p:cNvSpPr>
            <p:nvPr/>
          </p:nvSpPr>
          <p:spPr bwMode="auto">
            <a:xfrm>
              <a:off x="4784725" y="4662487"/>
              <a:ext cx="301625" cy="169863"/>
            </a:xfrm>
            <a:prstGeom prst="leftRightArrow">
              <a:avLst>
                <a:gd name="adj1" fmla="val 50000"/>
                <a:gd name="adj2" fmla="val 35514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 sz="1000"/>
            </a:p>
          </p:txBody>
        </p:sp>
        <p:sp>
          <p:nvSpPr>
            <p:cNvPr id="119" name="AutoShape 21"/>
            <p:cNvSpPr>
              <a:spLocks noChangeArrowheads="1"/>
            </p:cNvSpPr>
            <p:nvPr/>
          </p:nvSpPr>
          <p:spPr bwMode="auto">
            <a:xfrm>
              <a:off x="4784725" y="3646487"/>
              <a:ext cx="1074737" cy="169863"/>
            </a:xfrm>
            <a:prstGeom prst="leftRightArrow">
              <a:avLst>
                <a:gd name="adj1" fmla="val 50000"/>
                <a:gd name="adj2" fmla="val 126542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 sz="1000"/>
            </a:p>
          </p:txBody>
        </p:sp>
        <p:sp>
          <p:nvSpPr>
            <p:cNvPr id="120" name="AutoShape 22"/>
            <p:cNvSpPr>
              <a:spLocks noChangeArrowheads="1"/>
            </p:cNvSpPr>
            <p:nvPr/>
          </p:nvSpPr>
          <p:spPr bwMode="auto">
            <a:xfrm>
              <a:off x="4784725" y="3025775"/>
              <a:ext cx="1074737" cy="169862"/>
            </a:xfrm>
            <a:prstGeom prst="leftRightArrow">
              <a:avLst>
                <a:gd name="adj1" fmla="val 50000"/>
                <a:gd name="adj2" fmla="val 126542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 sz="1000"/>
            </a:p>
          </p:txBody>
        </p:sp>
        <p:sp>
          <p:nvSpPr>
            <p:cNvPr id="121" name="Line 23"/>
            <p:cNvSpPr>
              <a:spLocks noChangeShapeType="1"/>
            </p:cNvSpPr>
            <p:nvPr/>
          </p:nvSpPr>
          <p:spPr bwMode="auto">
            <a:xfrm>
              <a:off x="6934200" y="2743200"/>
              <a:ext cx="0" cy="31051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 sz="1000"/>
            </a:p>
          </p:txBody>
        </p:sp>
        <p:sp>
          <p:nvSpPr>
            <p:cNvPr id="122" name="Text Box 24"/>
            <p:cNvSpPr txBox="1">
              <a:spLocks noChangeArrowheads="1"/>
            </p:cNvSpPr>
            <p:nvPr/>
          </p:nvSpPr>
          <p:spPr bwMode="auto">
            <a:xfrm>
              <a:off x="6686550" y="5827712"/>
              <a:ext cx="1193921" cy="3466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 dirty="0"/>
                <a:t>Local Routing</a:t>
              </a:r>
              <a:endParaRPr lang="en-US" sz="1000" dirty="0">
                <a:latin typeface="Times New Roman" pitchFamily="18" charset="0"/>
              </a:endParaRPr>
            </a:p>
          </p:txBody>
        </p:sp>
        <p:sp>
          <p:nvSpPr>
            <p:cNvPr id="123" name="Line 25"/>
            <p:cNvSpPr>
              <a:spLocks noChangeShapeType="1"/>
            </p:cNvSpPr>
            <p:nvPr/>
          </p:nvSpPr>
          <p:spPr bwMode="auto">
            <a:xfrm flipV="1">
              <a:off x="5730875" y="4719637"/>
              <a:ext cx="12033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 sz="1000"/>
            </a:p>
          </p:txBody>
        </p:sp>
        <p:sp>
          <p:nvSpPr>
            <p:cNvPr id="124" name="Line 26"/>
            <p:cNvSpPr>
              <a:spLocks noChangeShapeType="1"/>
            </p:cNvSpPr>
            <p:nvPr/>
          </p:nvSpPr>
          <p:spPr bwMode="auto">
            <a:xfrm flipV="1">
              <a:off x="5730875" y="5395912"/>
              <a:ext cx="12033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 sz="1000"/>
            </a:p>
          </p:txBody>
        </p:sp>
        <p:sp>
          <p:nvSpPr>
            <p:cNvPr id="125" name="Rectangle 27"/>
            <p:cNvSpPr>
              <a:spLocks noChangeArrowheads="1"/>
            </p:cNvSpPr>
            <p:nvPr/>
          </p:nvSpPr>
          <p:spPr bwMode="auto">
            <a:xfrm>
              <a:off x="5859462" y="3478212"/>
              <a:ext cx="644525" cy="676275"/>
            </a:xfrm>
            <a:prstGeom prst="rect">
              <a:avLst/>
            </a:prstGeom>
            <a:solidFill>
              <a:srgbClr val="FF53A9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53A9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1000"/>
                <a:t>Slice S2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126" name="Rectangle 28"/>
            <p:cNvSpPr>
              <a:spLocks noChangeArrowheads="1"/>
            </p:cNvSpPr>
            <p:nvPr/>
          </p:nvSpPr>
          <p:spPr bwMode="auto">
            <a:xfrm>
              <a:off x="5859462" y="2743200"/>
              <a:ext cx="644525" cy="677862"/>
            </a:xfrm>
            <a:prstGeom prst="rect">
              <a:avLst/>
            </a:prstGeom>
            <a:solidFill>
              <a:srgbClr val="FF53A9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53A9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1000" dirty="0"/>
                <a:t>Slice S3</a:t>
              </a:r>
            </a:p>
          </p:txBody>
        </p:sp>
        <p:sp>
          <p:nvSpPr>
            <p:cNvPr id="127" name="Line 29"/>
            <p:cNvSpPr>
              <a:spLocks noChangeShapeType="1"/>
            </p:cNvSpPr>
            <p:nvPr/>
          </p:nvSpPr>
          <p:spPr bwMode="auto">
            <a:xfrm>
              <a:off x="6373812" y="4121150"/>
              <a:ext cx="0" cy="1828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 sz="1000"/>
            </a:p>
          </p:txBody>
        </p:sp>
        <p:sp>
          <p:nvSpPr>
            <p:cNvPr id="128" name="Line 30"/>
            <p:cNvSpPr>
              <a:spLocks noChangeShapeType="1"/>
            </p:cNvSpPr>
            <p:nvPr/>
          </p:nvSpPr>
          <p:spPr bwMode="auto">
            <a:xfrm>
              <a:off x="6332537" y="2462212"/>
              <a:ext cx="0" cy="2809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 sz="1000"/>
            </a:p>
          </p:txBody>
        </p:sp>
        <p:sp>
          <p:nvSpPr>
            <p:cNvPr id="129" name="Text Box 31"/>
            <p:cNvSpPr txBox="1">
              <a:spLocks noChangeArrowheads="1"/>
            </p:cNvSpPr>
            <p:nvPr/>
          </p:nvSpPr>
          <p:spPr bwMode="auto">
            <a:xfrm>
              <a:off x="6145212" y="5949950"/>
              <a:ext cx="475940" cy="3466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/>
                <a:t>CIN</a:t>
              </a:r>
            </a:p>
          </p:txBody>
        </p:sp>
        <p:sp>
          <p:nvSpPr>
            <p:cNvPr id="130" name="Line 32"/>
            <p:cNvSpPr>
              <a:spLocks noChangeShapeType="1"/>
            </p:cNvSpPr>
            <p:nvPr/>
          </p:nvSpPr>
          <p:spPr bwMode="auto">
            <a:xfrm>
              <a:off x="5988050" y="4154487"/>
              <a:ext cx="0" cy="57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 sz="1000"/>
            </a:p>
          </p:txBody>
        </p:sp>
        <p:sp>
          <p:nvSpPr>
            <p:cNvPr id="131" name="Text Box 33"/>
            <p:cNvSpPr txBox="1">
              <a:spLocks noChangeArrowheads="1"/>
            </p:cNvSpPr>
            <p:nvPr/>
          </p:nvSpPr>
          <p:spPr bwMode="auto">
            <a:xfrm>
              <a:off x="5002212" y="3892550"/>
              <a:ext cx="557360" cy="3466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/>
                <a:t>SHIFT</a:t>
              </a:r>
              <a:endParaRPr lang="en-US" sz="1000">
                <a:latin typeface="Times New Roman" pitchFamily="18" charset="0"/>
              </a:endParaRPr>
            </a:p>
          </p:txBody>
        </p:sp>
        <p:sp>
          <p:nvSpPr>
            <p:cNvPr id="132" name="Line 34"/>
            <p:cNvSpPr>
              <a:spLocks noChangeShapeType="1"/>
            </p:cNvSpPr>
            <p:nvPr/>
          </p:nvSpPr>
          <p:spPr bwMode="auto">
            <a:xfrm>
              <a:off x="6503987" y="3759200"/>
              <a:ext cx="4302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 sz="1000"/>
            </a:p>
          </p:txBody>
        </p:sp>
        <p:sp>
          <p:nvSpPr>
            <p:cNvPr id="133" name="Line 35"/>
            <p:cNvSpPr>
              <a:spLocks noChangeShapeType="1"/>
            </p:cNvSpPr>
            <p:nvPr/>
          </p:nvSpPr>
          <p:spPr bwMode="auto">
            <a:xfrm>
              <a:off x="6503987" y="3082925"/>
              <a:ext cx="4302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GB" sz="1000"/>
            </a:p>
          </p:txBody>
        </p:sp>
        <p:sp>
          <p:nvSpPr>
            <p:cNvPr id="134" name="Line 36"/>
            <p:cNvSpPr>
              <a:spLocks noChangeShapeType="1"/>
            </p:cNvSpPr>
            <p:nvPr/>
          </p:nvSpPr>
          <p:spPr bwMode="auto">
            <a:xfrm flipH="1">
              <a:off x="5300662" y="5057775"/>
              <a:ext cx="0" cy="57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 sz="1000"/>
            </a:p>
          </p:txBody>
        </p:sp>
        <p:sp>
          <p:nvSpPr>
            <p:cNvPr id="135" name="Line 37"/>
            <p:cNvSpPr>
              <a:spLocks noChangeShapeType="1"/>
            </p:cNvSpPr>
            <p:nvPr/>
          </p:nvSpPr>
          <p:spPr bwMode="auto">
            <a:xfrm flipH="1">
              <a:off x="5559425" y="5057775"/>
              <a:ext cx="0" cy="57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 sz="1000"/>
            </a:p>
          </p:txBody>
        </p:sp>
        <p:sp>
          <p:nvSpPr>
            <p:cNvPr id="136" name="Line 38"/>
            <p:cNvSpPr>
              <a:spLocks noChangeShapeType="1"/>
            </p:cNvSpPr>
            <p:nvPr/>
          </p:nvSpPr>
          <p:spPr bwMode="auto">
            <a:xfrm flipH="1">
              <a:off x="5988050" y="3421062"/>
              <a:ext cx="0" cy="57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 sz="1000"/>
            </a:p>
          </p:txBody>
        </p:sp>
        <p:sp>
          <p:nvSpPr>
            <p:cNvPr id="137" name="Line 39"/>
            <p:cNvSpPr>
              <a:spLocks noChangeShapeType="1"/>
            </p:cNvSpPr>
            <p:nvPr/>
          </p:nvSpPr>
          <p:spPr bwMode="auto">
            <a:xfrm flipH="1">
              <a:off x="6332537" y="3421062"/>
              <a:ext cx="0" cy="57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 sz="1000"/>
            </a:p>
          </p:txBody>
        </p:sp>
        <p:sp>
          <p:nvSpPr>
            <p:cNvPr id="138" name="Line 40"/>
            <p:cNvSpPr>
              <a:spLocks noChangeShapeType="1"/>
            </p:cNvSpPr>
            <p:nvPr/>
          </p:nvSpPr>
          <p:spPr bwMode="auto">
            <a:xfrm flipH="1">
              <a:off x="5307012" y="4197350"/>
              <a:ext cx="6873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 sz="100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400799" y="1752600"/>
              <a:ext cx="1362314" cy="433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A </a:t>
              </a:r>
              <a:r>
                <a:rPr lang="en-GB" sz="1400" dirty="0"/>
                <a:t>typical</a:t>
              </a:r>
              <a:r>
                <a:rPr lang="en-GB" sz="1000" dirty="0"/>
                <a:t> CLB</a:t>
              </a:r>
            </a:p>
          </p:txBody>
        </p:sp>
      </p:grpSp>
      <p:sp>
        <p:nvSpPr>
          <p:cNvPr id="141" name="Rectangle 3"/>
          <p:cNvSpPr txBox="1">
            <a:spLocks noChangeArrowheads="1"/>
          </p:cNvSpPr>
          <p:nvPr/>
        </p:nvSpPr>
        <p:spPr>
          <a:xfrm>
            <a:off x="1752600" y="1524000"/>
            <a:ext cx="3810000" cy="487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182880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en-US" dirty="0"/>
          </a:p>
          <a:p>
            <a:pPr marL="182880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GB" dirty="0"/>
              <a:t>FPGA has Large Number of CLBs (</a:t>
            </a:r>
            <a:r>
              <a:rPr lang="en-US" dirty="0"/>
              <a:t>Configurable Logic  block)</a:t>
            </a:r>
            <a:r>
              <a:rPr lang="en-GB" dirty="0"/>
              <a:t>  and Interconnections.</a:t>
            </a:r>
            <a:endParaRPr lang="en-US" dirty="0"/>
          </a:p>
          <a:p>
            <a:pPr marL="182880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en-US" dirty="0"/>
          </a:p>
          <a:p>
            <a:pPr marL="182880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dirty="0"/>
              <a:t>Local routing provides feedback between slices in the same CLB, and it provides routing to neighboring CLBs</a:t>
            </a:r>
          </a:p>
          <a:p>
            <a:pPr marL="182880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en-US" dirty="0"/>
          </a:p>
          <a:p>
            <a:pPr marL="182880" indent="-274320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en-US" dirty="0"/>
          </a:p>
        </p:txBody>
      </p:sp>
      <p:pic>
        <p:nvPicPr>
          <p:cNvPr id="143" name="Picture 1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24600" y="1524000"/>
            <a:ext cx="3411034" cy="176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858132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CLB </a:t>
            </a:r>
            <a:r>
              <a:rPr lang="en-US" dirty="0" err="1"/>
              <a:t>Inteconnections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78486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Connections between CLBs and other resources use the fabric routing resources</a:t>
            </a:r>
          </a:p>
          <a:p>
            <a:pPr lvl="1"/>
            <a:r>
              <a:rPr lang="en-US" dirty="0"/>
              <a:t>Routing lines connect to the switch</a:t>
            </a:r>
            <a:br>
              <a:rPr lang="en-US" dirty="0"/>
            </a:br>
            <a:r>
              <a:rPr lang="en-US" dirty="0"/>
              <a:t>matrixes adjacent to the resources</a:t>
            </a:r>
          </a:p>
          <a:p>
            <a:r>
              <a:rPr lang="en-US" sz="2000" dirty="0"/>
              <a:t>A switch matrix provides access to general routing resources</a:t>
            </a:r>
          </a:p>
          <a:p>
            <a:r>
              <a:rPr lang="en-US" sz="2000" dirty="0"/>
              <a:t>The mapping of logical connections to these physical routing resources is entirely managed by the router software.</a:t>
            </a:r>
          </a:p>
          <a:p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6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1" y="3429000"/>
            <a:ext cx="39528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860926"/>
            <a:ext cx="3619484" cy="199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Bent-Up Arrow 6"/>
          <p:cNvSpPr/>
          <p:nvPr/>
        </p:nvSpPr>
        <p:spPr>
          <a:xfrm rot="10800000">
            <a:off x="3048000" y="4648200"/>
            <a:ext cx="3657600" cy="457200"/>
          </a:xfrm>
          <a:prstGeom prst="bentUpArrow">
            <a:avLst>
              <a:gd name="adj1" fmla="val 26319"/>
              <a:gd name="adj2" fmla="val 25000"/>
              <a:gd name="adj3" fmla="val 465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532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FPGA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5257800" cy="5029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ja-JP" dirty="0"/>
              <a:t>Basic components</a:t>
            </a:r>
          </a:p>
          <a:p>
            <a:pPr lvl="1"/>
            <a:r>
              <a:rPr lang="en-US" dirty="0"/>
              <a:t>Configurable Logic (CLBs)</a:t>
            </a:r>
          </a:p>
          <a:p>
            <a:pPr lvl="1"/>
            <a:r>
              <a:rPr lang="en-US" sz="2300" dirty="0"/>
              <a:t>Contain combinatorial logic and register resources</a:t>
            </a:r>
          </a:p>
          <a:p>
            <a:pPr>
              <a:lnSpc>
                <a:spcPct val="90000"/>
              </a:lnSpc>
            </a:pPr>
            <a:endParaRPr lang="en-US" altLang="ja-JP" dirty="0"/>
          </a:p>
          <a:p>
            <a:pPr>
              <a:lnSpc>
                <a:spcPct val="90000"/>
              </a:lnSpc>
            </a:pPr>
            <a:r>
              <a:rPr lang="en-US" altLang="ja-JP" dirty="0"/>
              <a:t>Programmable Interconnection</a:t>
            </a:r>
          </a:p>
          <a:p>
            <a:pPr>
              <a:lnSpc>
                <a:spcPct val="90000"/>
              </a:lnSpc>
            </a:pPr>
            <a:endParaRPr lang="en-US" altLang="ja-JP" dirty="0"/>
          </a:p>
          <a:p>
            <a:pPr>
              <a:lnSpc>
                <a:spcPct val="90000"/>
              </a:lnSpc>
            </a:pPr>
            <a:r>
              <a:rPr lang="en-US" altLang="ja-JP" dirty="0"/>
              <a:t>Programmable </a:t>
            </a:r>
            <a:r>
              <a:rPr lang="en-US" altLang="ja-JP" dirty="0" err="1"/>
              <a:t>Input/Output</a:t>
            </a:r>
            <a:r>
              <a:rPr lang="en-US" altLang="ja-JP" dirty="0"/>
              <a:t> circuit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Interface between the FPGA and the outside world</a:t>
            </a:r>
            <a:endParaRPr lang="en-US" altLang="ja-JP" dirty="0"/>
          </a:p>
          <a:p>
            <a:pPr lvl="1"/>
            <a:endParaRPr lang="en-US" dirty="0"/>
          </a:p>
          <a:p>
            <a:pPr lvl="1"/>
            <a:r>
              <a:rPr lang="en-US" dirty="0"/>
              <a:t>Each I/O supports 40+ voltage and protocol standards, including</a:t>
            </a:r>
          </a:p>
          <a:p>
            <a:pPr lvl="2"/>
            <a:r>
              <a:rPr lang="en-US" dirty="0"/>
              <a:t>LVCMOS, LVDS, LVPECL, SSTL, HSTL, …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Each pin can be input, output and 3-state.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Each pin can be individually configured. 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2109788"/>
            <a:ext cx="3305374" cy="360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9339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FPGA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 dirty="0"/>
              <a:t>Programmable Clock Generator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Global clock buffers</a:t>
            </a:r>
            <a:endParaRPr lang="en-US" sz="2700" dirty="0"/>
          </a:p>
          <a:p>
            <a:pPr>
              <a:lnSpc>
                <a:spcPct val="90000"/>
              </a:lnSpc>
            </a:pPr>
            <a:r>
              <a:rPr lang="en-US" altLang="ja-JP" dirty="0"/>
              <a:t>Macro components</a:t>
            </a:r>
          </a:p>
          <a:p>
            <a:pPr lvl="1">
              <a:lnSpc>
                <a:spcPct val="90000"/>
              </a:lnSpc>
            </a:pPr>
            <a:r>
              <a:rPr lang="en-US" altLang="ja-JP" sz="2200" dirty="0"/>
              <a:t>Multiplier ( large combinational logic)</a:t>
            </a:r>
          </a:p>
          <a:p>
            <a:pPr lvl="1">
              <a:lnSpc>
                <a:spcPct val="90000"/>
              </a:lnSpc>
            </a:pPr>
            <a:r>
              <a:rPr lang="en-US" altLang="ja-JP" sz="2200" dirty="0"/>
              <a:t>Random Access Memory (Large Density)</a:t>
            </a:r>
          </a:p>
          <a:p>
            <a:pPr lvl="1">
              <a:lnSpc>
                <a:spcPct val="90000"/>
              </a:lnSpc>
            </a:pPr>
            <a:r>
              <a:rPr lang="en-US" altLang="ja-JP" sz="2200" dirty="0"/>
              <a:t>Read Only memory (Large Density)</a:t>
            </a:r>
          </a:p>
          <a:p>
            <a:pPr lvl="1">
              <a:lnSpc>
                <a:spcPct val="90000"/>
              </a:lnSpc>
            </a:pPr>
            <a:r>
              <a:rPr lang="en-US" altLang="ja-JP" sz="2200" dirty="0"/>
              <a:t>CPU</a:t>
            </a:r>
          </a:p>
          <a:p>
            <a:pPr lvl="1">
              <a:lnSpc>
                <a:spcPct val="90000"/>
              </a:lnSpc>
            </a:pPr>
            <a:r>
              <a:rPr lang="en-US" altLang="ja-JP" sz="2200" dirty="0"/>
              <a:t>Rocket IO</a:t>
            </a:r>
          </a:p>
          <a:p>
            <a:pPr lvl="1">
              <a:lnSpc>
                <a:spcPct val="90000"/>
              </a:lnSpc>
            </a:pPr>
            <a:r>
              <a:rPr lang="en-US" altLang="ja-JP" sz="2200" dirty="0"/>
              <a:t>DSP blocks</a:t>
            </a:r>
            <a:endParaRPr lang="en-US" sz="2400" dirty="0"/>
          </a:p>
          <a:p>
            <a:pPr lvl="1"/>
            <a:endParaRPr lang="en-US" sz="24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24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FPGA Structure (Common Blocks)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endParaRPr lang="en-GB" dirty="0"/>
          </a:p>
        </p:txBody>
      </p:sp>
      <p:sp>
        <p:nvSpPr>
          <p:cNvPr id="648" name="Slide Number Placeholder 6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4511675" y="2420937"/>
            <a:ext cx="3124200" cy="3048000"/>
            <a:chOff x="192" y="0"/>
            <a:chExt cx="5376" cy="4176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024" y="1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264" y="1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024" y="43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264" y="43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744" y="1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984" y="1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744" y="43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984" y="43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4224" y="1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464" y="1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4224" y="43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464" y="43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4944" y="1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5184" y="1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4944" y="43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5184" y="43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3024" y="67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3264" y="67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3024" y="9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3264" y="9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3744" y="67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984" y="67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3744" y="9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3984" y="9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4224" y="67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4464" y="67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4224" y="9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4464" y="9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4944" y="67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5184" y="67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4944" y="9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5184" y="9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3024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3264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3024" y="13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3264" y="13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3744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3984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3744" y="13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3984" y="13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" name="Rectangle 45"/>
            <p:cNvSpPr>
              <a:spLocks noChangeArrowheads="1"/>
            </p:cNvSpPr>
            <p:nvPr/>
          </p:nvSpPr>
          <p:spPr bwMode="auto">
            <a:xfrm>
              <a:off x="4224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4464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9" name="Rectangle 47"/>
            <p:cNvSpPr>
              <a:spLocks noChangeArrowheads="1"/>
            </p:cNvSpPr>
            <p:nvPr/>
          </p:nvSpPr>
          <p:spPr bwMode="auto">
            <a:xfrm>
              <a:off x="4224" y="13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4464" y="13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4944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5184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4944" y="13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5184" y="13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3504" y="192"/>
              <a:ext cx="96" cy="912"/>
            </a:xfrm>
            <a:prstGeom prst="rect">
              <a:avLst/>
            </a:prstGeom>
            <a:solidFill>
              <a:srgbClr val="DC008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3648" y="192"/>
              <a:ext cx="48" cy="912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302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326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3024" y="187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0" name="Rectangle 58"/>
            <p:cNvSpPr>
              <a:spLocks noChangeArrowheads="1"/>
            </p:cNvSpPr>
            <p:nvPr/>
          </p:nvSpPr>
          <p:spPr bwMode="auto">
            <a:xfrm>
              <a:off x="3264" y="187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374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398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3" name="Rectangle 61"/>
            <p:cNvSpPr>
              <a:spLocks noChangeArrowheads="1"/>
            </p:cNvSpPr>
            <p:nvPr/>
          </p:nvSpPr>
          <p:spPr bwMode="auto">
            <a:xfrm>
              <a:off x="3744" y="187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3984" y="187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422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446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4224" y="187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4464" y="187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" name="Rectangle 67"/>
            <p:cNvSpPr>
              <a:spLocks noChangeArrowheads="1"/>
            </p:cNvSpPr>
            <p:nvPr/>
          </p:nvSpPr>
          <p:spPr bwMode="auto">
            <a:xfrm>
              <a:off x="494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" name="Rectangle 68"/>
            <p:cNvSpPr>
              <a:spLocks noChangeArrowheads="1"/>
            </p:cNvSpPr>
            <p:nvPr/>
          </p:nvSpPr>
          <p:spPr bwMode="auto">
            <a:xfrm>
              <a:off x="518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" name="Rectangle 69"/>
            <p:cNvSpPr>
              <a:spLocks noChangeArrowheads="1"/>
            </p:cNvSpPr>
            <p:nvPr/>
          </p:nvSpPr>
          <p:spPr bwMode="auto">
            <a:xfrm>
              <a:off x="4944" y="187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" name="Rectangle 70"/>
            <p:cNvSpPr>
              <a:spLocks noChangeArrowheads="1"/>
            </p:cNvSpPr>
            <p:nvPr/>
          </p:nvSpPr>
          <p:spPr bwMode="auto">
            <a:xfrm>
              <a:off x="5184" y="187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3" name="Rectangle 71"/>
            <p:cNvSpPr>
              <a:spLocks noChangeArrowheads="1"/>
            </p:cNvSpPr>
            <p:nvPr/>
          </p:nvSpPr>
          <p:spPr bwMode="auto">
            <a:xfrm>
              <a:off x="3504" y="1152"/>
              <a:ext cx="96" cy="912"/>
            </a:xfrm>
            <a:prstGeom prst="rect">
              <a:avLst/>
            </a:prstGeom>
            <a:solidFill>
              <a:srgbClr val="DC008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4" name="Rectangle 72"/>
            <p:cNvSpPr>
              <a:spLocks noChangeArrowheads="1"/>
            </p:cNvSpPr>
            <p:nvPr/>
          </p:nvSpPr>
          <p:spPr bwMode="auto">
            <a:xfrm>
              <a:off x="3648" y="1152"/>
              <a:ext cx="48" cy="912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5" name="Rectangle 73"/>
            <p:cNvSpPr>
              <a:spLocks noChangeArrowheads="1"/>
            </p:cNvSpPr>
            <p:nvPr/>
          </p:nvSpPr>
          <p:spPr bwMode="auto">
            <a:xfrm>
              <a:off x="4704" y="192"/>
              <a:ext cx="96" cy="912"/>
            </a:xfrm>
            <a:prstGeom prst="rect">
              <a:avLst/>
            </a:prstGeom>
            <a:solidFill>
              <a:srgbClr val="DC008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6" name="Rectangle 74"/>
            <p:cNvSpPr>
              <a:spLocks noChangeArrowheads="1"/>
            </p:cNvSpPr>
            <p:nvPr/>
          </p:nvSpPr>
          <p:spPr bwMode="auto">
            <a:xfrm>
              <a:off x="4848" y="192"/>
              <a:ext cx="48" cy="912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7" name="Rectangle 75"/>
            <p:cNvSpPr>
              <a:spLocks noChangeArrowheads="1"/>
            </p:cNvSpPr>
            <p:nvPr/>
          </p:nvSpPr>
          <p:spPr bwMode="auto">
            <a:xfrm>
              <a:off x="4704" y="1152"/>
              <a:ext cx="96" cy="912"/>
            </a:xfrm>
            <a:prstGeom prst="rect">
              <a:avLst/>
            </a:prstGeom>
            <a:solidFill>
              <a:srgbClr val="DC008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8" name="Rectangle 76"/>
            <p:cNvSpPr>
              <a:spLocks noChangeArrowheads="1"/>
            </p:cNvSpPr>
            <p:nvPr/>
          </p:nvSpPr>
          <p:spPr bwMode="auto">
            <a:xfrm>
              <a:off x="4848" y="1152"/>
              <a:ext cx="48" cy="912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3504" y="0"/>
              <a:ext cx="192" cy="1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4704" y="0"/>
              <a:ext cx="192" cy="1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5" name="Group 79"/>
            <p:cNvGrpSpPr>
              <a:grpSpLocks/>
            </p:cNvGrpSpPr>
            <p:nvPr/>
          </p:nvGrpSpPr>
          <p:grpSpPr bwMode="auto">
            <a:xfrm>
              <a:off x="3024" y="0"/>
              <a:ext cx="192" cy="144"/>
              <a:chOff x="3072" y="912"/>
              <a:chExt cx="192" cy="144"/>
            </a:xfrm>
          </p:grpSpPr>
          <p:sp>
            <p:nvSpPr>
              <p:cNvPr id="628" name="Rectangle 80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29" name="Rectangle 81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30" name="Rectangle 82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31" name="Rectangle 83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6" name="Group 84"/>
            <p:cNvGrpSpPr>
              <a:grpSpLocks/>
            </p:cNvGrpSpPr>
            <p:nvPr/>
          </p:nvGrpSpPr>
          <p:grpSpPr bwMode="auto">
            <a:xfrm>
              <a:off x="3264" y="0"/>
              <a:ext cx="192" cy="144"/>
              <a:chOff x="3072" y="912"/>
              <a:chExt cx="192" cy="144"/>
            </a:xfrm>
          </p:grpSpPr>
          <p:sp>
            <p:nvSpPr>
              <p:cNvPr id="624" name="Rectangle 85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25" name="Rectangle 86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26" name="Rectangle 87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27" name="Rectangle 88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81" name="Group 89"/>
            <p:cNvGrpSpPr>
              <a:grpSpLocks/>
            </p:cNvGrpSpPr>
            <p:nvPr/>
          </p:nvGrpSpPr>
          <p:grpSpPr bwMode="auto">
            <a:xfrm>
              <a:off x="3744" y="0"/>
              <a:ext cx="192" cy="144"/>
              <a:chOff x="3072" y="912"/>
              <a:chExt cx="192" cy="144"/>
            </a:xfrm>
          </p:grpSpPr>
          <p:sp>
            <p:nvSpPr>
              <p:cNvPr id="620" name="Rectangle 90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21" name="Rectangle 91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22" name="Rectangle 92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23" name="Rectangle 93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82" name="Group 94"/>
            <p:cNvGrpSpPr>
              <a:grpSpLocks/>
            </p:cNvGrpSpPr>
            <p:nvPr/>
          </p:nvGrpSpPr>
          <p:grpSpPr bwMode="auto">
            <a:xfrm>
              <a:off x="3984" y="0"/>
              <a:ext cx="192" cy="144"/>
              <a:chOff x="3072" y="912"/>
              <a:chExt cx="192" cy="144"/>
            </a:xfrm>
          </p:grpSpPr>
          <p:sp>
            <p:nvSpPr>
              <p:cNvPr id="616" name="Rectangle 95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7" name="Rectangle 96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8" name="Rectangle 97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9" name="Rectangle 98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83" name="Group 99"/>
            <p:cNvGrpSpPr>
              <a:grpSpLocks/>
            </p:cNvGrpSpPr>
            <p:nvPr/>
          </p:nvGrpSpPr>
          <p:grpSpPr bwMode="auto">
            <a:xfrm>
              <a:off x="4224" y="0"/>
              <a:ext cx="192" cy="144"/>
              <a:chOff x="3072" y="912"/>
              <a:chExt cx="192" cy="144"/>
            </a:xfrm>
          </p:grpSpPr>
          <p:sp>
            <p:nvSpPr>
              <p:cNvPr id="612" name="Rectangle 100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3" name="Rectangle 101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4" name="Rectangle 102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5" name="Rectangle 103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84" name="Group 104"/>
            <p:cNvGrpSpPr>
              <a:grpSpLocks/>
            </p:cNvGrpSpPr>
            <p:nvPr/>
          </p:nvGrpSpPr>
          <p:grpSpPr bwMode="auto">
            <a:xfrm>
              <a:off x="4464" y="0"/>
              <a:ext cx="192" cy="144"/>
              <a:chOff x="3072" y="912"/>
              <a:chExt cx="192" cy="144"/>
            </a:xfrm>
          </p:grpSpPr>
          <p:sp>
            <p:nvSpPr>
              <p:cNvPr id="608" name="Rectangle 105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09" name="Rectangle 106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0" name="Rectangle 107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11" name="Rectangle 108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85" name="Group 109"/>
            <p:cNvGrpSpPr>
              <a:grpSpLocks/>
            </p:cNvGrpSpPr>
            <p:nvPr/>
          </p:nvGrpSpPr>
          <p:grpSpPr bwMode="auto">
            <a:xfrm>
              <a:off x="4944" y="0"/>
              <a:ext cx="192" cy="144"/>
              <a:chOff x="3072" y="912"/>
              <a:chExt cx="192" cy="144"/>
            </a:xfrm>
          </p:grpSpPr>
          <p:sp>
            <p:nvSpPr>
              <p:cNvPr id="604" name="Rectangle 110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05" name="Rectangle 111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06" name="Rectangle 112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07" name="Rectangle 113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86" name="Group 114"/>
            <p:cNvGrpSpPr>
              <a:grpSpLocks/>
            </p:cNvGrpSpPr>
            <p:nvPr/>
          </p:nvGrpSpPr>
          <p:grpSpPr bwMode="auto">
            <a:xfrm>
              <a:off x="5184" y="0"/>
              <a:ext cx="192" cy="144"/>
              <a:chOff x="3072" y="912"/>
              <a:chExt cx="192" cy="144"/>
            </a:xfrm>
          </p:grpSpPr>
          <p:sp>
            <p:nvSpPr>
              <p:cNvPr id="600" name="Rectangle 115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01" name="Rectangle 116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02" name="Rectangle 117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03" name="Rectangle 118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87" name="Group 119"/>
            <p:cNvGrpSpPr>
              <a:grpSpLocks/>
            </p:cNvGrpSpPr>
            <p:nvPr/>
          </p:nvGrpSpPr>
          <p:grpSpPr bwMode="auto">
            <a:xfrm rot="5359961">
              <a:off x="168" y="216"/>
              <a:ext cx="192" cy="144"/>
              <a:chOff x="3072" y="912"/>
              <a:chExt cx="192" cy="144"/>
            </a:xfrm>
          </p:grpSpPr>
          <p:sp>
            <p:nvSpPr>
              <p:cNvPr id="596" name="Rectangle 120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97" name="Rectangle 121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98" name="Rectangle 122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99" name="Rectangle 123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88" name="Group 124"/>
            <p:cNvGrpSpPr>
              <a:grpSpLocks/>
            </p:cNvGrpSpPr>
            <p:nvPr/>
          </p:nvGrpSpPr>
          <p:grpSpPr bwMode="auto">
            <a:xfrm rot="5359961">
              <a:off x="168" y="456"/>
              <a:ext cx="192" cy="144"/>
              <a:chOff x="3072" y="912"/>
              <a:chExt cx="192" cy="144"/>
            </a:xfrm>
          </p:grpSpPr>
          <p:sp>
            <p:nvSpPr>
              <p:cNvPr id="592" name="Rectangle 125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93" name="Rectangle 126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94" name="Rectangle 127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95" name="Rectangle 128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89" name="Group 129"/>
            <p:cNvGrpSpPr>
              <a:grpSpLocks/>
            </p:cNvGrpSpPr>
            <p:nvPr/>
          </p:nvGrpSpPr>
          <p:grpSpPr bwMode="auto">
            <a:xfrm rot="5359961">
              <a:off x="168" y="696"/>
              <a:ext cx="192" cy="144"/>
              <a:chOff x="3072" y="912"/>
              <a:chExt cx="192" cy="144"/>
            </a:xfrm>
          </p:grpSpPr>
          <p:sp>
            <p:nvSpPr>
              <p:cNvPr id="588" name="Rectangle 130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9" name="Rectangle 131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90" name="Rectangle 132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91" name="Rectangle 133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90" name="Group 134"/>
            <p:cNvGrpSpPr>
              <a:grpSpLocks/>
            </p:cNvGrpSpPr>
            <p:nvPr/>
          </p:nvGrpSpPr>
          <p:grpSpPr bwMode="auto">
            <a:xfrm rot="5359961">
              <a:off x="168" y="936"/>
              <a:ext cx="192" cy="144"/>
              <a:chOff x="3072" y="912"/>
              <a:chExt cx="192" cy="144"/>
            </a:xfrm>
          </p:grpSpPr>
          <p:sp>
            <p:nvSpPr>
              <p:cNvPr id="584" name="Rectangle 135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5" name="Rectangle 136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6" name="Rectangle 137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7" name="Rectangle 138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91" name="Group 139"/>
            <p:cNvGrpSpPr>
              <a:grpSpLocks/>
            </p:cNvGrpSpPr>
            <p:nvPr/>
          </p:nvGrpSpPr>
          <p:grpSpPr bwMode="auto">
            <a:xfrm rot="5359961">
              <a:off x="168" y="1176"/>
              <a:ext cx="192" cy="144"/>
              <a:chOff x="3072" y="912"/>
              <a:chExt cx="192" cy="144"/>
            </a:xfrm>
          </p:grpSpPr>
          <p:sp>
            <p:nvSpPr>
              <p:cNvPr id="580" name="Rectangle 140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1" name="Rectangle 141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2" name="Rectangle 142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3" name="Rectangle 143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92" name="Group 144"/>
            <p:cNvGrpSpPr>
              <a:grpSpLocks/>
            </p:cNvGrpSpPr>
            <p:nvPr/>
          </p:nvGrpSpPr>
          <p:grpSpPr bwMode="auto">
            <a:xfrm rot="5359961">
              <a:off x="168" y="1416"/>
              <a:ext cx="192" cy="144"/>
              <a:chOff x="3072" y="912"/>
              <a:chExt cx="192" cy="144"/>
            </a:xfrm>
          </p:grpSpPr>
          <p:sp>
            <p:nvSpPr>
              <p:cNvPr id="576" name="Rectangle 145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7" name="Rectangle 146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8" name="Rectangle 147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9" name="Rectangle 148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93" name="Group 149"/>
            <p:cNvGrpSpPr>
              <a:grpSpLocks/>
            </p:cNvGrpSpPr>
            <p:nvPr/>
          </p:nvGrpSpPr>
          <p:grpSpPr bwMode="auto">
            <a:xfrm rot="5359961">
              <a:off x="168" y="1656"/>
              <a:ext cx="192" cy="144"/>
              <a:chOff x="3072" y="912"/>
              <a:chExt cx="192" cy="144"/>
            </a:xfrm>
          </p:grpSpPr>
          <p:sp>
            <p:nvSpPr>
              <p:cNvPr id="572" name="Rectangle 150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3" name="Rectangle 151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4" name="Rectangle 152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5" name="Rectangle 153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94" name="Group 154"/>
            <p:cNvGrpSpPr>
              <a:grpSpLocks/>
            </p:cNvGrpSpPr>
            <p:nvPr/>
          </p:nvGrpSpPr>
          <p:grpSpPr bwMode="auto">
            <a:xfrm rot="5359961">
              <a:off x="168" y="1896"/>
              <a:ext cx="192" cy="144"/>
              <a:chOff x="3072" y="912"/>
              <a:chExt cx="192" cy="144"/>
            </a:xfrm>
          </p:grpSpPr>
          <p:sp>
            <p:nvSpPr>
              <p:cNvPr id="568" name="Rectangle 155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9" name="Rectangle 156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0" name="Rectangle 157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1" name="Rectangle 158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97" name="AutoShape 159"/>
            <p:cNvSpPr>
              <a:spLocks noChangeArrowheads="1"/>
            </p:cNvSpPr>
            <p:nvPr/>
          </p:nvSpPr>
          <p:spPr bwMode="auto">
            <a:xfrm rot="10770867">
              <a:off x="2784" y="48"/>
              <a:ext cx="48" cy="9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8" name="AutoShape 160"/>
            <p:cNvSpPr>
              <a:spLocks noChangeArrowheads="1"/>
            </p:cNvSpPr>
            <p:nvPr/>
          </p:nvSpPr>
          <p:spPr bwMode="auto">
            <a:xfrm rot="10770867">
              <a:off x="2832" y="48"/>
              <a:ext cx="48" cy="9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9" name="AutoShape 161"/>
            <p:cNvSpPr>
              <a:spLocks noChangeArrowheads="1"/>
            </p:cNvSpPr>
            <p:nvPr/>
          </p:nvSpPr>
          <p:spPr bwMode="auto">
            <a:xfrm rot="10770867">
              <a:off x="2880" y="48"/>
              <a:ext cx="48" cy="9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0" name="AutoShape 162"/>
            <p:cNvSpPr>
              <a:spLocks noChangeArrowheads="1"/>
            </p:cNvSpPr>
            <p:nvPr/>
          </p:nvSpPr>
          <p:spPr bwMode="auto">
            <a:xfrm rot="10770867">
              <a:off x="2928" y="48"/>
              <a:ext cx="48" cy="9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1" name="Rectangle 163"/>
            <p:cNvSpPr>
              <a:spLocks noChangeArrowheads="1"/>
            </p:cNvSpPr>
            <p:nvPr/>
          </p:nvSpPr>
          <p:spPr bwMode="auto">
            <a:xfrm>
              <a:off x="384" y="1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" name="Rectangle 164"/>
            <p:cNvSpPr>
              <a:spLocks noChangeArrowheads="1"/>
            </p:cNvSpPr>
            <p:nvPr/>
          </p:nvSpPr>
          <p:spPr bwMode="auto">
            <a:xfrm>
              <a:off x="624" y="1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" name="Rectangle 165"/>
            <p:cNvSpPr>
              <a:spLocks noChangeArrowheads="1"/>
            </p:cNvSpPr>
            <p:nvPr/>
          </p:nvSpPr>
          <p:spPr bwMode="auto">
            <a:xfrm>
              <a:off x="384" y="43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4" name="Rectangle 166"/>
            <p:cNvSpPr>
              <a:spLocks noChangeArrowheads="1"/>
            </p:cNvSpPr>
            <p:nvPr/>
          </p:nvSpPr>
          <p:spPr bwMode="auto">
            <a:xfrm>
              <a:off x="624" y="43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5" name="Rectangle 167"/>
            <p:cNvSpPr>
              <a:spLocks noChangeArrowheads="1"/>
            </p:cNvSpPr>
            <p:nvPr/>
          </p:nvSpPr>
          <p:spPr bwMode="auto">
            <a:xfrm>
              <a:off x="384" y="67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6" name="Rectangle 168"/>
            <p:cNvSpPr>
              <a:spLocks noChangeArrowheads="1"/>
            </p:cNvSpPr>
            <p:nvPr/>
          </p:nvSpPr>
          <p:spPr bwMode="auto">
            <a:xfrm>
              <a:off x="624" y="67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" name="Rectangle 169"/>
            <p:cNvSpPr>
              <a:spLocks noChangeArrowheads="1"/>
            </p:cNvSpPr>
            <p:nvPr/>
          </p:nvSpPr>
          <p:spPr bwMode="auto">
            <a:xfrm>
              <a:off x="384" y="9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" name="Rectangle 170"/>
            <p:cNvSpPr>
              <a:spLocks noChangeArrowheads="1"/>
            </p:cNvSpPr>
            <p:nvPr/>
          </p:nvSpPr>
          <p:spPr bwMode="auto">
            <a:xfrm>
              <a:off x="624" y="9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9" name="Rectangle 171"/>
            <p:cNvSpPr>
              <a:spLocks noChangeArrowheads="1"/>
            </p:cNvSpPr>
            <p:nvPr/>
          </p:nvSpPr>
          <p:spPr bwMode="auto">
            <a:xfrm>
              <a:off x="384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0" name="Rectangle 172"/>
            <p:cNvSpPr>
              <a:spLocks noChangeArrowheads="1"/>
            </p:cNvSpPr>
            <p:nvPr/>
          </p:nvSpPr>
          <p:spPr bwMode="auto">
            <a:xfrm>
              <a:off x="624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1" name="Rectangle 173"/>
            <p:cNvSpPr>
              <a:spLocks noChangeArrowheads="1"/>
            </p:cNvSpPr>
            <p:nvPr/>
          </p:nvSpPr>
          <p:spPr bwMode="auto">
            <a:xfrm>
              <a:off x="384" y="13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2" name="Rectangle 174"/>
            <p:cNvSpPr>
              <a:spLocks noChangeArrowheads="1"/>
            </p:cNvSpPr>
            <p:nvPr/>
          </p:nvSpPr>
          <p:spPr bwMode="auto">
            <a:xfrm>
              <a:off x="624" y="13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3" name="Rectangle 175"/>
            <p:cNvSpPr>
              <a:spLocks noChangeArrowheads="1"/>
            </p:cNvSpPr>
            <p:nvPr/>
          </p:nvSpPr>
          <p:spPr bwMode="auto">
            <a:xfrm>
              <a:off x="864" y="192"/>
              <a:ext cx="96" cy="912"/>
            </a:xfrm>
            <a:prstGeom prst="rect">
              <a:avLst/>
            </a:prstGeom>
            <a:solidFill>
              <a:srgbClr val="DC008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4" name="Rectangle 176"/>
            <p:cNvSpPr>
              <a:spLocks noChangeArrowheads="1"/>
            </p:cNvSpPr>
            <p:nvPr/>
          </p:nvSpPr>
          <p:spPr bwMode="auto">
            <a:xfrm>
              <a:off x="1008" y="192"/>
              <a:ext cx="48" cy="912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5" name="Rectangle 177"/>
            <p:cNvSpPr>
              <a:spLocks noChangeArrowheads="1"/>
            </p:cNvSpPr>
            <p:nvPr/>
          </p:nvSpPr>
          <p:spPr bwMode="auto">
            <a:xfrm>
              <a:off x="38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6" name="Rectangle 178"/>
            <p:cNvSpPr>
              <a:spLocks noChangeArrowheads="1"/>
            </p:cNvSpPr>
            <p:nvPr/>
          </p:nvSpPr>
          <p:spPr bwMode="auto">
            <a:xfrm>
              <a:off x="62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7" name="Rectangle 179"/>
            <p:cNvSpPr>
              <a:spLocks noChangeArrowheads="1"/>
            </p:cNvSpPr>
            <p:nvPr/>
          </p:nvSpPr>
          <p:spPr bwMode="auto">
            <a:xfrm>
              <a:off x="384" y="187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8" name="Rectangle 180"/>
            <p:cNvSpPr>
              <a:spLocks noChangeArrowheads="1"/>
            </p:cNvSpPr>
            <p:nvPr/>
          </p:nvSpPr>
          <p:spPr bwMode="auto">
            <a:xfrm>
              <a:off x="624" y="187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9" name="Rectangle 181"/>
            <p:cNvSpPr>
              <a:spLocks noChangeArrowheads="1"/>
            </p:cNvSpPr>
            <p:nvPr/>
          </p:nvSpPr>
          <p:spPr bwMode="auto">
            <a:xfrm>
              <a:off x="864" y="1152"/>
              <a:ext cx="96" cy="912"/>
            </a:xfrm>
            <a:prstGeom prst="rect">
              <a:avLst/>
            </a:prstGeom>
            <a:solidFill>
              <a:srgbClr val="DC008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0" name="Rectangle 182"/>
            <p:cNvSpPr>
              <a:spLocks noChangeArrowheads="1"/>
            </p:cNvSpPr>
            <p:nvPr/>
          </p:nvSpPr>
          <p:spPr bwMode="auto">
            <a:xfrm>
              <a:off x="1008" y="1152"/>
              <a:ext cx="48" cy="912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1" name="Rectangle 183"/>
            <p:cNvSpPr>
              <a:spLocks noChangeArrowheads="1"/>
            </p:cNvSpPr>
            <p:nvPr/>
          </p:nvSpPr>
          <p:spPr bwMode="auto">
            <a:xfrm>
              <a:off x="864" y="0"/>
              <a:ext cx="192" cy="1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95" name="Group 184"/>
            <p:cNvGrpSpPr>
              <a:grpSpLocks/>
            </p:cNvGrpSpPr>
            <p:nvPr/>
          </p:nvGrpSpPr>
          <p:grpSpPr bwMode="auto">
            <a:xfrm>
              <a:off x="384" y="0"/>
              <a:ext cx="192" cy="144"/>
              <a:chOff x="3072" y="912"/>
              <a:chExt cx="192" cy="144"/>
            </a:xfrm>
          </p:grpSpPr>
          <p:sp>
            <p:nvSpPr>
              <p:cNvPr id="564" name="Rectangle 185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5" name="Rectangle 186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6" name="Rectangle 187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7" name="Rectangle 188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96" name="Group 189"/>
            <p:cNvGrpSpPr>
              <a:grpSpLocks/>
            </p:cNvGrpSpPr>
            <p:nvPr/>
          </p:nvGrpSpPr>
          <p:grpSpPr bwMode="auto">
            <a:xfrm>
              <a:off x="624" y="0"/>
              <a:ext cx="192" cy="144"/>
              <a:chOff x="3072" y="912"/>
              <a:chExt cx="192" cy="144"/>
            </a:xfrm>
          </p:grpSpPr>
          <p:sp>
            <p:nvSpPr>
              <p:cNvPr id="560" name="Rectangle 190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1" name="Rectangle 191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2" name="Rectangle 192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3" name="Rectangle 193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24" name="Rectangle 194"/>
            <p:cNvSpPr>
              <a:spLocks noChangeArrowheads="1"/>
            </p:cNvSpPr>
            <p:nvPr/>
          </p:nvSpPr>
          <p:spPr bwMode="auto">
            <a:xfrm>
              <a:off x="1104" y="1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" name="Rectangle 195"/>
            <p:cNvSpPr>
              <a:spLocks noChangeArrowheads="1"/>
            </p:cNvSpPr>
            <p:nvPr/>
          </p:nvSpPr>
          <p:spPr bwMode="auto">
            <a:xfrm>
              <a:off x="1344" y="1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6" name="Rectangle 196"/>
            <p:cNvSpPr>
              <a:spLocks noChangeArrowheads="1"/>
            </p:cNvSpPr>
            <p:nvPr/>
          </p:nvSpPr>
          <p:spPr bwMode="auto">
            <a:xfrm>
              <a:off x="1104" y="43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7" name="Rectangle 197"/>
            <p:cNvSpPr>
              <a:spLocks noChangeArrowheads="1"/>
            </p:cNvSpPr>
            <p:nvPr/>
          </p:nvSpPr>
          <p:spPr bwMode="auto">
            <a:xfrm>
              <a:off x="1344" y="43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8" name="Rectangle 198"/>
            <p:cNvSpPr>
              <a:spLocks noChangeArrowheads="1"/>
            </p:cNvSpPr>
            <p:nvPr/>
          </p:nvSpPr>
          <p:spPr bwMode="auto">
            <a:xfrm>
              <a:off x="1584" y="1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9" name="Rectangle 199"/>
            <p:cNvSpPr>
              <a:spLocks noChangeArrowheads="1"/>
            </p:cNvSpPr>
            <p:nvPr/>
          </p:nvSpPr>
          <p:spPr bwMode="auto">
            <a:xfrm>
              <a:off x="1824" y="1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0" name="Rectangle 200"/>
            <p:cNvSpPr>
              <a:spLocks noChangeArrowheads="1"/>
            </p:cNvSpPr>
            <p:nvPr/>
          </p:nvSpPr>
          <p:spPr bwMode="auto">
            <a:xfrm>
              <a:off x="1584" y="43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1" name="Rectangle 201"/>
            <p:cNvSpPr>
              <a:spLocks noChangeArrowheads="1"/>
            </p:cNvSpPr>
            <p:nvPr/>
          </p:nvSpPr>
          <p:spPr bwMode="auto">
            <a:xfrm>
              <a:off x="1824" y="43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2" name="Rectangle 202"/>
            <p:cNvSpPr>
              <a:spLocks noChangeArrowheads="1"/>
            </p:cNvSpPr>
            <p:nvPr/>
          </p:nvSpPr>
          <p:spPr bwMode="auto">
            <a:xfrm>
              <a:off x="1104" y="67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" name="Rectangle 203"/>
            <p:cNvSpPr>
              <a:spLocks noChangeArrowheads="1"/>
            </p:cNvSpPr>
            <p:nvPr/>
          </p:nvSpPr>
          <p:spPr bwMode="auto">
            <a:xfrm>
              <a:off x="1344" y="67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4" name="Rectangle 204"/>
            <p:cNvSpPr>
              <a:spLocks noChangeArrowheads="1"/>
            </p:cNvSpPr>
            <p:nvPr/>
          </p:nvSpPr>
          <p:spPr bwMode="auto">
            <a:xfrm>
              <a:off x="1104" y="9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5" name="Rectangle 205"/>
            <p:cNvSpPr>
              <a:spLocks noChangeArrowheads="1"/>
            </p:cNvSpPr>
            <p:nvPr/>
          </p:nvSpPr>
          <p:spPr bwMode="auto">
            <a:xfrm>
              <a:off x="1344" y="9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6" name="Rectangle 206"/>
            <p:cNvSpPr>
              <a:spLocks noChangeArrowheads="1"/>
            </p:cNvSpPr>
            <p:nvPr/>
          </p:nvSpPr>
          <p:spPr bwMode="auto">
            <a:xfrm>
              <a:off x="1584" y="67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7" name="Rectangle 207"/>
            <p:cNvSpPr>
              <a:spLocks noChangeArrowheads="1"/>
            </p:cNvSpPr>
            <p:nvPr/>
          </p:nvSpPr>
          <p:spPr bwMode="auto">
            <a:xfrm>
              <a:off x="1824" y="67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8" name="Rectangle 208"/>
            <p:cNvSpPr>
              <a:spLocks noChangeArrowheads="1"/>
            </p:cNvSpPr>
            <p:nvPr/>
          </p:nvSpPr>
          <p:spPr bwMode="auto">
            <a:xfrm>
              <a:off x="1584" y="9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9" name="Rectangle 209"/>
            <p:cNvSpPr>
              <a:spLocks noChangeArrowheads="1"/>
            </p:cNvSpPr>
            <p:nvPr/>
          </p:nvSpPr>
          <p:spPr bwMode="auto">
            <a:xfrm>
              <a:off x="1824" y="9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0" name="Rectangle 210"/>
            <p:cNvSpPr>
              <a:spLocks noChangeArrowheads="1"/>
            </p:cNvSpPr>
            <p:nvPr/>
          </p:nvSpPr>
          <p:spPr bwMode="auto">
            <a:xfrm>
              <a:off x="1104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1" name="Rectangle 211"/>
            <p:cNvSpPr>
              <a:spLocks noChangeArrowheads="1"/>
            </p:cNvSpPr>
            <p:nvPr/>
          </p:nvSpPr>
          <p:spPr bwMode="auto">
            <a:xfrm>
              <a:off x="1344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2" name="Rectangle 212"/>
            <p:cNvSpPr>
              <a:spLocks noChangeArrowheads="1"/>
            </p:cNvSpPr>
            <p:nvPr/>
          </p:nvSpPr>
          <p:spPr bwMode="auto">
            <a:xfrm>
              <a:off x="1104" y="13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" name="Rectangle 213"/>
            <p:cNvSpPr>
              <a:spLocks noChangeArrowheads="1"/>
            </p:cNvSpPr>
            <p:nvPr/>
          </p:nvSpPr>
          <p:spPr bwMode="auto">
            <a:xfrm>
              <a:off x="1344" y="13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4" name="Rectangle 214"/>
            <p:cNvSpPr>
              <a:spLocks noChangeArrowheads="1"/>
            </p:cNvSpPr>
            <p:nvPr/>
          </p:nvSpPr>
          <p:spPr bwMode="auto">
            <a:xfrm>
              <a:off x="1584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5" name="Rectangle 215"/>
            <p:cNvSpPr>
              <a:spLocks noChangeArrowheads="1"/>
            </p:cNvSpPr>
            <p:nvPr/>
          </p:nvSpPr>
          <p:spPr bwMode="auto">
            <a:xfrm>
              <a:off x="1824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6" name="Rectangle 216"/>
            <p:cNvSpPr>
              <a:spLocks noChangeArrowheads="1"/>
            </p:cNvSpPr>
            <p:nvPr/>
          </p:nvSpPr>
          <p:spPr bwMode="auto">
            <a:xfrm>
              <a:off x="1584" y="13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7" name="Rectangle 217"/>
            <p:cNvSpPr>
              <a:spLocks noChangeArrowheads="1"/>
            </p:cNvSpPr>
            <p:nvPr/>
          </p:nvSpPr>
          <p:spPr bwMode="auto">
            <a:xfrm>
              <a:off x="1824" y="13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8" name="Rectangle 218"/>
            <p:cNvSpPr>
              <a:spLocks noChangeArrowheads="1"/>
            </p:cNvSpPr>
            <p:nvPr/>
          </p:nvSpPr>
          <p:spPr bwMode="auto">
            <a:xfrm>
              <a:off x="110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9" name="Rectangle 219"/>
            <p:cNvSpPr>
              <a:spLocks noChangeArrowheads="1"/>
            </p:cNvSpPr>
            <p:nvPr/>
          </p:nvSpPr>
          <p:spPr bwMode="auto">
            <a:xfrm>
              <a:off x="134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0" name="Rectangle 220"/>
            <p:cNvSpPr>
              <a:spLocks noChangeArrowheads="1"/>
            </p:cNvSpPr>
            <p:nvPr/>
          </p:nvSpPr>
          <p:spPr bwMode="auto">
            <a:xfrm>
              <a:off x="1104" y="187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1" name="Rectangle 221"/>
            <p:cNvSpPr>
              <a:spLocks noChangeArrowheads="1"/>
            </p:cNvSpPr>
            <p:nvPr/>
          </p:nvSpPr>
          <p:spPr bwMode="auto">
            <a:xfrm>
              <a:off x="1344" y="187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2" name="Rectangle 222"/>
            <p:cNvSpPr>
              <a:spLocks noChangeArrowheads="1"/>
            </p:cNvSpPr>
            <p:nvPr/>
          </p:nvSpPr>
          <p:spPr bwMode="auto">
            <a:xfrm>
              <a:off x="158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" name="Rectangle 223"/>
            <p:cNvSpPr>
              <a:spLocks noChangeArrowheads="1"/>
            </p:cNvSpPr>
            <p:nvPr/>
          </p:nvSpPr>
          <p:spPr bwMode="auto">
            <a:xfrm>
              <a:off x="182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4" name="Rectangle 224"/>
            <p:cNvSpPr>
              <a:spLocks noChangeArrowheads="1"/>
            </p:cNvSpPr>
            <p:nvPr/>
          </p:nvSpPr>
          <p:spPr bwMode="auto">
            <a:xfrm>
              <a:off x="1584" y="187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5" name="Rectangle 225"/>
            <p:cNvSpPr>
              <a:spLocks noChangeArrowheads="1"/>
            </p:cNvSpPr>
            <p:nvPr/>
          </p:nvSpPr>
          <p:spPr bwMode="auto">
            <a:xfrm>
              <a:off x="1824" y="187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22" name="Group 226"/>
            <p:cNvGrpSpPr>
              <a:grpSpLocks/>
            </p:cNvGrpSpPr>
            <p:nvPr/>
          </p:nvGrpSpPr>
          <p:grpSpPr bwMode="auto">
            <a:xfrm>
              <a:off x="1104" y="0"/>
              <a:ext cx="192" cy="144"/>
              <a:chOff x="3072" y="912"/>
              <a:chExt cx="192" cy="144"/>
            </a:xfrm>
          </p:grpSpPr>
          <p:sp>
            <p:nvSpPr>
              <p:cNvPr id="556" name="Rectangle 227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57" name="Rectangle 228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58" name="Rectangle 229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59" name="Rectangle 230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23" name="Group 231"/>
            <p:cNvGrpSpPr>
              <a:grpSpLocks/>
            </p:cNvGrpSpPr>
            <p:nvPr/>
          </p:nvGrpSpPr>
          <p:grpSpPr bwMode="auto">
            <a:xfrm>
              <a:off x="1344" y="0"/>
              <a:ext cx="192" cy="144"/>
              <a:chOff x="3072" y="912"/>
              <a:chExt cx="192" cy="144"/>
            </a:xfrm>
          </p:grpSpPr>
          <p:sp>
            <p:nvSpPr>
              <p:cNvPr id="552" name="Rectangle 232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53" name="Rectangle 233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54" name="Rectangle 234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55" name="Rectangle 235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56" name="Group 236"/>
            <p:cNvGrpSpPr>
              <a:grpSpLocks/>
            </p:cNvGrpSpPr>
            <p:nvPr/>
          </p:nvGrpSpPr>
          <p:grpSpPr bwMode="auto">
            <a:xfrm>
              <a:off x="1584" y="0"/>
              <a:ext cx="192" cy="144"/>
              <a:chOff x="3072" y="912"/>
              <a:chExt cx="192" cy="144"/>
            </a:xfrm>
          </p:grpSpPr>
          <p:sp>
            <p:nvSpPr>
              <p:cNvPr id="548" name="Rectangle 237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9" name="Rectangle 238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50" name="Rectangle 239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51" name="Rectangle 240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57" name="Group 241"/>
            <p:cNvGrpSpPr>
              <a:grpSpLocks/>
            </p:cNvGrpSpPr>
            <p:nvPr/>
          </p:nvGrpSpPr>
          <p:grpSpPr bwMode="auto">
            <a:xfrm>
              <a:off x="1824" y="0"/>
              <a:ext cx="192" cy="144"/>
              <a:chOff x="3072" y="912"/>
              <a:chExt cx="192" cy="144"/>
            </a:xfrm>
          </p:grpSpPr>
          <p:sp>
            <p:nvSpPr>
              <p:cNvPr id="544" name="Rectangle 242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5" name="Rectangle 243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6" name="Rectangle 244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7" name="Rectangle 245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58" name="Group 246"/>
            <p:cNvGrpSpPr>
              <a:grpSpLocks/>
            </p:cNvGrpSpPr>
            <p:nvPr/>
          </p:nvGrpSpPr>
          <p:grpSpPr bwMode="auto">
            <a:xfrm rot="5359961">
              <a:off x="5400" y="216"/>
              <a:ext cx="192" cy="144"/>
              <a:chOff x="3072" y="912"/>
              <a:chExt cx="192" cy="144"/>
            </a:xfrm>
          </p:grpSpPr>
          <p:sp>
            <p:nvSpPr>
              <p:cNvPr id="540" name="Rectangle 247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1" name="Rectangle 248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2" name="Rectangle 249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3" name="Rectangle 250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59" name="Group 251"/>
            <p:cNvGrpSpPr>
              <a:grpSpLocks/>
            </p:cNvGrpSpPr>
            <p:nvPr/>
          </p:nvGrpSpPr>
          <p:grpSpPr bwMode="auto">
            <a:xfrm rot="5359961">
              <a:off x="5400" y="456"/>
              <a:ext cx="192" cy="144"/>
              <a:chOff x="3072" y="912"/>
              <a:chExt cx="192" cy="144"/>
            </a:xfrm>
          </p:grpSpPr>
          <p:sp>
            <p:nvSpPr>
              <p:cNvPr id="536" name="Rectangle 252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7" name="Rectangle 253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8" name="Rectangle 254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9" name="Rectangle 255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60" name="Group 256"/>
            <p:cNvGrpSpPr>
              <a:grpSpLocks/>
            </p:cNvGrpSpPr>
            <p:nvPr/>
          </p:nvGrpSpPr>
          <p:grpSpPr bwMode="auto">
            <a:xfrm rot="5359961">
              <a:off x="5400" y="696"/>
              <a:ext cx="192" cy="144"/>
              <a:chOff x="3072" y="912"/>
              <a:chExt cx="192" cy="144"/>
            </a:xfrm>
          </p:grpSpPr>
          <p:sp>
            <p:nvSpPr>
              <p:cNvPr id="532" name="Rectangle 257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3" name="Rectangle 258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4" name="Rectangle 259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5" name="Rectangle 260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61" name="Group 261"/>
            <p:cNvGrpSpPr>
              <a:grpSpLocks/>
            </p:cNvGrpSpPr>
            <p:nvPr/>
          </p:nvGrpSpPr>
          <p:grpSpPr bwMode="auto">
            <a:xfrm rot="5359961">
              <a:off x="5400" y="936"/>
              <a:ext cx="192" cy="144"/>
              <a:chOff x="3072" y="912"/>
              <a:chExt cx="192" cy="144"/>
            </a:xfrm>
          </p:grpSpPr>
          <p:sp>
            <p:nvSpPr>
              <p:cNvPr id="528" name="Rectangle 262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9" name="Rectangle 263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0" name="Rectangle 264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1" name="Rectangle 265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62" name="Group 266"/>
            <p:cNvGrpSpPr>
              <a:grpSpLocks/>
            </p:cNvGrpSpPr>
            <p:nvPr/>
          </p:nvGrpSpPr>
          <p:grpSpPr bwMode="auto">
            <a:xfrm rot="5359961">
              <a:off x="5400" y="1176"/>
              <a:ext cx="192" cy="144"/>
              <a:chOff x="3072" y="912"/>
              <a:chExt cx="192" cy="144"/>
            </a:xfrm>
          </p:grpSpPr>
          <p:sp>
            <p:nvSpPr>
              <p:cNvPr id="524" name="Rectangle 267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5" name="Rectangle 268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6" name="Rectangle 269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7" name="Rectangle 270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63" name="Group 271"/>
            <p:cNvGrpSpPr>
              <a:grpSpLocks/>
            </p:cNvGrpSpPr>
            <p:nvPr/>
          </p:nvGrpSpPr>
          <p:grpSpPr bwMode="auto">
            <a:xfrm rot="5359961">
              <a:off x="5400" y="1416"/>
              <a:ext cx="192" cy="144"/>
              <a:chOff x="3072" y="912"/>
              <a:chExt cx="192" cy="144"/>
            </a:xfrm>
          </p:grpSpPr>
          <p:sp>
            <p:nvSpPr>
              <p:cNvPr id="520" name="Rectangle 272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1" name="Rectangle 273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2" name="Rectangle 274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23" name="Rectangle 275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64" name="Group 276"/>
            <p:cNvGrpSpPr>
              <a:grpSpLocks/>
            </p:cNvGrpSpPr>
            <p:nvPr/>
          </p:nvGrpSpPr>
          <p:grpSpPr bwMode="auto">
            <a:xfrm rot="5359961">
              <a:off x="5400" y="1656"/>
              <a:ext cx="192" cy="144"/>
              <a:chOff x="3072" y="912"/>
              <a:chExt cx="192" cy="144"/>
            </a:xfrm>
          </p:grpSpPr>
          <p:sp>
            <p:nvSpPr>
              <p:cNvPr id="516" name="Rectangle 277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17" name="Rectangle 278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18" name="Rectangle 279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19" name="Rectangle 280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65" name="Group 281"/>
            <p:cNvGrpSpPr>
              <a:grpSpLocks/>
            </p:cNvGrpSpPr>
            <p:nvPr/>
          </p:nvGrpSpPr>
          <p:grpSpPr bwMode="auto">
            <a:xfrm rot="5359961">
              <a:off x="5400" y="1896"/>
              <a:ext cx="192" cy="144"/>
              <a:chOff x="3072" y="912"/>
              <a:chExt cx="192" cy="144"/>
            </a:xfrm>
          </p:grpSpPr>
          <p:sp>
            <p:nvSpPr>
              <p:cNvPr id="512" name="Rectangle 282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13" name="Rectangle 283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14" name="Rectangle 284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15" name="Rectangle 285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68" name="Rectangle 286"/>
            <p:cNvSpPr>
              <a:spLocks noChangeArrowheads="1"/>
            </p:cNvSpPr>
            <p:nvPr/>
          </p:nvSpPr>
          <p:spPr bwMode="auto">
            <a:xfrm>
              <a:off x="2304" y="1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9" name="Rectangle 287"/>
            <p:cNvSpPr>
              <a:spLocks noChangeArrowheads="1"/>
            </p:cNvSpPr>
            <p:nvPr/>
          </p:nvSpPr>
          <p:spPr bwMode="auto">
            <a:xfrm>
              <a:off x="2544" y="1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0" name="Rectangle 288"/>
            <p:cNvSpPr>
              <a:spLocks noChangeArrowheads="1"/>
            </p:cNvSpPr>
            <p:nvPr/>
          </p:nvSpPr>
          <p:spPr bwMode="auto">
            <a:xfrm>
              <a:off x="2304" y="43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1" name="Rectangle 289"/>
            <p:cNvSpPr>
              <a:spLocks noChangeArrowheads="1"/>
            </p:cNvSpPr>
            <p:nvPr/>
          </p:nvSpPr>
          <p:spPr bwMode="auto">
            <a:xfrm>
              <a:off x="2544" y="43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2" name="Rectangle 290"/>
            <p:cNvSpPr>
              <a:spLocks noChangeArrowheads="1"/>
            </p:cNvSpPr>
            <p:nvPr/>
          </p:nvSpPr>
          <p:spPr bwMode="auto">
            <a:xfrm>
              <a:off x="2304" y="67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3" name="Rectangle 291"/>
            <p:cNvSpPr>
              <a:spLocks noChangeArrowheads="1"/>
            </p:cNvSpPr>
            <p:nvPr/>
          </p:nvSpPr>
          <p:spPr bwMode="auto">
            <a:xfrm>
              <a:off x="2544" y="67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" name="Rectangle 292"/>
            <p:cNvSpPr>
              <a:spLocks noChangeArrowheads="1"/>
            </p:cNvSpPr>
            <p:nvPr/>
          </p:nvSpPr>
          <p:spPr bwMode="auto">
            <a:xfrm>
              <a:off x="2304" y="9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5" name="Rectangle 293"/>
            <p:cNvSpPr>
              <a:spLocks noChangeArrowheads="1"/>
            </p:cNvSpPr>
            <p:nvPr/>
          </p:nvSpPr>
          <p:spPr bwMode="auto">
            <a:xfrm>
              <a:off x="2544" y="9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6" name="Rectangle 294"/>
            <p:cNvSpPr>
              <a:spLocks noChangeArrowheads="1"/>
            </p:cNvSpPr>
            <p:nvPr/>
          </p:nvSpPr>
          <p:spPr bwMode="auto">
            <a:xfrm>
              <a:off x="2304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7" name="Rectangle 295"/>
            <p:cNvSpPr>
              <a:spLocks noChangeArrowheads="1"/>
            </p:cNvSpPr>
            <p:nvPr/>
          </p:nvSpPr>
          <p:spPr bwMode="auto">
            <a:xfrm>
              <a:off x="2544" y="115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8" name="Rectangle 296"/>
            <p:cNvSpPr>
              <a:spLocks noChangeArrowheads="1"/>
            </p:cNvSpPr>
            <p:nvPr/>
          </p:nvSpPr>
          <p:spPr bwMode="auto">
            <a:xfrm>
              <a:off x="2304" y="13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9" name="Rectangle 297"/>
            <p:cNvSpPr>
              <a:spLocks noChangeArrowheads="1"/>
            </p:cNvSpPr>
            <p:nvPr/>
          </p:nvSpPr>
          <p:spPr bwMode="auto">
            <a:xfrm>
              <a:off x="2544" y="13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0" name="Rectangle 298"/>
            <p:cNvSpPr>
              <a:spLocks noChangeArrowheads="1"/>
            </p:cNvSpPr>
            <p:nvPr/>
          </p:nvSpPr>
          <p:spPr bwMode="auto">
            <a:xfrm>
              <a:off x="230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1" name="Rectangle 299"/>
            <p:cNvSpPr>
              <a:spLocks noChangeArrowheads="1"/>
            </p:cNvSpPr>
            <p:nvPr/>
          </p:nvSpPr>
          <p:spPr bwMode="auto">
            <a:xfrm>
              <a:off x="254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2" name="Rectangle 300"/>
            <p:cNvSpPr>
              <a:spLocks noChangeArrowheads="1"/>
            </p:cNvSpPr>
            <p:nvPr/>
          </p:nvSpPr>
          <p:spPr bwMode="auto">
            <a:xfrm>
              <a:off x="2304" y="187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3" name="Rectangle 301"/>
            <p:cNvSpPr>
              <a:spLocks noChangeArrowheads="1"/>
            </p:cNvSpPr>
            <p:nvPr/>
          </p:nvSpPr>
          <p:spPr bwMode="auto">
            <a:xfrm>
              <a:off x="2544" y="187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" name="Rectangle 302"/>
            <p:cNvSpPr>
              <a:spLocks noChangeArrowheads="1"/>
            </p:cNvSpPr>
            <p:nvPr/>
          </p:nvSpPr>
          <p:spPr bwMode="auto">
            <a:xfrm>
              <a:off x="2064" y="192"/>
              <a:ext cx="96" cy="912"/>
            </a:xfrm>
            <a:prstGeom prst="rect">
              <a:avLst/>
            </a:prstGeom>
            <a:solidFill>
              <a:srgbClr val="DC008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5" name="Rectangle 303"/>
            <p:cNvSpPr>
              <a:spLocks noChangeArrowheads="1"/>
            </p:cNvSpPr>
            <p:nvPr/>
          </p:nvSpPr>
          <p:spPr bwMode="auto">
            <a:xfrm>
              <a:off x="2208" y="192"/>
              <a:ext cx="48" cy="912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6" name="Rectangle 304"/>
            <p:cNvSpPr>
              <a:spLocks noChangeArrowheads="1"/>
            </p:cNvSpPr>
            <p:nvPr/>
          </p:nvSpPr>
          <p:spPr bwMode="auto">
            <a:xfrm>
              <a:off x="2064" y="1152"/>
              <a:ext cx="96" cy="912"/>
            </a:xfrm>
            <a:prstGeom prst="rect">
              <a:avLst/>
            </a:prstGeom>
            <a:solidFill>
              <a:srgbClr val="DC008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7" name="Rectangle 305"/>
            <p:cNvSpPr>
              <a:spLocks noChangeArrowheads="1"/>
            </p:cNvSpPr>
            <p:nvPr/>
          </p:nvSpPr>
          <p:spPr bwMode="auto">
            <a:xfrm>
              <a:off x="2208" y="1152"/>
              <a:ext cx="48" cy="912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8" name="Rectangle 306"/>
            <p:cNvSpPr>
              <a:spLocks noChangeArrowheads="1"/>
            </p:cNvSpPr>
            <p:nvPr/>
          </p:nvSpPr>
          <p:spPr bwMode="auto">
            <a:xfrm>
              <a:off x="2064" y="0"/>
              <a:ext cx="192" cy="1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66" name="Group 307"/>
            <p:cNvGrpSpPr>
              <a:grpSpLocks/>
            </p:cNvGrpSpPr>
            <p:nvPr/>
          </p:nvGrpSpPr>
          <p:grpSpPr bwMode="auto">
            <a:xfrm>
              <a:off x="2304" y="0"/>
              <a:ext cx="192" cy="144"/>
              <a:chOff x="3072" y="912"/>
              <a:chExt cx="192" cy="144"/>
            </a:xfrm>
          </p:grpSpPr>
          <p:sp>
            <p:nvSpPr>
              <p:cNvPr id="508" name="Rectangle 308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09" name="Rectangle 309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10" name="Rectangle 310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11" name="Rectangle 311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67" name="Group 312"/>
            <p:cNvGrpSpPr>
              <a:grpSpLocks/>
            </p:cNvGrpSpPr>
            <p:nvPr/>
          </p:nvGrpSpPr>
          <p:grpSpPr bwMode="auto">
            <a:xfrm>
              <a:off x="2544" y="0"/>
              <a:ext cx="192" cy="144"/>
              <a:chOff x="3072" y="912"/>
              <a:chExt cx="192" cy="144"/>
            </a:xfrm>
          </p:grpSpPr>
          <p:sp>
            <p:nvSpPr>
              <p:cNvPr id="504" name="Rectangle 313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05" name="Rectangle 314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06" name="Rectangle 315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07" name="Rectangle 316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91" name="Rectangle 317"/>
            <p:cNvSpPr>
              <a:spLocks noChangeArrowheads="1"/>
            </p:cNvSpPr>
            <p:nvPr/>
          </p:nvSpPr>
          <p:spPr bwMode="auto">
            <a:xfrm>
              <a:off x="3024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2" name="Rectangle 318"/>
            <p:cNvSpPr>
              <a:spLocks noChangeArrowheads="1"/>
            </p:cNvSpPr>
            <p:nvPr/>
          </p:nvSpPr>
          <p:spPr bwMode="auto">
            <a:xfrm>
              <a:off x="3264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3" name="Rectangle 319"/>
            <p:cNvSpPr>
              <a:spLocks noChangeArrowheads="1"/>
            </p:cNvSpPr>
            <p:nvPr/>
          </p:nvSpPr>
          <p:spPr bwMode="auto">
            <a:xfrm>
              <a:off x="3024" y="235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" name="Rectangle 320"/>
            <p:cNvSpPr>
              <a:spLocks noChangeArrowheads="1"/>
            </p:cNvSpPr>
            <p:nvPr/>
          </p:nvSpPr>
          <p:spPr bwMode="auto">
            <a:xfrm>
              <a:off x="3264" y="235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5" name="Rectangle 321"/>
            <p:cNvSpPr>
              <a:spLocks noChangeArrowheads="1"/>
            </p:cNvSpPr>
            <p:nvPr/>
          </p:nvSpPr>
          <p:spPr bwMode="auto">
            <a:xfrm>
              <a:off x="3744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6" name="Rectangle 322"/>
            <p:cNvSpPr>
              <a:spLocks noChangeArrowheads="1"/>
            </p:cNvSpPr>
            <p:nvPr/>
          </p:nvSpPr>
          <p:spPr bwMode="auto">
            <a:xfrm>
              <a:off x="3984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7" name="Rectangle 323"/>
            <p:cNvSpPr>
              <a:spLocks noChangeArrowheads="1"/>
            </p:cNvSpPr>
            <p:nvPr/>
          </p:nvSpPr>
          <p:spPr bwMode="auto">
            <a:xfrm>
              <a:off x="3744" y="235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8" name="Rectangle 324"/>
            <p:cNvSpPr>
              <a:spLocks noChangeArrowheads="1"/>
            </p:cNvSpPr>
            <p:nvPr/>
          </p:nvSpPr>
          <p:spPr bwMode="auto">
            <a:xfrm>
              <a:off x="3984" y="235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9" name="Rectangle 325"/>
            <p:cNvSpPr>
              <a:spLocks noChangeArrowheads="1"/>
            </p:cNvSpPr>
            <p:nvPr/>
          </p:nvSpPr>
          <p:spPr bwMode="auto">
            <a:xfrm>
              <a:off x="4224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0" name="Rectangle 326"/>
            <p:cNvSpPr>
              <a:spLocks noChangeArrowheads="1"/>
            </p:cNvSpPr>
            <p:nvPr/>
          </p:nvSpPr>
          <p:spPr bwMode="auto">
            <a:xfrm>
              <a:off x="4464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1" name="Rectangle 327"/>
            <p:cNvSpPr>
              <a:spLocks noChangeArrowheads="1"/>
            </p:cNvSpPr>
            <p:nvPr/>
          </p:nvSpPr>
          <p:spPr bwMode="auto">
            <a:xfrm>
              <a:off x="4224" y="235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2" name="Rectangle 328"/>
            <p:cNvSpPr>
              <a:spLocks noChangeArrowheads="1"/>
            </p:cNvSpPr>
            <p:nvPr/>
          </p:nvSpPr>
          <p:spPr bwMode="auto">
            <a:xfrm>
              <a:off x="4464" y="235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3" name="Rectangle 329"/>
            <p:cNvSpPr>
              <a:spLocks noChangeArrowheads="1"/>
            </p:cNvSpPr>
            <p:nvPr/>
          </p:nvSpPr>
          <p:spPr bwMode="auto">
            <a:xfrm>
              <a:off x="4944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" name="Rectangle 330"/>
            <p:cNvSpPr>
              <a:spLocks noChangeArrowheads="1"/>
            </p:cNvSpPr>
            <p:nvPr/>
          </p:nvSpPr>
          <p:spPr bwMode="auto">
            <a:xfrm>
              <a:off x="5184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" name="Rectangle 331"/>
            <p:cNvSpPr>
              <a:spLocks noChangeArrowheads="1"/>
            </p:cNvSpPr>
            <p:nvPr/>
          </p:nvSpPr>
          <p:spPr bwMode="auto">
            <a:xfrm>
              <a:off x="4944" y="235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6" name="Rectangle 332"/>
            <p:cNvSpPr>
              <a:spLocks noChangeArrowheads="1"/>
            </p:cNvSpPr>
            <p:nvPr/>
          </p:nvSpPr>
          <p:spPr bwMode="auto">
            <a:xfrm>
              <a:off x="5184" y="235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7" name="Rectangle 333"/>
            <p:cNvSpPr>
              <a:spLocks noChangeArrowheads="1"/>
            </p:cNvSpPr>
            <p:nvPr/>
          </p:nvSpPr>
          <p:spPr bwMode="auto">
            <a:xfrm>
              <a:off x="3024" y="25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8" name="Rectangle 334"/>
            <p:cNvSpPr>
              <a:spLocks noChangeArrowheads="1"/>
            </p:cNvSpPr>
            <p:nvPr/>
          </p:nvSpPr>
          <p:spPr bwMode="auto">
            <a:xfrm>
              <a:off x="3264" y="25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9" name="Rectangle 335"/>
            <p:cNvSpPr>
              <a:spLocks noChangeArrowheads="1"/>
            </p:cNvSpPr>
            <p:nvPr/>
          </p:nvSpPr>
          <p:spPr bwMode="auto">
            <a:xfrm>
              <a:off x="3024" y="283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0" name="Rectangle 336"/>
            <p:cNvSpPr>
              <a:spLocks noChangeArrowheads="1"/>
            </p:cNvSpPr>
            <p:nvPr/>
          </p:nvSpPr>
          <p:spPr bwMode="auto">
            <a:xfrm>
              <a:off x="3264" y="283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1" name="Rectangle 337"/>
            <p:cNvSpPr>
              <a:spLocks noChangeArrowheads="1"/>
            </p:cNvSpPr>
            <p:nvPr/>
          </p:nvSpPr>
          <p:spPr bwMode="auto">
            <a:xfrm>
              <a:off x="3744" y="25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2" name="Rectangle 338"/>
            <p:cNvSpPr>
              <a:spLocks noChangeArrowheads="1"/>
            </p:cNvSpPr>
            <p:nvPr/>
          </p:nvSpPr>
          <p:spPr bwMode="auto">
            <a:xfrm>
              <a:off x="3984" y="25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3" name="Rectangle 339"/>
            <p:cNvSpPr>
              <a:spLocks noChangeArrowheads="1"/>
            </p:cNvSpPr>
            <p:nvPr/>
          </p:nvSpPr>
          <p:spPr bwMode="auto">
            <a:xfrm>
              <a:off x="3744" y="283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4" name="Rectangle 340"/>
            <p:cNvSpPr>
              <a:spLocks noChangeArrowheads="1"/>
            </p:cNvSpPr>
            <p:nvPr/>
          </p:nvSpPr>
          <p:spPr bwMode="auto">
            <a:xfrm>
              <a:off x="3984" y="283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" name="Rectangle 341"/>
            <p:cNvSpPr>
              <a:spLocks noChangeArrowheads="1"/>
            </p:cNvSpPr>
            <p:nvPr/>
          </p:nvSpPr>
          <p:spPr bwMode="auto">
            <a:xfrm>
              <a:off x="4224" y="25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6" name="Rectangle 342"/>
            <p:cNvSpPr>
              <a:spLocks noChangeArrowheads="1"/>
            </p:cNvSpPr>
            <p:nvPr/>
          </p:nvSpPr>
          <p:spPr bwMode="auto">
            <a:xfrm>
              <a:off x="4464" y="25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7" name="Rectangle 343"/>
            <p:cNvSpPr>
              <a:spLocks noChangeArrowheads="1"/>
            </p:cNvSpPr>
            <p:nvPr/>
          </p:nvSpPr>
          <p:spPr bwMode="auto">
            <a:xfrm>
              <a:off x="4224" y="283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8" name="Rectangle 344"/>
            <p:cNvSpPr>
              <a:spLocks noChangeArrowheads="1"/>
            </p:cNvSpPr>
            <p:nvPr/>
          </p:nvSpPr>
          <p:spPr bwMode="auto">
            <a:xfrm>
              <a:off x="4464" y="283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9" name="Rectangle 345"/>
            <p:cNvSpPr>
              <a:spLocks noChangeArrowheads="1"/>
            </p:cNvSpPr>
            <p:nvPr/>
          </p:nvSpPr>
          <p:spPr bwMode="auto">
            <a:xfrm>
              <a:off x="4944" y="25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0" name="Rectangle 346"/>
            <p:cNvSpPr>
              <a:spLocks noChangeArrowheads="1"/>
            </p:cNvSpPr>
            <p:nvPr/>
          </p:nvSpPr>
          <p:spPr bwMode="auto">
            <a:xfrm>
              <a:off x="5184" y="25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1" name="Rectangle 347"/>
            <p:cNvSpPr>
              <a:spLocks noChangeArrowheads="1"/>
            </p:cNvSpPr>
            <p:nvPr/>
          </p:nvSpPr>
          <p:spPr bwMode="auto">
            <a:xfrm>
              <a:off x="4944" y="283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2" name="Rectangle 348"/>
            <p:cNvSpPr>
              <a:spLocks noChangeArrowheads="1"/>
            </p:cNvSpPr>
            <p:nvPr/>
          </p:nvSpPr>
          <p:spPr bwMode="auto">
            <a:xfrm>
              <a:off x="5184" y="283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3" name="Rectangle 349"/>
            <p:cNvSpPr>
              <a:spLocks noChangeArrowheads="1"/>
            </p:cNvSpPr>
            <p:nvPr/>
          </p:nvSpPr>
          <p:spPr bwMode="auto">
            <a:xfrm>
              <a:off x="3024" y="307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4" name="Rectangle 350"/>
            <p:cNvSpPr>
              <a:spLocks noChangeArrowheads="1"/>
            </p:cNvSpPr>
            <p:nvPr/>
          </p:nvSpPr>
          <p:spPr bwMode="auto">
            <a:xfrm>
              <a:off x="3264" y="307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5" name="Rectangle 351"/>
            <p:cNvSpPr>
              <a:spLocks noChangeArrowheads="1"/>
            </p:cNvSpPr>
            <p:nvPr/>
          </p:nvSpPr>
          <p:spPr bwMode="auto">
            <a:xfrm>
              <a:off x="3024" y="33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6" name="Rectangle 352"/>
            <p:cNvSpPr>
              <a:spLocks noChangeArrowheads="1"/>
            </p:cNvSpPr>
            <p:nvPr/>
          </p:nvSpPr>
          <p:spPr bwMode="auto">
            <a:xfrm>
              <a:off x="3264" y="33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7" name="Rectangle 353"/>
            <p:cNvSpPr>
              <a:spLocks noChangeArrowheads="1"/>
            </p:cNvSpPr>
            <p:nvPr/>
          </p:nvSpPr>
          <p:spPr bwMode="auto">
            <a:xfrm>
              <a:off x="3744" y="307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8" name="Rectangle 354"/>
            <p:cNvSpPr>
              <a:spLocks noChangeArrowheads="1"/>
            </p:cNvSpPr>
            <p:nvPr/>
          </p:nvSpPr>
          <p:spPr bwMode="auto">
            <a:xfrm>
              <a:off x="3984" y="307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9" name="Rectangle 355"/>
            <p:cNvSpPr>
              <a:spLocks noChangeArrowheads="1"/>
            </p:cNvSpPr>
            <p:nvPr/>
          </p:nvSpPr>
          <p:spPr bwMode="auto">
            <a:xfrm>
              <a:off x="3744" y="33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0" name="Rectangle 356"/>
            <p:cNvSpPr>
              <a:spLocks noChangeArrowheads="1"/>
            </p:cNvSpPr>
            <p:nvPr/>
          </p:nvSpPr>
          <p:spPr bwMode="auto">
            <a:xfrm>
              <a:off x="3984" y="33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1" name="Rectangle 357"/>
            <p:cNvSpPr>
              <a:spLocks noChangeArrowheads="1"/>
            </p:cNvSpPr>
            <p:nvPr/>
          </p:nvSpPr>
          <p:spPr bwMode="auto">
            <a:xfrm>
              <a:off x="4224" y="307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2" name="Rectangle 358"/>
            <p:cNvSpPr>
              <a:spLocks noChangeArrowheads="1"/>
            </p:cNvSpPr>
            <p:nvPr/>
          </p:nvSpPr>
          <p:spPr bwMode="auto">
            <a:xfrm>
              <a:off x="4464" y="307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3" name="Rectangle 359"/>
            <p:cNvSpPr>
              <a:spLocks noChangeArrowheads="1"/>
            </p:cNvSpPr>
            <p:nvPr/>
          </p:nvSpPr>
          <p:spPr bwMode="auto">
            <a:xfrm>
              <a:off x="4224" y="33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4" name="Rectangle 360"/>
            <p:cNvSpPr>
              <a:spLocks noChangeArrowheads="1"/>
            </p:cNvSpPr>
            <p:nvPr/>
          </p:nvSpPr>
          <p:spPr bwMode="auto">
            <a:xfrm>
              <a:off x="4464" y="33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5" name="Rectangle 361"/>
            <p:cNvSpPr>
              <a:spLocks noChangeArrowheads="1"/>
            </p:cNvSpPr>
            <p:nvPr/>
          </p:nvSpPr>
          <p:spPr bwMode="auto">
            <a:xfrm>
              <a:off x="4944" y="307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6" name="Rectangle 362"/>
            <p:cNvSpPr>
              <a:spLocks noChangeArrowheads="1"/>
            </p:cNvSpPr>
            <p:nvPr/>
          </p:nvSpPr>
          <p:spPr bwMode="auto">
            <a:xfrm>
              <a:off x="5184" y="307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7" name="Rectangle 363"/>
            <p:cNvSpPr>
              <a:spLocks noChangeArrowheads="1"/>
            </p:cNvSpPr>
            <p:nvPr/>
          </p:nvSpPr>
          <p:spPr bwMode="auto">
            <a:xfrm>
              <a:off x="4944" y="33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8" name="Rectangle 364"/>
            <p:cNvSpPr>
              <a:spLocks noChangeArrowheads="1"/>
            </p:cNvSpPr>
            <p:nvPr/>
          </p:nvSpPr>
          <p:spPr bwMode="auto">
            <a:xfrm>
              <a:off x="5184" y="33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9" name="Rectangle 365"/>
            <p:cNvSpPr>
              <a:spLocks noChangeArrowheads="1"/>
            </p:cNvSpPr>
            <p:nvPr/>
          </p:nvSpPr>
          <p:spPr bwMode="auto">
            <a:xfrm>
              <a:off x="3504" y="2112"/>
              <a:ext cx="96" cy="912"/>
            </a:xfrm>
            <a:prstGeom prst="rect">
              <a:avLst/>
            </a:prstGeom>
            <a:solidFill>
              <a:srgbClr val="DC008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0" name="Rectangle 366"/>
            <p:cNvSpPr>
              <a:spLocks noChangeArrowheads="1"/>
            </p:cNvSpPr>
            <p:nvPr/>
          </p:nvSpPr>
          <p:spPr bwMode="auto">
            <a:xfrm>
              <a:off x="3648" y="2112"/>
              <a:ext cx="48" cy="912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1" name="Rectangle 367"/>
            <p:cNvSpPr>
              <a:spLocks noChangeArrowheads="1"/>
            </p:cNvSpPr>
            <p:nvPr/>
          </p:nvSpPr>
          <p:spPr bwMode="auto">
            <a:xfrm>
              <a:off x="3024" y="355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2" name="Rectangle 368"/>
            <p:cNvSpPr>
              <a:spLocks noChangeArrowheads="1"/>
            </p:cNvSpPr>
            <p:nvPr/>
          </p:nvSpPr>
          <p:spPr bwMode="auto">
            <a:xfrm>
              <a:off x="3264" y="355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3" name="Rectangle 369"/>
            <p:cNvSpPr>
              <a:spLocks noChangeArrowheads="1"/>
            </p:cNvSpPr>
            <p:nvPr/>
          </p:nvSpPr>
          <p:spPr bwMode="auto">
            <a:xfrm>
              <a:off x="3024" y="37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4" name="Rectangle 370"/>
            <p:cNvSpPr>
              <a:spLocks noChangeArrowheads="1"/>
            </p:cNvSpPr>
            <p:nvPr/>
          </p:nvSpPr>
          <p:spPr bwMode="auto">
            <a:xfrm>
              <a:off x="3264" y="37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" name="Rectangle 371"/>
            <p:cNvSpPr>
              <a:spLocks noChangeArrowheads="1"/>
            </p:cNvSpPr>
            <p:nvPr/>
          </p:nvSpPr>
          <p:spPr bwMode="auto">
            <a:xfrm>
              <a:off x="3744" y="355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" name="Rectangle 372"/>
            <p:cNvSpPr>
              <a:spLocks noChangeArrowheads="1"/>
            </p:cNvSpPr>
            <p:nvPr/>
          </p:nvSpPr>
          <p:spPr bwMode="auto">
            <a:xfrm>
              <a:off x="3984" y="355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7" name="Rectangle 373"/>
            <p:cNvSpPr>
              <a:spLocks noChangeArrowheads="1"/>
            </p:cNvSpPr>
            <p:nvPr/>
          </p:nvSpPr>
          <p:spPr bwMode="auto">
            <a:xfrm>
              <a:off x="3744" y="37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8" name="Rectangle 374"/>
            <p:cNvSpPr>
              <a:spLocks noChangeArrowheads="1"/>
            </p:cNvSpPr>
            <p:nvPr/>
          </p:nvSpPr>
          <p:spPr bwMode="auto">
            <a:xfrm>
              <a:off x="3984" y="37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9" name="Rectangle 375"/>
            <p:cNvSpPr>
              <a:spLocks noChangeArrowheads="1"/>
            </p:cNvSpPr>
            <p:nvPr/>
          </p:nvSpPr>
          <p:spPr bwMode="auto">
            <a:xfrm>
              <a:off x="4224" y="355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0" name="Rectangle 376"/>
            <p:cNvSpPr>
              <a:spLocks noChangeArrowheads="1"/>
            </p:cNvSpPr>
            <p:nvPr/>
          </p:nvSpPr>
          <p:spPr bwMode="auto">
            <a:xfrm>
              <a:off x="4464" y="355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1" name="Rectangle 377"/>
            <p:cNvSpPr>
              <a:spLocks noChangeArrowheads="1"/>
            </p:cNvSpPr>
            <p:nvPr/>
          </p:nvSpPr>
          <p:spPr bwMode="auto">
            <a:xfrm>
              <a:off x="4224" y="37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2" name="Rectangle 378"/>
            <p:cNvSpPr>
              <a:spLocks noChangeArrowheads="1"/>
            </p:cNvSpPr>
            <p:nvPr/>
          </p:nvSpPr>
          <p:spPr bwMode="auto">
            <a:xfrm>
              <a:off x="4464" y="37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3" name="Rectangle 379"/>
            <p:cNvSpPr>
              <a:spLocks noChangeArrowheads="1"/>
            </p:cNvSpPr>
            <p:nvPr/>
          </p:nvSpPr>
          <p:spPr bwMode="auto">
            <a:xfrm>
              <a:off x="4944" y="355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4" name="Rectangle 380"/>
            <p:cNvSpPr>
              <a:spLocks noChangeArrowheads="1"/>
            </p:cNvSpPr>
            <p:nvPr/>
          </p:nvSpPr>
          <p:spPr bwMode="auto">
            <a:xfrm>
              <a:off x="5184" y="355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5" name="Rectangle 381"/>
            <p:cNvSpPr>
              <a:spLocks noChangeArrowheads="1"/>
            </p:cNvSpPr>
            <p:nvPr/>
          </p:nvSpPr>
          <p:spPr bwMode="auto">
            <a:xfrm>
              <a:off x="4944" y="37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6" name="Rectangle 382"/>
            <p:cNvSpPr>
              <a:spLocks noChangeArrowheads="1"/>
            </p:cNvSpPr>
            <p:nvPr/>
          </p:nvSpPr>
          <p:spPr bwMode="auto">
            <a:xfrm>
              <a:off x="5184" y="37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7" name="Rectangle 383"/>
            <p:cNvSpPr>
              <a:spLocks noChangeArrowheads="1"/>
            </p:cNvSpPr>
            <p:nvPr/>
          </p:nvSpPr>
          <p:spPr bwMode="auto">
            <a:xfrm>
              <a:off x="3504" y="3072"/>
              <a:ext cx="96" cy="912"/>
            </a:xfrm>
            <a:prstGeom prst="rect">
              <a:avLst/>
            </a:prstGeom>
            <a:solidFill>
              <a:srgbClr val="DC008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8" name="Rectangle 384"/>
            <p:cNvSpPr>
              <a:spLocks noChangeArrowheads="1"/>
            </p:cNvSpPr>
            <p:nvPr/>
          </p:nvSpPr>
          <p:spPr bwMode="auto">
            <a:xfrm>
              <a:off x="3648" y="3072"/>
              <a:ext cx="48" cy="912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9" name="Rectangle 385"/>
            <p:cNvSpPr>
              <a:spLocks noChangeArrowheads="1"/>
            </p:cNvSpPr>
            <p:nvPr/>
          </p:nvSpPr>
          <p:spPr bwMode="auto">
            <a:xfrm>
              <a:off x="4704" y="2112"/>
              <a:ext cx="96" cy="912"/>
            </a:xfrm>
            <a:prstGeom prst="rect">
              <a:avLst/>
            </a:prstGeom>
            <a:solidFill>
              <a:srgbClr val="DC008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0" name="Rectangle 386"/>
            <p:cNvSpPr>
              <a:spLocks noChangeArrowheads="1"/>
            </p:cNvSpPr>
            <p:nvPr/>
          </p:nvSpPr>
          <p:spPr bwMode="auto">
            <a:xfrm>
              <a:off x="4848" y="2112"/>
              <a:ext cx="48" cy="912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1" name="Rectangle 387"/>
            <p:cNvSpPr>
              <a:spLocks noChangeArrowheads="1"/>
            </p:cNvSpPr>
            <p:nvPr/>
          </p:nvSpPr>
          <p:spPr bwMode="auto">
            <a:xfrm>
              <a:off x="4704" y="3072"/>
              <a:ext cx="96" cy="912"/>
            </a:xfrm>
            <a:prstGeom prst="rect">
              <a:avLst/>
            </a:prstGeom>
            <a:solidFill>
              <a:srgbClr val="DC008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2" name="Rectangle 388"/>
            <p:cNvSpPr>
              <a:spLocks noChangeArrowheads="1"/>
            </p:cNvSpPr>
            <p:nvPr/>
          </p:nvSpPr>
          <p:spPr bwMode="auto">
            <a:xfrm>
              <a:off x="4848" y="3072"/>
              <a:ext cx="48" cy="912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89" name="Group 389"/>
            <p:cNvGrpSpPr>
              <a:grpSpLocks/>
            </p:cNvGrpSpPr>
            <p:nvPr/>
          </p:nvGrpSpPr>
          <p:grpSpPr bwMode="auto">
            <a:xfrm rot="5359961">
              <a:off x="168" y="2136"/>
              <a:ext cx="192" cy="144"/>
              <a:chOff x="3072" y="912"/>
              <a:chExt cx="192" cy="144"/>
            </a:xfrm>
          </p:grpSpPr>
          <p:sp>
            <p:nvSpPr>
              <p:cNvPr id="500" name="Rectangle 390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01" name="Rectangle 391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02" name="Rectangle 392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03" name="Rectangle 393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90" name="Group 394"/>
            <p:cNvGrpSpPr>
              <a:grpSpLocks/>
            </p:cNvGrpSpPr>
            <p:nvPr/>
          </p:nvGrpSpPr>
          <p:grpSpPr bwMode="auto">
            <a:xfrm rot="5359961">
              <a:off x="168" y="2376"/>
              <a:ext cx="192" cy="144"/>
              <a:chOff x="3072" y="912"/>
              <a:chExt cx="192" cy="144"/>
            </a:xfrm>
          </p:grpSpPr>
          <p:sp>
            <p:nvSpPr>
              <p:cNvPr id="496" name="Rectangle 395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7" name="Rectangle 396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8" name="Rectangle 397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9" name="Rectangle 398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263" name="Group 399"/>
            <p:cNvGrpSpPr>
              <a:grpSpLocks/>
            </p:cNvGrpSpPr>
            <p:nvPr/>
          </p:nvGrpSpPr>
          <p:grpSpPr bwMode="auto">
            <a:xfrm rot="5359961">
              <a:off x="168" y="2616"/>
              <a:ext cx="192" cy="144"/>
              <a:chOff x="3072" y="912"/>
              <a:chExt cx="192" cy="144"/>
            </a:xfrm>
          </p:grpSpPr>
          <p:sp>
            <p:nvSpPr>
              <p:cNvPr id="492" name="Rectangle 400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3" name="Rectangle 401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4" name="Rectangle 402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5" name="Rectangle 403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264" name="Group 404"/>
            <p:cNvGrpSpPr>
              <a:grpSpLocks/>
            </p:cNvGrpSpPr>
            <p:nvPr/>
          </p:nvGrpSpPr>
          <p:grpSpPr bwMode="auto">
            <a:xfrm rot="5359961">
              <a:off x="168" y="2856"/>
              <a:ext cx="192" cy="144"/>
              <a:chOff x="3072" y="912"/>
              <a:chExt cx="192" cy="144"/>
            </a:xfrm>
          </p:grpSpPr>
          <p:sp>
            <p:nvSpPr>
              <p:cNvPr id="488" name="Rectangle 405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89" name="Rectangle 406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0" name="Rectangle 407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91" name="Rectangle 408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265" name="Group 409"/>
            <p:cNvGrpSpPr>
              <a:grpSpLocks/>
            </p:cNvGrpSpPr>
            <p:nvPr/>
          </p:nvGrpSpPr>
          <p:grpSpPr bwMode="auto">
            <a:xfrm rot="5359961">
              <a:off x="168" y="3096"/>
              <a:ext cx="192" cy="144"/>
              <a:chOff x="3072" y="912"/>
              <a:chExt cx="192" cy="144"/>
            </a:xfrm>
          </p:grpSpPr>
          <p:sp>
            <p:nvSpPr>
              <p:cNvPr id="484" name="Rectangle 410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85" name="Rectangle 411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86" name="Rectangle 412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87" name="Rectangle 413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266" name="Group 414"/>
            <p:cNvGrpSpPr>
              <a:grpSpLocks/>
            </p:cNvGrpSpPr>
            <p:nvPr/>
          </p:nvGrpSpPr>
          <p:grpSpPr bwMode="auto">
            <a:xfrm rot="5359961">
              <a:off x="168" y="3336"/>
              <a:ext cx="192" cy="144"/>
              <a:chOff x="3072" y="912"/>
              <a:chExt cx="192" cy="144"/>
            </a:xfrm>
          </p:grpSpPr>
          <p:sp>
            <p:nvSpPr>
              <p:cNvPr id="480" name="Rectangle 415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81" name="Rectangle 416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82" name="Rectangle 417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83" name="Rectangle 418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267" name="Group 419"/>
            <p:cNvGrpSpPr>
              <a:grpSpLocks/>
            </p:cNvGrpSpPr>
            <p:nvPr/>
          </p:nvGrpSpPr>
          <p:grpSpPr bwMode="auto">
            <a:xfrm rot="5359961">
              <a:off x="168" y="3576"/>
              <a:ext cx="192" cy="144"/>
              <a:chOff x="3072" y="912"/>
              <a:chExt cx="192" cy="144"/>
            </a:xfrm>
          </p:grpSpPr>
          <p:sp>
            <p:nvSpPr>
              <p:cNvPr id="476" name="Rectangle 420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77" name="Rectangle 421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78" name="Rectangle 422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79" name="Rectangle 423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268" name="Group 424"/>
            <p:cNvGrpSpPr>
              <a:grpSpLocks/>
            </p:cNvGrpSpPr>
            <p:nvPr/>
          </p:nvGrpSpPr>
          <p:grpSpPr bwMode="auto">
            <a:xfrm rot="5359961">
              <a:off x="168" y="3816"/>
              <a:ext cx="192" cy="144"/>
              <a:chOff x="3072" y="912"/>
              <a:chExt cx="192" cy="144"/>
            </a:xfrm>
          </p:grpSpPr>
          <p:sp>
            <p:nvSpPr>
              <p:cNvPr id="472" name="Rectangle 425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73" name="Rectangle 426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74" name="Rectangle 427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75" name="Rectangle 428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271" name="Rectangle 429"/>
            <p:cNvSpPr>
              <a:spLocks noChangeArrowheads="1"/>
            </p:cNvSpPr>
            <p:nvPr/>
          </p:nvSpPr>
          <p:spPr bwMode="auto">
            <a:xfrm>
              <a:off x="384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2" name="Rectangle 430"/>
            <p:cNvSpPr>
              <a:spLocks noChangeArrowheads="1"/>
            </p:cNvSpPr>
            <p:nvPr/>
          </p:nvSpPr>
          <p:spPr bwMode="auto">
            <a:xfrm>
              <a:off x="624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3" name="Rectangle 431"/>
            <p:cNvSpPr>
              <a:spLocks noChangeArrowheads="1"/>
            </p:cNvSpPr>
            <p:nvPr/>
          </p:nvSpPr>
          <p:spPr bwMode="auto">
            <a:xfrm>
              <a:off x="384" y="235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4" name="Rectangle 432"/>
            <p:cNvSpPr>
              <a:spLocks noChangeArrowheads="1"/>
            </p:cNvSpPr>
            <p:nvPr/>
          </p:nvSpPr>
          <p:spPr bwMode="auto">
            <a:xfrm>
              <a:off x="624" y="235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5" name="Rectangle 433"/>
            <p:cNvSpPr>
              <a:spLocks noChangeArrowheads="1"/>
            </p:cNvSpPr>
            <p:nvPr/>
          </p:nvSpPr>
          <p:spPr bwMode="auto">
            <a:xfrm>
              <a:off x="384" y="25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6" name="Rectangle 434"/>
            <p:cNvSpPr>
              <a:spLocks noChangeArrowheads="1"/>
            </p:cNvSpPr>
            <p:nvPr/>
          </p:nvSpPr>
          <p:spPr bwMode="auto">
            <a:xfrm>
              <a:off x="624" y="25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7" name="Rectangle 435"/>
            <p:cNvSpPr>
              <a:spLocks noChangeArrowheads="1"/>
            </p:cNvSpPr>
            <p:nvPr/>
          </p:nvSpPr>
          <p:spPr bwMode="auto">
            <a:xfrm>
              <a:off x="384" y="283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8" name="Rectangle 436"/>
            <p:cNvSpPr>
              <a:spLocks noChangeArrowheads="1"/>
            </p:cNvSpPr>
            <p:nvPr/>
          </p:nvSpPr>
          <p:spPr bwMode="auto">
            <a:xfrm>
              <a:off x="624" y="283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9" name="Rectangle 437"/>
            <p:cNvSpPr>
              <a:spLocks noChangeArrowheads="1"/>
            </p:cNvSpPr>
            <p:nvPr/>
          </p:nvSpPr>
          <p:spPr bwMode="auto">
            <a:xfrm>
              <a:off x="384" y="307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0" name="Rectangle 438"/>
            <p:cNvSpPr>
              <a:spLocks noChangeArrowheads="1"/>
            </p:cNvSpPr>
            <p:nvPr/>
          </p:nvSpPr>
          <p:spPr bwMode="auto">
            <a:xfrm>
              <a:off x="624" y="307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1" name="Rectangle 439"/>
            <p:cNvSpPr>
              <a:spLocks noChangeArrowheads="1"/>
            </p:cNvSpPr>
            <p:nvPr/>
          </p:nvSpPr>
          <p:spPr bwMode="auto">
            <a:xfrm>
              <a:off x="384" y="33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2" name="Rectangle 440"/>
            <p:cNvSpPr>
              <a:spLocks noChangeArrowheads="1"/>
            </p:cNvSpPr>
            <p:nvPr/>
          </p:nvSpPr>
          <p:spPr bwMode="auto">
            <a:xfrm>
              <a:off x="624" y="33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3" name="Rectangle 441"/>
            <p:cNvSpPr>
              <a:spLocks noChangeArrowheads="1"/>
            </p:cNvSpPr>
            <p:nvPr/>
          </p:nvSpPr>
          <p:spPr bwMode="auto">
            <a:xfrm>
              <a:off x="864" y="2112"/>
              <a:ext cx="96" cy="912"/>
            </a:xfrm>
            <a:prstGeom prst="rect">
              <a:avLst/>
            </a:prstGeom>
            <a:solidFill>
              <a:srgbClr val="DC008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4" name="Rectangle 442"/>
            <p:cNvSpPr>
              <a:spLocks noChangeArrowheads="1"/>
            </p:cNvSpPr>
            <p:nvPr/>
          </p:nvSpPr>
          <p:spPr bwMode="auto">
            <a:xfrm>
              <a:off x="1008" y="2112"/>
              <a:ext cx="48" cy="912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5" name="Rectangle 443"/>
            <p:cNvSpPr>
              <a:spLocks noChangeArrowheads="1"/>
            </p:cNvSpPr>
            <p:nvPr/>
          </p:nvSpPr>
          <p:spPr bwMode="auto">
            <a:xfrm>
              <a:off x="384" y="355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6" name="Rectangle 444"/>
            <p:cNvSpPr>
              <a:spLocks noChangeArrowheads="1"/>
            </p:cNvSpPr>
            <p:nvPr/>
          </p:nvSpPr>
          <p:spPr bwMode="auto">
            <a:xfrm>
              <a:off x="624" y="355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7" name="Rectangle 445"/>
            <p:cNvSpPr>
              <a:spLocks noChangeArrowheads="1"/>
            </p:cNvSpPr>
            <p:nvPr/>
          </p:nvSpPr>
          <p:spPr bwMode="auto">
            <a:xfrm>
              <a:off x="384" y="37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8" name="Rectangle 446"/>
            <p:cNvSpPr>
              <a:spLocks noChangeArrowheads="1"/>
            </p:cNvSpPr>
            <p:nvPr/>
          </p:nvSpPr>
          <p:spPr bwMode="auto">
            <a:xfrm>
              <a:off x="624" y="37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9" name="Rectangle 447"/>
            <p:cNvSpPr>
              <a:spLocks noChangeArrowheads="1"/>
            </p:cNvSpPr>
            <p:nvPr/>
          </p:nvSpPr>
          <p:spPr bwMode="auto">
            <a:xfrm>
              <a:off x="864" y="3072"/>
              <a:ext cx="96" cy="912"/>
            </a:xfrm>
            <a:prstGeom prst="rect">
              <a:avLst/>
            </a:prstGeom>
            <a:solidFill>
              <a:srgbClr val="DC008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0" name="Rectangle 448"/>
            <p:cNvSpPr>
              <a:spLocks noChangeArrowheads="1"/>
            </p:cNvSpPr>
            <p:nvPr/>
          </p:nvSpPr>
          <p:spPr bwMode="auto">
            <a:xfrm>
              <a:off x="1008" y="3072"/>
              <a:ext cx="48" cy="912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1" name="Rectangle 449"/>
            <p:cNvSpPr>
              <a:spLocks noChangeArrowheads="1"/>
            </p:cNvSpPr>
            <p:nvPr/>
          </p:nvSpPr>
          <p:spPr bwMode="auto">
            <a:xfrm>
              <a:off x="1104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2" name="Rectangle 450"/>
            <p:cNvSpPr>
              <a:spLocks noChangeArrowheads="1"/>
            </p:cNvSpPr>
            <p:nvPr/>
          </p:nvSpPr>
          <p:spPr bwMode="auto">
            <a:xfrm>
              <a:off x="1344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3" name="Rectangle 451"/>
            <p:cNvSpPr>
              <a:spLocks noChangeArrowheads="1"/>
            </p:cNvSpPr>
            <p:nvPr/>
          </p:nvSpPr>
          <p:spPr bwMode="auto">
            <a:xfrm>
              <a:off x="1104" y="235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4" name="Rectangle 452"/>
            <p:cNvSpPr>
              <a:spLocks noChangeArrowheads="1"/>
            </p:cNvSpPr>
            <p:nvPr/>
          </p:nvSpPr>
          <p:spPr bwMode="auto">
            <a:xfrm>
              <a:off x="1344" y="235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5" name="Rectangle 453"/>
            <p:cNvSpPr>
              <a:spLocks noChangeArrowheads="1"/>
            </p:cNvSpPr>
            <p:nvPr/>
          </p:nvSpPr>
          <p:spPr bwMode="auto">
            <a:xfrm>
              <a:off x="1584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6" name="Rectangle 454"/>
            <p:cNvSpPr>
              <a:spLocks noChangeArrowheads="1"/>
            </p:cNvSpPr>
            <p:nvPr/>
          </p:nvSpPr>
          <p:spPr bwMode="auto">
            <a:xfrm>
              <a:off x="1824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" name="Rectangle 455"/>
            <p:cNvSpPr>
              <a:spLocks noChangeArrowheads="1"/>
            </p:cNvSpPr>
            <p:nvPr/>
          </p:nvSpPr>
          <p:spPr bwMode="auto">
            <a:xfrm>
              <a:off x="1584" y="235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8" name="Rectangle 456"/>
            <p:cNvSpPr>
              <a:spLocks noChangeArrowheads="1"/>
            </p:cNvSpPr>
            <p:nvPr/>
          </p:nvSpPr>
          <p:spPr bwMode="auto">
            <a:xfrm>
              <a:off x="1824" y="235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9" name="Rectangle 457"/>
            <p:cNvSpPr>
              <a:spLocks noChangeArrowheads="1"/>
            </p:cNvSpPr>
            <p:nvPr/>
          </p:nvSpPr>
          <p:spPr bwMode="auto">
            <a:xfrm>
              <a:off x="1104" y="25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0" name="Rectangle 458"/>
            <p:cNvSpPr>
              <a:spLocks noChangeArrowheads="1"/>
            </p:cNvSpPr>
            <p:nvPr/>
          </p:nvSpPr>
          <p:spPr bwMode="auto">
            <a:xfrm>
              <a:off x="1344" y="25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1" name="Rectangle 459"/>
            <p:cNvSpPr>
              <a:spLocks noChangeArrowheads="1"/>
            </p:cNvSpPr>
            <p:nvPr/>
          </p:nvSpPr>
          <p:spPr bwMode="auto">
            <a:xfrm>
              <a:off x="1104" y="283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2" name="Rectangle 460"/>
            <p:cNvSpPr>
              <a:spLocks noChangeArrowheads="1"/>
            </p:cNvSpPr>
            <p:nvPr/>
          </p:nvSpPr>
          <p:spPr bwMode="auto">
            <a:xfrm>
              <a:off x="1344" y="283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3" name="Rectangle 461"/>
            <p:cNvSpPr>
              <a:spLocks noChangeArrowheads="1"/>
            </p:cNvSpPr>
            <p:nvPr/>
          </p:nvSpPr>
          <p:spPr bwMode="auto">
            <a:xfrm>
              <a:off x="1584" y="25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4" name="Rectangle 462"/>
            <p:cNvSpPr>
              <a:spLocks noChangeArrowheads="1"/>
            </p:cNvSpPr>
            <p:nvPr/>
          </p:nvSpPr>
          <p:spPr bwMode="auto">
            <a:xfrm>
              <a:off x="1824" y="25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5" name="Rectangle 463"/>
            <p:cNvSpPr>
              <a:spLocks noChangeArrowheads="1"/>
            </p:cNvSpPr>
            <p:nvPr/>
          </p:nvSpPr>
          <p:spPr bwMode="auto">
            <a:xfrm>
              <a:off x="1584" y="283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6" name="Rectangle 464"/>
            <p:cNvSpPr>
              <a:spLocks noChangeArrowheads="1"/>
            </p:cNvSpPr>
            <p:nvPr/>
          </p:nvSpPr>
          <p:spPr bwMode="auto">
            <a:xfrm>
              <a:off x="1824" y="283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" name="Rectangle 465"/>
            <p:cNvSpPr>
              <a:spLocks noChangeArrowheads="1"/>
            </p:cNvSpPr>
            <p:nvPr/>
          </p:nvSpPr>
          <p:spPr bwMode="auto">
            <a:xfrm>
              <a:off x="1104" y="307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8" name="Rectangle 466"/>
            <p:cNvSpPr>
              <a:spLocks noChangeArrowheads="1"/>
            </p:cNvSpPr>
            <p:nvPr/>
          </p:nvSpPr>
          <p:spPr bwMode="auto">
            <a:xfrm>
              <a:off x="1344" y="307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9" name="Rectangle 467"/>
            <p:cNvSpPr>
              <a:spLocks noChangeArrowheads="1"/>
            </p:cNvSpPr>
            <p:nvPr/>
          </p:nvSpPr>
          <p:spPr bwMode="auto">
            <a:xfrm>
              <a:off x="1104" y="33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0" name="Rectangle 468"/>
            <p:cNvSpPr>
              <a:spLocks noChangeArrowheads="1"/>
            </p:cNvSpPr>
            <p:nvPr/>
          </p:nvSpPr>
          <p:spPr bwMode="auto">
            <a:xfrm>
              <a:off x="1344" y="33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1" name="Rectangle 469"/>
            <p:cNvSpPr>
              <a:spLocks noChangeArrowheads="1"/>
            </p:cNvSpPr>
            <p:nvPr/>
          </p:nvSpPr>
          <p:spPr bwMode="auto">
            <a:xfrm>
              <a:off x="1584" y="307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2" name="Rectangle 470"/>
            <p:cNvSpPr>
              <a:spLocks noChangeArrowheads="1"/>
            </p:cNvSpPr>
            <p:nvPr/>
          </p:nvSpPr>
          <p:spPr bwMode="auto">
            <a:xfrm>
              <a:off x="1824" y="307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3" name="Rectangle 471"/>
            <p:cNvSpPr>
              <a:spLocks noChangeArrowheads="1"/>
            </p:cNvSpPr>
            <p:nvPr/>
          </p:nvSpPr>
          <p:spPr bwMode="auto">
            <a:xfrm>
              <a:off x="1584" y="33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4" name="Rectangle 472"/>
            <p:cNvSpPr>
              <a:spLocks noChangeArrowheads="1"/>
            </p:cNvSpPr>
            <p:nvPr/>
          </p:nvSpPr>
          <p:spPr bwMode="auto">
            <a:xfrm>
              <a:off x="1824" y="33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5" name="Rectangle 473"/>
            <p:cNvSpPr>
              <a:spLocks noChangeArrowheads="1"/>
            </p:cNvSpPr>
            <p:nvPr/>
          </p:nvSpPr>
          <p:spPr bwMode="auto">
            <a:xfrm>
              <a:off x="1104" y="355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6" name="Rectangle 474"/>
            <p:cNvSpPr>
              <a:spLocks noChangeArrowheads="1"/>
            </p:cNvSpPr>
            <p:nvPr/>
          </p:nvSpPr>
          <p:spPr bwMode="auto">
            <a:xfrm>
              <a:off x="1344" y="355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7" name="Rectangle 475"/>
            <p:cNvSpPr>
              <a:spLocks noChangeArrowheads="1"/>
            </p:cNvSpPr>
            <p:nvPr/>
          </p:nvSpPr>
          <p:spPr bwMode="auto">
            <a:xfrm>
              <a:off x="1104" y="37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8" name="Rectangle 476"/>
            <p:cNvSpPr>
              <a:spLocks noChangeArrowheads="1"/>
            </p:cNvSpPr>
            <p:nvPr/>
          </p:nvSpPr>
          <p:spPr bwMode="auto">
            <a:xfrm>
              <a:off x="1344" y="37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9" name="Rectangle 477"/>
            <p:cNvSpPr>
              <a:spLocks noChangeArrowheads="1"/>
            </p:cNvSpPr>
            <p:nvPr/>
          </p:nvSpPr>
          <p:spPr bwMode="auto">
            <a:xfrm>
              <a:off x="1584" y="355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0" name="Rectangle 478"/>
            <p:cNvSpPr>
              <a:spLocks noChangeArrowheads="1"/>
            </p:cNvSpPr>
            <p:nvPr/>
          </p:nvSpPr>
          <p:spPr bwMode="auto">
            <a:xfrm>
              <a:off x="1824" y="355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1" name="Rectangle 479"/>
            <p:cNvSpPr>
              <a:spLocks noChangeArrowheads="1"/>
            </p:cNvSpPr>
            <p:nvPr/>
          </p:nvSpPr>
          <p:spPr bwMode="auto">
            <a:xfrm>
              <a:off x="1584" y="37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2" name="Rectangle 480"/>
            <p:cNvSpPr>
              <a:spLocks noChangeArrowheads="1"/>
            </p:cNvSpPr>
            <p:nvPr/>
          </p:nvSpPr>
          <p:spPr bwMode="auto">
            <a:xfrm>
              <a:off x="1824" y="37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269" name="Group 481"/>
            <p:cNvGrpSpPr>
              <a:grpSpLocks/>
            </p:cNvGrpSpPr>
            <p:nvPr/>
          </p:nvGrpSpPr>
          <p:grpSpPr bwMode="auto">
            <a:xfrm rot="5359961">
              <a:off x="5400" y="2136"/>
              <a:ext cx="192" cy="144"/>
              <a:chOff x="3072" y="912"/>
              <a:chExt cx="192" cy="144"/>
            </a:xfrm>
          </p:grpSpPr>
          <p:sp>
            <p:nvSpPr>
              <p:cNvPr id="468" name="Rectangle 482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69" name="Rectangle 483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70" name="Rectangle 484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71" name="Rectangle 485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270" name="Group 486"/>
            <p:cNvGrpSpPr>
              <a:grpSpLocks/>
            </p:cNvGrpSpPr>
            <p:nvPr/>
          </p:nvGrpSpPr>
          <p:grpSpPr bwMode="auto">
            <a:xfrm rot="5359961">
              <a:off x="5400" y="2376"/>
              <a:ext cx="192" cy="144"/>
              <a:chOff x="3072" y="912"/>
              <a:chExt cx="192" cy="144"/>
            </a:xfrm>
          </p:grpSpPr>
          <p:sp>
            <p:nvSpPr>
              <p:cNvPr id="464" name="Rectangle 487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65" name="Rectangle 488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66" name="Rectangle 489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67" name="Rectangle 490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323" name="Group 491"/>
            <p:cNvGrpSpPr>
              <a:grpSpLocks/>
            </p:cNvGrpSpPr>
            <p:nvPr/>
          </p:nvGrpSpPr>
          <p:grpSpPr bwMode="auto">
            <a:xfrm rot="5359961">
              <a:off x="5400" y="2616"/>
              <a:ext cx="192" cy="144"/>
              <a:chOff x="3072" y="912"/>
              <a:chExt cx="192" cy="144"/>
            </a:xfrm>
          </p:grpSpPr>
          <p:sp>
            <p:nvSpPr>
              <p:cNvPr id="460" name="Rectangle 492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61" name="Rectangle 493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62" name="Rectangle 494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63" name="Rectangle 495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324" name="Group 496"/>
            <p:cNvGrpSpPr>
              <a:grpSpLocks/>
            </p:cNvGrpSpPr>
            <p:nvPr/>
          </p:nvGrpSpPr>
          <p:grpSpPr bwMode="auto">
            <a:xfrm rot="5359961">
              <a:off x="5400" y="2856"/>
              <a:ext cx="192" cy="144"/>
              <a:chOff x="3072" y="912"/>
              <a:chExt cx="192" cy="144"/>
            </a:xfrm>
          </p:grpSpPr>
          <p:sp>
            <p:nvSpPr>
              <p:cNvPr id="456" name="Rectangle 497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7" name="Rectangle 498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8" name="Rectangle 499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9" name="Rectangle 500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325" name="Group 501"/>
            <p:cNvGrpSpPr>
              <a:grpSpLocks/>
            </p:cNvGrpSpPr>
            <p:nvPr/>
          </p:nvGrpSpPr>
          <p:grpSpPr bwMode="auto">
            <a:xfrm rot="5359961">
              <a:off x="5400" y="3096"/>
              <a:ext cx="192" cy="144"/>
              <a:chOff x="3072" y="912"/>
              <a:chExt cx="192" cy="144"/>
            </a:xfrm>
          </p:grpSpPr>
          <p:sp>
            <p:nvSpPr>
              <p:cNvPr id="452" name="Rectangle 502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3" name="Rectangle 503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4" name="Rectangle 504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5" name="Rectangle 505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326" name="Group 506"/>
            <p:cNvGrpSpPr>
              <a:grpSpLocks/>
            </p:cNvGrpSpPr>
            <p:nvPr/>
          </p:nvGrpSpPr>
          <p:grpSpPr bwMode="auto">
            <a:xfrm rot="5359961">
              <a:off x="5400" y="3336"/>
              <a:ext cx="192" cy="144"/>
              <a:chOff x="3072" y="912"/>
              <a:chExt cx="192" cy="144"/>
            </a:xfrm>
          </p:grpSpPr>
          <p:sp>
            <p:nvSpPr>
              <p:cNvPr id="448" name="Rectangle 507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49" name="Rectangle 508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0" name="Rectangle 509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1" name="Rectangle 510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327" name="Group 511"/>
            <p:cNvGrpSpPr>
              <a:grpSpLocks/>
            </p:cNvGrpSpPr>
            <p:nvPr/>
          </p:nvGrpSpPr>
          <p:grpSpPr bwMode="auto">
            <a:xfrm rot="5359961">
              <a:off x="5400" y="3576"/>
              <a:ext cx="192" cy="144"/>
              <a:chOff x="3072" y="912"/>
              <a:chExt cx="192" cy="144"/>
            </a:xfrm>
          </p:grpSpPr>
          <p:sp>
            <p:nvSpPr>
              <p:cNvPr id="444" name="Rectangle 512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45" name="Rectangle 513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46" name="Rectangle 514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47" name="Rectangle 515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328" name="Group 516"/>
            <p:cNvGrpSpPr>
              <a:grpSpLocks/>
            </p:cNvGrpSpPr>
            <p:nvPr/>
          </p:nvGrpSpPr>
          <p:grpSpPr bwMode="auto">
            <a:xfrm rot="5359961">
              <a:off x="5400" y="3816"/>
              <a:ext cx="192" cy="144"/>
              <a:chOff x="3072" y="912"/>
              <a:chExt cx="192" cy="144"/>
            </a:xfrm>
          </p:grpSpPr>
          <p:sp>
            <p:nvSpPr>
              <p:cNvPr id="440" name="Rectangle 517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41" name="Rectangle 518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42" name="Rectangle 519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43" name="Rectangle 520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31" name="Rectangle 521"/>
            <p:cNvSpPr>
              <a:spLocks noChangeArrowheads="1"/>
            </p:cNvSpPr>
            <p:nvPr/>
          </p:nvSpPr>
          <p:spPr bwMode="auto">
            <a:xfrm>
              <a:off x="2304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2" name="Rectangle 522"/>
            <p:cNvSpPr>
              <a:spLocks noChangeArrowheads="1"/>
            </p:cNvSpPr>
            <p:nvPr/>
          </p:nvSpPr>
          <p:spPr bwMode="auto">
            <a:xfrm>
              <a:off x="2544" y="21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3" name="Rectangle 523"/>
            <p:cNvSpPr>
              <a:spLocks noChangeArrowheads="1"/>
            </p:cNvSpPr>
            <p:nvPr/>
          </p:nvSpPr>
          <p:spPr bwMode="auto">
            <a:xfrm>
              <a:off x="2304" y="235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4" name="Rectangle 524"/>
            <p:cNvSpPr>
              <a:spLocks noChangeArrowheads="1"/>
            </p:cNvSpPr>
            <p:nvPr/>
          </p:nvSpPr>
          <p:spPr bwMode="auto">
            <a:xfrm>
              <a:off x="2544" y="235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5" name="Rectangle 525"/>
            <p:cNvSpPr>
              <a:spLocks noChangeArrowheads="1"/>
            </p:cNvSpPr>
            <p:nvPr/>
          </p:nvSpPr>
          <p:spPr bwMode="auto">
            <a:xfrm>
              <a:off x="2304" y="25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6" name="Rectangle 526"/>
            <p:cNvSpPr>
              <a:spLocks noChangeArrowheads="1"/>
            </p:cNvSpPr>
            <p:nvPr/>
          </p:nvSpPr>
          <p:spPr bwMode="auto">
            <a:xfrm>
              <a:off x="2544" y="25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7" name="Rectangle 527"/>
            <p:cNvSpPr>
              <a:spLocks noChangeArrowheads="1"/>
            </p:cNvSpPr>
            <p:nvPr/>
          </p:nvSpPr>
          <p:spPr bwMode="auto">
            <a:xfrm>
              <a:off x="2304" y="283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8" name="Rectangle 528"/>
            <p:cNvSpPr>
              <a:spLocks noChangeArrowheads="1"/>
            </p:cNvSpPr>
            <p:nvPr/>
          </p:nvSpPr>
          <p:spPr bwMode="auto">
            <a:xfrm>
              <a:off x="2544" y="283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9" name="Rectangle 529"/>
            <p:cNvSpPr>
              <a:spLocks noChangeArrowheads="1"/>
            </p:cNvSpPr>
            <p:nvPr/>
          </p:nvSpPr>
          <p:spPr bwMode="auto">
            <a:xfrm>
              <a:off x="2304" y="307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0" name="Rectangle 530"/>
            <p:cNvSpPr>
              <a:spLocks noChangeArrowheads="1"/>
            </p:cNvSpPr>
            <p:nvPr/>
          </p:nvSpPr>
          <p:spPr bwMode="auto">
            <a:xfrm>
              <a:off x="2544" y="307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1" name="Rectangle 531"/>
            <p:cNvSpPr>
              <a:spLocks noChangeArrowheads="1"/>
            </p:cNvSpPr>
            <p:nvPr/>
          </p:nvSpPr>
          <p:spPr bwMode="auto">
            <a:xfrm>
              <a:off x="2304" y="33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2" name="Rectangle 532"/>
            <p:cNvSpPr>
              <a:spLocks noChangeArrowheads="1"/>
            </p:cNvSpPr>
            <p:nvPr/>
          </p:nvSpPr>
          <p:spPr bwMode="auto">
            <a:xfrm>
              <a:off x="2544" y="331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3" name="Rectangle 533"/>
            <p:cNvSpPr>
              <a:spLocks noChangeArrowheads="1"/>
            </p:cNvSpPr>
            <p:nvPr/>
          </p:nvSpPr>
          <p:spPr bwMode="auto">
            <a:xfrm>
              <a:off x="2304" y="355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4" name="Rectangle 534"/>
            <p:cNvSpPr>
              <a:spLocks noChangeArrowheads="1"/>
            </p:cNvSpPr>
            <p:nvPr/>
          </p:nvSpPr>
          <p:spPr bwMode="auto">
            <a:xfrm>
              <a:off x="2544" y="355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5" name="Rectangle 535"/>
            <p:cNvSpPr>
              <a:spLocks noChangeArrowheads="1"/>
            </p:cNvSpPr>
            <p:nvPr/>
          </p:nvSpPr>
          <p:spPr bwMode="auto">
            <a:xfrm>
              <a:off x="2304" y="37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6" name="Rectangle 536"/>
            <p:cNvSpPr>
              <a:spLocks noChangeArrowheads="1"/>
            </p:cNvSpPr>
            <p:nvPr/>
          </p:nvSpPr>
          <p:spPr bwMode="auto">
            <a:xfrm>
              <a:off x="2544" y="3792"/>
              <a:ext cx="192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7" name="Rectangle 537"/>
            <p:cNvSpPr>
              <a:spLocks noChangeArrowheads="1"/>
            </p:cNvSpPr>
            <p:nvPr/>
          </p:nvSpPr>
          <p:spPr bwMode="auto">
            <a:xfrm>
              <a:off x="2064" y="2112"/>
              <a:ext cx="96" cy="912"/>
            </a:xfrm>
            <a:prstGeom prst="rect">
              <a:avLst/>
            </a:prstGeom>
            <a:solidFill>
              <a:srgbClr val="DC008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" name="Rectangle 538"/>
            <p:cNvSpPr>
              <a:spLocks noChangeArrowheads="1"/>
            </p:cNvSpPr>
            <p:nvPr/>
          </p:nvSpPr>
          <p:spPr bwMode="auto">
            <a:xfrm>
              <a:off x="2208" y="2112"/>
              <a:ext cx="48" cy="912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9" name="Rectangle 539"/>
            <p:cNvSpPr>
              <a:spLocks noChangeArrowheads="1"/>
            </p:cNvSpPr>
            <p:nvPr/>
          </p:nvSpPr>
          <p:spPr bwMode="auto">
            <a:xfrm>
              <a:off x="2064" y="3072"/>
              <a:ext cx="96" cy="912"/>
            </a:xfrm>
            <a:prstGeom prst="rect">
              <a:avLst/>
            </a:prstGeom>
            <a:solidFill>
              <a:srgbClr val="DC008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0" name="Rectangle 540"/>
            <p:cNvSpPr>
              <a:spLocks noChangeArrowheads="1"/>
            </p:cNvSpPr>
            <p:nvPr/>
          </p:nvSpPr>
          <p:spPr bwMode="auto">
            <a:xfrm>
              <a:off x="2208" y="3072"/>
              <a:ext cx="48" cy="912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1" name="Rectangle 541"/>
            <p:cNvSpPr>
              <a:spLocks noChangeArrowheads="1"/>
            </p:cNvSpPr>
            <p:nvPr/>
          </p:nvSpPr>
          <p:spPr bwMode="auto">
            <a:xfrm>
              <a:off x="3504" y="4032"/>
              <a:ext cx="192" cy="1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2" name="Rectangle 542"/>
            <p:cNvSpPr>
              <a:spLocks noChangeArrowheads="1"/>
            </p:cNvSpPr>
            <p:nvPr/>
          </p:nvSpPr>
          <p:spPr bwMode="auto">
            <a:xfrm>
              <a:off x="4704" y="4032"/>
              <a:ext cx="192" cy="1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329" name="Group 543"/>
            <p:cNvGrpSpPr>
              <a:grpSpLocks/>
            </p:cNvGrpSpPr>
            <p:nvPr/>
          </p:nvGrpSpPr>
          <p:grpSpPr bwMode="auto">
            <a:xfrm>
              <a:off x="3024" y="4032"/>
              <a:ext cx="192" cy="144"/>
              <a:chOff x="3072" y="912"/>
              <a:chExt cx="192" cy="144"/>
            </a:xfrm>
          </p:grpSpPr>
          <p:sp>
            <p:nvSpPr>
              <p:cNvPr id="436" name="Rectangle 544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7" name="Rectangle 545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8" name="Rectangle 546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9" name="Rectangle 547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330" name="Group 548"/>
            <p:cNvGrpSpPr>
              <a:grpSpLocks/>
            </p:cNvGrpSpPr>
            <p:nvPr/>
          </p:nvGrpSpPr>
          <p:grpSpPr bwMode="auto">
            <a:xfrm>
              <a:off x="3264" y="4032"/>
              <a:ext cx="192" cy="144"/>
              <a:chOff x="3072" y="912"/>
              <a:chExt cx="192" cy="144"/>
            </a:xfrm>
          </p:grpSpPr>
          <p:sp>
            <p:nvSpPr>
              <p:cNvPr id="432" name="Rectangle 549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3" name="Rectangle 550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4" name="Rectangle 551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5" name="Rectangle 552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353" name="Group 553"/>
            <p:cNvGrpSpPr>
              <a:grpSpLocks/>
            </p:cNvGrpSpPr>
            <p:nvPr/>
          </p:nvGrpSpPr>
          <p:grpSpPr bwMode="auto">
            <a:xfrm>
              <a:off x="3744" y="4032"/>
              <a:ext cx="192" cy="144"/>
              <a:chOff x="3072" y="912"/>
              <a:chExt cx="192" cy="144"/>
            </a:xfrm>
          </p:grpSpPr>
          <p:sp>
            <p:nvSpPr>
              <p:cNvPr id="428" name="Rectangle 554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29" name="Rectangle 555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0" name="Rectangle 556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31" name="Rectangle 557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354" name="Group 558"/>
            <p:cNvGrpSpPr>
              <a:grpSpLocks/>
            </p:cNvGrpSpPr>
            <p:nvPr/>
          </p:nvGrpSpPr>
          <p:grpSpPr bwMode="auto">
            <a:xfrm>
              <a:off x="3984" y="4032"/>
              <a:ext cx="192" cy="144"/>
              <a:chOff x="3072" y="912"/>
              <a:chExt cx="192" cy="144"/>
            </a:xfrm>
          </p:grpSpPr>
          <p:sp>
            <p:nvSpPr>
              <p:cNvPr id="424" name="Rectangle 559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25" name="Rectangle 560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26" name="Rectangle 561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27" name="Rectangle 562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355" name="Group 563"/>
            <p:cNvGrpSpPr>
              <a:grpSpLocks/>
            </p:cNvGrpSpPr>
            <p:nvPr/>
          </p:nvGrpSpPr>
          <p:grpSpPr bwMode="auto">
            <a:xfrm>
              <a:off x="4224" y="4032"/>
              <a:ext cx="192" cy="144"/>
              <a:chOff x="3072" y="912"/>
              <a:chExt cx="192" cy="144"/>
            </a:xfrm>
          </p:grpSpPr>
          <p:sp>
            <p:nvSpPr>
              <p:cNvPr id="420" name="Rectangle 564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21" name="Rectangle 565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22" name="Rectangle 566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23" name="Rectangle 567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356" name="Group 568"/>
            <p:cNvGrpSpPr>
              <a:grpSpLocks/>
            </p:cNvGrpSpPr>
            <p:nvPr/>
          </p:nvGrpSpPr>
          <p:grpSpPr bwMode="auto">
            <a:xfrm>
              <a:off x="4464" y="4032"/>
              <a:ext cx="192" cy="144"/>
              <a:chOff x="3072" y="912"/>
              <a:chExt cx="192" cy="144"/>
            </a:xfrm>
          </p:grpSpPr>
          <p:sp>
            <p:nvSpPr>
              <p:cNvPr id="416" name="Rectangle 569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17" name="Rectangle 570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18" name="Rectangle 571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19" name="Rectangle 572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357" name="Group 573"/>
            <p:cNvGrpSpPr>
              <a:grpSpLocks/>
            </p:cNvGrpSpPr>
            <p:nvPr/>
          </p:nvGrpSpPr>
          <p:grpSpPr bwMode="auto">
            <a:xfrm>
              <a:off x="4944" y="4032"/>
              <a:ext cx="192" cy="144"/>
              <a:chOff x="3072" y="912"/>
              <a:chExt cx="192" cy="144"/>
            </a:xfrm>
          </p:grpSpPr>
          <p:sp>
            <p:nvSpPr>
              <p:cNvPr id="412" name="Rectangle 574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13" name="Rectangle 575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14" name="Rectangle 576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15" name="Rectangle 577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358" name="Group 578"/>
            <p:cNvGrpSpPr>
              <a:grpSpLocks/>
            </p:cNvGrpSpPr>
            <p:nvPr/>
          </p:nvGrpSpPr>
          <p:grpSpPr bwMode="auto">
            <a:xfrm>
              <a:off x="5184" y="4032"/>
              <a:ext cx="192" cy="144"/>
              <a:chOff x="3072" y="912"/>
              <a:chExt cx="192" cy="144"/>
            </a:xfrm>
          </p:grpSpPr>
          <p:sp>
            <p:nvSpPr>
              <p:cNvPr id="408" name="Rectangle 579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09" name="Rectangle 580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10" name="Rectangle 581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11" name="Rectangle 582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359" name="Group 583"/>
            <p:cNvGrpSpPr>
              <a:grpSpLocks/>
            </p:cNvGrpSpPr>
            <p:nvPr/>
          </p:nvGrpSpPr>
          <p:grpSpPr bwMode="auto">
            <a:xfrm rot="-10800000">
              <a:off x="2784" y="4032"/>
              <a:ext cx="192" cy="96"/>
              <a:chOff x="2784" y="4080"/>
              <a:chExt cx="192" cy="96"/>
            </a:xfrm>
          </p:grpSpPr>
          <p:sp>
            <p:nvSpPr>
              <p:cNvPr id="404" name="AutoShape 584"/>
              <p:cNvSpPr>
                <a:spLocks noChangeArrowheads="1"/>
              </p:cNvSpPr>
              <p:nvPr/>
            </p:nvSpPr>
            <p:spPr bwMode="auto">
              <a:xfrm rot="10770867">
                <a:off x="2784" y="4080"/>
                <a:ext cx="48" cy="9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05" name="AutoShape 585"/>
              <p:cNvSpPr>
                <a:spLocks noChangeArrowheads="1"/>
              </p:cNvSpPr>
              <p:nvPr/>
            </p:nvSpPr>
            <p:spPr bwMode="auto">
              <a:xfrm rot="10770867">
                <a:off x="2832" y="4080"/>
                <a:ext cx="48" cy="9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06" name="AutoShape 586"/>
              <p:cNvSpPr>
                <a:spLocks noChangeArrowheads="1"/>
              </p:cNvSpPr>
              <p:nvPr/>
            </p:nvSpPr>
            <p:spPr bwMode="auto">
              <a:xfrm rot="10770867">
                <a:off x="2880" y="4080"/>
                <a:ext cx="48" cy="9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07" name="AutoShape 587"/>
              <p:cNvSpPr>
                <a:spLocks noChangeArrowheads="1"/>
              </p:cNvSpPr>
              <p:nvPr/>
            </p:nvSpPr>
            <p:spPr bwMode="auto">
              <a:xfrm rot="10770867">
                <a:off x="2928" y="4080"/>
                <a:ext cx="48" cy="9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62" name="Rectangle 588"/>
            <p:cNvSpPr>
              <a:spLocks noChangeArrowheads="1"/>
            </p:cNvSpPr>
            <p:nvPr/>
          </p:nvSpPr>
          <p:spPr bwMode="auto">
            <a:xfrm>
              <a:off x="864" y="4032"/>
              <a:ext cx="192" cy="1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360" name="Group 589"/>
            <p:cNvGrpSpPr>
              <a:grpSpLocks/>
            </p:cNvGrpSpPr>
            <p:nvPr/>
          </p:nvGrpSpPr>
          <p:grpSpPr bwMode="auto">
            <a:xfrm>
              <a:off x="384" y="4032"/>
              <a:ext cx="192" cy="144"/>
              <a:chOff x="3072" y="912"/>
              <a:chExt cx="192" cy="144"/>
            </a:xfrm>
          </p:grpSpPr>
          <p:sp>
            <p:nvSpPr>
              <p:cNvPr id="400" name="Rectangle 590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01" name="Rectangle 591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02" name="Rectangle 592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03" name="Rectangle 593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361" name="Group 594"/>
            <p:cNvGrpSpPr>
              <a:grpSpLocks/>
            </p:cNvGrpSpPr>
            <p:nvPr/>
          </p:nvGrpSpPr>
          <p:grpSpPr bwMode="auto">
            <a:xfrm>
              <a:off x="624" y="4032"/>
              <a:ext cx="192" cy="144"/>
              <a:chOff x="3072" y="912"/>
              <a:chExt cx="192" cy="144"/>
            </a:xfrm>
          </p:grpSpPr>
          <p:sp>
            <p:nvSpPr>
              <p:cNvPr id="396" name="Rectangle 595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7" name="Rectangle 596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8" name="Rectangle 597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9" name="Rectangle 598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363" name="Group 599"/>
            <p:cNvGrpSpPr>
              <a:grpSpLocks/>
            </p:cNvGrpSpPr>
            <p:nvPr/>
          </p:nvGrpSpPr>
          <p:grpSpPr bwMode="auto">
            <a:xfrm>
              <a:off x="1104" y="4032"/>
              <a:ext cx="192" cy="144"/>
              <a:chOff x="3072" y="912"/>
              <a:chExt cx="192" cy="144"/>
            </a:xfrm>
          </p:grpSpPr>
          <p:sp>
            <p:nvSpPr>
              <p:cNvPr id="392" name="Rectangle 600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3" name="Rectangle 601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4" name="Rectangle 602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5" name="Rectangle 603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364" name="Group 604"/>
            <p:cNvGrpSpPr>
              <a:grpSpLocks/>
            </p:cNvGrpSpPr>
            <p:nvPr/>
          </p:nvGrpSpPr>
          <p:grpSpPr bwMode="auto">
            <a:xfrm>
              <a:off x="1344" y="4032"/>
              <a:ext cx="192" cy="144"/>
              <a:chOff x="3072" y="912"/>
              <a:chExt cx="192" cy="144"/>
            </a:xfrm>
          </p:grpSpPr>
          <p:sp>
            <p:nvSpPr>
              <p:cNvPr id="388" name="Rectangle 605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89" name="Rectangle 606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0" name="Rectangle 607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91" name="Rectangle 608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365" name="Group 609"/>
            <p:cNvGrpSpPr>
              <a:grpSpLocks/>
            </p:cNvGrpSpPr>
            <p:nvPr/>
          </p:nvGrpSpPr>
          <p:grpSpPr bwMode="auto">
            <a:xfrm>
              <a:off x="1584" y="4032"/>
              <a:ext cx="192" cy="144"/>
              <a:chOff x="3072" y="912"/>
              <a:chExt cx="192" cy="144"/>
            </a:xfrm>
          </p:grpSpPr>
          <p:sp>
            <p:nvSpPr>
              <p:cNvPr id="384" name="Rectangle 610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85" name="Rectangle 611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86" name="Rectangle 612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87" name="Rectangle 613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366" name="Group 614"/>
            <p:cNvGrpSpPr>
              <a:grpSpLocks/>
            </p:cNvGrpSpPr>
            <p:nvPr/>
          </p:nvGrpSpPr>
          <p:grpSpPr bwMode="auto">
            <a:xfrm>
              <a:off x="1824" y="4032"/>
              <a:ext cx="192" cy="144"/>
              <a:chOff x="3072" y="912"/>
              <a:chExt cx="192" cy="144"/>
            </a:xfrm>
          </p:grpSpPr>
          <p:sp>
            <p:nvSpPr>
              <p:cNvPr id="380" name="Rectangle 615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81" name="Rectangle 616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82" name="Rectangle 617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83" name="Rectangle 618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69" name="Rectangle 619"/>
            <p:cNvSpPr>
              <a:spLocks noChangeArrowheads="1"/>
            </p:cNvSpPr>
            <p:nvPr/>
          </p:nvSpPr>
          <p:spPr bwMode="auto">
            <a:xfrm>
              <a:off x="2064" y="4032"/>
              <a:ext cx="192" cy="14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367" name="Group 620"/>
            <p:cNvGrpSpPr>
              <a:grpSpLocks/>
            </p:cNvGrpSpPr>
            <p:nvPr/>
          </p:nvGrpSpPr>
          <p:grpSpPr bwMode="auto">
            <a:xfrm>
              <a:off x="2304" y="4032"/>
              <a:ext cx="192" cy="144"/>
              <a:chOff x="3072" y="912"/>
              <a:chExt cx="192" cy="144"/>
            </a:xfrm>
          </p:grpSpPr>
          <p:sp>
            <p:nvSpPr>
              <p:cNvPr id="376" name="Rectangle 621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77" name="Rectangle 622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78" name="Rectangle 623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79" name="Rectangle 624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368" name="Group 625"/>
            <p:cNvGrpSpPr>
              <a:grpSpLocks/>
            </p:cNvGrpSpPr>
            <p:nvPr/>
          </p:nvGrpSpPr>
          <p:grpSpPr bwMode="auto">
            <a:xfrm>
              <a:off x="2544" y="4032"/>
              <a:ext cx="192" cy="144"/>
              <a:chOff x="3072" y="912"/>
              <a:chExt cx="192" cy="144"/>
            </a:xfrm>
          </p:grpSpPr>
          <p:sp>
            <p:nvSpPr>
              <p:cNvPr id="372" name="Rectangle 626"/>
              <p:cNvSpPr>
                <a:spLocks noChangeArrowheads="1"/>
              </p:cNvSpPr>
              <p:nvPr/>
            </p:nvSpPr>
            <p:spPr bwMode="auto">
              <a:xfrm>
                <a:off x="3072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73" name="Rectangle 627"/>
              <p:cNvSpPr>
                <a:spLocks noChangeArrowheads="1"/>
              </p:cNvSpPr>
              <p:nvPr/>
            </p:nvSpPr>
            <p:spPr bwMode="auto">
              <a:xfrm>
                <a:off x="3120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74" name="Rectangle 628"/>
              <p:cNvSpPr>
                <a:spLocks noChangeArrowheads="1"/>
              </p:cNvSpPr>
              <p:nvPr/>
            </p:nvSpPr>
            <p:spPr bwMode="auto">
              <a:xfrm>
                <a:off x="3168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75" name="Rectangle 629"/>
              <p:cNvSpPr>
                <a:spLocks noChangeArrowheads="1"/>
              </p:cNvSpPr>
              <p:nvPr/>
            </p:nvSpPr>
            <p:spPr bwMode="auto">
              <a:xfrm>
                <a:off x="3216" y="912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632" name="Rectangle 630"/>
          <p:cNvSpPr>
            <a:spLocks noChangeAspect="1" noChangeArrowheads="1"/>
          </p:cNvSpPr>
          <p:nvPr/>
        </p:nvSpPr>
        <p:spPr bwMode="auto">
          <a:xfrm>
            <a:off x="8080376" y="2401888"/>
            <a:ext cx="1867499" cy="2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wrap="none" lIns="41275" tIns="17462" rIns="41275" bIns="17462">
            <a:spAutoFit/>
          </a:bodyPr>
          <a:lstStyle/>
          <a:p>
            <a:pPr defTabSz="796925"/>
            <a:r>
              <a:rPr lang="en-US" sz="1700" b="1">
                <a:latin typeface="Arial" pitchFamily="34" charset="0"/>
              </a:rPr>
              <a:t>I/O Blocks (IOBs)</a:t>
            </a:r>
          </a:p>
        </p:txBody>
      </p:sp>
      <p:sp>
        <p:nvSpPr>
          <p:cNvPr id="633" name="Line 631"/>
          <p:cNvSpPr>
            <a:spLocks noChangeShapeType="1"/>
          </p:cNvSpPr>
          <p:nvPr/>
        </p:nvSpPr>
        <p:spPr bwMode="auto">
          <a:xfrm flipH="1" flipV="1">
            <a:off x="7054851" y="2439987"/>
            <a:ext cx="1025525" cy="12065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sm" len="sm"/>
            <a:tailEnd type="oval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634" name="Line 632"/>
          <p:cNvSpPr>
            <a:spLocks noChangeShapeType="1"/>
          </p:cNvSpPr>
          <p:nvPr/>
        </p:nvSpPr>
        <p:spPr bwMode="auto">
          <a:xfrm flipH="1">
            <a:off x="7621589" y="2525712"/>
            <a:ext cx="458787" cy="304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sm" len="sm"/>
            <a:tailEnd type="oval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635" name="Rectangle 633"/>
          <p:cNvSpPr>
            <a:spLocks noChangeAspect="1" noChangeArrowheads="1"/>
          </p:cNvSpPr>
          <p:nvPr/>
        </p:nvSpPr>
        <p:spPr bwMode="auto">
          <a:xfrm>
            <a:off x="8213725" y="4581526"/>
            <a:ext cx="1550988" cy="820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lIns="41275" tIns="17462" rIns="41275" bIns="17462">
            <a:spAutoFit/>
          </a:bodyPr>
          <a:lstStyle/>
          <a:p>
            <a:pPr defTabSz="796925"/>
            <a:r>
              <a:rPr lang="en-US" sz="1700" b="1">
                <a:latin typeface="Arial" pitchFamily="34" charset="0"/>
              </a:rPr>
              <a:t>Configurable</a:t>
            </a:r>
          </a:p>
          <a:p>
            <a:pPr defTabSz="796925"/>
            <a:r>
              <a:rPr lang="en-US" sz="1700" b="1">
                <a:latin typeface="Arial" pitchFamily="34" charset="0"/>
              </a:rPr>
              <a:t>Logic Blocks (CLBs)</a:t>
            </a:r>
          </a:p>
        </p:txBody>
      </p:sp>
      <p:sp>
        <p:nvSpPr>
          <p:cNvPr id="636" name="Line 634"/>
          <p:cNvSpPr>
            <a:spLocks noChangeShapeType="1"/>
          </p:cNvSpPr>
          <p:nvPr/>
        </p:nvSpPr>
        <p:spPr bwMode="auto">
          <a:xfrm flipH="1" flipV="1">
            <a:off x="7451726" y="4554537"/>
            <a:ext cx="708025" cy="24765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sm" len="sm"/>
            <a:tailEnd type="oval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637" name="Line 635"/>
          <p:cNvSpPr>
            <a:spLocks noChangeShapeType="1"/>
          </p:cNvSpPr>
          <p:nvPr/>
        </p:nvSpPr>
        <p:spPr bwMode="auto">
          <a:xfrm flipH="1">
            <a:off x="6645276" y="4803776"/>
            <a:ext cx="1514475" cy="312737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sm" len="sm"/>
            <a:tailEnd type="oval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638" name="Rectangle 636"/>
          <p:cNvSpPr>
            <a:spLocks noChangeAspect="1" noChangeArrowheads="1"/>
          </p:cNvSpPr>
          <p:nvPr/>
        </p:nvSpPr>
        <p:spPr bwMode="auto">
          <a:xfrm>
            <a:off x="6026150" y="6135688"/>
            <a:ext cx="2425700" cy="2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lIns="41275" tIns="17462" rIns="41275" bIns="17462">
            <a:spAutoFit/>
          </a:bodyPr>
          <a:lstStyle/>
          <a:p>
            <a:pPr defTabSz="796925"/>
            <a:r>
              <a:rPr lang="en-US" sz="1700" b="1" dirty="0">
                <a:latin typeface="Arial" pitchFamily="34" charset="0"/>
              </a:rPr>
              <a:t>Clock Management</a:t>
            </a:r>
          </a:p>
        </p:txBody>
      </p:sp>
      <p:sp>
        <p:nvSpPr>
          <p:cNvPr id="639" name="Freeform 637"/>
          <p:cNvSpPr>
            <a:spLocks/>
          </p:cNvSpPr>
          <p:nvPr/>
        </p:nvSpPr>
        <p:spPr bwMode="auto">
          <a:xfrm>
            <a:off x="6111875" y="5468938"/>
            <a:ext cx="1588" cy="677863"/>
          </a:xfrm>
          <a:custGeom>
            <a:avLst/>
            <a:gdLst/>
            <a:ahLst/>
            <a:cxnLst>
              <a:cxn ang="0">
                <a:pos x="0" y="427"/>
              </a:cxn>
              <a:cxn ang="0">
                <a:pos x="0" y="0"/>
              </a:cxn>
            </a:cxnLst>
            <a:rect l="0" t="0" r="r" b="b"/>
            <a:pathLst>
              <a:path w="1" h="427">
                <a:moveTo>
                  <a:pt x="0" y="427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9900"/>
            </a:solidFill>
            <a:round/>
            <a:headEnd type="none" w="sm" len="sm"/>
            <a:tailEnd type="oval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640" name="Rectangle 638"/>
          <p:cNvSpPr>
            <a:spLocks noChangeAspect="1" noChangeArrowheads="1"/>
          </p:cNvSpPr>
          <p:nvPr/>
        </p:nvSpPr>
        <p:spPr bwMode="auto">
          <a:xfrm>
            <a:off x="2170113" y="2468563"/>
            <a:ext cx="2076450" cy="558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lIns="41275" tIns="17462" rIns="41275" bIns="17462">
            <a:spAutoFit/>
          </a:bodyPr>
          <a:lstStyle/>
          <a:p>
            <a:pPr defTabSz="796925"/>
            <a:r>
              <a:rPr lang="en-US" sz="1700" b="1" dirty="0">
                <a:latin typeface="Arial" pitchFamily="34" charset="0"/>
              </a:rPr>
              <a:t>Block </a:t>
            </a:r>
            <a:r>
              <a:rPr lang="en-US" sz="1700" b="1" dirty="0" err="1">
                <a:latin typeface="Arial" pitchFamily="34" charset="0"/>
              </a:rPr>
              <a:t>SelectRAM</a:t>
            </a:r>
            <a:r>
              <a:rPr lang="en-US" sz="1700" b="1" dirty="0">
                <a:latin typeface="Arial" pitchFamily="34" charset="0"/>
                <a:cs typeface="Arial" pitchFamily="34" charset="0"/>
              </a:rPr>
              <a:t>™</a:t>
            </a:r>
          </a:p>
          <a:p>
            <a:pPr defTabSz="796925"/>
            <a:r>
              <a:rPr lang="en-US" sz="1700" b="1" dirty="0">
                <a:latin typeface="Arial" pitchFamily="34" charset="0"/>
                <a:cs typeface="Arial" pitchFamily="34" charset="0"/>
              </a:rPr>
              <a:t>resource</a:t>
            </a:r>
            <a:endParaRPr lang="en-US" sz="1700" b="1" dirty="0">
              <a:latin typeface="Arial" pitchFamily="34" charset="0"/>
            </a:endParaRPr>
          </a:p>
        </p:txBody>
      </p:sp>
      <p:sp>
        <p:nvSpPr>
          <p:cNvPr id="641" name="Line 639"/>
          <p:cNvSpPr>
            <a:spLocks noChangeShapeType="1"/>
          </p:cNvSpPr>
          <p:nvPr/>
        </p:nvSpPr>
        <p:spPr bwMode="auto">
          <a:xfrm flipV="1">
            <a:off x="4348163" y="2620962"/>
            <a:ext cx="563562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sm" len="sm"/>
            <a:tailEnd type="oval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642" name="Rectangle 640"/>
          <p:cNvSpPr>
            <a:spLocks noChangeAspect="1" noChangeArrowheads="1"/>
          </p:cNvSpPr>
          <p:nvPr/>
        </p:nvSpPr>
        <p:spPr bwMode="auto">
          <a:xfrm>
            <a:off x="2501900" y="4021138"/>
            <a:ext cx="1295400" cy="558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lIns="41275" tIns="17462" rIns="41275" bIns="17462">
            <a:spAutoFit/>
          </a:bodyPr>
          <a:lstStyle/>
          <a:p>
            <a:pPr defTabSz="796925"/>
            <a:r>
              <a:rPr lang="en-US" sz="1700" b="1">
                <a:latin typeface="Arial" pitchFamily="34" charset="0"/>
              </a:rPr>
              <a:t>Dedicated multipliers</a:t>
            </a:r>
          </a:p>
        </p:txBody>
      </p:sp>
      <p:sp>
        <p:nvSpPr>
          <p:cNvPr id="643" name="Line 641"/>
          <p:cNvSpPr>
            <a:spLocks noChangeShapeType="1"/>
          </p:cNvSpPr>
          <p:nvPr/>
        </p:nvSpPr>
        <p:spPr bwMode="auto">
          <a:xfrm flipV="1">
            <a:off x="3673475" y="3868737"/>
            <a:ext cx="1314450" cy="381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sm" len="sm"/>
            <a:tailEnd type="oval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644" name="Line 642"/>
          <p:cNvSpPr>
            <a:spLocks noChangeShapeType="1"/>
          </p:cNvSpPr>
          <p:nvPr/>
        </p:nvSpPr>
        <p:spPr bwMode="auto">
          <a:xfrm>
            <a:off x="3673476" y="4249737"/>
            <a:ext cx="1323975" cy="609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sm" len="sm"/>
            <a:tailEnd type="oval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645" name="Line 643"/>
          <p:cNvSpPr>
            <a:spLocks noChangeShapeType="1"/>
          </p:cNvSpPr>
          <p:nvPr/>
        </p:nvSpPr>
        <p:spPr bwMode="auto">
          <a:xfrm flipH="1">
            <a:off x="6994525" y="3611563"/>
            <a:ext cx="895350" cy="9525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sm" len="sm"/>
            <a:tailEnd type="oval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  <p:sp>
        <p:nvSpPr>
          <p:cNvPr id="646" name="Rectangle 644"/>
          <p:cNvSpPr>
            <a:spLocks noChangeAspect="1" noChangeArrowheads="1"/>
          </p:cNvSpPr>
          <p:nvPr/>
        </p:nvSpPr>
        <p:spPr bwMode="auto">
          <a:xfrm>
            <a:off x="8054975" y="3471863"/>
            <a:ext cx="1874838" cy="558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</p:spPr>
        <p:txBody>
          <a:bodyPr lIns="41275" tIns="17462" rIns="41275" bIns="17462">
            <a:spAutoFit/>
          </a:bodyPr>
          <a:lstStyle/>
          <a:p>
            <a:pPr defTabSz="796925"/>
            <a:r>
              <a:rPr lang="en-US" sz="1700" b="1">
                <a:latin typeface="Arial" pitchFamily="34" charset="0"/>
              </a:rPr>
              <a:t>Programmable interconnect</a:t>
            </a:r>
          </a:p>
        </p:txBody>
      </p:sp>
      <p:sp>
        <p:nvSpPr>
          <p:cNvPr id="647" name="Line 645"/>
          <p:cNvSpPr>
            <a:spLocks noChangeShapeType="1"/>
          </p:cNvSpPr>
          <p:nvPr/>
        </p:nvSpPr>
        <p:spPr bwMode="auto">
          <a:xfrm flipH="1" flipV="1">
            <a:off x="5667375" y="5510212"/>
            <a:ext cx="446088" cy="61595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none" w="sm" len="sm"/>
            <a:tailEnd type="oval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797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New </a:t>
            </a:r>
            <a:r>
              <a:rPr lang="en-US" dirty="0"/>
              <a:t>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005763" y="3207027"/>
            <a:ext cx="1765300" cy="36933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29514" y="5486677"/>
            <a:ext cx="2498725" cy="36933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705725" y="2077521"/>
            <a:ext cx="2008188" cy="36933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908425" y="5635109"/>
            <a:ext cx="2057400" cy="36933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554913" y="5278437"/>
            <a:ext cx="24892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b="1" i="1">
                <a:latin typeface="Arial" charset="0"/>
              </a:rPr>
              <a:t>1 Gbps SelectIO™</a:t>
            </a:r>
            <a:br>
              <a:rPr lang="en-US" sz="1600" b="1" i="1">
                <a:latin typeface="Arial" charset="0"/>
              </a:rPr>
            </a:br>
            <a:r>
              <a:rPr lang="en-US" sz="1400" b="1" i="1">
                <a:solidFill>
                  <a:schemeClr val="hlink"/>
                </a:solidFill>
                <a:latin typeface="Arial" charset="0"/>
              </a:rPr>
              <a:t>ChipSync™ Source synch, </a:t>
            </a:r>
            <a:br>
              <a:rPr lang="en-US" sz="1400" b="1" i="1">
                <a:solidFill>
                  <a:schemeClr val="hlink"/>
                </a:solidFill>
                <a:latin typeface="Arial" charset="0"/>
              </a:rPr>
            </a:br>
            <a:r>
              <a:rPr lang="en-US" sz="1400" b="1" i="1">
                <a:solidFill>
                  <a:schemeClr val="hlink"/>
                </a:solidFill>
                <a:latin typeface="Arial" charset="0"/>
              </a:rPr>
              <a:t>XCITE Active Termination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735888" y="1939926"/>
            <a:ext cx="1966912" cy="549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b="1" i="1">
                <a:latin typeface="Arial" charset="0"/>
              </a:rPr>
              <a:t>Smart RAM </a:t>
            </a:r>
          </a:p>
          <a:p>
            <a:pPr algn="ctr"/>
            <a:r>
              <a:rPr lang="en-US" sz="1400" b="1" i="1">
                <a:solidFill>
                  <a:schemeClr val="hlink"/>
                </a:solidFill>
                <a:latin typeface="Arial" charset="0"/>
              </a:rPr>
              <a:t>New block RAM/FIFO</a:t>
            </a:r>
            <a:endParaRPr lang="en-US" sz="1600" b="1" i="1">
              <a:solidFill>
                <a:schemeClr val="hlink"/>
              </a:solidFill>
              <a:latin typeface="Arial" charset="0"/>
            </a:endParaRPr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7978776" y="2947987"/>
            <a:ext cx="1820863" cy="793750"/>
            <a:chOff x="4292" y="1728"/>
            <a:chExt cx="1147" cy="500"/>
          </a:xfrm>
        </p:grpSpPr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368" y="1900"/>
              <a:ext cx="1008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4292" y="1728"/>
              <a:ext cx="1147" cy="5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i="1">
                  <a:latin typeface="Arial" charset="0"/>
                </a:rPr>
                <a:t>Xesium Clocking</a:t>
              </a:r>
              <a:br>
                <a:rPr lang="en-US" sz="1600" b="1" i="1">
                  <a:latin typeface="Arial" charset="0"/>
                </a:rPr>
              </a:br>
              <a:r>
                <a:rPr lang="en-US" sz="1600" b="1" i="1">
                  <a:latin typeface="Arial" charset="0"/>
                </a:rPr>
                <a:t>Technology</a:t>
              </a:r>
            </a:p>
            <a:p>
              <a:pPr algn="ctr"/>
              <a:r>
                <a:rPr lang="en-US" sz="1400" b="1" i="1">
                  <a:solidFill>
                    <a:schemeClr val="hlink"/>
                  </a:solidFill>
                  <a:latin typeface="Arial" charset="0"/>
                </a:rPr>
                <a:t>500 MHz</a:t>
              </a:r>
            </a:p>
          </p:txBody>
        </p:sp>
      </p:grp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971925" y="5413375"/>
            <a:ext cx="1981200" cy="793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b="1" i="1">
                <a:latin typeface="Arial" charset="0"/>
              </a:rPr>
              <a:t>PowerPC™ 405</a:t>
            </a:r>
          </a:p>
          <a:p>
            <a:pPr algn="ctr"/>
            <a:r>
              <a:rPr lang="en-US" sz="1600" b="1" i="1">
                <a:latin typeface="Arial" charset="0"/>
              </a:rPr>
              <a:t>with APU Interface</a:t>
            </a:r>
            <a:br>
              <a:rPr lang="en-US" sz="1600" b="1" i="1">
                <a:latin typeface="Arial" charset="0"/>
              </a:rPr>
            </a:br>
            <a:r>
              <a:rPr lang="en-US" sz="1400" b="1" i="1">
                <a:solidFill>
                  <a:schemeClr val="hlink"/>
                </a:solidFill>
                <a:latin typeface="Arial" charset="0"/>
              </a:rPr>
              <a:t>450 MHz, 680 DMIPS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7947025" y="4428609"/>
            <a:ext cx="1784350" cy="36933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8029576" y="4194175"/>
            <a:ext cx="1679575" cy="793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b="1" i="1">
                <a:latin typeface="Arial" charset="0"/>
              </a:rPr>
              <a:t>Tri-Mode</a:t>
            </a:r>
          </a:p>
          <a:p>
            <a:pPr algn="ctr"/>
            <a:r>
              <a:rPr lang="en-US" sz="1600" b="1" i="1">
                <a:latin typeface="Arial" charset="0"/>
              </a:rPr>
              <a:t>Ethernet MAC</a:t>
            </a:r>
            <a:br>
              <a:rPr lang="en-US" sz="1600" b="1" i="1">
                <a:latin typeface="Arial" charset="0"/>
              </a:rPr>
            </a:br>
            <a:r>
              <a:rPr lang="en-US" sz="1400" b="1" i="1">
                <a:solidFill>
                  <a:schemeClr val="hlink"/>
                </a:solidFill>
                <a:latin typeface="Arial" charset="0"/>
              </a:rPr>
              <a:t>10/100/1000 Mbps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066926" y="2106096"/>
            <a:ext cx="2138363" cy="36933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8" name="Text Box 16"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2163763" y="1766888"/>
            <a:ext cx="1935162" cy="1038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b="1" i="1">
                <a:latin typeface="Arial" charset="0"/>
              </a:rPr>
              <a:t>RocketIO™ </a:t>
            </a:r>
            <a:br>
              <a:rPr lang="en-US" sz="1600" b="1" i="1">
                <a:latin typeface="Arial" charset="0"/>
              </a:rPr>
            </a:br>
            <a:r>
              <a:rPr lang="en-US" sz="1600" b="1" i="1">
                <a:latin typeface="Arial" charset="0"/>
              </a:rPr>
              <a:t>Multi-Gigabit</a:t>
            </a:r>
          </a:p>
          <a:p>
            <a:pPr algn="ctr"/>
            <a:r>
              <a:rPr lang="en-US" sz="1600" b="1" i="1">
                <a:latin typeface="Arial" charset="0"/>
              </a:rPr>
              <a:t>Transceivers</a:t>
            </a:r>
            <a:br>
              <a:rPr lang="en-US" sz="1600" b="1" i="1">
                <a:latin typeface="Arial" charset="0"/>
              </a:rPr>
            </a:br>
            <a:r>
              <a:rPr lang="en-US" sz="1400" b="1" i="1">
                <a:solidFill>
                  <a:schemeClr val="hlink"/>
                </a:solidFill>
                <a:latin typeface="Arial" charset="0"/>
              </a:rPr>
              <a:t>622 Mbps–10.3 Gbps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1844676" y="4900096"/>
            <a:ext cx="1897063" cy="36933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1793875" y="4670425"/>
            <a:ext cx="2027238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 i="1">
                <a:latin typeface="Arial" charset="0"/>
              </a:rPr>
              <a:t>XtremeDSP™ Technology Slices</a:t>
            </a:r>
            <a:br>
              <a:rPr lang="en-US" sz="1600" b="1" i="1">
                <a:latin typeface="Arial" charset="0"/>
              </a:rPr>
            </a:br>
            <a:r>
              <a:rPr lang="en-US" sz="1400" b="1" i="1">
                <a:solidFill>
                  <a:schemeClr val="hlink"/>
                </a:solidFill>
                <a:latin typeface="Arial" charset="0"/>
              </a:rPr>
              <a:t>256 18x18 GMACs</a:t>
            </a:r>
            <a:r>
              <a:rPr lang="en-US" sz="1600" b="1" i="1">
                <a:latin typeface="Arial" charset="0"/>
              </a:rPr>
              <a:t>  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2020888" y="3325296"/>
            <a:ext cx="1890712" cy="36933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2" name="Text Box 20"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833564" y="3236913"/>
            <a:ext cx="2236787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 i="1">
                <a:latin typeface="Arial" charset="0"/>
              </a:rPr>
              <a:t>Advanced CLBs</a:t>
            </a:r>
            <a:br>
              <a:rPr lang="en-US" sz="1600" b="1" i="1">
                <a:latin typeface="Arial" charset="0"/>
              </a:rPr>
            </a:br>
            <a:r>
              <a:rPr lang="en-US" sz="1200" b="1" i="1">
                <a:solidFill>
                  <a:schemeClr val="hlink"/>
                </a:solidFill>
                <a:latin typeface="Arial" charset="0"/>
              </a:rPr>
              <a:t>200K Logic Cells</a:t>
            </a:r>
          </a:p>
        </p:txBody>
      </p:sp>
      <p:pic>
        <p:nvPicPr>
          <p:cNvPr id="23" name="Picture 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2286001"/>
            <a:ext cx="2927350" cy="2820987"/>
          </a:xfrm>
          <a:prstGeom prst="rect">
            <a:avLst/>
          </a:prstGeom>
          <a:noFill/>
        </p:spPr>
      </p:pic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6908801" y="2224088"/>
            <a:ext cx="796925" cy="56991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5" name="Freeform 23"/>
          <p:cNvSpPr>
            <a:spLocks/>
          </p:cNvSpPr>
          <p:nvPr/>
        </p:nvSpPr>
        <p:spPr bwMode="auto">
          <a:xfrm>
            <a:off x="5689601" y="3208337"/>
            <a:ext cx="2347913" cy="382588"/>
          </a:xfrm>
          <a:custGeom>
            <a:avLst/>
            <a:gdLst/>
            <a:ahLst/>
            <a:cxnLst>
              <a:cxn ang="0">
                <a:pos x="1479" y="241"/>
              </a:cxn>
              <a:cxn ang="0">
                <a:pos x="0" y="0"/>
              </a:cxn>
            </a:cxnLst>
            <a:rect l="0" t="0" r="r" b="b"/>
            <a:pathLst>
              <a:path w="1479" h="241">
                <a:moveTo>
                  <a:pt x="1479" y="241"/>
                </a:moveTo>
                <a:lnTo>
                  <a:pt x="0" y="0"/>
                </a:ln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6" name="Freeform 24"/>
          <p:cNvSpPr>
            <a:spLocks/>
          </p:cNvSpPr>
          <p:nvPr/>
        </p:nvSpPr>
        <p:spPr bwMode="auto">
          <a:xfrm>
            <a:off x="7335838" y="3590925"/>
            <a:ext cx="647700" cy="369332"/>
          </a:xfrm>
          <a:custGeom>
            <a:avLst/>
            <a:gdLst/>
            <a:ahLst/>
            <a:cxnLst>
              <a:cxn ang="0">
                <a:pos x="408" y="0"/>
              </a:cxn>
              <a:cxn ang="0">
                <a:pos x="0" y="246"/>
              </a:cxn>
            </a:cxnLst>
            <a:rect l="0" t="0" r="r" b="b"/>
            <a:pathLst>
              <a:path w="408" h="246">
                <a:moveTo>
                  <a:pt x="408" y="0"/>
                </a:moveTo>
                <a:lnTo>
                  <a:pt x="0" y="246"/>
                </a:lnTo>
              </a:path>
            </a:pathLst>
          </a:custGeom>
          <a:noFill/>
          <a:ln w="25400">
            <a:solidFill>
              <a:srgbClr val="0000FF"/>
            </a:solidFill>
            <a:round/>
            <a:headEnd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4200526" y="2376487"/>
            <a:ext cx="366713" cy="3683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H="1" flipV="1">
            <a:off x="7154863" y="4867275"/>
            <a:ext cx="627062" cy="25241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 flipH="1" flipV="1">
            <a:off x="7053264" y="4159251"/>
            <a:ext cx="903287" cy="30797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 flipV="1">
            <a:off x="5965826" y="4344988"/>
            <a:ext cx="671513" cy="136842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V="1">
            <a:off x="3727450" y="4295776"/>
            <a:ext cx="1511300" cy="51117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3900488" y="3624262"/>
            <a:ext cx="1179512" cy="17303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oval" w="med" len="med"/>
          </a:ln>
          <a:effectLst/>
        </p:spPr>
        <p:txBody>
          <a:bodyPr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833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FPGA Vendors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1" y="1297078"/>
            <a:ext cx="6591985" cy="377762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sz="1600" b="1" dirty="0"/>
              <a:t>Xilinx, Inc.</a:t>
            </a:r>
          </a:p>
          <a:p>
            <a:pPr marL="400050" lvl="2" indent="0">
              <a:spcBef>
                <a:spcPts val="0"/>
              </a:spcBef>
            </a:pPr>
            <a:r>
              <a:rPr lang="en-US" dirty="0" err="1"/>
              <a:t>SoC</a:t>
            </a:r>
            <a:r>
              <a:rPr lang="en-US" dirty="0"/>
              <a:t> (System on Chips: ARM+FPGA): </a:t>
            </a:r>
            <a:r>
              <a:rPr lang="en-US" dirty="0" err="1"/>
              <a:t>Zynq</a:t>
            </a:r>
            <a:endParaRPr lang="en-US" dirty="0"/>
          </a:p>
          <a:p>
            <a:pPr marL="400050" lvl="2" indent="0">
              <a:spcBef>
                <a:spcPts val="0"/>
              </a:spcBef>
            </a:pPr>
            <a:r>
              <a:rPr lang="en-US" b="1" dirty="0"/>
              <a:t>High Performance</a:t>
            </a:r>
          </a:p>
          <a:p>
            <a:pPr marL="914400" lvl="4" indent="0">
              <a:spcBef>
                <a:spcPts val="0"/>
              </a:spcBef>
            </a:pPr>
            <a:r>
              <a:rPr lang="en-US" sz="1400" dirty="0" err="1"/>
              <a:t>Virtex</a:t>
            </a:r>
            <a:r>
              <a:rPr lang="en-US" sz="1400" dirty="0"/>
              <a:t>: Virtex7, Virtex6, ….</a:t>
            </a:r>
            <a:r>
              <a:rPr lang="en-US" sz="1400" b="1" dirty="0"/>
              <a:t> </a:t>
            </a:r>
          </a:p>
          <a:p>
            <a:pPr marL="400050" lvl="2" indent="0">
              <a:spcBef>
                <a:spcPts val="0"/>
              </a:spcBef>
            </a:pPr>
            <a:r>
              <a:rPr lang="en-US" b="1" dirty="0"/>
              <a:t>Low Cost</a:t>
            </a:r>
          </a:p>
          <a:p>
            <a:pPr marL="914400" lvl="4" indent="0">
              <a:spcBef>
                <a:spcPts val="0"/>
              </a:spcBef>
            </a:pPr>
            <a:r>
              <a:rPr lang="en-US" sz="1400" dirty="0" err="1"/>
              <a:t>Kintex</a:t>
            </a:r>
            <a:endParaRPr lang="en-US" sz="1400" dirty="0"/>
          </a:p>
          <a:p>
            <a:pPr marL="914400" lvl="4" indent="0">
              <a:spcBef>
                <a:spcPts val="0"/>
              </a:spcBef>
            </a:pPr>
            <a:r>
              <a:rPr lang="en-US" sz="1400" dirty="0" err="1"/>
              <a:t>Artix</a:t>
            </a:r>
            <a:endParaRPr lang="en-US" sz="1400" dirty="0"/>
          </a:p>
          <a:p>
            <a:pPr marL="914400" lvl="4" indent="0">
              <a:spcBef>
                <a:spcPts val="0"/>
              </a:spcBef>
            </a:pPr>
            <a:r>
              <a:rPr lang="en-US" sz="1400" dirty="0"/>
              <a:t>Spartan: Spartan6, Spartan3, Spartan2, Spartan</a:t>
            </a:r>
            <a:endParaRPr lang="en-US" sz="1400" b="1" dirty="0"/>
          </a:p>
          <a:p>
            <a:pPr marL="0" indent="0">
              <a:spcBef>
                <a:spcPts val="0"/>
              </a:spcBef>
            </a:pPr>
            <a:r>
              <a:rPr lang="en-US" sz="1600" b="1" dirty="0"/>
              <a:t>Altera Corp.</a:t>
            </a:r>
          </a:p>
          <a:p>
            <a:pPr marL="400050" lvl="2" indent="0">
              <a:spcBef>
                <a:spcPts val="0"/>
              </a:spcBef>
            </a:pPr>
            <a:r>
              <a:rPr lang="it-IT" b="1" dirty="0"/>
              <a:t>Stratix</a:t>
            </a:r>
          </a:p>
          <a:p>
            <a:pPr marL="400050" lvl="2" indent="0">
              <a:spcBef>
                <a:spcPts val="0"/>
              </a:spcBef>
            </a:pPr>
            <a:r>
              <a:rPr lang="it-IT" b="1" dirty="0"/>
              <a:t>Arria</a:t>
            </a:r>
          </a:p>
          <a:p>
            <a:pPr marL="400050" lvl="2" indent="0">
              <a:spcBef>
                <a:spcPts val="0"/>
              </a:spcBef>
            </a:pPr>
            <a:r>
              <a:rPr lang="it-IT" b="1" dirty="0"/>
              <a:t>Cyclone</a:t>
            </a:r>
          </a:p>
          <a:p>
            <a:pPr marL="0" lvl="1" indent="0">
              <a:spcBef>
                <a:spcPts val="0"/>
              </a:spcBef>
            </a:pPr>
            <a:r>
              <a:rPr lang="it-IT" b="1" dirty="0"/>
              <a:t>Lattice </a:t>
            </a:r>
          </a:p>
          <a:p>
            <a:pPr marL="0" lvl="1" indent="0">
              <a:spcBef>
                <a:spcPts val="0"/>
              </a:spcBef>
            </a:pPr>
            <a:r>
              <a:rPr lang="it-IT" b="1" dirty="0"/>
              <a:t>Atmel</a:t>
            </a:r>
          </a:p>
          <a:p>
            <a:pPr marL="0" lvl="1" indent="0">
              <a:spcBef>
                <a:spcPts val="0"/>
              </a:spcBef>
            </a:pPr>
            <a:endParaRPr lang="en-US" b="1" dirty="0"/>
          </a:p>
          <a:p>
            <a:pPr marL="0" indent="0">
              <a:spcBef>
                <a:spcPts val="0"/>
              </a:spcBef>
            </a:pPr>
            <a:r>
              <a:rPr lang="en-US" sz="1600" dirty="0"/>
              <a:t>Flash and </a:t>
            </a:r>
            <a:r>
              <a:rPr lang="en-US" sz="1600" dirty="0" err="1"/>
              <a:t>Antifuse</a:t>
            </a:r>
            <a:r>
              <a:rPr lang="en-US" sz="1600" dirty="0"/>
              <a:t> based:</a:t>
            </a:r>
          </a:p>
          <a:p>
            <a:pPr marL="400050" lvl="1" indent="0">
              <a:spcBef>
                <a:spcPts val="0"/>
              </a:spcBef>
            </a:pPr>
            <a:r>
              <a:rPr lang="en-US" sz="1400" dirty="0"/>
              <a:t>Altera (MAX-II)</a:t>
            </a:r>
          </a:p>
          <a:p>
            <a:pPr marL="400050" lvl="1" indent="0">
              <a:spcBef>
                <a:spcPts val="0"/>
              </a:spcBef>
            </a:pPr>
            <a:r>
              <a:rPr lang="en-US" sz="1400" dirty="0" err="1"/>
              <a:t>Actel</a:t>
            </a:r>
            <a:r>
              <a:rPr lang="en-US" sz="1400" dirty="0"/>
              <a:t> Corp.</a:t>
            </a:r>
          </a:p>
          <a:p>
            <a:pPr marL="400050" lvl="1" indent="0">
              <a:spcBef>
                <a:spcPts val="0"/>
              </a:spcBef>
            </a:pPr>
            <a:r>
              <a:rPr lang="en-US" sz="1400" dirty="0"/>
              <a:t>Quick Logic Corp.</a:t>
            </a:r>
          </a:p>
          <a:p>
            <a:pPr marL="0" indent="0">
              <a:spcBef>
                <a:spcPts val="0"/>
              </a:spcBef>
            </a:pPr>
            <a:endParaRPr lang="en-GB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443335" y="2381180"/>
            <a:ext cx="2438400" cy="65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259" tIns="48129" rIns="96259" bIns="48129">
            <a:spAutoFit/>
          </a:bodyPr>
          <a:lstStyle/>
          <a:p>
            <a:pPr defTabSz="962025" eaLnBrk="0" hangingPunct="0"/>
            <a:r>
              <a:rPr lang="en-US" b="1" dirty="0"/>
              <a:t>Share over 89% of the market. (2016)</a:t>
            </a:r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8153400" y="1297078"/>
            <a:ext cx="296862" cy="2602004"/>
          </a:xfrm>
          <a:prstGeom prst="rightBrace">
            <a:avLst>
              <a:gd name="adj1" fmla="val 3144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a-IR"/>
          </a:p>
        </p:txBody>
      </p:sp>
      <p:pic>
        <p:nvPicPr>
          <p:cNvPr id="23554" name="Picture 2" descr="http://m.eet.com/content/images/eetimes/pad-0027-eet-fpw-01_148884159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4116478"/>
            <a:ext cx="395287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7467600" y="6576136"/>
            <a:ext cx="2209800" cy="281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259" tIns="48129" rIns="96259" bIns="48129">
            <a:spAutoFit/>
          </a:bodyPr>
          <a:lstStyle/>
          <a:p>
            <a:pPr defTabSz="962025" eaLnBrk="0" hangingPunct="0"/>
            <a:r>
              <a:rPr lang="en-US" sz="1200" b="1" dirty="0"/>
              <a:t>Incomes are in million$</a:t>
            </a:r>
          </a:p>
        </p:txBody>
      </p:sp>
    </p:spTree>
    <p:extLst>
      <p:ext uri="{BB962C8B-B14F-4D97-AF65-F5344CB8AC3E}">
        <p14:creationId xmlns:p14="http://schemas.microsoft.com/office/powerpoint/2010/main" val="130274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1" y="624110"/>
            <a:ext cx="7848600" cy="1280890"/>
          </a:xfrm>
        </p:spPr>
        <p:txBody>
          <a:bodyPr>
            <a:normAutofit/>
          </a:bodyPr>
          <a:lstStyle/>
          <a:p>
            <a:r>
              <a:rPr lang="en-US" sz="2800" dirty="0">
                <a:cs typeface="B Nazanin" pitchFamily="2" charset="-78"/>
              </a:rPr>
              <a:t>Continuous assignments   </a:t>
            </a:r>
            <a:r>
              <a:rPr lang="fa-IR" sz="2800" dirty="0">
                <a:cs typeface="B Nazanin" pitchFamily="2" charset="-78"/>
              </a:rPr>
              <a:t> </a:t>
            </a:r>
            <a:r>
              <a:rPr lang="fa-IR" dirty="0">
                <a:cs typeface="B Nazanin" pitchFamily="2" charset="-78"/>
              </a:rPr>
              <a:t>انتساب پیوسته</a:t>
            </a:r>
            <a:r>
              <a:rPr lang="en-GB" dirty="0">
                <a:cs typeface="B Nazanin" pitchFamily="2" charset="-78"/>
              </a:rPr>
              <a:t>    </a:t>
            </a:r>
            <a:r>
              <a:rPr lang="fa-IR" dirty="0">
                <a:cs typeface="B Nazanin" pitchFamily="2" charset="-78"/>
              </a:rPr>
              <a:t> </a:t>
            </a:r>
            <a:endParaRPr lang="en-GB" dirty="0"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7467600" cy="5257800"/>
          </a:xfrm>
        </p:spPr>
        <p:txBody>
          <a:bodyPr>
            <a:normAutofit/>
          </a:bodyPr>
          <a:lstStyle/>
          <a:p>
            <a:r>
              <a:rPr lang="en-GB" dirty="0"/>
              <a:t>Used for Combinational Logic Implementation</a:t>
            </a:r>
          </a:p>
          <a:p>
            <a:r>
              <a:rPr lang="en-GB" dirty="0"/>
              <a:t>All assign statements operate concurrently.</a:t>
            </a:r>
          </a:p>
          <a:p>
            <a:r>
              <a:rPr lang="en-GB" dirty="0"/>
              <a:t>Syntax: </a:t>
            </a:r>
            <a:r>
              <a:rPr lang="en-GB" sz="2000" b="1" dirty="0"/>
              <a:t>assign LHS = RHS</a:t>
            </a:r>
            <a:r>
              <a:rPr lang="en-GB" dirty="0"/>
              <a:t>;</a:t>
            </a:r>
          </a:p>
          <a:p>
            <a:pPr lvl="1"/>
            <a:r>
              <a:rPr lang="en-GB" sz="2000" b="1" dirty="0"/>
              <a:t>The left hand side, LHS, must be a </a:t>
            </a:r>
            <a:r>
              <a:rPr lang="en-GB" sz="2000" b="1" dirty="0">
                <a:solidFill>
                  <a:srgbClr val="FF0000"/>
                </a:solidFill>
              </a:rPr>
              <a:t>wire</a:t>
            </a:r>
            <a:r>
              <a:rPr lang="en-GB" sz="2000" b="1" dirty="0"/>
              <a:t>.</a:t>
            </a:r>
          </a:p>
          <a:p>
            <a:pPr lvl="1"/>
            <a:r>
              <a:rPr lang="en-GB" dirty="0"/>
              <a:t>The right hand side, RHS, may be a wire, a</a:t>
            </a:r>
            <a:br>
              <a:rPr lang="en-GB" dirty="0"/>
            </a:br>
            <a:r>
              <a:rPr lang="en-GB" dirty="0" err="1"/>
              <a:t>reg</a:t>
            </a:r>
            <a:r>
              <a:rPr lang="en-GB" dirty="0"/>
              <a:t>, a constant, or expressions with operators</a:t>
            </a:r>
            <a:br>
              <a:rPr lang="en-GB" dirty="0"/>
            </a:br>
            <a:r>
              <a:rPr lang="en-GB" dirty="0"/>
              <a:t>using one or more wires, </a:t>
            </a:r>
            <a:r>
              <a:rPr lang="en-GB" dirty="0" err="1"/>
              <a:t>regs</a:t>
            </a:r>
            <a:r>
              <a:rPr lang="en-GB" dirty="0"/>
              <a:t>, and constants.</a:t>
            </a:r>
          </a:p>
          <a:p>
            <a:endParaRPr lang="en-US" dirty="0"/>
          </a:p>
          <a:p>
            <a:r>
              <a:rPr lang="en-US" dirty="0"/>
              <a:t>Two types of continuous assignments:</a:t>
            </a:r>
          </a:p>
          <a:p>
            <a:pPr lvl="1"/>
            <a:r>
              <a:rPr lang="en-US" sz="1800" dirty="0"/>
              <a:t>Explicit Continuous Assignment</a:t>
            </a:r>
          </a:p>
          <a:p>
            <a:pPr lvl="1"/>
            <a:r>
              <a:rPr lang="en-US" sz="1800" dirty="0"/>
              <a:t>Implicit Continuous Assignment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GB" dirty="0">
                <a:solidFill>
                  <a:srgbClr val="000000"/>
                </a:solidFill>
              </a:rPr>
              <a:t>Recommendation : Use Explicit Continuous Assignment to make your code more readable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860704" y="4725145"/>
            <a:ext cx="22677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wire x;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assign x=in1|in2;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solidFill>
                  <a:srgbClr val="00B050"/>
                </a:solidFill>
                <a:latin typeface="Courier New" pitchFamily="49" charset="0"/>
              </a:rPr>
              <a:t>//the same as:</a:t>
            </a:r>
          </a:p>
          <a:p>
            <a:pPr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wire x=in1|in2; </a:t>
            </a:r>
            <a:endParaRPr lang="en-US" sz="12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753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1"/>
            <a:ext cx="3429000" cy="5979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Xilinx vs. Altera</a:t>
            </a:r>
            <a:endParaRPr lang="en-GB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0382830"/>
              </p:ext>
            </p:extLst>
          </p:nvPr>
        </p:nvGraphicFramePr>
        <p:xfrm>
          <a:off x="6144588" y="1752601"/>
          <a:ext cx="4070544" cy="4800599"/>
        </p:xfrm>
        <a:graphic>
          <a:graphicData uri="http://schemas.openxmlformats.org/drawingml/2006/table">
            <a:tbl>
              <a:tblPr/>
              <a:tblGrid>
                <a:gridCol w="2035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5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811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Founded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1983, 34 years ago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263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Key people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John </a:t>
                      </a:r>
                      <a:r>
                        <a:rPr lang="en-GB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Daane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 (CEO)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Dan McNamara (Intel PSG leader)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8263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Products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FPGAs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CPLDs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, Embedded Processors, ASICs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652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US$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 1.783 billion (2013)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163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Operating income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US$584.1 million (2013)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811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Net income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US$556.8 million (2013)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811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 assets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US$4.658 billion (2013)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163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 equity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US$3.333 billion (2013)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6399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>
                          <a:solidFill>
                            <a:schemeClr val="tx1"/>
                          </a:solidFill>
                          <a:effectLst/>
                        </a:rPr>
                        <a:t>Number of employees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2,884 (December 2011)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68263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Parent</a:t>
                      </a:r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:                                    </a:t>
                      </a:r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Intel</a:t>
                      </a:r>
                    </a:p>
                    <a:p>
                      <a:pPr algn="ctr" rtl="1" fontAlgn="t"/>
                      <a:r>
                        <a:rPr lang="fa-IR" sz="1200" b="1" u="none" strike="noStrike" dirty="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داده</a:t>
                      </a:r>
                      <a:r>
                        <a:rPr lang="fa-IR" sz="1200" b="1" u="none" strike="noStrike" baseline="0" dirty="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 ها قدیمی است چون عملا پس از خریده شدن توسط </a:t>
                      </a:r>
                      <a:r>
                        <a:rPr lang="en-US" sz="1200" b="1" u="none" strike="noStrike" baseline="0" dirty="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Intel </a:t>
                      </a:r>
                      <a:r>
                        <a:rPr lang="fa-IR" sz="1200" b="1" u="none" strike="noStrike" baseline="0" dirty="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 آمار جداگانه ای از این شرکت نیست.</a:t>
                      </a:r>
                      <a:endParaRPr lang="en-GB" sz="1200" b="1" dirty="0">
                        <a:solidFill>
                          <a:schemeClr val="tx1"/>
                        </a:solidFill>
                        <a:effectLst/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en-GB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24577" name="Picture 1" descr="Altera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424" y="762001"/>
            <a:ext cx="1666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526431"/>
              </p:ext>
            </p:extLst>
          </p:nvPr>
        </p:nvGraphicFramePr>
        <p:xfrm>
          <a:off x="1770795" y="1741727"/>
          <a:ext cx="4326310" cy="3787281"/>
        </p:xfrm>
        <a:graphic>
          <a:graphicData uri="http://schemas.openxmlformats.org/drawingml/2006/table">
            <a:tbl>
              <a:tblPr/>
              <a:tblGrid>
                <a:gridCol w="2163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3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525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Founded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1984; 33 years ago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101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Key people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Dennis </a:t>
                      </a:r>
                      <a:r>
                        <a:rPr lang="en-GB" sz="1200" dirty="0" err="1">
                          <a:solidFill>
                            <a:schemeClr val="tx1"/>
                          </a:solidFill>
                          <a:effectLst/>
                        </a:rPr>
                        <a:t>Segers</a:t>
                      </a:r>
                      <a:b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Chairman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 of the </a:t>
                      </a:r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Board</a:t>
                      </a:r>
                      <a:b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Moshe N. </a:t>
                      </a:r>
                      <a:r>
                        <a:rPr lang="en-GB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Gavrielov</a:t>
                      </a:r>
                      <a:b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President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CEO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 Director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8425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Products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FPGAs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CPLDs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8425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Revenue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US$ 3.06 billion (2019)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US$ 2.213 billion (2016)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8425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Operating income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US$745.054 million (2018)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US$ 669.881 million (2016)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88425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Net income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US$ 622.512 million (2017) 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 US$ 550.867 million (2016)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2525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 assets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US$ 4.740 billion (2017)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US$ 4.819 billion (2016)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9101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Number of employees</a:t>
                      </a:r>
                      <a:endParaRPr lang="en-GB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</a:rPr>
                        <a:t> 4,014 - (June 2018)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24579" name="Picture 3" descr="Xilinx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450" y="772600"/>
            <a:ext cx="190500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73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1" y="624111"/>
            <a:ext cx="7543799" cy="1035183"/>
          </a:xfrm>
        </p:spPr>
        <p:txBody>
          <a:bodyPr/>
          <a:lstStyle/>
          <a:p>
            <a:r>
              <a:rPr lang="en-US" dirty="0"/>
              <a:t>Example of resources on Virtex-7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0207" y="1427440"/>
            <a:ext cx="7777027" cy="383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52800" y="5334001"/>
            <a:ext cx="7620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GB" sz="1400" dirty="0"/>
              <a:t>Each 7 series FPGA slice contains four LUTs and eight flip-flops; </a:t>
            </a:r>
          </a:p>
          <a:p>
            <a:pPr>
              <a:buFont typeface="Wingdings" pitchFamily="2" charset="2"/>
              <a:buChar char="ü"/>
            </a:pPr>
            <a:r>
              <a:rPr lang="en-GB" sz="1400" dirty="0"/>
              <a:t>Two types of slices: </a:t>
            </a:r>
          </a:p>
          <a:p>
            <a:pPr lvl="1">
              <a:buFont typeface="Wingdings" pitchFamily="2" charset="2"/>
              <a:buChar char="ü"/>
            </a:pPr>
            <a:r>
              <a:rPr lang="en-GB" sz="1400" dirty="0"/>
              <a:t>SLICEM: Full slice</a:t>
            </a:r>
          </a:p>
          <a:p>
            <a:pPr lvl="2">
              <a:buFont typeface="Wingdings" pitchFamily="2" charset="2"/>
              <a:buChar char="ü"/>
            </a:pPr>
            <a:r>
              <a:rPr lang="en-GB" sz="1400" dirty="0"/>
              <a:t>LUT can be used for logic and memory/SRL</a:t>
            </a:r>
          </a:p>
          <a:p>
            <a:pPr lvl="1">
              <a:buFont typeface="Wingdings" pitchFamily="2" charset="2"/>
              <a:buChar char="ü"/>
            </a:pPr>
            <a:r>
              <a:rPr lang="en-GB" sz="1400" dirty="0"/>
              <a:t>SLICEL: Logic and arithmetic only (not memory)</a:t>
            </a:r>
          </a:p>
        </p:txBody>
      </p:sp>
    </p:spTree>
    <p:extLst>
      <p:ext uri="{BB962C8B-B14F-4D97-AF65-F5344CB8AC3E}">
        <p14:creationId xmlns:p14="http://schemas.microsoft.com/office/powerpoint/2010/main" val="240532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9202" y="624110"/>
            <a:ext cx="7655999" cy="1280890"/>
          </a:xfrm>
        </p:spPr>
        <p:txBody>
          <a:bodyPr>
            <a:normAutofit fontScale="90000"/>
          </a:bodyPr>
          <a:lstStyle/>
          <a:p>
            <a:r>
              <a:rPr lang="en-GB" dirty="0"/>
              <a:t>Gate Level vs. Dataflow Modeling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2956" y="1593712"/>
            <a:ext cx="3581400" cy="525475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Gate Level Model</a:t>
            </a:r>
          </a:p>
          <a:p>
            <a:pPr>
              <a:spcBef>
                <a:spcPts val="0"/>
              </a:spcBef>
              <a:buNone/>
            </a:pPr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module mux4_to_1 (output out, input i0, i1, i2, i3, s1, s0);</a:t>
            </a:r>
          </a:p>
          <a:p>
            <a:pPr>
              <a:spcBef>
                <a:spcPts val="0"/>
              </a:spcBef>
              <a:buNone/>
            </a:pPr>
            <a:endParaRPr lang="es-ES" sz="1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s-ES" sz="1400" dirty="0" err="1">
                <a:latin typeface="Courier New" pitchFamily="49" charset="0"/>
                <a:cs typeface="Courier New" pitchFamily="49" charset="0"/>
              </a:rPr>
              <a:t>wire</a:t>
            </a:r>
            <a:r>
              <a:rPr lang="es-ES" sz="1400" dirty="0">
                <a:latin typeface="Courier New" pitchFamily="49" charset="0"/>
                <a:cs typeface="Courier New" pitchFamily="49" charset="0"/>
              </a:rPr>
              <a:t> s1n, s0n, y0;</a:t>
            </a:r>
          </a:p>
          <a:p>
            <a:pPr>
              <a:spcBef>
                <a:spcPts val="0"/>
              </a:spcBef>
              <a:buNone/>
            </a:pPr>
            <a:r>
              <a:rPr lang="es-ES" sz="1400" dirty="0" err="1">
                <a:latin typeface="Courier New" pitchFamily="49" charset="0"/>
                <a:cs typeface="Courier New" pitchFamily="49" charset="0"/>
              </a:rPr>
              <a:t>Wire</a:t>
            </a:r>
            <a:r>
              <a:rPr lang="es-ES" sz="1400" dirty="0">
                <a:latin typeface="Courier New" pitchFamily="49" charset="0"/>
                <a:cs typeface="Courier New" pitchFamily="49" charset="0"/>
              </a:rPr>
              <a:t> y1, y2, y3;</a:t>
            </a:r>
          </a:p>
          <a:p>
            <a:pPr>
              <a:spcBef>
                <a:spcPts val="0"/>
              </a:spcBef>
              <a:buNone/>
            </a:pPr>
            <a:endParaRPr lang="es-ES" sz="1400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not not1(s1n,s1);</a:t>
            </a:r>
          </a:p>
          <a:p>
            <a:pPr lvl="1">
              <a:spcBef>
                <a:spcPts val="0"/>
              </a:spcBef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not not2(s0n,s0);</a:t>
            </a:r>
          </a:p>
          <a:p>
            <a:pPr lvl="1">
              <a:spcBef>
                <a:spcPts val="0"/>
              </a:spcBef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and and1(y0,i0,s1n,s0n);</a:t>
            </a:r>
          </a:p>
          <a:p>
            <a:pPr lvl="1">
              <a:spcBef>
                <a:spcPts val="0"/>
              </a:spcBef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and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and2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(y1,i1,s1n,s0);</a:t>
            </a:r>
          </a:p>
          <a:p>
            <a:pPr lvl="1">
              <a:spcBef>
                <a:spcPts val="0"/>
              </a:spcBef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and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and3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(y2,i2,s1, s0n);</a:t>
            </a:r>
          </a:p>
          <a:p>
            <a:pPr lvl="1">
              <a:spcBef>
                <a:spcPts val="0"/>
              </a:spcBef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and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and4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(y3,i3,s1, s0);</a:t>
            </a:r>
          </a:p>
          <a:p>
            <a:pPr lvl="1">
              <a:spcBef>
                <a:spcPts val="0"/>
              </a:spcBef>
              <a:buNone/>
            </a:pPr>
            <a:r>
              <a:rPr lang="es-ES" sz="1400" dirty="0" err="1">
                <a:latin typeface="Courier New" pitchFamily="49" charset="0"/>
                <a:cs typeface="Courier New" pitchFamily="49" charset="0"/>
              </a:rPr>
              <a:t>or</a:t>
            </a:r>
            <a:r>
              <a:rPr lang="es-ES" sz="1400" dirty="0">
                <a:latin typeface="Courier New" pitchFamily="49" charset="0"/>
                <a:cs typeface="Courier New" pitchFamily="49" charset="0"/>
              </a:rPr>
              <a:t> or1(out,y0,y1,y2,y3);</a:t>
            </a:r>
          </a:p>
          <a:p>
            <a:pPr lvl="1">
              <a:spcBef>
                <a:spcPts val="0"/>
              </a:spcBef>
              <a:buNone/>
            </a:pPr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endmodule</a:t>
            </a:r>
            <a:endParaRPr lang="en-GB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06609" y="1589464"/>
            <a:ext cx="4025635" cy="3349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buClr>
                <a:schemeClr val="accent1"/>
              </a:buClr>
              <a:buSzPct val="70000"/>
              <a:buFont typeface="Wingdings"/>
              <a:buChar char=""/>
            </a:pPr>
            <a:r>
              <a:rPr lang="en-GB" sz="1600" dirty="0"/>
              <a:t>Dataflow Model</a:t>
            </a:r>
          </a:p>
          <a:p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module mux4_to_1 (output out, input i0, i1, i2, i3, s1, s0);</a:t>
            </a:r>
          </a:p>
          <a:p>
            <a:r>
              <a:rPr lang="en-GB" sz="1400">
                <a:latin typeface="Courier New" pitchFamily="49" charset="0"/>
                <a:cs typeface="Courier New" pitchFamily="49" charset="0"/>
              </a:rPr>
              <a:t>	wire y0,y1,y2,y3;</a:t>
            </a:r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sz="1400" dirty="0">
                <a:latin typeface="Courier New" pitchFamily="49" charset="0"/>
                <a:cs typeface="Courier New" pitchFamily="49" charset="0"/>
              </a:rPr>
              <a:t>assign y0 = ~s1 &amp; ~s0 &amp; i0;</a:t>
            </a:r>
          </a:p>
          <a:p>
            <a:pPr lvl="1"/>
            <a:r>
              <a:rPr lang="en-GB" sz="1400" dirty="0">
                <a:latin typeface="Courier New" pitchFamily="49" charset="0"/>
                <a:cs typeface="Courier New" pitchFamily="49" charset="0"/>
              </a:rPr>
              <a:t>assign y1 = ~s1 &amp;  s0 &amp; i1; assign y2 =  s1 &amp; ~s0 &amp; i2; </a:t>
            </a:r>
          </a:p>
          <a:p>
            <a:pPr lvl="1"/>
            <a:r>
              <a:rPr lang="en-GB" sz="1400" dirty="0">
                <a:latin typeface="Courier New" pitchFamily="49" charset="0"/>
                <a:cs typeface="Courier New" pitchFamily="49" charset="0"/>
              </a:rPr>
              <a:t>assign y3 =  s1 &amp;  s0 &amp; i3; </a:t>
            </a:r>
          </a:p>
          <a:p>
            <a:pPr lvl="1"/>
            <a:r>
              <a:rPr lang="en-GB" sz="1400" dirty="0">
                <a:latin typeface="Courier New" pitchFamily="49" charset="0"/>
                <a:cs typeface="Courier New" pitchFamily="49" charset="0"/>
              </a:rPr>
              <a:t>assign out = y0|y1|y2|y3;</a:t>
            </a:r>
          </a:p>
          <a:p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endmodule</a:t>
            </a:r>
            <a:endParaRPr lang="en-GB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41199" y="4221088"/>
            <a:ext cx="3230565" cy="2703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Callout 3 (No Border) 6"/>
          <p:cNvSpPr/>
          <p:nvPr/>
        </p:nvSpPr>
        <p:spPr>
          <a:xfrm flipH="1">
            <a:off x="8569883" y="4221089"/>
            <a:ext cx="1862360" cy="831067"/>
          </a:xfrm>
          <a:prstGeom prst="callout3">
            <a:avLst>
              <a:gd name="adj1" fmla="val 43756"/>
              <a:gd name="adj2" fmla="val -2382"/>
              <a:gd name="adj3" fmla="val 15180"/>
              <a:gd name="adj4" fmla="val -8125"/>
              <a:gd name="adj5" fmla="val -62235"/>
              <a:gd name="adj6" fmla="val -7572"/>
              <a:gd name="adj7" fmla="val -118076"/>
              <a:gd name="adj8" fmla="val 23948"/>
            </a:avLst>
          </a:prstGeom>
          <a:solidFill>
            <a:srgbClr val="00B0F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Could be combined in a single statement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81797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Operators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7467600" cy="5254752"/>
          </a:xfrm>
        </p:spPr>
        <p:txBody>
          <a:bodyPr/>
          <a:lstStyle/>
          <a:p>
            <a:pPr lvl="0">
              <a:defRPr/>
            </a:pPr>
            <a:r>
              <a:rPr lang="en-US" dirty="0"/>
              <a:t>Operators in Verilog are similar to operators you might find in other programming languages.</a:t>
            </a:r>
          </a:p>
          <a:p>
            <a:pPr lvl="0">
              <a:defRPr/>
            </a:pP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05000" y="2286000"/>
          <a:ext cx="7620000" cy="395029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9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/>
                        <a:t>Operator category</a:t>
                      </a:r>
                      <a:endParaRPr lang="en-GB" sz="240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9576" marR="49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1" dirty="0"/>
                        <a:t>Operators symbol</a:t>
                      </a:r>
                      <a:endParaRPr lang="en-GB" sz="240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9576" marR="4957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/>
                        <a:t>Arithmetic</a:t>
                      </a:r>
                      <a:endParaRPr lang="en-GB" sz="110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9576" marR="49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/>
                        <a:t>* / + -% **</a:t>
                      </a:r>
                      <a:endParaRPr lang="en-GB" sz="105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9576" marR="4957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/>
                        <a:t>Logical</a:t>
                      </a:r>
                      <a:endParaRPr lang="en-GB" sz="110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9576" marR="49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/>
                        <a:t>! &amp;&amp; ||</a:t>
                      </a:r>
                      <a:endParaRPr lang="en-GB" sz="105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9576" marR="4957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/>
                        <a:t>Relational</a:t>
                      </a:r>
                      <a:endParaRPr lang="en-GB" sz="110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9576" marR="49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/>
                        <a:t>&gt; &lt; &lt;= &gt;=</a:t>
                      </a:r>
                      <a:endParaRPr lang="en-GB" sz="105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9576" marR="4957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/>
                        <a:t>Equality</a:t>
                      </a:r>
                      <a:endParaRPr lang="en-GB" sz="110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9576" marR="49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/>
                        <a:t>== != === !===</a:t>
                      </a:r>
                      <a:endParaRPr lang="en-GB" sz="105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9576" marR="49576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/>
                        <a:t>Bitwise</a:t>
                      </a:r>
                      <a:endParaRPr lang="en-GB" sz="110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9576" marR="49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/>
                        <a:t>~ &amp; | ^ ^~ ~^</a:t>
                      </a:r>
                      <a:endParaRPr lang="en-GB" sz="105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9576" marR="49576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/>
                        <a:t>Reduction</a:t>
                      </a:r>
                      <a:endParaRPr lang="en-GB" sz="110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9576" marR="49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/>
                        <a:t>&amp; ~&amp; | ~| ^ ~^ ^~</a:t>
                      </a:r>
                      <a:endParaRPr lang="en-GB" sz="105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9576" marR="49576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9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/>
                        <a:t>Shift</a:t>
                      </a:r>
                      <a:endParaRPr lang="en-GB" sz="110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9576" marR="49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/>
                        <a:t>&gt;&gt; &lt;&lt; &gt;&gt;&gt; &lt;&lt;&lt;</a:t>
                      </a:r>
                      <a:endParaRPr lang="en-GB" sz="105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9576" marR="49576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9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/>
                        <a:t>Concatenation</a:t>
                      </a:r>
                      <a:endParaRPr lang="en-GB" sz="110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9576" marR="49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/>
                        <a:t>{ }</a:t>
                      </a:r>
                      <a:endParaRPr lang="en-GB" sz="105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9576" marR="49576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9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/>
                        <a:t>Replication</a:t>
                      </a:r>
                      <a:endParaRPr lang="en-GB" sz="110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9576" marR="49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/>
                        <a:t>{ { } }</a:t>
                      </a:r>
                      <a:endParaRPr lang="en-GB" sz="105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9576" marR="49576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9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/>
                        <a:t>Conditional</a:t>
                      </a:r>
                      <a:endParaRPr lang="en-GB" sz="110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9576" marR="49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/>
                        <a:t>   ?    :</a:t>
                      </a:r>
                      <a:endParaRPr lang="en-GB" sz="105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49576" marR="49576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03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695214"/>
            <a:ext cx="746760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5016" y="1329296"/>
            <a:ext cx="7467600" cy="552870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000" dirty="0"/>
              <a:t>Arithmetic operators: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100" dirty="0"/>
              <a:t>+ 		Addition.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100" dirty="0"/>
              <a:t>- 		Subtraction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100" dirty="0"/>
              <a:t>*		Multiplication     	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100" dirty="0"/>
              <a:t>/ 		Division   (Truncates fractional part).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100" dirty="0"/>
              <a:t>% 		Modulus  (Remainder from division of two numbers)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/>
              <a:t>** 	Power      (</a:t>
            </a:r>
            <a:r>
              <a:rPr lang="en-GB" sz="2100" dirty="0"/>
              <a:t>raises e to the power f)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Examples: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wire  	[4:0]   </a:t>
            </a:r>
            <a:r>
              <a:rPr lang="en-US" dirty="0" err="1"/>
              <a:t>a,b,c,d</a:t>
            </a:r>
            <a:r>
              <a:rPr lang="en-US"/>
              <a:t>;</a:t>
            </a:r>
            <a:r>
              <a:rPr lang="en-GB"/>
              <a:t> </a:t>
            </a:r>
            <a:r>
              <a:rPr lang="en-GB" dirty="0"/>
              <a:t>		//evaluates to 1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assign      b= -7 % 2; 		//evaluates to -1, takes sign of first operand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assign      c= -7 / 2; 		//evaluates to -3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assign      d= </a:t>
            </a:r>
            <a:r>
              <a:rPr lang="en-GB" dirty="0" err="1"/>
              <a:t>b+c</a:t>
            </a:r>
            <a:r>
              <a:rPr lang="en-GB" dirty="0"/>
              <a:t>*a;		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GB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300" b="1" dirty="0"/>
              <a:t>Be careful of  width of the output number.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00" b="1" dirty="0"/>
              <a:t>Sum: May add one bit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00" b="1" dirty="0"/>
              <a:t>Multiply: Width of output may be sum of the width of input numbers.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Examples:</a:t>
            </a:r>
          </a:p>
          <a:p>
            <a:pPr marL="64008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wire [7:0] a, b;</a:t>
            </a:r>
          </a:p>
          <a:p>
            <a:pPr marL="64008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wire [8:0]  sum;</a:t>
            </a:r>
          </a:p>
          <a:p>
            <a:pPr marL="64008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assign sum=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640080" lvl="2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4008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[5:0]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4008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wire  [11:0]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4008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assign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=a*b;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7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625186"/>
            <a:ext cx="7467600" cy="490066"/>
          </a:xfrm>
        </p:spPr>
        <p:txBody>
          <a:bodyPr>
            <a:normAutofit fontScale="90000"/>
          </a:bodyPr>
          <a:lstStyle/>
          <a:p>
            <a:r>
              <a:rPr lang="en-US" dirty="0"/>
              <a:t>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1524000"/>
            <a:ext cx="7467600" cy="32766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/>
              <a:t>relational operators: </a:t>
            </a:r>
            <a:r>
              <a:rPr lang="en-GB" b="1" dirty="0"/>
              <a:t>(output values: 0,1,x)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700" b="1" dirty="0"/>
              <a:t>&gt; 		Greater than.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700" b="1" dirty="0"/>
              <a:t>&lt; 		Less than.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700" b="1" dirty="0"/>
              <a:t>&gt;= 		Greater than or equal.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700" b="1" dirty="0"/>
              <a:t>&lt;= 		Less than or equal.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Dyadic comparison operators: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/>
              <a:t>== 		Equality operator ( z, x are invalid).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/>
              <a:t>=== 		Identity operator (z, x are valid).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/>
              <a:t>!= 			Not equal.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/>
              <a:t>!== 		Not identical.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/>
              <a:t>Examples: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a = 2'b10, 	b = 2'b1x, 	c = 2'b1z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a == b  		a === b 		b == 2’b1x	b !== c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(x)	       	(0)			(x)			(1)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4800601"/>
            <a:ext cx="8458200" cy="1892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7926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686800" cy="5102352"/>
          </a:xfrm>
        </p:spPr>
        <p:txBody>
          <a:bodyPr>
            <a:noAutofit/>
          </a:bodyPr>
          <a:lstStyle/>
          <a:p>
            <a:r>
              <a:rPr lang="en-US" sz="1600" dirty="0"/>
              <a:t>Logical operators:</a:t>
            </a:r>
          </a:p>
          <a:p>
            <a:pPr lvl="1">
              <a:buNone/>
            </a:pPr>
            <a:r>
              <a:rPr lang="en-US" sz="1400" dirty="0"/>
              <a:t>&amp;&amp; 	Binary logical AND.</a:t>
            </a:r>
          </a:p>
          <a:p>
            <a:pPr lvl="1">
              <a:buNone/>
            </a:pPr>
            <a:r>
              <a:rPr lang="en-US" sz="1400" dirty="0"/>
              <a:t>|| 	Binary logical OR.</a:t>
            </a:r>
          </a:p>
          <a:p>
            <a:pPr lvl="1"/>
            <a:r>
              <a:rPr lang="en-GB" sz="1400" dirty="0"/>
              <a:t>Non‐zero operand=logical “1”</a:t>
            </a:r>
          </a:p>
          <a:p>
            <a:pPr lvl="1"/>
            <a:r>
              <a:rPr lang="en-GB" sz="1400" dirty="0"/>
              <a:t>Any X/Z operand Z, result is X</a:t>
            </a:r>
            <a:endParaRPr lang="en-US" sz="1400" dirty="0"/>
          </a:p>
          <a:p>
            <a:r>
              <a:rPr lang="en-US" sz="1600" dirty="0"/>
              <a:t>shift operators:</a:t>
            </a:r>
          </a:p>
          <a:p>
            <a:pPr lvl="1">
              <a:buNone/>
            </a:pPr>
            <a:r>
              <a:rPr lang="en-US" sz="1400" dirty="0"/>
              <a:t>&lt;&lt; 		Shift left.</a:t>
            </a:r>
          </a:p>
          <a:p>
            <a:pPr lvl="1">
              <a:buNone/>
            </a:pPr>
            <a:r>
              <a:rPr lang="en-US" sz="1400" dirty="0"/>
              <a:t>&gt;&gt; 		Shift right.</a:t>
            </a:r>
          </a:p>
          <a:p>
            <a:pPr lvl="1">
              <a:buNone/>
            </a:pPr>
            <a:r>
              <a:rPr lang="en-GB" sz="1400" b="1" dirty="0">
                <a:solidFill>
                  <a:schemeClr val="accent1">
                    <a:lumMod val="50000"/>
                  </a:schemeClr>
                </a:solidFill>
              </a:rPr>
              <a:t>	A=6’b001100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sz="1600" dirty="0"/>
              <a:t>Arithmetic Shift: (&lt;&lt;&lt;,&gt;&gt;&gt;)</a:t>
            </a:r>
          </a:p>
          <a:p>
            <a:pPr lvl="1"/>
            <a:r>
              <a:rPr lang="en-GB" sz="1400" dirty="0"/>
              <a:t>arithmetic right shift (&gt;&gt;&gt;)</a:t>
            </a:r>
          </a:p>
          <a:p>
            <a:pPr lvl="2"/>
            <a:r>
              <a:rPr lang="en-GB" sz="1200" dirty="0"/>
              <a:t>Shift right specified number of bits, with value of sign </a:t>
            </a:r>
            <a:r>
              <a:rPr lang="en-GB" sz="1200" b="1" dirty="0"/>
              <a:t>bit if expression is signed</a:t>
            </a:r>
            <a:r>
              <a:rPr lang="en-GB" sz="1200" dirty="0"/>
              <a:t>, </a:t>
            </a:r>
            <a:r>
              <a:rPr lang="en-GB" sz="1200" dirty="0" err="1"/>
              <a:t>othewise</a:t>
            </a:r>
            <a:r>
              <a:rPr lang="en-GB" sz="1200" dirty="0"/>
              <a:t> all with zero.</a:t>
            </a:r>
          </a:p>
          <a:p>
            <a:pPr lvl="1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assign A=$signed(test1) &gt;&gt;&gt; 1 ;  // test1 is not a signed number</a:t>
            </a:r>
          </a:p>
          <a:p>
            <a:pPr lvl="1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assign 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test3= </a:t>
            </a:r>
            <a:r>
              <a:rPr lang="en-GB" sz="1400">
                <a:latin typeface="Courier New" pitchFamily="49" charset="0"/>
                <a:cs typeface="Courier New" pitchFamily="49" charset="0"/>
              </a:rPr>
              <a:t>test2 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&gt;&gt;&gt; 1  ;                // test2 as signed type</a:t>
            </a:r>
          </a:p>
          <a:p>
            <a:pPr lvl="2"/>
            <a:endParaRPr lang="en-GB" sz="1200" dirty="0"/>
          </a:p>
          <a:p>
            <a:endParaRPr lang="en-GB" sz="1600" dirty="0"/>
          </a:p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150107"/>
              </p:ext>
            </p:extLst>
          </p:nvPr>
        </p:nvGraphicFramePr>
        <p:xfrm>
          <a:off x="6456040" y="1124744"/>
          <a:ext cx="3581400" cy="200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4’b1010 &amp;&amp; 4’b1100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2’b11 || 2’b00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!(4’b0010)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2’b1X &amp;&amp; 2’b11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391327"/>
              </p:ext>
            </p:extLst>
          </p:nvPr>
        </p:nvGraphicFramePr>
        <p:xfrm>
          <a:off x="6456040" y="3501008"/>
          <a:ext cx="35814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 = A &gt;&gt;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 = 6’b000110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 = A &lt;&lt;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 = 6’b110000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 = A &gt;&gt;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 = 6’b000001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95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3818" y="630457"/>
            <a:ext cx="6589199" cy="1280890"/>
          </a:xfrm>
        </p:spPr>
        <p:txBody>
          <a:bodyPr/>
          <a:lstStyle/>
          <a:p>
            <a:r>
              <a:rPr lang="en-US" dirty="0"/>
              <a:t>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1" y="2176808"/>
            <a:ext cx="6591985" cy="37776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Bit-wise operators:</a:t>
            </a:r>
          </a:p>
          <a:p>
            <a:pPr lvl="1">
              <a:buNone/>
            </a:pPr>
            <a:r>
              <a:rPr lang="en-US" dirty="0"/>
              <a:t>&amp; 	Bit-wise logical AND.</a:t>
            </a:r>
          </a:p>
          <a:p>
            <a:pPr lvl="1">
              <a:buNone/>
            </a:pPr>
            <a:r>
              <a:rPr lang="en-US" dirty="0"/>
              <a:t>| 		Bit-wise logical OR.</a:t>
            </a:r>
          </a:p>
          <a:p>
            <a:pPr lvl="1">
              <a:buNone/>
            </a:pPr>
            <a:r>
              <a:rPr lang="en-US" dirty="0"/>
              <a:t>^ 		Bit-wise logical XOR.</a:t>
            </a:r>
          </a:p>
          <a:p>
            <a:pPr lvl="1">
              <a:buNone/>
            </a:pPr>
            <a:r>
              <a:rPr lang="en-US" dirty="0"/>
              <a:t>~^ 	Bit-wise logical XNOR.</a:t>
            </a:r>
          </a:p>
          <a:p>
            <a:pPr lvl="1">
              <a:buNone/>
            </a:pPr>
            <a:r>
              <a:rPr lang="en-US" dirty="0"/>
              <a:t>~		 Bit-wise negation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  <a:p>
            <a:r>
              <a:rPr lang="en-GB" dirty="0"/>
              <a:t>Bitwise vs. Logical operators</a:t>
            </a:r>
          </a:p>
          <a:p>
            <a:r>
              <a:rPr lang="en-GB" dirty="0"/>
              <a:t>Bit-width mismatch issue</a:t>
            </a:r>
          </a:p>
          <a:p>
            <a:pPr lvl="1"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653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4043"/>
          <a:stretch>
            <a:fillRect/>
          </a:stretch>
        </p:blipFill>
        <p:spPr bwMode="auto">
          <a:xfrm>
            <a:off x="5988891" y="895918"/>
            <a:ext cx="467218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744072" y="3789040"/>
          <a:ext cx="3657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1010 &amp; 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1010 | 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~1010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/>
                        <a:t>1101 </a:t>
                      </a:r>
                      <a:r>
                        <a:rPr lang="en-GB" sz="1800" dirty="0"/>
                        <a:t>^</a:t>
                      </a:r>
                      <a:r>
                        <a:rPr lang="el-GR" sz="1800" dirty="0"/>
                        <a:t> 0100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7129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Temp\articulate\presenter\imgtemp\GbRzzF8E_files\slide0001_image001.gi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heme/theme1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27311</TotalTime>
  <Words>2915</Words>
  <Application>Microsoft Office PowerPoint</Application>
  <PresentationFormat>Widescreen</PresentationFormat>
  <Paragraphs>630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Arial</vt:lpstr>
      <vt:lpstr>B Nazanin</vt:lpstr>
      <vt:lpstr>Calibri</vt:lpstr>
      <vt:lpstr>Cambria Math</vt:lpstr>
      <vt:lpstr>Century Gothic</vt:lpstr>
      <vt:lpstr>Comic Sans MS</vt:lpstr>
      <vt:lpstr>Courier New</vt:lpstr>
      <vt:lpstr>Times New Roman</vt:lpstr>
      <vt:lpstr>Wingdings</vt:lpstr>
      <vt:lpstr>Wingdings 2</vt:lpstr>
      <vt:lpstr>Wingdings 3</vt:lpstr>
      <vt:lpstr>1_Wisp</vt:lpstr>
      <vt:lpstr>Wisp</vt:lpstr>
      <vt:lpstr>Dataflow Level</vt:lpstr>
      <vt:lpstr>Levels of Abstraction in Verilog</vt:lpstr>
      <vt:lpstr>Continuous assignments    انتساب پیوسته     </vt:lpstr>
      <vt:lpstr>Gate Level vs. Dataflow Modeling </vt:lpstr>
      <vt:lpstr>Operators </vt:lpstr>
      <vt:lpstr>Operators</vt:lpstr>
      <vt:lpstr>Operators</vt:lpstr>
      <vt:lpstr>Operators</vt:lpstr>
      <vt:lpstr>Operators</vt:lpstr>
      <vt:lpstr>Operators</vt:lpstr>
      <vt:lpstr>Conditional Operator </vt:lpstr>
      <vt:lpstr>Example : Bus Mux</vt:lpstr>
      <vt:lpstr>Example Design In Dataflow Level</vt:lpstr>
      <vt:lpstr>Modeling real hardware delays in Verilog</vt:lpstr>
      <vt:lpstr>Delay Types</vt:lpstr>
      <vt:lpstr>Delays in Gate-Level Modeling</vt:lpstr>
      <vt:lpstr>Delays in Dataflow Modeling</vt:lpstr>
      <vt:lpstr>Example</vt:lpstr>
      <vt:lpstr>Min/Typ/Max Delays</vt:lpstr>
      <vt:lpstr>Example Design In Dataflow Level</vt:lpstr>
      <vt:lpstr>…. Back to FPGA structure</vt:lpstr>
      <vt:lpstr>Basic Components of FPGA</vt:lpstr>
      <vt:lpstr>Connecting Look-Up Tables</vt:lpstr>
      <vt:lpstr>CLB Inteconnections</vt:lpstr>
      <vt:lpstr>FPGA Structure</vt:lpstr>
      <vt:lpstr>FPGA Structure</vt:lpstr>
      <vt:lpstr>FPGA Structure (Common Blocks)</vt:lpstr>
      <vt:lpstr>Some New Features</vt:lpstr>
      <vt:lpstr>FPGA Vendors</vt:lpstr>
      <vt:lpstr>Xilinx vs. Altera</vt:lpstr>
      <vt:lpstr>Example of resources on Virtex-7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آشنایی با زبانهای توصیف سخت افزار و  FPGA</dc:title>
  <dc:creator>Ehsan</dc:creator>
  <cp:lastModifiedBy>Ehsan Yazdian</cp:lastModifiedBy>
  <cp:revision>409</cp:revision>
  <dcterms:created xsi:type="dcterms:W3CDTF">2006-08-16T00:00:00Z</dcterms:created>
  <dcterms:modified xsi:type="dcterms:W3CDTF">2025-02-28T18:34:52Z</dcterms:modified>
</cp:coreProperties>
</file>