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0"/>
  </p:notesMasterIdLst>
  <p:sldIdLst>
    <p:sldId id="261" r:id="rId2"/>
    <p:sldId id="418" r:id="rId3"/>
    <p:sldId id="419" r:id="rId4"/>
    <p:sldId id="420" r:id="rId5"/>
    <p:sldId id="421" r:id="rId6"/>
    <p:sldId id="329" r:id="rId7"/>
    <p:sldId id="327" r:id="rId8"/>
    <p:sldId id="330" r:id="rId9"/>
    <p:sldId id="339" r:id="rId10"/>
    <p:sldId id="335" r:id="rId11"/>
    <p:sldId id="337" r:id="rId12"/>
    <p:sldId id="338" r:id="rId13"/>
    <p:sldId id="349" r:id="rId14"/>
    <p:sldId id="336" r:id="rId15"/>
    <p:sldId id="431" r:id="rId16"/>
    <p:sldId id="432" r:id="rId17"/>
    <p:sldId id="433" r:id="rId18"/>
    <p:sldId id="415" r:id="rId19"/>
    <p:sldId id="430" r:id="rId20"/>
    <p:sldId id="434" r:id="rId21"/>
    <p:sldId id="435" r:id="rId22"/>
    <p:sldId id="436" r:id="rId23"/>
    <p:sldId id="437" r:id="rId24"/>
    <p:sldId id="438" r:id="rId25"/>
    <p:sldId id="360" r:id="rId26"/>
    <p:sldId id="362" r:id="rId27"/>
    <p:sldId id="367" r:id="rId28"/>
    <p:sldId id="368" r:id="rId29"/>
    <p:sldId id="354" r:id="rId30"/>
    <p:sldId id="334" r:id="rId31"/>
    <p:sldId id="425" r:id="rId32"/>
    <p:sldId id="426" r:id="rId33"/>
    <p:sldId id="427" r:id="rId34"/>
    <p:sldId id="428" r:id="rId35"/>
    <p:sldId id="375" r:id="rId36"/>
    <p:sldId id="395" r:id="rId37"/>
    <p:sldId id="391" r:id="rId38"/>
    <p:sldId id="429" r:id="rId39"/>
    <p:sldId id="393" r:id="rId40"/>
    <p:sldId id="439" r:id="rId41"/>
    <p:sldId id="413" r:id="rId42"/>
    <p:sldId id="407" r:id="rId43"/>
    <p:sldId id="408" r:id="rId44"/>
    <p:sldId id="409" r:id="rId45"/>
    <p:sldId id="410" r:id="rId46"/>
    <p:sldId id="412" r:id="rId47"/>
    <p:sldId id="423" r:id="rId48"/>
    <p:sldId id="416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34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10/04/2020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21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9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1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432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31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89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99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144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3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04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579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86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general, an asynchronous circuit does not need the precise timing control supported by flip-flops. It may therefore contain latches rather than flip-flops. In many cases, an asynchronous circuit simply relies on the propagation delays of its component gates and connections, combined with the </a:t>
            </a:r>
            <a:r>
              <a:rPr lang="en-GB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circuit�s</a:t>
            </a:r>
            <a:r>
              <a: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feedback structure, to implement its memory functions.</a:t>
            </a:r>
            <a:r>
              <a:rPr lang="en-GB" dirty="0" smtClean="0"/>
              <a:t>  </a:t>
            </a:r>
          </a:p>
          <a:p>
            <a:r>
              <a:rPr lang="en-GB" smtClean="0"/>
              <a:t>http://en.wikipedia.org/wiki/Asynchronous_circuit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967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969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896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43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91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930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46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84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974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996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7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74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48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469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8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68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75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34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6858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610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447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8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48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4513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145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15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a-IR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23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13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8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0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44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5936C-F0B6-443A-A560-3236D7D8B99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0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322F-D299-4AA6-9AB1-68D1A1B5751B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3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97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7298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60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33168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22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3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630555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Isfahan University of Technology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B7078-1BE8-46AA-838A-9F068DCED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9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089-2E1E-4A97-A344-DAF2703AF40C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8E3-F87C-4185-8D1C-5AC149BBA796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3A20-6EBB-4B61-B305-1E8977DCFA5D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BD3-D4D3-4C47-9C52-D0A4AE73B30B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1B8B-FFC7-4E4F-9FAD-B402B1037934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nchronous_logi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hyperlink" Target="http://en.wikipedia.org/wiki/Clock_signal" TargetMode="External"/><Relationship Id="rId4" Type="http://schemas.openxmlformats.org/officeDocument/2006/relationships/hyperlink" Target="http://en.wikipedia.org/wiki/Asynchronous_logi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8969" y="1524000"/>
            <a:ext cx="4110432" cy="2262781"/>
          </a:xfrm>
        </p:spPr>
        <p:txBody>
          <a:bodyPr/>
          <a:lstStyle/>
          <a:p>
            <a:pPr algn="ctr"/>
            <a:r>
              <a:rPr lang="en-GB" b="1" dirty="0" err="1" smtClean="0">
                <a:solidFill>
                  <a:schemeClr val="bg1"/>
                </a:solidFill>
              </a:rPr>
              <a:t>Behavioral</a:t>
            </a:r>
            <a:r>
              <a:rPr lang="en-GB" b="1" dirty="0" smtClean="0">
                <a:solidFill>
                  <a:schemeClr val="bg1"/>
                </a:solidFill>
              </a:rPr>
              <a:t> Modeling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78785" y="4529541"/>
            <a:ext cx="2590800" cy="1126283"/>
          </a:xfrm>
        </p:spPr>
        <p:txBody>
          <a:bodyPr>
            <a:normAutofit/>
          </a:bodyPr>
          <a:lstStyle/>
          <a:p>
            <a:r>
              <a:rPr lang="en-GB" sz="2400" b="1" dirty="0" err="1" smtClean="0">
                <a:solidFill>
                  <a:schemeClr val="bg1"/>
                </a:solidFill>
              </a:rPr>
              <a:t>Ehsan</a:t>
            </a:r>
            <a:r>
              <a:rPr lang="en-GB" sz="2400" b="1" dirty="0" smtClean="0">
                <a:solidFill>
                  <a:schemeClr val="bg1"/>
                </a:solidFill>
              </a:rPr>
              <a:t> </a:t>
            </a:r>
            <a:r>
              <a:rPr lang="en-GB" sz="2400" b="1" dirty="0" err="1" smtClean="0">
                <a:solidFill>
                  <a:schemeClr val="bg1"/>
                </a:solidFill>
              </a:rPr>
              <a:t>Yazdian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Procedural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47799"/>
            <a:ext cx="6591985" cy="480745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GB" dirty="0" smtClean="0"/>
              <a:t>The left-hand side of a procedural assignment can be one of the following: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A </a:t>
            </a:r>
            <a:r>
              <a:rPr lang="en-GB" dirty="0" err="1" smtClean="0"/>
              <a:t>reg</a:t>
            </a:r>
            <a:r>
              <a:rPr lang="en-GB" dirty="0" smtClean="0"/>
              <a:t>, integer, real, or time register variable or a memory element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A bit select of these variables (e.g., </a:t>
            </a:r>
            <a:r>
              <a:rPr lang="en-GB" dirty="0" err="1" smtClean="0"/>
              <a:t>addr</a:t>
            </a:r>
            <a:r>
              <a:rPr lang="en-GB" dirty="0" smtClean="0"/>
              <a:t>[0])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A part select of these variables (e.g., </a:t>
            </a:r>
            <a:r>
              <a:rPr lang="en-GB" dirty="0" err="1" smtClean="0"/>
              <a:t>addr</a:t>
            </a:r>
            <a:r>
              <a:rPr lang="en-GB" dirty="0" smtClean="0"/>
              <a:t>[31:16])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A concatenation of any of the above</a:t>
            </a:r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All behavioural statements appear only inside these blocks</a:t>
            </a:r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Each module may contains many of these blocks.</a:t>
            </a:r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Each always or initial block has a separate activity flow (parallel and concurrent)</a:t>
            </a:r>
          </a:p>
          <a:p>
            <a:pPr>
              <a:spcBef>
                <a:spcPts val="0"/>
              </a:spcBef>
            </a:pPr>
            <a:endParaRPr lang="en-GB" dirty="0" smtClean="0"/>
          </a:p>
          <a:p>
            <a:pPr>
              <a:spcBef>
                <a:spcPts val="0"/>
              </a:spcBef>
            </a:pPr>
            <a:r>
              <a:rPr lang="en-GB" dirty="0" smtClean="0"/>
              <a:t>No nesting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nitial begin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initial …..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spcBef>
                <a:spcPts val="0"/>
              </a:spcBef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GB" dirty="0" smtClean="0"/>
          </a:p>
          <a:p>
            <a:pPr>
              <a:spcBef>
                <a:spcPts val="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ross 5"/>
          <p:cNvSpPr/>
          <p:nvPr/>
        </p:nvSpPr>
        <p:spPr>
          <a:xfrm rot="2611958">
            <a:off x="4072747" y="5520547"/>
            <a:ext cx="533400" cy="533400"/>
          </a:xfrm>
          <a:prstGeom prst="plus">
            <a:avLst>
              <a:gd name="adj" fmla="val 37793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initial Statement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6591985" cy="2209800"/>
          </a:xfrm>
        </p:spPr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The initial block is executed once when the simulation is started i.e. time=0.</a:t>
            </a:r>
          </a:p>
          <a:p>
            <a:r>
              <a:rPr lang="en-GB" dirty="0" smtClean="0"/>
              <a:t>Executes only once during a simulation.</a:t>
            </a:r>
          </a:p>
          <a:p>
            <a:r>
              <a:rPr lang="en-GB" dirty="0" smtClean="0"/>
              <a:t>Multiple initial blocks, execute in parallel.</a:t>
            </a:r>
          </a:p>
          <a:p>
            <a:r>
              <a:rPr lang="en-GB" dirty="0" smtClean="0"/>
              <a:t>Each finishes independently.</a:t>
            </a:r>
          </a:p>
          <a:p>
            <a:r>
              <a:rPr lang="en-GB" dirty="0" smtClean="0"/>
              <a:t>Mostly used in Simulations.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3505200"/>
            <a:ext cx="80010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reg x, y, z;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reg [15:0] reg_a, reg_b;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integer count;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x = 0; y = 1; z = 1;  </a:t>
            </a:r>
            <a:r>
              <a:rPr lang="fr-FR" sz="14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r-FR" sz="1400" dirty="0" err="1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fr-FR" sz="1400" dirty="0" err="1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calar</a:t>
            </a:r>
            <a:r>
              <a:rPr lang="fr-FR" sz="14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 assignements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count = 0;            </a:t>
            </a:r>
            <a:r>
              <a:rPr lang="en-GB" sz="14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//assignment to integer variables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reg_a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16'b0; 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reg_b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reg_a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        </a:t>
            </a:r>
            <a:r>
              <a:rPr lang="en-GB" sz="14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//initialize variables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#15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reg_a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[2] = 1'b1;  </a:t>
            </a:r>
            <a:r>
              <a:rPr lang="en-GB" sz="14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//Bit select assignment with delay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#10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reg_b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[15:13] = {x, y, z};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count = count + 1;    </a:t>
            </a:r>
            <a:r>
              <a:rPr lang="en-GB" sz="14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//assignment to an integer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000" y="1592826"/>
            <a:ext cx="7467600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module stimulus;</a:t>
            </a:r>
          </a:p>
          <a:p>
            <a:pPr lvl="1">
              <a:spcBef>
                <a:spcPts val="0"/>
              </a:spcBef>
              <a:buNone/>
            </a:pPr>
            <a:r>
              <a:rPr lang="es-E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s-ES" dirty="0" smtClean="0">
                <a:latin typeface="Courier New" pitchFamily="49" charset="0"/>
                <a:cs typeface="Courier New" pitchFamily="49" charset="0"/>
              </a:rPr>
              <a:t> x, y, a, b, m;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m= 1’b0;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#5 a=1’b1;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#25 b=1’b0;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 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#10 x=1’b0;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#25 y=1’b1;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#15 a=1’b0;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53000" y="2133600"/>
          <a:ext cx="31242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Time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Statement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m=0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5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a=1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10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x=0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30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b=0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35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y=1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50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a=0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Initializing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6591985" cy="4267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500" dirty="0" smtClean="0"/>
              <a:t>Ordinary style, using initial block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clock;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initial clock = 0</a:t>
            </a:r>
            <a:r>
              <a:rPr lang="en-GB" sz="1500" dirty="0" smtClean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5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500" dirty="0" smtClean="0"/>
              <a:t>Combined declaration and initialization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5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clock = 0; // RHS must be constant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GB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module adder (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[7:0] sum = 0,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c = 0,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input [7:0] a, b,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ci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50464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always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900" dirty="0" smtClean="0"/>
              <a:t>An always block actually "loops forever“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9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900" dirty="0" smtClean="0"/>
              <a:t>The initiation of each loop is controlled by the sensitivity list.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9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900" dirty="0" smtClean="0"/>
              <a:t>The always block can be synthesized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600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600" dirty="0" smtClean="0">
                <a:latin typeface="Courier New" pitchFamily="49" charset="0"/>
              </a:rPr>
              <a:t>Example: </a:t>
            </a:r>
            <a:r>
              <a:rPr lang="en-US" sz="2600" b="1" dirty="0" smtClean="0">
                <a:solidFill>
                  <a:srgbClr val="336600"/>
                </a:solidFill>
                <a:latin typeface="Courier New" pitchFamily="49" charset="0"/>
              </a:rPr>
              <a:t>A Synthesizable Always Block</a:t>
            </a:r>
            <a:endParaRPr lang="en-GB" sz="2600" b="1" dirty="0" smtClean="0">
              <a:solidFill>
                <a:srgbClr val="336600"/>
              </a:solidFill>
              <a:latin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</a:rPr>
              <a:t>always @(</a:t>
            </a:r>
            <a:r>
              <a:rPr lang="en-GB" sz="2000" dirty="0" err="1" smtClean="0">
                <a:latin typeface="Courier New" pitchFamily="49" charset="0"/>
              </a:rPr>
              <a:t>posedge</a:t>
            </a:r>
            <a:r>
              <a:rPr lang="en-GB" sz="2000" dirty="0" smtClean="0">
                <a:latin typeface="Courier New" pitchFamily="49" charset="0"/>
              </a:rPr>
              <a:t> clock)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</a:rPr>
              <a:t>begin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</a:rPr>
              <a:t>reg1 &lt;= in1;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</a:rPr>
              <a:t>reg2 &lt;= in2 ^ in3;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</a:rPr>
              <a:t>reg3 &lt;= reg1;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</a:rPr>
              <a:t>end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600" dirty="0" smtClean="0">
              <a:latin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600" dirty="0" smtClean="0">
                <a:latin typeface="Courier New" pitchFamily="49" charset="0"/>
              </a:rPr>
              <a:t>Example: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400" b="1" dirty="0" smtClean="0">
                <a:solidFill>
                  <a:srgbClr val="336600"/>
                </a:solidFill>
                <a:latin typeface="Courier New" pitchFamily="49" charset="0"/>
              </a:rPr>
              <a:t>Clock Generating in </a:t>
            </a:r>
            <a:r>
              <a:rPr lang="en-GB" sz="2400" b="1" dirty="0" err="1" smtClean="0">
                <a:solidFill>
                  <a:srgbClr val="336600"/>
                </a:solidFill>
                <a:latin typeface="Courier New" pitchFamily="49" charset="0"/>
              </a:rPr>
              <a:t>Testbenches</a:t>
            </a:r>
            <a:r>
              <a:rPr lang="en-GB" sz="2400" b="1" dirty="0" smtClean="0">
                <a:solidFill>
                  <a:srgbClr val="336600"/>
                </a:solidFill>
                <a:latin typeface="Courier New" pitchFamily="49" charset="0"/>
              </a:rPr>
              <a:t> (Obviously not </a:t>
            </a:r>
            <a:r>
              <a:rPr lang="en-US" sz="2400" b="1" dirty="0" smtClean="0">
                <a:solidFill>
                  <a:srgbClr val="336600"/>
                </a:solidFill>
                <a:latin typeface="Courier New" pitchFamily="49" charset="0"/>
              </a:rPr>
              <a:t>Synthesizable)</a:t>
            </a:r>
            <a:r>
              <a:rPr lang="en-GB" sz="2400" b="1" dirty="0" smtClean="0">
                <a:solidFill>
                  <a:srgbClr val="336600"/>
                </a:solidFill>
                <a:latin typeface="Courier New" pitchFamily="49" charset="0"/>
              </a:rPr>
              <a:t> </a:t>
            </a:r>
            <a:endParaRPr lang="en-GB" sz="2400" b="1" dirty="0" smtClean="0">
              <a:solidFill>
                <a:srgbClr val="336600"/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clock_gen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(output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clock);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Initial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	clock = 1'b0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; 		</a:t>
            </a:r>
            <a:r>
              <a:rPr lang="en-GB" sz="20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20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Initialize clock at time zero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 	</a:t>
            </a:r>
            <a:endParaRPr lang="en-GB" sz="2000" dirty="0">
              <a:solidFill>
                <a:srgbClr val="336600"/>
              </a:solidFill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always 	#10 clock = ~clock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; 	</a:t>
            </a:r>
            <a:r>
              <a:rPr lang="en-GB" sz="20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2000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Toggle clock every half-cycle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lvl="3">
              <a:lnSpc>
                <a:spcPct val="120000"/>
              </a:lnSpc>
              <a:spcBef>
                <a:spcPts val="0"/>
              </a:spcBef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If the unit of time is “ns” then the clock frequency is: 50MHz= 1/(2*10ns)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Line Callout 1 (Accent Bar) 4"/>
          <p:cNvSpPr/>
          <p:nvPr/>
        </p:nvSpPr>
        <p:spPr>
          <a:xfrm>
            <a:off x="6248400" y="3649016"/>
            <a:ext cx="1905000" cy="609600"/>
          </a:xfrm>
          <a:prstGeom prst="accentCallout1">
            <a:avLst>
              <a:gd name="adj1" fmla="val 18750"/>
              <a:gd name="adj2" fmla="val -8333"/>
              <a:gd name="adj3" fmla="val -21721"/>
              <a:gd name="adj4" fmla="val -116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sensitivity list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6305550" cy="914400"/>
          </a:xfrm>
        </p:spPr>
        <p:txBody>
          <a:bodyPr/>
          <a:lstStyle/>
          <a:p>
            <a:r>
              <a:rPr lang="en-US" altLang="ko-KR"/>
              <a:t>Procedural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8150" y="1371600"/>
            <a:ext cx="8215313" cy="54864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Blocking Assignment (=)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Executed 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sequentially in the order the statements are written.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GB" sz="2000" dirty="0" smtClean="0"/>
              <a:t>A second assignment is not started until the preceding one is complete, </a:t>
            </a:r>
            <a:r>
              <a:rPr lang="en-US" altLang="ko-KR" sz="2000" dirty="0" smtClean="0"/>
              <a:t>in the order they are specified in a sequential block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7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Nonblocking</a:t>
            </a: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 (&lt;=) </a:t>
            </a:r>
          </a:p>
          <a:p>
            <a:pPr marL="640080" lvl="1" indent="-27432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 smtClean="0"/>
              <a:t>Statements of the same time step, s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tarted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parallel:</a:t>
            </a:r>
            <a:endParaRPr lang="en-GB" sz="2000" dirty="0" smtClean="0"/>
          </a:p>
          <a:p>
            <a:pPr marL="1280160" lvl="2" indent="-4572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GB" sz="2000" dirty="0" smtClean="0"/>
              <a:t>Evaluate the RHS of </a:t>
            </a:r>
            <a:r>
              <a:rPr lang="en-GB" sz="2000" dirty="0" err="1" smtClean="0"/>
              <a:t>nonblocking</a:t>
            </a:r>
            <a:r>
              <a:rPr lang="en-GB" sz="2000" dirty="0" smtClean="0"/>
              <a:t> statements at the beginning of the time step.</a:t>
            </a:r>
          </a:p>
          <a:p>
            <a:pPr marL="1280160" lvl="2" indent="-4572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+mj-lt"/>
              <a:buAutoNum type="arabicPeriod"/>
              <a:defRPr/>
            </a:pPr>
            <a:r>
              <a:rPr lang="en-GB" sz="2000" dirty="0" smtClean="0"/>
              <a:t>Update the LHS of </a:t>
            </a:r>
            <a:r>
              <a:rPr lang="en-GB" sz="2000" dirty="0" err="1" smtClean="0"/>
              <a:t>nonblocking</a:t>
            </a:r>
            <a:r>
              <a:rPr lang="en-GB" sz="2000" dirty="0" smtClean="0"/>
              <a:t> statements at the end of the time step.</a:t>
            </a:r>
          </a:p>
          <a:p>
            <a:pPr marL="640080" lvl="1" indent="-274320" defTabSz="9144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000" dirty="0"/>
              <a:t>resemble actual hardware more than blocking assignments. </a:t>
            </a:r>
            <a:endParaRPr lang="en-GB" sz="2000" dirty="0" smtClean="0"/>
          </a:p>
          <a:p>
            <a:pPr marL="640080" lvl="1" indent="-274320" defTabSz="914400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kumimoji="0" lang="en-GB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ecommended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Use 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Nonblocking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assignments for clocked processes when writing synthesizable code.</a:t>
            </a:r>
          </a:p>
        </p:txBody>
      </p:sp>
    </p:spTree>
    <p:extLst>
      <p:ext uri="{BB962C8B-B14F-4D97-AF65-F5344CB8AC3E}">
        <p14:creationId xmlns:p14="http://schemas.microsoft.com/office/powerpoint/2010/main" val="18654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74320" lvl="0" indent="-274320">
              <a:spcBef>
                <a:spcPts val="600"/>
              </a:spcBef>
              <a:defRPr/>
            </a:pPr>
            <a:r>
              <a:rPr lang="en-US" altLang="ko-KR" sz="3200" cap="none" dirty="0" smtClean="0">
                <a:solidFill>
                  <a:schemeClr val="tx1"/>
                </a:solidFill>
              </a:rPr>
              <a:t>Blocking and </a:t>
            </a:r>
            <a:r>
              <a:rPr lang="en-US" altLang="ko-KR" sz="3200" cap="none" dirty="0" err="1" smtClean="0">
                <a:solidFill>
                  <a:schemeClr val="tx1"/>
                </a:solidFill>
              </a:rPr>
              <a:t>Nonblocking</a:t>
            </a:r>
            <a:r>
              <a:rPr lang="en-US" altLang="ko-KR" sz="3200" cap="none" dirty="0" smtClean="0">
                <a:solidFill>
                  <a:schemeClr val="tx1"/>
                </a:solidFill>
              </a:rPr>
              <a:t> Assignment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3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 blocking;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[0:7] A, B;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 begin: init1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A=3;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#1 A = A+1;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lang="en-US" altLang="ko-KR" dirty="0"/>
              <a:t>	 </a:t>
            </a:r>
            <a:r>
              <a:rPr lang="en-US" altLang="ko-KR" dirty="0" smtClean="0"/>
              <a:t>    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= A+1;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$display(“blocking:   A=%b 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=%b”, A, B);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A=3;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#1 A&lt;=A+1;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B&lt;=A+1;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#1 $display(“non-blocking :  A=%b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=%b”, A, B);</a:t>
            </a:r>
          </a:p>
          <a:p>
            <a:pPr marL="91440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60000"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altLang="ko-KR" sz="2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endmodule</a:t>
            </a:r>
            <a:endParaRPr kumimoji="0" lang="en-US" altLang="ko-KR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67100" y="5676900"/>
            <a:ext cx="5372100" cy="1181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dirty="0" smtClean="0"/>
              <a:t>blocking : A= 00000100   B= 00000101</a:t>
            </a:r>
          </a:p>
          <a:p>
            <a:r>
              <a:rPr lang="en-US" altLang="ko-KR" dirty="0" smtClean="0"/>
              <a:t>non-blocking : A= 00000100   B= 00000100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0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Race Conditions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245" y="2495562"/>
            <a:ext cx="4495800" cy="19019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//always blocks with blocking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clock)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a = b;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clock)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b = a;</a:t>
            </a:r>
          </a:p>
          <a:p>
            <a:pPr>
              <a:buNone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6300" y="2514600"/>
            <a:ext cx="4800600" cy="2133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//always blocks with 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nonblocking</a:t>
            </a:r>
            <a:endParaRPr kumimoji="0" lang="en-GB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always @(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posedge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clock)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a &lt;= b;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always @(</a:t>
            </a:r>
            <a:r>
              <a:rPr kumimoji="0" lang="en-GB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posedge</a:t>
            </a: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clock)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 &lt;= a;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648200"/>
            <a:ext cx="7848600" cy="19019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Which one </a:t>
            </a:r>
            <a:r>
              <a:rPr kumimoji="0" lang="en-GB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Courier New" pitchFamily="49" charset="0"/>
              </a:rPr>
              <a:t>swaps a and b?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At the positive edge of clock -&gt; read and store all right-hand-side variables.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During the write operation, the values stored in the temporary variables are assigned to the left-</a:t>
            </a:r>
            <a:r>
              <a:rPr lang="en-GB" dirty="0" err="1" smtClean="0"/>
              <a:t>handside</a:t>
            </a:r>
            <a:r>
              <a:rPr lang="en-GB" dirty="0" smtClean="0"/>
              <a:t> variables.</a:t>
            </a: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447800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Occurs when executing some statements in the same time-step, would give different results when the order of statement is changed.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663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smtClean="0"/>
              <a:t>Simple Examples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5530" y="1447800"/>
            <a:ext cx="6591985" cy="4082422"/>
          </a:xfrm>
        </p:spPr>
        <p:txBody>
          <a:bodyPr>
            <a:normAutofit/>
          </a:bodyPr>
          <a:lstStyle/>
          <a:p>
            <a:r>
              <a:rPr lang="en-US" dirty="0" smtClean="0"/>
              <a:t>1-bit Shift Register of length 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16-bit Shift Register of length 4: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Filter Design: </a:t>
            </a:r>
            <a:r>
              <a:rPr lang="en-US" dirty="0" smtClean="0"/>
              <a:t>A Module to calculate out from the input 8-bit sequence x: </a:t>
            </a:r>
            <a:r>
              <a:rPr lang="en-US" b="1" dirty="0" smtClean="0"/>
              <a:t>y[n]=3*x[n]+2*x[n-1]+4*x[n-3]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735046" y="1828800"/>
            <a:ext cx="6577429" cy="1085657"/>
            <a:chOff x="1715689" y="2480593"/>
            <a:chExt cx="6577429" cy="1085657"/>
          </a:xfrm>
        </p:grpSpPr>
        <p:sp>
          <p:nvSpPr>
            <p:cNvPr id="5" name="Rectangle 4"/>
            <p:cNvSpPr/>
            <p:nvPr/>
          </p:nvSpPr>
          <p:spPr>
            <a:xfrm>
              <a:off x="2515285" y="2590800"/>
              <a:ext cx="761315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S[L]</a:t>
              </a:r>
              <a:endParaRPr lang="fa-IR" sz="16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800600" y="2928784"/>
              <a:ext cx="1640355" cy="0"/>
            </a:xfrm>
            <a:prstGeom prst="line">
              <a:avLst/>
            </a:prstGeom>
            <a:ln w="571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3680065" y="2585884"/>
              <a:ext cx="761315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S[L-1]</a:t>
              </a:r>
              <a:endParaRPr lang="fa-IR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2585884"/>
              <a:ext cx="761315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600" dirty="0" smtClean="0"/>
                <a:t>S[1]</a:t>
              </a:r>
              <a:endParaRPr lang="fa-IR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3276600" y="2743200"/>
              <a:ext cx="4034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111820" y="2748116"/>
              <a:ext cx="4034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49735" y="2743200"/>
              <a:ext cx="4034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490452" y="3196918"/>
              <a:ext cx="1896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363587" y="3200400"/>
              <a:ext cx="1896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325672" y="3196918"/>
              <a:ext cx="1896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title="clk"/>
            <p:cNvCxnSpPr/>
            <p:nvPr/>
          </p:nvCxnSpPr>
          <p:spPr>
            <a:xfrm>
              <a:off x="1942415" y="3505200"/>
              <a:ext cx="442117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363587" y="3203268"/>
              <a:ext cx="0" cy="308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485569" y="3201527"/>
              <a:ext cx="0" cy="308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13552" y="3196918"/>
              <a:ext cx="0" cy="3082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729157" y="3196918"/>
              <a:ext cx="49564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clk</a:t>
              </a:r>
              <a:endParaRPr lang="fa-I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5689" y="2480593"/>
              <a:ext cx="372218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in</a:t>
              </a:r>
              <a:endParaRPr lang="fa-I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38158" y="2480593"/>
              <a:ext cx="55496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out</a:t>
              </a:r>
              <a:endParaRPr lang="fa-I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334693" y="2743200"/>
              <a:ext cx="40346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1806"/>
          <a:stretch/>
        </p:blipFill>
        <p:spPr>
          <a:xfrm>
            <a:off x="2801834" y="5410200"/>
            <a:ext cx="4443855" cy="1447800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556333" y="3463007"/>
            <a:ext cx="76131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M[4]</a:t>
            </a:r>
            <a:endParaRPr lang="fa-IR" sz="1600" dirty="0"/>
          </a:p>
        </p:txBody>
      </p:sp>
      <p:sp>
        <p:nvSpPr>
          <p:cNvPr id="35" name="Rectangle 34"/>
          <p:cNvSpPr/>
          <p:nvPr/>
        </p:nvSpPr>
        <p:spPr>
          <a:xfrm>
            <a:off x="3721113" y="3458091"/>
            <a:ext cx="76131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M[3]</a:t>
            </a:r>
            <a:endParaRPr lang="fa-IR" sz="1600" dirty="0"/>
          </a:p>
        </p:txBody>
      </p:sp>
      <p:sp>
        <p:nvSpPr>
          <p:cNvPr id="36" name="Rectangle 35"/>
          <p:cNvSpPr/>
          <p:nvPr/>
        </p:nvSpPr>
        <p:spPr>
          <a:xfrm>
            <a:off x="6042265" y="3458091"/>
            <a:ext cx="76131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[1]</a:t>
            </a:r>
            <a:endParaRPr lang="fa-IR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317648" y="3615407"/>
            <a:ext cx="403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52868" y="3620323"/>
            <a:ext cx="403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38800" y="3615407"/>
            <a:ext cx="403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531500" y="4069125"/>
            <a:ext cx="189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5852652" y="4072607"/>
            <a:ext cx="189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366720" y="4069125"/>
            <a:ext cx="189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 title="clk"/>
          <p:cNvCxnSpPr/>
          <p:nvPr/>
        </p:nvCxnSpPr>
        <p:spPr>
          <a:xfrm>
            <a:off x="2026920" y="4377407"/>
            <a:ext cx="38404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852652" y="4075475"/>
            <a:ext cx="0" cy="308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526617" y="4073734"/>
            <a:ext cx="0" cy="308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354600" y="4069125"/>
            <a:ext cx="0" cy="308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84318" y="4116113"/>
            <a:ext cx="49564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 smtClean="0"/>
              <a:t>clk</a:t>
            </a:r>
            <a:endParaRPr lang="fa-IR" dirty="0"/>
          </a:p>
        </p:txBody>
      </p:sp>
      <p:sp>
        <p:nvSpPr>
          <p:cNvPr id="48" name="TextBox 47"/>
          <p:cNvSpPr txBox="1"/>
          <p:nvPr/>
        </p:nvSpPr>
        <p:spPr>
          <a:xfrm>
            <a:off x="1219200" y="3440668"/>
            <a:ext cx="98456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in[15:0]</a:t>
            </a:r>
            <a:endParaRPr lang="fa-IR" dirty="0"/>
          </a:p>
        </p:txBody>
      </p:sp>
      <p:sp>
        <p:nvSpPr>
          <p:cNvPr id="49" name="TextBox 48"/>
          <p:cNvSpPr txBox="1"/>
          <p:nvPr/>
        </p:nvSpPr>
        <p:spPr>
          <a:xfrm>
            <a:off x="7227223" y="3352800"/>
            <a:ext cx="11673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out[15:0]</a:t>
            </a:r>
            <a:endParaRPr lang="fa-IR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823758" y="3615407"/>
            <a:ext cx="403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893129" y="3458091"/>
            <a:ext cx="76131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600" dirty="0"/>
              <a:t>M</a:t>
            </a:r>
            <a:r>
              <a:rPr lang="en-US" sz="1600" dirty="0" smtClean="0"/>
              <a:t>[2]</a:t>
            </a:r>
            <a:endParaRPr lang="fa-IR" sz="16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489664" y="3615407"/>
            <a:ext cx="403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698633" y="4073734"/>
            <a:ext cx="0" cy="308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724400" y="4053348"/>
            <a:ext cx="18961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the results of the post place and rout simulation model of the synchronous counter.</a:t>
            </a:r>
          </a:p>
          <a:p>
            <a:endParaRPr lang="en-US" dirty="0"/>
          </a:p>
          <a:p>
            <a:r>
              <a:rPr lang="en-US" dirty="0" smtClean="0"/>
              <a:t>Comparing the results for different clock frequencies.</a:t>
            </a:r>
          </a:p>
          <a:p>
            <a:pPr lvl="1"/>
            <a:r>
              <a:rPr lang="en-US" dirty="0" smtClean="0"/>
              <a:t>Argue the unknown values in high frequency values.</a:t>
            </a:r>
          </a:p>
          <a:p>
            <a:endParaRPr lang="en-US" dirty="0"/>
          </a:p>
          <a:p>
            <a:r>
              <a:rPr lang="en-US" dirty="0" smtClean="0"/>
              <a:t>Describing the effects of the real delays in the hardware.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1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29900"/>
            <a:ext cx="6589199" cy="1280890"/>
          </a:xfrm>
        </p:spPr>
        <p:txBody>
          <a:bodyPr/>
          <a:lstStyle/>
          <a:p>
            <a:r>
              <a:rPr lang="en-GB" dirty="0" smtClean="0">
                <a:hlinkClick r:id="rId3" tooltip="Synchronous logic"/>
              </a:rPr>
              <a:t>Synchronous</a:t>
            </a:r>
            <a:r>
              <a:rPr lang="en-GB" dirty="0" smtClean="0"/>
              <a:t> vs. </a:t>
            </a:r>
            <a:r>
              <a:rPr lang="en-GB" dirty="0" smtClean="0">
                <a:hlinkClick r:id="rId4" tooltip="Asynchronous logic"/>
              </a:rPr>
              <a:t>Asynchronous</a:t>
            </a:r>
            <a:r>
              <a:rPr lang="en-GB" dirty="0" smtClean="0"/>
              <a:t>  Circuits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7375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Combinational logic:</a:t>
            </a:r>
          </a:p>
          <a:p>
            <a:pPr lvl="1"/>
            <a:r>
              <a:rPr lang="en-GB" dirty="0" smtClean="0"/>
              <a:t>The circuit outputs are a logic combination of the current inputs signals. </a:t>
            </a:r>
          </a:p>
          <a:p>
            <a:r>
              <a:rPr lang="en-GB" b="1" dirty="0" smtClean="0"/>
              <a:t>Sequential logic:</a:t>
            </a:r>
          </a:p>
          <a:p>
            <a:pPr lvl="1"/>
            <a:r>
              <a:rPr lang="en-GB" dirty="0" smtClean="0"/>
              <a:t>The circuit outputs depend on not only the current values of inputs but also previous input values.</a:t>
            </a:r>
          </a:p>
          <a:p>
            <a:pPr algn="ctr">
              <a:buNone/>
            </a:pPr>
            <a:r>
              <a:rPr lang="en-GB" b="1" dirty="0"/>
              <a:t>S</a:t>
            </a:r>
            <a:r>
              <a:rPr lang="en-GB" b="1" dirty="0" smtClean="0"/>
              <a:t>equential logic = Combinational logic +Memory.</a:t>
            </a:r>
          </a:p>
          <a:p>
            <a:endParaRPr lang="en-US" dirty="0" smtClean="0"/>
          </a:p>
          <a:p>
            <a:r>
              <a:rPr lang="en-GB" dirty="0" smtClean="0"/>
              <a:t>Two types of Sequential Circuit:</a:t>
            </a:r>
          </a:p>
          <a:p>
            <a:pPr lvl="1"/>
            <a:r>
              <a:rPr lang="en-GB" dirty="0">
                <a:hlinkClick r:id="rId3" tooltip="Synchronous logic"/>
              </a:rPr>
              <a:t>Synchronous</a:t>
            </a:r>
            <a:r>
              <a:rPr lang="en-GB" dirty="0"/>
              <a:t>: the state of the device changes only</a:t>
            </a:r>
          </a:p>
          <a:p>
            <a:pPr lvl="1">
              <a:buNone/>
            </a:pPr>
            <a:r>
              <a:rPr lang="en-GB" dirty="0"/>
              <a:t>       at discrete times in response to a </a:t>
            </a:r>
            <a:r>
              <a:rPr lang="en-GB" dirty="0">
                <a:hlinkClick r:id="rId5" tooltip="Clock signal"/>
              </a:rPr>
              <a:t>clock signal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Main advantage: Simplicity.</a:t>
            </a:r>
          </a:p>
          <a:p>
            <a:pPr lvl="1"/>
            <a:r>
              <a:rPr lang="en-GB" dirty="0" smtClean="0">
                <a:hlinkClick r:id="rId4" tooltip="Asynchronous logic"/>
              </a:rPr>
              <a:t>Asynchronous</a:t>
            </a:r>
            <a:r>
              <a:rPr lang="en-GB" dirty="0" smtClean="0"/>
              <a:t> the state of the device can change </a:t>
            </a:r>
          </a:p>
          <a:p>
            <a:pPr lvl="1">
              <a:buNone/>
            </a:pPr>
            <a:r>
              <a:rPr lang="en-GB" dirty="0" smtClean="0"/>
              <a:t>       at any time in response to changing inputs.</a:t>
            </a:r>
          </a:p>
          <a:p>
            <a:pPr lvl="2"/>
            <a:r>
              <a:rPr lang="en-GB" dirty="0" smtClean="0"/>
              <a:t>Faster and lower power consumption.</a:t>
            </a:r>
          </a:p>
          <a:p>
            <a:endParaRPr lang="en-GB" dirty="0" smtClean="0"/>
          </a:p>
          <a:p>
            <a:r>
              <a:rPr lang="en-GB" b="1" dirty="0" smtClean="0"/>
              <a:t>Most digital devices today use synchronous circuits. We only talk about this type in this class.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3794" name="Picture 2" descr="http://www.ee.surrey.ac.uk/Projects/CAL/seq-switching/Graphics/asynch_synch.gif"/>
          <p:cNvPicPr>
            <a:picLocks noChangeAspect="1" noChangeArrowheads="1"/>
          </p:cNvPicPr>
          <p:nvPr/>
        </p:nvPicPr>
        <p:blipFill>
          <a:blip r:embed="rId6" cstate="print"/>
          <a:srcRect l="24000" r="4000"/>
          <a:stretch>
            <a:fillRect/>
          </a:stretch>
        </p:blipFill>
        <p:spPr bwMode="auto">
          <a:xfrm>
            <a:off x="5867400" y="1524000"/>
            <a:ext cx="2743200" cy="27919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1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The same as if-else in C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Syntax: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true_statement1;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 if (&lt;expression&gt;)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true_statement2;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 if (&lt;expression&gt;)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true_statement3;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default_statement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i="1" dirty="0" smtClean="0"/>
              <a:t>True is 1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i="1" dirty="0" smtClean="0"/>
              <a:t>False is 0 or x or z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More than one statement: begin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Multiway</a:t>
            </a:r>
            <a:r>
              <a:rPr lang="en-GB" dirty="0" smtClean="0"/>
              <a:t> Branching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Syntax: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case (&lt;expression&gt;)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alternative1: statement1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alternative2: statement2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default:default_statement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 // optional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endcase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Default statement is optional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The case statements compare bit-for-bit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x and z values should match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1284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Example</a:t>
            </a:r>
            <a:br>
              <a:rPr lang="en-GB" dirty="0" smtClean="0"/>
            </a:br>
            <a:r>
              <a:rPr lang="en-GB" dirty="0" smtClean="0"/>
              <a:t>Synchronous Multiplexer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52600"/>
            <a:ext cx="7543800" cy="4724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sync_mux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input [1:0]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input [3:0] x1,x2,x3,x4, </a:t>
            </a:r>
          </a:p>
          <a:p>
            <a:pPr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[3:0] y);</a:t>
            </a:r>
          </a:p>
          <a:p>
            <a:pPr>
              <a:spcBef>
                <a:spcPts val="0"/>
              </a:spcBef>
              <a:buNone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case(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2’b00: begin 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	y&lt;=x1;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		end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2’b01: y&lt;=x2;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2’b10: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y&lt;=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x3;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2’b11: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y&lt;=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x4;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2’bx0, 2’bx1, 2’bxx, 2’b0x, 2’b1x : y&lt;=4’bx;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default: $display(“Unspecified control signals”);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e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ndcase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198799" cy="671290"/>
          </a:xfrm>
        </p:spPr>
        <p:txBody>
          <a:bodyPr>
            <a:normAutofit fontScale="90000"/>
          </a:bodyPr>
          <a:lstStyle/>
          <a:p>
            <a:r>
              <a:rPr lang="en-GB" dirty="0"/>
              <a:t>Multiway </a:t>
            </a:r>
            <a:r>
              <a:rPr lang="en-GB" dirty="0" smtClean="0"/>
              <a:t>Branching: </a:t>
            </a:r>
            <a:r>
              <a:rPr lang="en-GB" b="1" dirty="0" err="1" smtClean="0"/>
              <a:t>casex</a:t>
            </a:r>
            <a:r>
              <a:rPr lang="en-GB" b="1" dirty="0" smtClean="0"/>
              <a:t>, </a:t>
            </a:r>
            <a:r>
              <a:rPr lang="en-GB" b="1" dirty="0" err="1" smtClean="0"/>
              <a:t>casez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010400" cy="5257800"/>
          </a:xfrm>
        </p:spPr>
        <p:txBody>
          <a:bodyPr>
            <a:normAutofit lnSpcReduction="10000"/>
          </a:bodyPr>
          <a:lstStyle/>
          <a:p>
            <a:pPr indent="0"/>
            <a:r>
              <a:rPr lang="en-GB" b="1" dirty="0" err="1" smtClean="0"/>
              <a:t>casez</a:t>
            </a:r>
            <a:r>
              <a:rPr lang="en-GB" dirty="0" smtClean="0"/>
              <a:t> treats all z values as “don’t care”</a:t>
            </a:r>
          </a:p>
          <a:p>
            <a:pPr indent="0"/>
            <a:r>
              <a:rPr lang="en-GB" b="1" dirty="0" err="1" smtClean="0"/>
              <a:t>casex</a:t>
            </a:r>
            <a:r>
              <a:rPr lang="en-GB" b="1" dirty="0" smtClean="0"/>
              <a:t> </a:t>
            </a:r>
            <a:r>
              <a:rPr lang="en-GB" dirty="0" smtClean="0"/>
              <a:t>treats all x and z values as “don’t care”</a:t>
            </a:r>
          </a:p>
          <a:p>
            <a:pPr marL="0" indent="0">
              <a:spcBef>
                <a:spcPts val="0"/>
              </a:spcBef>
              <a:buNone/>
            </a:pPr>
            <a:endParaRPr lang="en-GB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GB" b="1" dirty="0" smtClean="0"/>
              <a:t>Example: </a:t>
            </a:r>
            <a:r>
              <a:rPr lang="en-US" dirty="0" smtClean="0"/>
              <a:t>finding </a:t>
            </a:r>
            <a:r>
              <a:rPr lang="en-US" dirty="0"/>
              <a:t>the most significant </a:t>
            </a:r>
            <a:r>
              <a:rPr lang="en-US" dirty="0" smtClean="0"/>
              <a:t>1 in a 6 bit number</a:t>
            </a:r>
            <a:endParaRPr lang="en-GB" dirty="0" smtClean="0"/>
          </a:p>
          <a:p>
            <a:pPr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[5:0] a;</a:t>
            </a:r>
          </a:p>
          <a:p>
            <a:pPr indent="0"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[2:0] index;</a:t>
            </a:r>
          </a:p>
          <a:p>
            <a:pPr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@(a)</a:t>
            </a:r>
          </a:p>
          <a:p>
            <a:pPr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casex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(a)</a:t>
            </a:r>
          </a:p>
          <a:p>
            <a:pPr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6'b1xxxxx  : index = 6;</a:t>
            </a:r>
          </a:p>
          <a:p>
            <a:pPr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6'b01xxxx  : index = 5;</a:t>
            </a:r>
          </a:p>
          <a:p>
            <a:pPr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6'b001xxx  : index = 4;</a:t>
            </a:r>
          </a:p>
          <a:p>
            <a:pPr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6'b0001xx  : index = 3;</a:t>
            </a:r>
          </a:p>
          <a:p>
            <a:pPr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6'b00001x  : index = 2;</a:t>
            </a:r>
          </a:p>
          <a:p>
            <a:pPr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6'b000001  : index = 1;</a:t>
            </a:r>
          </a:p>
          <a:p>
            <a:pPr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6'b000000  : index = 0;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Designing a sequence detector (allowing overlap):</a:t>
            </a:r>
          </a:p>
          <a:p>
            <a:pPr lvl="1"/>
            <a:r>
              <a:rPr lang="en-US" dirty="0" smtClean="0"/>
              <a:t>Detecting 101101, 11000, </a:t>
            </a:r>
            <a:r>
              <a:rPr lang="en-US" dirty="0"/>
              <a:t>0</a:t>
            </a:r>
            <a:r>
              <a:rPr lang="en-US" dirty="0" smtClean="0"/>
              <a:t>1010</a:t>
            </a:r>
          </a:p>
          <a:p>
            <a:pPr lvl="1"/>
            <a:r>
              <a:rPr lang="en-US" dirty="0" smtClean="0"/>
              <a:t>Each time one of these sequences is detected the 1-bit outputs “</a:t>
            </a:r>
            <a:r>
              <a:rPr lang="en-US" dirty="0"/>
              <a:t>seq1”, “</a:t>
            </a:r>
            <a:r>
              <a:rPr lang="en-US" dirty="0" smtClean="0"/>
              <a:t>seq2” and </a:t>
            </a:r>
            <a:r>
              <a:rPr lang="en-US" dirty="0"/>
              <a:t>“</a:t>
            </a:r>
            <a:r>
              <a:rPr lang="en-US" dirty="0" smtClean="0"/>
              <a:t>seq3” should become 1 for one clock cycle.</a:t>
            </a:r>
          </a:p>
          <a:p>
            <a:pPr lvl="1"/>
            <a:r>
              <a:rPr lang="en-US" dirty="0" smtClean="0"/>
              <a:t>The module should have a “reset” signal to set the internal shift register to zero.</a:t>
            </a:r>
          </a:p>
          <a:p>
            <a:pPr lvl="1"/>
            <a:r>
              <a:rPr lang="en-US" dirty="0" smtClean="0"/>
              <a:t>Write a </a:t>
            </a:r>
            <a:r>
              <a:rPr lang="en-US" dirty="0" err="1" smtClean="0"/>
              <a:t>testbench</a:t>
            </a:r>
            <a:r>
              <a:rPr lang="en-US" dirty="0" smtClean="0"/>
              <a:t> to test the module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Example: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….10001010111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01010</a:t>
            </a:r>
            <a:r>
              <a:rPr lang="en-US" dirty="0" smtClean="0"/>
              <a:t>100</a:t>
            </a:r>
            <a:r>
              <a:rPr lang="en-US" dirty="0" smtClean="0">
                <a:solidFill>
                  <a:srgbClr val="00863D"/>
                </a:solidFill>
              </a:rPr>
              <a:t>11000</a:t>
            </a:r>
            <a:r>
              <a:rPr lang="en-US" dirty="0" smtClean="0"/>
              <a:t>10</a:t>
            </a:r>
            <a:r>
              <a:rPr lang="en-US" dirty="0" smtClean="0">
                <a:solidFill>
                  <a:srgbClr val="FF0000"/>
                </a:solidFill>
              </a:rPr>
              <a:t>10110</a:t>
            </a:r>
            <a:r>
              <a:rPr lang="en-US" dirty="0" smtClean="0">
                <a:solidFill>
                  <a:srgbClr val="7030A0"/>
                </a:solidFill>
              </a:rPr>
              <a:t>1</a:t>
            </a:r>
            <a:r>
              <a:rPr lang="en-US" dirty="0" smtClean="0">
                <a:solidFill>
                  <a:srgbClr val="00863D"/>
                </a:solidFill>
              </a:rPr>
              <a:t>1000</a:t>
            </a:r>
            <a:r>
              <a:rPr lang="en-US" dirty="0" smtClean="0"/>
              <a:t>11……..</a:t>
            </a:r>
            <a:endParaRPr lang="en-US" dirty="0"/>
          </a:p>
          <a:p>
            <a:endParaRPr lang="en-US" sz="1600" dirty="0" smtClean="0"/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01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191000"/>
          </a:xfrm>
        </p:spPr>
        <p:txBody>
          <a:bodyPr>
            <a:normAutofit fontScale="92500" lnSpcReduction="2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sz="2000" dirty="0" smtClean="0"/>
              <a:t>The time at which procedural statements will get executed shall be specified using timing controls.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Why we should use timing control?</a:t>
            </a:r>
          </a:p>
          <a:p>
            <a:pPr lvl="1"/>
            <a:r>
              <a:rPr lang="en-GB" sz="1800" dirty="0" smtClean="0"/>
              <a:t>Advance in simulation time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Three types of timing control</a:t>
            </a:r>
          </a:p>
          <a:p>
            <a:pPr lvl="1"/>
            <a:r>
              <a:rPr lang="en-GB" sz="1800" dirty="0"/>
              <a:t>Event based</a:t>
            </a:r>
          </a:p>
          <a:p>
            <a:pPr lvl="1"/>
            <a:r>
              <a:rPr lang="en-GB" sz="1800" dirty="0" smtClean="0"/>
              <a:t>Delay based </a:t>
            </a:r>
          </a:p>
          <a:p>
            <a:pPr lvl="1"/>
            <a:r>
              <a:rPr lang="en-GB" sz="1800" dirty="0" smtClean="0"/>
              <a:t>Level-sensitive</a:t>
            </a:r>
          </a:p>
          <a:p>
            <a:endParaRPr lang="en-GB" sz="2000" dirty="0" smtClean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Event-Based Timing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Change in the value of a register or net</a:t>
            </a:r>
          </a:p>
          <a:p>
            <a:endParaRPr lang="en-GB" dirty="0" smtClean="0"/>
          </a:p>
          <a:p>
            <a:r>
              <a:rPr lang="en-GB" dirty="0" smtClean="0"/>
              <a:t>Symbol </a:t>
            </a:r>
            <a:r>
              <a:rPr lang="en-GB" b="1" dirty="0" smtClean="0"/>
              <a:t>@(&lt;event&gt;)</a:t>
            </a:r>
          </a:p>
          <a:p>
            <a:endParaRPr lang="en-GB" dirty="0" smtClean="0"/>
          </a:p>
          <a:p>
            <a:r>
              <a:rPr lang="en-GB" dirty="0" smtClean="0"/>
              <a:t>Events to specify:</a:t>
            </a:r>
          </a:p>
          <a:p>
            <a:pPr lvl="1"/>
            <a:r>
              <a:rPr lang="en-GB" dirty="0" smtClean="0"/>
              <a:t>Signal</a:t>
            </a:r>
          </a:p>
          <a:p>
            <a:pPr lvl="2"/>
            <a:r>
              <a:rPr lang="en-GB" dirty="0" smtClean="0"/>
              <a:t>Any change in signal value</a:t>
            </a:r>
          </a:p>
          <a:p>
            <a:pPr lvl="1"/>
            <a:r>
              <a:rPr lang="en-GB" dirty="0" smtClean="0"/>
              <a:t>Edge Sensitive </a:t>
            </a:r>
          </a:p>
          <a:p>
            <a:pPr lvl="2"/>
            <a:r>
              <a:rPr lang="en-GB" dirty="0" smtClean="0"/>
              <a:t>Positive edge of a signal </a:t>
            </a:r>
          </a:p>
          <a:p>
            <a:pPr lvl="3"/>
            <a:r>
              <a:rPr lang="en-GB" dirty="0" smtClean="0"/>
              <a:t>Change of signal from any value to 1 or from 0 to any value</a:t>
            </a:r>
          </a:p>
          <a:p>
            <a:pPr lvl="2"/>
            <a:r>
              <a:rPr lang="en-GB" dirty="0" smtClean="0"/>
              <a:t>Negative edge of a signal</a:t>
            </a:r>
          </a:p>
          <a:p>
            <a:pPr lvl="3"/>
            <a:r>
              <a:rPr lang="en-GB" dirty="0" smtClean="0"/>
              <a:t>Change of signal from any value to 0 or from 1 to any value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848600" cy="4873752"/>
          </a:xfrm>
        </p:spPr>
        <p:txBody>
          <a:bodyPr>
            <a:normAutofit fontScale="85000"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A D-FF in behavioural Level without reset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q &lt;= d;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	</a:t>
            </a:r>
            <a:r>
              <a:rPr lang="en-GB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A </a:t>
            </a:r>
            <a:r>
              <a:rPr lang="en-GB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simple </a:t>
            </a:r>
            <a:r>
              <a:rPr lang="en-GB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Synchronous Adder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c &lt;=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b+a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always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b or d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Asynchronous Subtraction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a=b-d;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@(a) b=c;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@(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b=c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d=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Transition of Multiple Signals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503" y="1371600"/>
            <a:ext cx="7590594" cy="5257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dirty="0" smtClean="0"/>
              <a:t>An adder with asynchronous reset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always @( reset or a or d)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if (reset) //if reset signal is high, set q to 0.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q = 1'b0;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else  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q =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d+a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ts val="0"/>
              </a:spcBef>
            </a:pPr>
            <a:endParaRPr lang="en-GB" sz="1400" dirty="0" smtClean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GB" sz="1400" dirty="0" smtClean="0">
                <a:cs typeface="Courier New" pitchFamily="49" charset="0"/>
              </a:rPr>
              <a:t>Sensitivity lists can also be specified using the "," (comma) operator instead of the "or".</a:t>
            </a:r>
          </a:p>
          <a:p>
            <a:pPr>
              <a:spcBef>
                <a:spcPts val="0"/>
              </a:spcBef>
            </a:pPr>
            <a:r>
              <a:rPr lang="en-GB" sz="1400" dirty="0"/>
              <a:t>When the number of input variables to a combination logic block are very large we can use @* or @(*) instead of ‘or’.</a:t>
            </a:r>
          </a:p>
          <a:p>
            <a:pPr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@(a or b or c or d or e or f or g or h or p or m)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out1 = a ?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d+e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out2 = f ?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g+h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p+m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ts val="0"/>
              </a:spcBef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Instead of the above method, use @(*) symbol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always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@(*)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out1 = a ?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b+c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d+e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out2 = f ?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g+h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p+m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spcBef>
                <a:spcPts val="0"/>
              </a:spcBef>
            </a:pPr>
            <a:endParaRPr lang="en-GB" sz="14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26435"/>
            <a:ext cx="8228013" cy="43497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Two Types of Processes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9171"/>
          <a:stretch>
            <a:fillRect/>
          </a:stretch>
        </p:blipFill>
        <p:spPr>
          <a:xfrm>
            <a:off x="6425648" y="1066800"/>
            <a:ext cx="2261152" cy="1981200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0829"/>
          <a:stretch>
            <a:fillRect/>
          </a:stretch>
        </p:blipFill>
        <p:spPr>
          <a:xfrm>
            <a:off x="6781800" y="3808413"/>
            <a:ext cx="2362200" cy="2001837"/>
          </a:xfrm>
          <a:prstGeom prst="rect">
            <a:avLst/>
          </a:prstGeom>
          <a:noFill/>
          <a:ln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11228" y="1273636"/>
            <a:ext cx="6424613" cy="5599112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ko-KR" b="1" dirty="0" smtClean="0"/>
              <a:t>Combinatorial process: (realized by assign and always)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ko-KR" dirty="0" smtClean="0"/>
              <a:t>Output depends on inputs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ko-KR" dirty="0" smtClean="0"/>
              <a:t>Inputs propagates to the output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ko-KR" dirty="0" smtClean="0"/>
              <a:t>Anything on the RHS should be on the sensitivity list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endParaRPr lang="en-GB" altLang="ko-KR" b="1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altLang="ko-KR" b="1" dirty="0" smtClean="0"/>
              <a:t>Example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altLang="ko-KR" dirty="0" smtClean="0">
                <a:latin typeface="Courier New" pitchFamily="49" charset="0"/>
                <a:cs typeface="Courier New" pitchFamily="49" charset="0"/>
              </a:rPr>
              <a:t>	always @(a or b or </a:t>
            </a:r>
            <a:r>
              <a:rPr lang="en-GB" altLang="ko-KR" dirty="0" err="1" smtClean="0">
                <a:latin typeface="Courier New" pitchFamily="49" charset="0"/>
                <a:cs typeface="Courier New" pitchFamily="49" charset="0"/>
              </a:rPr>
              <a:t>sel</a:t>
            </a:r>
            <a:r>
              <a:rPr lang="en-GB" altLang="ko-K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GB" altLang="ko-KR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ko-KR" b="1" dirty="0" smtClean="0"/>
              <a:t>Sequential process: (realized only by always)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ko-KR" dirty="0" smtClean="0"/>
              <a:t>Output depends on inputs and ci</a:t>
            </a:r>
            <a:r>
              <a:rPr lang="en-GB" dirty="0" smtClean="0"/>
              <a:t>rcuit history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dirty="0" smtClean="0"/>
              <a:t>Circuit history is kept using flip-flops, registers or latches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ko-KR" dirty="0" smtClean="0"/>
              <a:t>Sensitivity list does not include the inputs, only the clock or/and control signals.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GB" altLang="ko-KR" dirty="0" smtClean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altLang="ko-KR" b="1" dirty="0" smtClean="0"/>
              <a:t>Example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altLang="ko-KR" dirty="0" smtClean="0">
                <a:latin typeface="Courier New" pitchFamily="49" charset="0"/>
                <a:cs typeface="Courier New" pitchFamily="49" charset="0"/>
              </a:rPr>
              <a:t>		always @(</a:t>
            </a:r>
            <a:r>
              <a:rPr lang="en-GB" altLang="ko-KR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ko-KR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altLang="ko-KR" dirty="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GB" altLang="ko-KR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GB" altLang="ko-K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ko-KR" dirty="0" err="1" smtClean="0">
                <a:latin typeface="Courier New" pitchFamily="49" charset="0"/>
                <a:cs typeface="Courier New" pitchFamily="49" charset="0"/>
              </a:rPr>
              <a:t>clr</a:t>
            </a:r>
            <a:r>
              <a:rPr lang="en-GB" altLang="ko-KR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GB" altLang="ko-KR" dirty="0" smtClean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72268"/>
            <a:r>
              <a:rPr lang="en-US" altLang="ja-JP" sz="3200" dirty="0" smtClean="0"/>
              <a:t>Some Hardware Notes</a:t>
            </a:r>
            <a:br>
              <a:rPr lang="en-US" altLang="ja-JP" sz="3200" dirty="0" smtClean="0"/>
            </a:br>
            <a:r>
              <a:rPr lang="en-US" altLang="ja-JP" sz="3200" dirty="0" smtClean="0"/>
              <a:t>Sequential Logic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958315"/>
            <a:ext cx="3200400" cy="365760"/>
          </a:xfrm>
          <a:noFill/>
        </p:spPr>
        <p:txBody>
          <a:bodyPr lIns="82909" tIns="41454" rIns="82909" bIns="41454"/>
          <a:lstStyle/>
          <a:p>
            <a:pPr defTabSz="872268"/>
            <a:r>
              <a:rPr lang="en-US" altLang="ja-JP" dirty="0" smtClean="0">
                <a:latin typeface="Arial" charset="0"/>
                <a:ea typeface="ＭＳ Ｐゴシック" pitchFamily="50" charset="-128"/>
              </a:rPr>
              <a:t>Isfahan University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7807" y="1130415"/>
            <a:ext cx="8229459" cy="881063"/>
          </a:xfrm>
          <a:prstGeom prst="rect">
            <a:avLst/>
          </a:prstGeom>
        </p:spPr>
        <p:txBody>
          <a:bodyPr vert="horz" lIns="82909" tIns="41454" rIns="82909" bIns="41454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3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Clocked D LATCH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6568" y="3434274"/>
            <a:ext cx="5053152" cy="3423725"/>
          </a:xfrm>
          <a:prstGeom prst="rect">
            <a:avLst/>
          </a:prstGeom>
        </p:spPr>
        <p:txBody>
          <a:bodyPr vert="horz" lIns="82909" tIns="41454" rIns="82909" bIns="41454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bit memory by NOR cross-loop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CLK=1, Q = 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CLK=0, Q holds previous data.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altLang="ja-JP" sz="16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 Code: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D_Latch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Qbar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D,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Q,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Qbar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Wire   w1,w2,Dbar;</a:t>
            </a:r>
          </a:p>
          <a:p>
            <a:pPr lvl="2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n1 (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Dbar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D);</a:t>
            </a:r>
          </a:p>
          <a:p>
            <a:pPr lvl="2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a1 (w1,Dbar,Clk);</a:t>
            </a:r>
          </a:p>
          <a:p>
            <a:pPr lvl="2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 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w2,D   ,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nor n1 (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Q, 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w1 ,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Qbar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nor 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n2 (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Qbar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w2, 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Q);</a:t>
            </a:r>
          </a:p>
          <a:p>
            <a:pPr lvl="1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kumimoji="0" lang="en-US" altLang="ja-JP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24515" y="1920692"/>
            <a:ext cx="4679468" cy="1239540"/>
            <a:chOff x="703" y="1162"/>
            <a:chExt cx="2948" cy="779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973" y="1195"/>
              <a:ext cx="192" cy="194"/>
              <a:chOff x="1973" y="1195"/>
              <a:chExt cx="192" cy="194"/>
            </a:xfrm>
          </p:grpSpPr>
          <p:sp>
            <p:nvSpPr>
              <p:cNvPr id="70" name="Line 6"/>
              <p:cNvSpPr>
                <a:spLocks noChangeShapeType="1"/>
              </p:cNvSpPr>
              <p:nvPr/>
            </p:nvSpPr>
            <p:spPr bwMode="auto">
              <a:xfrm>
                <a:off x="1973" y="1195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1" name="Line 7"/>
              <p:cNvSpPr>
                <a:spLocks noChangeShapeType="1"/>
              </p:cNvSpPr>
              <p:nvPr/>
            </p:nvSpPr>
            <p:spPr bwMode="auto">
              <a:xfrm>
                <a:off x="1973" y="1195"/>
                <a:ext cx="0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2" name="Line 8"/>
              <p:cNvSpPr>
                <a:spLocks noChangeShapeType="1"/>
              </p:cNvSpPr>
              <p:nvPr/>
            </p:nvSpPr>
            <p:spPr bwMode="auto">
              <a:xfrm>
                <a:off x="1973" y="138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73" name="Arc 9"/>
              <p:cNvSpPr>
                <a:spLocks/>
              </p:cNvSpPr>
              <p:nvPr/>
            </p:nvSpPr>
            <p:spPr bwMode="auto">
              <a:xfrm>
                <a:off x="2069" y="1195"/>
                <a:ext cx="96" cy="194"/>
              </a:xfrm>
              <a:custGeom>
                <a:avLst/>
                <a:gdLst>
                  <a:gd name="T0" fmla="*/ 0 w 22634"/>
                  <a:gd name="T1" fmla="*/ 0 h 43200"/>
                  <a:gd name="T2" fmla="*/ 0 w 22634"/>
                  <a:gd name="T3" fmla="*/ 0 h 43200"/>
                  <a:gd name="T4" fmla="*/ 0 w 2263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634"/>
                  <a:gd name="T10" fmla="*/ 0 h 43200"/>
                  <a:gd name="T11" fmla="*/ 22634 w 2263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34" h="43200" fill="none" extrusionOk="0">
                    <a:moveTo>
                      <a:pt x="129" y="18"/>
                    </a:moveTo>
                    <a:cubicBezTo>
                      <a:pt x="431" y="6"/>
                      <a:pt x="732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689" y="43200"/>
                      <a:pt x="344" y="43191"/>
                      <a:pt x="-1" y="43175"/>
                    </a:cubicBezTo>
                  </a:path>
                  <a:path w="22634" h="43200" stroke="0" extrusionOk="0">
                    <a:moveTo>
                      <a:pt x="129" y="18"/>
                    </a:moveTo>
                    <a:cubicBezTo>
                      <a:pt x="431" y="6"/>
                      <a:pt x="732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689" y="43200"/>
                      <a:pt x="344" y="43191"/>
                      <a:pt x="-1" y="43175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1327" y="1162"/>
              <a:ext cx="192" cy="192"/>
              <a:chOff x="1440" y="1488"/>
              <a:chExt cx="192" cy="192"/>
            </a:xfrm>
          </p:grpSpPr>
          <p:sp>
            <p:nvSpPr>
              <p:cNvPr id="66" name="Line 11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7" name="Line 12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8" name="Line 13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9" name="Oval 14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1701" y="1752"/>
              <a:ext cx="96" cy="96"/>
              <a:chOff x="1344" y="1536"/>
              <a:chExt cx="96" cy="96"/>
            </a:xfrm>
          </p:grpSpPr>
          <p:sp>
            <p:nvSpPr>
              <p:cNvPr id="64" name="Oval 16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794" y="1162"/>
              <a:ext cx="22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D</a:t>
              </a: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066" y="125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1519" y="125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1973" y="1648"/>
              <a:ext cx="192" cy="194"/>
              <a:chOff x="1973" y="1195"/>
              <a:chExt cx="192" cy="194"/>
            </a:xfrm>
          </p:grpSpPr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1973" y="1195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1" name="Line 23"/>
              <p:cNvSpPr>
                <a:spLocks noChangeShapeType="1"/>
              </p:cNvSpPr>
              <p:nvPr/>
            </p:nvSpPr>
            <p:spPr bwMode="auto">
              <a:xfrm>
                <a:off x="1973" y="1195"/>
                <a:ext cx="0" cy="19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2" name="Line 24"/>
              <p:cNvSpPr>
                <a:spLocks noChangeShapeType="1"/>
              </p:cNvSpPr>
              <p:nvPr/>
            </p:nvSpPr>
            <p:spPr bwMode="auto">
              <a:xfrm>
                <a:off x="1973" y="138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63" name="Arc 25"/>
              <p:cNvSpPr>
                <a:spLocks/>
              </p:cNvSpPr>
              <p:nvPr/>
            </p:nvSpPr>
            <p:spPr bwMode="auto">
              <a:xfrm>
                <a:off x="2069" y="1195"/>
                <a:ext cx="96" cy="194"/>
              </a:xfrm>
              <a:custGeom>
                <a:avLst/>
                <a:gdLst>
                  <a:gd name="T0" fmla="*/ 0 w 22634"/>
                  <a:gd name="T1" fmla="*/ 0 h 43200"/>
                  <a:gd name="T2" fmla="*/ 0 w 22634"/>
                  <a:gd name="T3" fmla="*/ 0 h 43200"/>
                  <a:gd name="T4" fmla="*/ 0 w 2263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634"/>
                  <a:gd name="T10" fmla="*/ 0 h 43200"/>
                  <a:gd name="T11" fmla="*/ 22634 w 2263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34" h="43200" fill="none" extrusionOk="0">
                    <a:moveTo>
                      <a:pt x="129" y="18"/>
                    </a:moveTo>
                    <a:cubicBezTo>
                      <a:pt x="431" y="6"/>
                      <a:pt x="732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689" y="43200"/>
                      <a:pt x="344" y="43191"/>
                      <a:pt x="-1" y="43175"/>
                    </a:cubicBezTo>
                  </a:path>
                  <a:path w="22634" h="43200" stroke="0" extrusionOk="0">
                    <a:moveTo>
                      <a:pt x="129" y="18"/>
                    </a:moveTo>
                    <a:cubicBezTo>
                      <a:pt x="431" y="6"/>
                      <a:pt x="732" y="-1"/>
                      <a:pt x="1034" y="0"/>
                    </a:cubicBezTo>
                    <a:cubicBezTo>
                      <a:pt x="12963" y="0"/>
                      <a:pt x="22634" y="9670"/>
                      <a:pt x="22634" y="21600"/>
                    </a:cubicBezTo>
                    <a:cubicBezTo>
                      <a:pt x="22634" y="33529"/>
                      <a:pt x="12963" y="43200"/>
                      <a:pt x="1034" y="43200"/>
                    </a:cubicBezTo>
                    <a:cubicBezTo>
                      <a:pt x="689" y="43200"/>
                      <a:pt x="344" y="43191"/>
                      <a:pt x="-1" y="43175"/>
                    </a:cubicBezTo>
                    <a:lnTo>
                      <a:pt x="103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703" y="1706"/>
              <a:ext cx="516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CLK</a:t>
              </a: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066" y="179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>
              <a:off x="1746" y="134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1746" y="1344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1202" y="1706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 flipV="1">
              <a:off x="1202" y="1253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22" name="Group 32"/>
            <p:cNvGrpSpPr>
              <a:grpSpLocks/>
            </p:cNvGrpSpPr>
            <p:nvPr/>
          </p:nvGrpSpPr>
          <p:grpSpPr bwMode="auto">
            <a:xfrm>
              <a:off x="1156" y="1207"/>
              <a:ext cx="96" cy="96"/>
              <a:chOff x="1344" y="1536"/>
              <a:chExt cx="96" cy="96"/>
            </a:xfrm>
          </p:grpSpPr>
          <p:sp>
            <p:nvSpPr>
              <p:cNvPr id="58" name="Oval 33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2154" y="1298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2154" y="1752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2925" y="134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3424" y="1253"/>
              <a:ext cx="22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Q</a:t>
              </a:r>
            </a:p>
          </p:txBody>
        </p:sp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2925" y="170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3424" y="1616"/>
              <a:ext cx="22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Q</a:t>
              </a:r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3470" y="166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3016" y="1344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2608" y="1434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2608" y="1616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2608" y="166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3016" y="1616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H="1" flipV="1">
              <a:off x="2608" y="1434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2608" y="1389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2608" y="138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38" name="Group 50"/>
            <p:cNvGrpSpPr>
              <a:grpSpLocks/>
            </p:cNvGrpSpPr>
            <p:nvPr/>
          </p:nvGrpSpPr>
          <p:grpSpPr bwMode="auto">
            <a:xfrm>
              <a:off x="2653" y="1242"/>
              <a:ext cx="277" cy="192"/>
              <a:chOff x="1067" y="3168"/>
              <a:chExt cx="277" cy="192"/>
            </a:xfrm>
          </p:grpSpPr>
          <p:sp>
            <p:nvSpPr>
              <p:cNvPr id="52" name="Line 51"/>
              <p:cNvSpPr>
                <a:spLocks noChangeShapeType="1"/>
              </p:cNvSpPr>
              <p:nvPr/>
            </p:nvSpPr>
            <p:spPr bwMode="auto">
              <a:xfrm>
                <a:off x="1110" y="3168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3" name="Line 52"/>
              <p:cNvSpPr>
                <a:spLocks noChangeShapeType="1"/>
              </p:cNvSpPr>
              <p:nvPr/>
            </p:nvSpPr>
            <p:spPr bwMode="auto">
              <a:xfrm>
                <a:off x="1110" y="3360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54" name="Arc 53"/>
              <p:cNvSpPr>
                <a:spLocks/>
              </p:cNvSpPr>
              <p:nvPr/>
            </p:nvSpPr>
            <p:spPr bwMode="auto">
              <a:xfrm>
                <a:off x="1200" y="3168"/>
                <a:ext cx="100" cy="161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5" name="Arc 54"/>
              <p:cNvSpPr>
                <a:spLocks/>
              </p:cNvSpPr>
              <p:nvPr/>
            </p:nvSpPr>
            <p:spPr bwMode="auto">
              <a:xfrm>
                <a:off x="1067" y="3168"/>
                <a:ext cx="85" cy="191"/>
              </a:xfrm>
              <a:custGeom>
                <a:avLst/>
                <a:gdLst>
                  <a:gd name="T0" fmla="*/ 0 w 21600"/>
                  <a:gd name="T1" fmla="*/ 0 h 39342"/>
                  <a:gd name="T2" fmla="*/ 0 w 21600"/>
                  <a:gd name="T3" fmla="*/ 0 h 39342"/>
                  <a:gd name="T4" fmla="*/ 0 w 21600"/>
                  <a:gd name="T5" fmla="*/ 0 h 3934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9342"/>
                  <a:gd name="T11" fmla="*/ 21600 w 21600"/>
                  <a:gd name="T12" fmla="*/ 39342 h 393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9342" fill="none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</a:path>
                  <a:path w="21600" h="39342" stroke="0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  <a:lnTo>
                      <a:pt x="0" y="19681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6" name="Arc 55"/>
              <p:cNvSpPr>
                <a:spLocks/>
              </p:cNvSpPr>
              <p:nvPr/>
            </p:nvSpPr>
            <p:spPr bwMode="auto">
              <a:xfrm flipV="1">
                <a:off x="1212" y="3212"/>
                <a:ext cx="88" cy="148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7" name="Oval 56"/>
              <p:cNvSpPr>
                <a:spLocks noChangeArrowheads="1"/>
              </p:cNvSpPr>
              <p:nvPr/>
            </p:nvSpPr>
            <p:spPr bwMode="auto">
              <a:xfrm>
                <a:off x="1296" y="324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39" name="Group 57"/>
            <p:cNvGrpSpPr>
              <a:grpSpLocks/>
            </p:cNvGrpSpPr>
            <p:nvPr/>
          </p:nvGrpSpPr>
          <p:grpSpPr bwMode="auto">
            <a:xfrm>
              <a:off x="2653" y="1616"/>
              <a:ext cx="277" cy="192"/>
              <a:chOff x="1067" y="3168"/>
              <a:chExt cx="277" cy="192"/>
            </a:xfrm>
          </p:grpSpPr>
          <p:sp>
            <p:nvSpPr>
              <p:cNvPr id="46" name="Line 58"/>
              <p:cNvSpPr>
                <a:spLocks noChangeShapeType="1"/>
              </p:cNvSpPr>
              <p:nvPr/>
            </p:nvSpPr>
            <p:spPr bwMode="auto">
              <a:xfrm>
                <a:off x="1110" y="3168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7" name="Line 59"/>
              <p:cNvSpPr>
                <a:spLocks noChangeShapeType="1"/>
              </p:cNvSpPr>
              <p:nvPr/>
            </p:nvSpPr>
            <p:spPr bwMode="auto">
              <a:xfrm>
                <a:off x="1110" y="3360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8" name="Arc 60"/>
              <p:cNvSpPr>
                <a:spLocks/>
              </p:cNvSpPr>
              <p:nvPr/>
            </p:nvSpPr>
            <p:spPr bwMode="auto">
              <a:xfrm>
                <a:off x="1200" y="3168"/>
                <a:ext cx="100" cy="161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49" name="Arc 61"/>
              <p:cNvSpPr>
                <a:spLocks/>
              </p:cNvSpPr>
              <p:nvPr/>
            </p:nvSpPr>
            <p:spPr bwMode="auto">
              <a:xfrm>
                <a:off x="1067" y="3168"/>
                <a:ext cx="85" cy="191"/>
              </a:xfrm>
              <a:custGeom>
                <a:avLst/>
                <a:gdLst>
                  <a:gd name="T0" fmla="*/ 0 w 21600"/>
                  <a:gd name="T1" fmla="*/ 0 h 39342"/>
                  <a:gd name="T2" fmla="*/ 0 w 21600"/>
                  <a:gd name="T3" fmla="*/ 0 h 39342"/>
                  <a:gd name="T4" fmla="*/ 0 w 21600"/>
                  <a:gd name="T5" fmla="*/ 0 h 3934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9342"/>
                  <a:gd name="T11" fmla="*/ 21600 w 21600"/>
                  <a:gd name="T12" fmla="*/ 39342 h 393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9342" fill="none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</a:path>
                  <a:path w="21600" h="39342" stroke="0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  <a:lnTo>
                      <a:pt x="0" y="19681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0" name="Arc 62"/>
              <p:cNvSpPr>
                <a:spLocks/>
              </p:cNvSpPr>
              <p:nvPr/>
            </p:nvSpPr>
            <p:spPr bwMode="auto">
              <a:xfrm flipV="1">
                <a:off x="1212" y="3212"/>
                <a:ext cx="88" cy="148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1" name="Oval 63"/>
              <p:cNvSpPr>
                <a:spLocks noChangeArrowheads="1"/>
              </p:cNvSpPr>
              <p:nvPr/>
            </p:nvSpPr>
            <p:spPr bwMode="auto">
              <a:xfrm>
                <a:off x="1296" y="324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40" name="Group 64"/>
            <p:cNvGrpSpPr>
              <a:grpSpLocks/>
            </p:cNvGrpSpPr>
            <p:nvPr/>
          </p:nvGrpSpPr>
          <p:grpSpPr bwMode="auto">
            <a:xfrm>
              <a:off x="2965" y="1661"/>
              <a:ext cx="96" cy="96"/>
              <a:chOff x="1344" y="1536"/>
              <a:chExt cx="96" cy="96"/>
            </a:xfrm>
          </p:grpSpPr>
          <p:sp>
            <p:nvSpPr>
              <p:cNvPr id="44" name="Oval 65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45" name="Line 66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41" name="Group 67"/>
            <p:cNvGrpSpPr>
              <a:grpSpLocks/>
            </p:cNvGrpSpPr>
            <p:nvPr/>
          </p:nvGrpSpPr>
          <p:grpSpPr bwMode="auto">
            <a:xfrm>
              <a:off x="2971" y="1298"/>
              <a:ext cx="96" cy="96"/>
              <a:chOff x="1344" y="1536"/>
              <a:chExt cx="96" cy="96"/>
            </a:xfrm>
          </p:grpSpPr>
          <p:sp>
            <p:nvSpPr>
              <p:cNvPr id="42" name="Oval 68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43" name="Line 69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grpSp>
        <p:nvGrpSpPr>
          <p:cNvPr id="74" name="Group 70"/>
          <p:cNvGrpSpPr>
            <a:grpSpLocks/>
          </p:cNvGrpSpPr>
          <p:nvPr/>
        </p:nvGrpSpPr>
        <p:grpSpPr bwMode="auto">
          <a:xfrm>
            <a:off x="5658919" y="5487334"/>
            <a:ext cx="1656287" cy="974485"/>
            <a:chOff x="3198" y="2976"/>
            <a:chExt cx="1043" cy="613"/>
          </a:xfrm>
        </p:grpSpPr>
        <p:grpSp>
          <p:nvGrpSpPr>
            <p:cNvPr id="75" name="Group 74"/>
            <p:cNvGrpSpPr>
              <a:grpSpLocks/>
            </p:cNvGrpSpPr>
            <p:nvPr/>
          </p:nvGrpSpPr>
          <p:grpSpPr bwMode="auto">
            <a:xfrm>
              <a:off x="3324" y="2976"/>
              <a:ext cx="192" cy="192"/>
              <a:chOff x="1440" y="1488"/>
              <a:chExt cx="192" cy="192"/>
            </a:xfrm>
          </p:grpSpPr>
          <p:sp>
            <p:nvSpPr>
              <p:cNvPr id="100" name="Line 72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1" name="Line 73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2" name="Line 74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03" name="Oval 75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3515" y="306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4014" y="2991"/>
              <a:ext cx="22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Q</a:t>
              </a:r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3515" y="343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4014" y="3354"/>
              <a:ext cx="227" cy="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Q</a:t>
              </a:r>
            </a:p>
          </p:txBody>
        </p:sp>
        <p:sp>
          <p:nvSpPr>
            <p:cNvPr id="80" name="Line 80"/>
            <p:cNvSpPr>
              <a:spLocks noChangeShapeType="1"/>
            </p:cNvSpPr>
            <p:nvPr/>
          </p:nvSpPr>
          <p:spPr bwMode="auto">
            <a:xfrm>
              <a:off x="4060" y="339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1" name="Line 81"/>
            <p:cNvSpPr>
              <a:spLocks noChangeShapeType="1"/>
            </p:cNvSpPr>
            <p:nvPr/>
          </p:nvSpPr>
          <p:spPr bwMode="auto">
            <a:xfrm>
              <a:off x="3606" y="3066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2" name="Line 82"/>
            <p:cNvSpPr>
              <a:spLocks noChangeShapeType="1"/>
            </p:cNvSpPr>
            <p:nvPr/>
          </p:nvSpPr>
          <p:spPr bwMode="auto">
            <a:xfrm flipH="1">
              <a:off x="3198" y="3157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3" name="Line 83"/>
            <p:cNvSpPr>
              <a:spLocks noChangeShapeType="1"/>
            </p:cNvSpPr>
            <p:nvPr/>
          </p:nvSpPr>
          <p:spPr bwMode="auto">
            <a:xfrm>
              <a:off x="3198" y="343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4" name="Line 84"/>
            <p:cNvSpPr>
              <a:spLocks noChangeShapeType="1"/>
            </p:cNvSpPr>
            <p:nvPr/>
          </p:nvSpPr>
          <p:spPr bwMode="auto">
            <a:xfrm>
              <a:off x="3606" y="333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5" name="Line 85"/>
            <p:cNvSpPr>
              <a:spLocks noChangeShapeType="1"/>
            </p:cNvSpPr>
            <p:nvPr/>
          </p:nvSpPr>
          <p:spPr bwMode="auto">
            <a:xfrm flipH="1" flipV="1">
              <a:off x="3198" y="3157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86" name="Line 86"/>
            <p:cNvSpPr>
              <a:spLocks noChangeShapeType="1"/>
            </p:cNvSpPr>
            <p:nvPr/>
          </p:nvSpPr>
          <p:spPr bwMode="auto">
            <a:xfrm>
              <a:off x="3198" y="306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87" name="Group 87"/>
            <p:cNvGrpSpPr>
              <a:grpSpLocks/>
            </p:cNvGrpSpPr>
            <p:nvPr/>
          </p:nvGrpSpPr>
          <p:grpSpPr bwMode="auto">
            <a:xfrm>
              <a:off x="3555" y="3384"/>
              <a:ext cx="96" cy="96"/>
              <a:chOff x="1344" y="1536"/>
              <a:chExt cx="96" cy="96"/>
            </a:xfrm>
          </p:grpSpPr>
          <p:sp>
            <p:nvSpPr>
              <p:cNvPr id="98" name="Oval 88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99" name="Line 89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88" name="Group 90"/>
            <p:cNvGrpSpPr>
              <a:grpSpLocks/>
            </p:cNvGrpSpPr>
            <p:nvPr/>
          </p:nvGrpSpPr>
          <p:grpSpPr bwMode="auto">
            <a:xfrm>
              <a:off x="3561" y="3021"/>
              <a:ext cx="96" cy="96"/>
              <a:chOff x="1344" y="1536"/>
              <a:chExt cx="96" cy="96"/>
            </a:xfrm>
          </p:grpSpPr>
          <p:sp>
            <p:nvSpPr>
              <p:cNvPr id="96" name="Oval 91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97" name="Line 92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89" name="Group 93"/>
            <p:cNvGrpSpPr>
              <a:grpSpLocks/>
            </p:cNvGrpSpPr>
            <p:nvPr/>
          </p:nvGrpSpPr>
          <p:grpSpPr bwMode="auto">
            <a:xfrm>
              <a:off x="3334" y="3338"/>
              <a:ext cx="192" cy="192"/>
              <a:chOff x="1440" y="1488"/>
              <a:chExt cx="192" cy="192"/>
            </a:xfrm>
          </p:grpSpPr>
          <p:sp>
            <p:nvSpPr>
              <p:cNvPr id="92" name="Line 94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3" name="Line 95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4" name="Line 96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95" name="Oval 97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198" y="306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91" name="Line 99"/>
            <p:cNvSpPr>
              <a:spLocks noChangeShapeType="1"/>
            </p:cNvSpPr>
            <p:nvPr/>
          </p:nvSpPr>
          <p:spPr bwMode="auto">
            <a:xfrm>
              <a:off x="3198" y="333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</p:grpSp>
      <p:sp>
        <p:nvSpPr>
          <p:cNvPr id="104" name="Rectangle 100"/>
          <p:cNvSpPr>
            <a:spLocks noChangeArrowheads="1"/>
          </p:cNvSpPr>
          <p:nvPr/>
        </p:nvSpPr>
        <p:spPr bwMode="auto">
          <a:xfrm>
            <a:off x="5472776" y="2883645"/>
            <a:ext cx="1742941" cy="232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7278" tIns="43639" rIns="87278" bIns="43639" anchor="ctr"/>
          <a:lstStyle/>
          <a:p>
            <a:pPr algn="ctr" defTabSz="872268"/>
            <a:r>
              <a:rPr lang="en-US" altLang="ja-JP" dirty="0"/>
              <a:t>When CLK=‘1’</a:t>
            </a:r>
          </a:p>
        </p:txBody>
      </p:sp>
      <p:grpSp>
        <p:nvGrpSpPr>
          <p:cNvPr id="105" name="Group 101"/>
          <p:cNvGrpSpPr>
            <a:grpSpLocks/>
          </p:cNvGrpSpPr>
          <p:nvPr/>
        </p:nvGrpSpPr>
        <p:grpSpPr bwMode="auto">
          <a:xfrm>
            <a:off x="4870941" y="3519515"/>
            <a:ext cx="2881294" cy="1040019"/>
            <a:chOff x="4059" y="426"/>
            <a:chExt cx="1815" cy="655"/>
          </a:xfrm>
        </p:grpSpPr>
        <p:grpSp>
          <p:nvGrpSpPr>
            <p:cNvPr id="106" name="Group 105"/>
            <p:cNvGrpSpPr>
              <a:grpSpLocks/>
            </p:cNvGrpSpPr>
            <p:nvPr/>
          </p:nvGrpSpPr>
          <p:grpSpPr bwMode="auto">
            <a:xfrm>
              <a:off x="4502" y="426"/>
              <a:ext cx="192" cy="192"/>
              <a:chOff x="1440" y="1488"/>
              <a:chExt cx="192" cy="192"/>
            </a:xfrm>
          </p:grpSpPr>
          <p:sp>
            <p:nvSpPr>
              <p:cNvPr id="148" name="Line 103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9" name="Line 104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0" name="Line 105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44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51" name="Oval 106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sp>
          <p:nvSpPr>
            <p:cNvPr id="107" name="Text Box 107"/>
            <p:cNvSpPr txBox="1">
              <a:spLocks noChangeArrowheads="1"/>
            </p:cNvSpPr>
            <p:nvPr/>
          </p:nvSpPr>
          <p:spPr bwMode="auto">
            <a:xfrm>
              <a:off x="4059" y="437"/>
              <a:ext cx="22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D</a:t>
              </a:r>
            </a:p>
          </p:txBody>
        </p:sp>
        <p:sp>
          <p:nvSpPr>
            <p:cNvPr id="108" name="Line 108"/>
            <p:cNvSpPr>
              <a:spLocks noChangeShapeType="1"/>
            </p:cNvSpPr>
            <p:nvPr/>
          </p:nvSpPr>
          <p:spPr bwMode="auto">
            <a:xfrm>
              <a:off x="4241" y="522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09" name="Line 109"/>
            <p:cNvSpPr>
              <a:spLocks noChangeShapeType="1"/>
            </p:cNvSpPr>
            <p:nvPr/>
          </p:nvSpPr>
          <p:spPr bwMode="auto">
            <a:xfrm flipV="1">
              <a:off x="4377" y="528"/>
              <a:ext cx="0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10" name="Group 110"/>
            <p:cNvGrpSpPr>
              <a:grpSpLocks/>
            </p:cNvGrpSpPr>
            <p:nvPr/>
          </p:nvGrpSpPr>
          <p:grpSpPr bwMode="auto">
            <a:xfrm>
              <a:off x="4331" y="476"/>
              <a:ext cx="96" cy="96"/>
              <a:chOff x="1344" y="1536"/>
              <a:chExt cx="96" cy="96"/>
            </a:xfrm>
          </p:grpSpPr>
          <p:sp>
            <p:nvSpPr>
              <p:cNvPr id="146" name="Oval 111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47" name="Line 112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11" name="Line 113"/>
            <p:cNvSpPr>
              <a:spLocks noChangeShapeType="1"/>
            </p:cNvSpPr>
            <p:nvPr/>
          </p:nvSpPr>
          <p:spPr bwMode="auto">
            <a:xfrm>
              <a:off x="4694" y="52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2" name="Line 114"/>
            <p:cNvSpPr>
              <a:spLocks noChangeShapeType="1"/>
            </p:cNvSpPr>
            <p:nvPr/>
          </p:nvSpPr>
          <p:spPr bwMode="auto">
            <a:xfrm>
              <a:off x="4377" y="981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3" name="Line 115"/>
            <p:cNvSpPr>
              <a:spLocks noChangeShapeType="1"/>
            </p:cNvSpPr>
            <p:nvPr/>
          </p:nvSpPr>
          <p:spPr bwMode="auto">
            <a:xfrm>
              <a:off x="5148" y="573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4" name="Text Box 116"/>
            <p:cNvSpPr txBox="1">
              <a:spLocks noChangeArrowheads="1"/>
            </p:cNvSpPr>
            <p:nvPr/>
          </p:nvSpPr>
          <p:spPr bwMode="auto">
            <a:xfrm>
              <a:off x="5647" y="482"/>
              <a:ext cx="22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Q</a:t>
              </a:r>
            </a:p>
          </p:txBody>
        </p:sp>
        <p:sp>
          <p:nvSpPr>
            <p:cNvPr id="115" name="Line 117"/>
            <p:cNvSpPr>
              <a:spLocks noChangeShapeType="1"/>
            </p:cNvSpPr>
            <p:nvPr/>
          </p:nvSpPr>
          <p:spPr bwMode="auto">
            <a:xfrm>
              <a:off x="5148" y="936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6" name="Text Box 118"/>
            <p:cNvSpPr txBox="1">
              <a:spLocks noChangeArrowheads="1"/>
            </p:cNvSpPr>
            <p:nvPr/>
          </p:nvSpPr>
          <p:spPr bwMode="auto">
            <a:xfrm>
              <a:off x="5647" y="845"/>
              <a:ext cx="22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b="1" dirty="0"/>
                <a:t>Q</a:t>
              </a:r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>
              <a:off x="5693" y="89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5239" y="573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 flipH="1">
              <a:off x="4831" y="663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>
              <a:off x="4831" y="84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4831" y="89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2" name="Line 124"/>
            <p:cNvSpPr>
              <a:spLocks noChangeShapeType="1"/>
            </p:cNvSpPr>
            <p:nvPr/>
          </p:nvSpPr>
          <p:spPr bwMode="auto">
            <a:xfrm>
              <a:off x="5239" y="845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3" name="Line 125"/>
            <p:cNvSpPr>
              <a:spLocks noChangeShapeType="1"/>
            </p:cNvSpPr>
            <p:nvPr/>
          </p:nvSpPr>
          <p:spPr bwMode="auto">
            <a:xfrm flipH="1" flipV="1">
              <a:off x="4831" y="663"/>
              <a:ext cx="408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" name="Line 126"/>
            <p:cNvSpPr>
              <a:spLocks noChangeShapeType="1"/>
            </p:cNvSpPr>
            <p:nvPr/>
          </p:nvSpPr>
          <p:spPr bwMode="auto">
            <a:xfrm flipV="1">
              <a:off x="4831" y="618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5" name="Line 127"/>
            <p:cNvSpPr>
              <a:spLocks noChangeShapeType="1"/>
            </p:cNvSpPr>
            <p:nvPr/>
          </p:nvSpPr>
          <p:spPr bwMode="auto">
            <a:xfrm>
              <a:off x="4831" y="61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26" name="Group 128"/>
            <p:cNvGrpSpPr>
              <a:grpSpLocks/>
            </p:cNvGrpSpPr>
            <p:nvPr/>
          </p:nvGrpSpPr>
          <p:grpSpPr bwMode="auto">
            <a:xfrm>
              <a:off x="4876" y="471"/>
              <a:ext cx="277" cy="192"/>
              <a:chOff x="1067" y="3168"/>
              <a:chExt cx="277" cy="192"/>
            </a:xfrm>
          </p:grpSpPr>
          <p:sp>
            <p:nvSpPr>
              <p:cNvPr id="140" name="Line 129"/>
              <p:cNvSpPr>
                <a:spLocks noChangeShapeType="1"/>
              </p:cNvSpPr>
              <p:nvPr/>
            </p:nvSpPr>
            <p:spPr bwMode="auto">
              <a:xfrm>
                <a:off x="1110" y="3168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1" name="Line 130"/>
              <p:cNvSpPr>
                <a:spLocks noChangeShapeType="1"/>
              </p:cNvSpPr>
              <p:nvPr/>
            </p:nvSpPr>
            <p:spPr bwMode="auto">
              <a:xfrm>
                <a:off x="1110" y="3360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42" name="Arc 131"/>
              <p:cNvSpPr>
                <a:spLocks/>
              </p:cNvSpPr>
              <p:nvPr/>
            </p:nvSpPr>
            <p:spPr bwMode="auto">
              <a:xfrm>
                <a:off x="1200" y="3168"/>
                <a:ext cx="100" cy="161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43" name="Arc 132"/>
              <p:cNvSpPr>
                <a:spLocks/>
              </p:cNvSpPr>
              <p:nvPr/>
            </p:nvSpPr>
            <p:spPr bwMode="auto">
              <a:xfrm>
                <a:off x="1067" y="3168"/>
                <a:ext cx="85" cy="191"/>
              </a:xfrm>
              <a:custGeom>
                <a:avLst/>
                <a:gdLst>
                  <a:gd name="T0" fmla="*/ 0 w 21600"/>
                  <a:gd name="T1" fmla="*/ 0 h 39342"/>
                  <a:gd name="T2" fmla="*/ 0 w 21600"/>
                  <a:gd name="T3" fmla="*/ 0 h 39342"/>
                  <a:gd name="T4" fmla="*/ 0 w 21600"/>
                  <a:gd name="T5" fmla="*/ 0 h 3934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9342"/>
                  <a:gd name="T11" fmla="*/ 21600 w 21600"/>
                  <a:gd name="T12" fmla="*/ 39342 h 393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9342" fill="none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</a:path>
                  <a:path w="21600" h="39342" stroke="0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  <a:lnTo>
                      <a:pt x="0" y="19681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44" name="Arc 133"/>
              <p:cNvSpPr>
                <a:spLocks/>
              </p:cNvSpPr>
              <p:nvPr/>
            </p:nvSpPr>
            <p:spPr bwMode="auto">
              <a:xfrm flipV="1">
                <a:off x="1212" y="3212"/>
                <a:ext cx="88" cy="148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45" name="Oval 134"/>
              <p:cNvSpPr>
                <a:spLocks noChangeArrowheads="1"/>
              </p:cNvSpPr>
              <p:nvPr/>
            </p:nvSpPr>
            <p:spPr bwMode="auto">
              <a:xfrm>
                <a:off x="1296" y="324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127" name="Group 135"/>
            <p:cNvGrpSpPr>
              <a:grpSpLocks/>
            </p:cNvGrpSpPr>
            <p:nvPr/>
          </p:nvGrpSpPr>
          <p:grpSpPr bwMode="auto">
            <a:xfrm>
              <a:off x="4876" y="845"/>
              <a:ext cx="277" cy="192"/>
              <a:chOff x="1067" y="3168"/>
              <a:chExt cx="277" cy="192"/>
            </a:xfrm>
          </p:grpSpPr>
          <p:sp>
            <p:nvSpPr>
              <p:cNvPr id="134" name="Line 136"/>
              <p:cNvSpPr>
                <a:spLocks noChangeShapeType="1"/>
              </p:cNvSpPr>
              <p:nvPr/>
            </p:nvSpPr>
            <p:spPr bwMode="auto">
              <a:xfrm>
                <a:off x="1110" y="3168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5" name="Line 137"/>
              <p:cNvSpPr>
                <a:spLocks noChangeShapeType="1"/>
              </p:cNvSpPr>
              <p:nvPr/>
            </p:nvSpPr>
            <p:spPr bwMode="auto">
              <a:xfrm>
                <a:off x="1110" y="3360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136" name="Arc 138"/>
              <p:cNvSpPr>
                <a:spLocks/>
              </p:cNvSpPr>
              <p:nvPr/>
            </p:nvSpPr>
            <p:spPr bwMode="auto">
              <a:xfrm>
                <a:off x="1200" y="3168"/>
                <a:ext cx="100" cy="161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37" name="Arc 139"/>
              <p:cNvSpPr>
                <a:spLocks/>
              </p:cNvSpPr>
              <p:nvPr/>
            </p:nvSpPr>
            <p:spPr bwMode="auto">
              <a:xfrm>
                <a:off x="1067" y="3168"/>
                <a:ext cx="85" cy="191"/>
              </a:xfrm>
              <a:custGeom>
                <a:avLst/>
                <a:gdLst>
                  <a:gd name="T0" fmla="*/ 0 w 21600"/>
                  <a:gd name="T1" fmla="*/ 0 h 39342"/>
                  <a:gd name="T2" fmla="*/ 0 w 21600"/>
                  <a:gd name="T3" fmla="*/ 0 h 39342"/>
                  <a:gd name="T4" fmla="*/ 0 w 21600"/>
                  <a:gd name="T5" fmla="*/ 0 h 3934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9342"/>
                  <a:gd name="T11" fmla="*/ 21600 w 21600"/>
                  <a:gd name="T12" fmla="*/ 39342 h 393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9342" fill="none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</a:path>
                  <a:path w="21600" h="39342" stroke="0" extrusionOk="0">
                    <a:moveTo>
                      <a:pt x="8900" y="0"/>
                    </a:moveTo>
                    <a:cubicBezTo>
                      <a:pt x="16632" y="3496"/>
                      <a:pt x="21600" y="11195"/>
                      <a:pt x="21600" y="19681"/>
                    </a:cubicBezTo>
                    <a:cubicBezTo>
                      <a:pt x="21600" y="28148"/>
                      <a:pt x="16652" y="35835"/>
                      <a:pt x="8944" y="39341"/>
                    </a:cubicBezTo>
                    <a:lnTo>
                      <a:pt x="0" y="19681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38" name="Arc 140"/>
              <p:cNvSpPr>
                <a:spLocks/>
              </p:cNvSpPr>
              <p:nvPr/>
            </p:nvSpPr>
            <p:spPr bwMode="auto">
              <a:xfrm flipV="1">
                <a:off x="1212" y="3212"/>
                <a:ext cx="88" cy="148"/>
              </a:xfrm>
              <a:custGeom>
                <a:avLst/>
                <a:gdLst>
                  <a:gd name="T0" fmla="*/ 0 w 20978"/>
                  <a:gd name="T1" fmla="*/ 0 h 21600"/>
                  <a:gd name="T2" fmla="*/ 0 w 20978"/>
                  <a:gd name="T3" fmla="*/ 0 h 21600"/>
                  <a:gd name="T4" fmla="*/ 0 w 209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0978"/>
                  <a:gd name="T10" fmla="*/ 0 h 21600"/>
                  <a:gd name="T11" fmla="*/ 20978 w 209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978" h="21600" fill="none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</a:path>
                  <a:path w="20978" h="21600" stroke="0" extrusionOk="0">
                    <a:moveTo>
                      <a:pt x="-1" y="18"/>
                    </a:moveTo>
                    <a:cubicBezTo>
                      <a:pt x="301" y="6"/>
                      <a:pt x="602" y="-1"/>
                      <a:pt x="904" y="0"/>
                    </a:cubicBezTo>
                    <a:cubicBezTo>
                      <a:pt x="9755" y="0"/>
                      <a:pt x="17710" y="5399"/>
                      <a:pt x="20978" y="13625"/>
                    </a:cubicBezTo>
                    <a:lnTo>
                      <a:pt x="90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39" name="Oval 141"/>
              <p:cNvSpPr>
                <a:spLocks noChangeArrowheads="1"/>
              </p:cNvSpPr>
              <p:nvPr/>
            </p:nvSpPr>
            <p:spPr bwMode="auto">
              <a:xfrm>
                <a:off x="1296" y="324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128" name="Group 142"/>
            <p:cNvGrpSpPr>
              <a:grpSpLocks/>
            </p:cNvGrpSpPr>
            <p:nvPr/>
          </p:nvGrpSpPr>
          <p:grpSpPr bwMode="auto">
            <a:xfrm>
              <a:off x="5188" y="890"/>
              <a:ext cx="96" cy="96"/>
              <a:chOff x="1344" y="1536"/>
              <a:chExt cx="96" cy="96"/>
            </a:xfrm>
          </p:grpSpPr>
          <p:sp>
            <p:nvSpPr>
              <p:cNvPr id="132" name="Oval 143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33" name="Line 144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129" name="Group 145"/>
            <p:cNvGrpSpPr>
              <a:grpSpLocks/>
            </p:cNvGrpSpPr>
            <p:nvPr/>
          </p:nvGrpSpPr>
          <p:grpSpPr bwMode="auto">
            <a:xfrm>
              <a:off x="5194" y="527"/>
              <a:ext cx="96" cy="96"/>
              <a:chOff x="1344" y="1536"/>
              <a:chExt cx="96" cy="96"/>
            </a:xfrm>
          </p:grpSpPr>
          <p:sp>
            <p:nvSpPr>
              <p:cNvPr id="130" name="Oval 146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31" name="Line 147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</p:grpSp>
      <p:sp>
        <p:nvSpPr>
          <p:cNvPr id="152" name="Rectangle 148"/>
          <p:cNvSpPr>
            <a:spLocks noChangeArrowheads="1"/>
          </p:cNvSpPr>
          <p:nvPr/>
        </p:nvSpPr>
        <p:spPr bwMode="auto">
          <a:xfrm>
            <a:off x="5472776" y="5017366"/>
            <a:ext cx="1742941" cy="232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87278" tIns="43639" rIns="87278" bIns="43639" anchor="ctr"/>
          <a:lstStyle/>
          <a:p>
            <a:pPr algn="ctr" defTabSz="872268"/>
            <a:r>
              <a:rPr lang="en-US" altLang="ja-JP" dirty="0"/>
              <a:t>When CLK=‘0’</a:t>
            </a:r>
          </a:p>
        </p:txBody>
      </p:sp>
      <p:grpSp>
        <p:nvGrpSpPr>
          <p:cNvPr id="153" name="Group 149"/>
          <p:cNvGrpSpPr>
            <a:grpSpLocks/>
          </p:cNvGrpSpPr>
          <p:nvPr/>
        </p:nvGrpSpPr>
        <p:grpSpPr bwMode="auto">
          <a:xfrm>
            <a:off x="7929443" y="1465762"/>
            <a:ext cx="609694" cy="618140"/>
            <a:chOff x="768" y="336"/>
            <a:chExt cx="384" cy="389"/>
          </a:xfrm>
        </p:grpSpPr>
        <p:sp>
          <p:nvSpPr>
            <p:cNvPr id="154" name="Rectangle 150"/>
            <p:cNvSpPr>
              <a:spLocks noChangeArrowheads="1"/>
            </p:cNvSpPr>
            <p:nvPr/>
          </p:nvSpPr>
          <p:spPr bwMode="auto">
            <a:xfrm>
              <a:off x="816" y="33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5" name="Text Box 151"/>
            <p:cNvSpPr txBox="1">
              <a:spLocks noChangeArrowheads="1"/>
            </p:cNvSpPr>
            <p:nvPr/>
          </p:nvSpPr>
          <p:spPr bwMode="auto">
            <a:xfrm>
              <a:off x="768" y="336"/>
              <a:ext cx="19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sz="1400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56" name="Text Box 152"/>
            <p:cNvSpPr txBox="1">
              <a:spLocks noChangeArrowheads="1"/>
            </p:cNvSpPr>
            <p:nvPr/>
          </p:nvSpPr>
          <p:spPr bwMode="auto">
            <a:xfrm>
              <a:off x="960" y="336"/>
              <a:ext cx="19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sz="1400" dirty="0">
                  <a:latin typeface="Tahoma" pitchFamily="34" charset="0"/>
                </a:rPr>
                <a:t>Q</a:t>
              </a:r>
            </a:p>
          </p:txBody>
        </p:sp>
        <p:sp>
          <p:nvSpPr>
            <p:cNvPr id="157" name="Text Box 153"/>
            <p:cNvSpPr txBox="1">
              <a:spLocks noChangeArrowheads="1"/>
            </p:cNvSpPr>
            <p:nvPr/>
          </p:nvSpPr>
          <p:spPr bwMode="auto">
            <a:xfrm>
              <a:off x="768" y="528"/>
              <a:ext cx="336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sz="1400" dirty="0">
                  <a:latin typeface="Tahoma" pitchFamily="34" charset="0"/>
                </a:rPr>
                <a:t>CLK</a:t>
              </a:r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 flipH="1">
              <a:off x="768" y="62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9" name="Line 155"/>
            <p:cNvSpPr>
              <a:spLocks noChangeShapeType="1"/>
            </p:cNvSpPr>
            <p:nvPr/>
          </p:nvSpPr>
          <p:spPr bwMode="auto">
            <a:xfrm flipH="1">
              <a:off x="768" y="4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0" name="Line 156"/>
            <p:cNvSpPr>
              <a:spLocks noChangeShapeType="1"/>
            </p:cNvSpPr>
            <p:nvPr/>
          </p:nvSpPr>
          <p:spPr bwMode="auto">
            <a:xfrm flipH="1">
              <a:off x="1104" y="432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1" name="Text Box 157"/>
          <p:cNvSpPr txBox="1">
            <a:spLocks noChangeArrowheads="1"/>
          </p:cNvSpPr>
          <p:nvPr/>
        </p:nvSpPr>
        <p:spPr bwMode="auto">
          <a:xfrm>
            <a:off x="5831355" y="1617320"/>
            <a:ext cx="2159214" cy="64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8" tIns="43639" rIns="87278" bIns="43639">
            <a:spAutoFit/>
          </a:bodyPr>
          <a:lstStyle/>
          <a:p>
            <a:pPr defTabSz="872268">
              <a:spcBef>
                <a:spcPct val="50000"/>
              </a:spcBef>
            </a:pPr>
            <a:r>
              <a:rPr lang="en-US" altLang="ja-JP" b="1" dirty="0"/>
              <a:t>CIRCUIT SYMBOL:</a:t>
            </a:r>
          </a:p>
        </p:txBody>
      </p:sp>
    </p:spTree>
    <p:extLst>
      <p:ext uri="{BB962C8B-B14F-4D97-AF65-F5344CB8AC3E}">
        <p14:creationId xmlns:p14="http://schemas.microsoft.com/office/powerpoint/2010/main" val="7037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6305550" cy="9144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50" charset="-127"/>
              </a:rPr>
              <a:t>Combinational Process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35038"/>
            <a:ext cx="8015288" cy="559911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sz="2000" dirty="0" smtClean="0">
              <a:ea typeface="굴림" pitchFamily="50" charset="-127"/>
            </a:endParaRP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endParaRPr lang="en-US" altLang="ko-KR" sz="2400" dirty="0" smtClean="0">
              <a:ea typeface="굴림" pitchFamily="50" charset="-127"/>
            </a:endParaRP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They will produce the same logical model and functionality </a:t>
            </a:r>
          </a:p>
          <a:p>
            <a:pPr eaLnBrk="1" hangingPunct="1"/>
            <a:endParaRPr lang="en-US" altLang="ko-KR" dirty="0" smtClean="0">
              <a:ea typeface="굴림" pitchFamily="50" charset="-127"/>
            </a:endParaRPr>
          </a:p>
          <a:p>
            <a:pPr eaLnBrk="1" hangingPunct="1"/>
            <a:r>
              <a:rPr lang="en-US" altLang="ko-KR" b="1" dirty="0" smtClean="0">
                <a:solidFill>
                  <a:srgbClr val="7030A0"/>
                </a:solidFill>
                <a:ea typeface="굴림" pitchFamily="50" charset="-127"/>
              </a:rPr>
              <a:t>Check the claim in ISE.</a:t>
            </a:r>
            <a:endParaRPr lang="en-US" altLang="ko-KR" sz="2400" b="1" dirty="0" smtClean="0">
              <a:solidFill>
                <a:srgbClr val="7030A0"/>
              </a:solidFill>
              <a:ea typeface="굴림" pitchFamily="50" charset="-127"/>
            </a:endParaRPr>
          </a:p>
        </p:txBody>
      </p:sp>
      <p:sp>
        <p:nvSpPr>
          <p:cNvPr id="19461" name="Content Placeholder 7"/>
          <p:cNvSpPr>
            <a:spLocks noGrp="1"/>
          </p:cNvSpPr>
          <p:nvPr>
            <p:ph sz="half" idx="2"/>
          </p:nvPr>
        </p:nvSpPr>
        <p:spPr>
          <a:xfrm>
            <a:off x="5181600" y="2667000"/>
            <a:ext cx="4191000" cy="3124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wire c;</a:t>
            </a: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wire [3:0] sum;</a:t>
            </a:r>
          </a:p>
          <a:p>
            <a:pPr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assign {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c,sum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}=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a+b+c_in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a-IR" sz="2000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871538"/>
            <a:fld id="{EDC93657-9485-452C-8D67-48224D28573E}" type="slidenum">
              <a:rPr lang="en-US" smtClean="0">
                <a:cs typeface="Arial" charset="0"/>
              </a:rPr>
              <a:pPr defTabSz="871538"/>
              <a:t>30</a:t>
            </a:fld>
            <a:endParaRPr lang="en-US" smtClean="0">
              <a:cs typeface="Arial" charset="0"/>
            </a:endParaRPr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1219200" y="1447800"/>
            <a:ext cx="2819400" cy="9541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Procedural Assignment</a:t>
            </a:r>
            <a:endParaRPr lang="fa-IR" sz="2800" b="1" dirty="0">
              <a:solidFill>
                <a:srgbClr val="C00000"/>
              </a:solidFill>
            </a:endParaRPr>
          </a:p>
        </p:txBody>
      </p:sp>
      <p:sp>
        <p:nvSpPr>
          <p:cNvPr id="19466" name="TextBox 12"/>
          <p:cNvSpPr txBox="1">
            <a:spLocks noChangeArrowheads="1"/>
          </p:cNvSpPr>
          <p:nvPr/>
        </p:nvSpPr>
        <p:spPr bwMode="auto">
          <a:xfrm>
            <a:off x="5334000" y="1447800"/>
            <a:ext cx="2743200" cy="9541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Continuous Assignment</a:t>
            </a:r>
            <a:endParaRPr lang="fa-IR" sz="2800" b="1" dirty="0">
              <a:solidFill>
                <a:srgbClr val="C00000"/>
              </a:solidFill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1219200" y="2667000"/>
            <a:ext cx="41910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reg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reg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[3:0] sum;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always @(a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or b or </a:t>
            </a:r>
            <a:r>
              <a:rPr kumimoji="0" lang="en-GB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c_in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c,sum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}=</a:t>
            </a: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a+b+c_in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fa-I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Blocking Or </a:t>
            </a:r>
            <a:r>
              <a:rPr lang="en-GB" dirty="0" err="1" smtClean="0"/>
              <a:t>Nonblocking</a:t>
            </a:r>
            <a:r>
              <a:rPr lang="en-GB" dirty="0" smtClean="0"/>
              <a:t> assignments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0601" y="2133600"/>
            <a:ext cx="7543800" cy="43434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The blocking and </a:t>
            </a:r>
            <a:r>
              <a:rPr lang="en-GB" dirty="0" err="1" smtClean="0"/>
              <a:t>nonblocking</a:t>
            </a:r>
            <a:r>
              <a:rPr lang="en-GB" dirty="0" smtClean="0"/>
              <a:t> assignments frequently confuse new Verilog users.</a:t>
            </a:r>
          </a:p>
          <a:p>
            <a:endParaRPr lang="en-GB" dirty="0" smtClean="0"/>
          </a:p>
          <a:p>
            <a:r>
              <a:rPr lang="en-GB" dirty="0" smtClean="0"/>
              <a:t>The basic rule of thumb is:</a:t>
            </a:r>
          </a:p>
          <a:p>
            <a:pPr lvl="1"/>
            <a:r>
              <a:rPr lang="en-GB" sz="2100" b="1" i="1" dirty="0" smtClean="0"/>
              <a:t>Use blocking assignments for a combinational circuit.</a:t>
            </a:r>
          </a:p>
          <a:p>
            <a:pPr lvl="1"/>
            <a:r>
              <a:rPr lang="en-GB" sz="2100" b="1" i="1" dirty="0" smtClean="0"/>
              <a:t>Use </a:t>
            </a:r>
            <a:r>
              <a:rPr lang="en-GB" sz="2100" b="1" i="1" dirty="0" err="1" smtClean="0"/>
              <a:t>nonblocking</a:t>
            </a:r>
            <a:r>
              <a:rPr lang="en-GB" sz="2100" b="1" i="1" dirty="0" smtClean="0"/>
              <a:t> assignments for a sequential circuit.</a:t>
            </a:r>
          </a:p>
          <a:p>
            <a:pPr lvl="1"/>
            <a:endParaRPr lang="en-GB" sz="2100" b="1" i="1" dirty="0" smtClean="0"/>
          </a:p>
          <a:p>
            <a:r>
              <a:rPr lang="en-GB" dirty="0" smtClean="0"/>
              <a:t>For synthesis one cannot combine level and edge changes in the same list.</a:t>
            </a:r>
          </a:p>
          <a:p>
            <a:endParaRPr lang="en-GB" dirty="0" smtClean="0"/>
          </a:p>
          <a:p>
            <a:r>
              <a:rPr lang="en-GB" dirty="0" smtClean="0"/>
              <a:t>For flip-flop and register synthesis the standard list contains only a clock and an optional reset.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7078-1BE8-46AA-838A-9F068DCED5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6248400" cy="715962"/>
          </a:xfrm>
        </p:spPr>
        <p:txBody>
          <a:bodyPr/>
          <a:lstStyle/>
          <a:p>
            <a:r>
              <a:rPr lang="en-GB" dirty="0" smtClean="0"/>
              <a:t>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838200"/>
          </a:xfrm>
        </p:spPr>
        <p:txBody>
          <a:bodyPr>
            <a:normAutofit/>
          </a:bodyPr>
          <a:lstStyle/>
          <a:p>
            <a:r>
              <a:rPr lang="en-GB" dirty="0" smtClean="0"/>
              <a:t>Placing  “=” assignments inside an always@(</a:t>
            </a:r>
            <a:r>
              <a:rPr lang="en-GB" dirty="0" err="1" smtClean="0"/>
              <a:t>posedge</a:t>
            </a:r>
            <a:r>
              <a:rPr lang="en-GB" dirty="0" smtClean="0"/>
              <a:t> Clock) to produce the shift register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8641" y="6281225"/>
            <a:ext cx="507704" cy="119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282441" y="6433625"/>
            <a:ext cx="507704" cy="119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282441" y="6433625"/>
            <a:ext cx="507704" cy="11957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8076" t="35533" b="44798"/>
          <a:stretch>
            <a:fillRect/>
          </a:stretch>
        </p:blipFill>
        <p:spPr bwMode="auto">
          <a:xfrm>
            <a:off x="6781800" y="3657600"/>
            <a:ext cx="236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8043" t="35533" r="22826" b="16865"/>
          <a:stretch>
            <a:fillRect/>
          </a:stretch>
        </p:blipFill>
        <p:spPr bwMode="auto">
          <a:xfrm>
            <a:off x="3505200" y="3733800"/>
            <a:ext cx="3352800" cy="293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5533" r="63043" b="17610"/>
          <a:stretch>
            <a:fillRect/>
          </a:stretch>
        </p:blipFill>
        <p:spPr bwMode="auto">
          <a:xfrm>
            <a:off x="304800" y="3657600"/>
            <a:ext cx="3276600" cy="29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57200" y="2209800"/>
            <a:ext cx="297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always @(</a:t>
            </a:r>
            <a:r>
              <a:rPr lang="en-GB" dirty="0" err="1" smtClean="0"/>
              <a:t>posedge</a:t>
            </a:r>
            <a:r>
              <a:rPr lang="en-GB" dirty="0" smtClean="0"/>
              <a:t> </a:t>
            </a:r>
            <a:r>
              <a:rPr lang="en-GB" dirty="0" err="1" smtClean="0"/>
              <a:t>clk</a:t>
            </a:r>
            <a:r>
              <a:rPr lang="en-GB" dirty="0" smtClean="0"/>
              <a:t>) begin</a:t>
            </a:r>
          </a:p>
          <a:p>
            <a:r>
              <a:rPr lang="en-GB" dirty="0" smtClean="0"/>
              <a:t>	y1 =in;</a:t>
            </a:r>
          </a:p>
          <a:p>
            <a:r>
              <a:rPr lang="en-GB" dirty="0" smtClean="0"/>
              <a:t>	y2 =y1;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675744" y="2241958"/>
            <a:ext cx="2971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always @(</a:t>
            </a:r>
            <a:r>
              <a:rPr lang="en-GB" dirty="0" err="1" smtClean="0"/>
              <a:t>posedge</a:t>
            </a:r>
            <a:r>
              <a:rPr lang="en-GB" dirty="0" smtClean="0"/>
              <a:t> </a:t>
            </a:r>
            <a:r>
              <a:rPr lang="en-GB" dirty="0" err="1" smtClean="0"/>
              <a:t>clk</a:t>
            </a:r>
            <a:r>
              <a:rPr lang="en-GB" dirty="0" smtClean="0"/>
              <a:t>) begin</a:t>
            </a:r>
          </a:p>
          <a:p>
            <a:r>
              <a:rPr lang="en-GB" dirty="0" smtClean="0"/>
              <a:t>	y1 &lt;= in;</a:t>
            </a:r>
          </a:p>
          <a:p>
            <a:r>
              <a:rPr lang="en-GB" dirty="0" smtClean="0"/>
              <a:t>	y2 &lt;= y1;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553200" y="2271486"/>
            <a:ext cx="2185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always @(*) begin</a:t>
            </a:r>
          </a:p>
          <a:p>
            <a:r>
              <a:rPr lang="en-GB" dirty="0" smtClean="0"/>
              <a:t>	y1  = in;</a:t>
            </a:r>
          </a:p>
          <a:p>
            <a:r>
              <a:rPr lang="en-GB" dirty="0" smtClean="0"/>
              <a:t>	y2  = y1;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69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381000"/>
            <a:ext cx="6589199" cy="1280890"/>
          </a:xfrm>
        </p:spPr>
        <p:txBody>
          <a:bodyPr/>
          <a:lstStyle/>
          <a:p>
            <a:r>
              <a:rPr lang="en-US" dirty="0" smtClean="0"/>
              <a:t>An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990600"/>
          </a:xfrm>
        </p:spPr>
        <p:txBody>
          <a:bodyPr/>
          <a:lstStyle/>
          <a:p>
            <a:r>
              <a:rPr lang="en-US" dirty="0" smtClean="0">
                <a:cs typeface="Courier New" pitchFamily="49" charset="0"/>
              </a:rPr>
              <a:t>What is the difference in implementation?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49689" y="1683937"/>
            <a:ext cx="26053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module calc(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input	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input 	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output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d,e,f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d&lt;=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e&lt;=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b|c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f&lt;=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d^e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243" y="1683937"/>
            <a:ext cx="243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module calc(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input	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input 	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output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d,e,f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d=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b|c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f=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d^e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0" y="1791658"/>
            <a:ext cx="2605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module calc(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input	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input 	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a,b,c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output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d,e,f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always @(*) begin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d=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a&amp;b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b|c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f=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d^e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053" b="11187"/>
          <a:stretch/>
        </p:blipFill>
        <p:spPr>
          <a:xfrm>
            <a:off x="3002643" y="5029969"/>
            <a:ext cx="3476828" cy="1371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09" y="5034963"/>
            <a:ext cx="2477296" cy="13669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6310" y="5044408"/>
            <a:ext cx="1956979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Pitfalls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Incompletely specified sensitivity lists.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Example 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always @(A) begin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	 C = A &amp; B;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200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An incompletely specified sensitivity list, will create an always@ block that doesn’t always set/update its elements when it should.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Synthesis tools will often know what you mean if you provide an incomplete sensitivity list, and pretend that your sensitivity list was complete.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However,  this is not the case with simulation tools (like </a:t>
            </a:r>
            <a:r>
              <a:rPr lang="en-GB" dirty="0" err="1" smtClean="0"/>
              <a:t>ModelSim</a:t>
            </a:r>
            <a:r>
              <a:rPr lang="en-GB" dirty="0" smtClean="0"/>
              <a:t>),.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cap="none" dirty="0" smtClean="0">
                <a:solidFill>
                  <a:schemeClr val="tx1"/>
                </a:solidFill>
              </a:rPr>
              <a:t>Clocked process with reset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</a:pPr>
            <a:r>
              <a:rPr lang="en-US" sz="4000" dirty="0" smtClean="0"/>
              <a:t>An 8-bit counter with Asynchronous reset: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module counter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out);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input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		// use these as wires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output [7:0] out;			// use this as a wire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[7:0] 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always @(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	// These can cause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begin					// state changes!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out &lt;= 8’h00;		//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asserted, clear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else				// Else rising edge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begin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  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out &lt;= out + 8’h01;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</a:pPr>
            <a:endParaRPr lang="en-US" sz="3800" dirty="0" smtClean="0">
              <a:cs typeface="Courier New" pitchFamily="49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3800" dirty="0" smtClean="0">
                <a:cs typeface="Courier New" pitchFamily="49" charset="0"/>
              </a:rPr>
              <a:t>Most of the time we use Synchronous Reset.</a:t>
            </a:r>
          </a:p>
          <a:p>
            <a:pPr marL="0" indent="0">
              <a:spcBef>
                <a:spcPts val="0"/>
              </a:spcBef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624110"/>
            <a:ext cx="7162800" cy="1280890"/>
          </a:xfrm>
        </p:spPr>
        <p:txBody>
          <a:bodyPr>
            <a:noAutofit/>
          </a:bodyPr>
          <a:lstStyle/>
          <a:p>
            <a:r>
              <a:rPr lang="en-GB" sz="2800" dirty="0" smtClean="0"/>
              <a:t>Example:</a:t>
            </a:r>
            <a:br>
              <a:rPr lang="en-GB" sz="2800" dirty="0" smtClean="0"/>
            </a:br>
            <a:r>
              <a:rPr lang="en-GB" sz="2800" dirty="0" smtClean="0"/>
              <a:t>Asynchronous And synchronous Reset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2400" smtClean="0"/>
              <a:pPr/>
              <a:t>36</a:t>
            </a:fld>
            <a:endParaRPr 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192"/>
          <a:stretch>
            <a:fillRect/>
          </a:stretch>
        </p:blipFill>
        <p:spPr bwMode="auto">
          <a:xfrm>
            <a:off x="152400" y="1524000"/>
            <a:ext cx="8686800" cy="4948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Asynchronous Reset and Asynchronous 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6" y="1882877"/>
            <a:ext cx="7666794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Active high and Active low controls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q;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800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reset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if(</a:t>
            </a:r>
            <a:r>
              <a:rPr lang="en-US" sz="18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     q &lt;= 0;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  else  if(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!set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   q &lt;= 1;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   q &lt;= d; </a:t>
            </a:r>
          </a:p>
          <a:p>
            <a:r>
              <a:rPr lang="en-GB" b="1" dirty="0"/>
              <a:t>In some FPGAs we have FFs which has all of these inputs, thus the above code maybe implemented in a single FF</a:t>
            </a:r>
            <a:r>
              <a:rPr lang="en-GB" b="1" dirty="0" smtClean="0"/>
              <a:t>.</a:t>
            </a:r>
            <a:r>
              <a:rPr lang="en-GB" b="1" dirty="0"/>
              <a:t> </a:t>
            </a:r>
            <a:endParaRPr lang="en-GB" b="1" dirty="0" smtClean="0"/>
          </a:p>
          <a:p>
            <a:r>
              <a:rPr lang="en-GB" dirty="0" smtClean="0"/>
              <a:t>In no </a:t>
            </a:r>
            <a:r>
              <a:rPr lang="en-GB" dirty="0"/>
              <a:t>FPGAs we have FFs which has </a:t>
            </a:r>
            <a:r>
              <a:rPr lang="en-GB" dirty="0" smtClean="0"/>
              <a:t>more than 3 asynchronous inputs.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Employing Event Variables for Timing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4191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Named Event Control</a:t>
            </a:r>
          </a:p>
          <a:p>
            <a:endParaRPr lang="en-GB" dirty="0" smtClean="0"/>
          </a:p>
          <a:p>
            <a:r>
              <a:rPr lang="en-GB" dirty="0" smtClean="0"/>
              <a:t>Keyword: </a:t>
            </a:r>
            <a:r>
              <a:rPr lang="en-GB" b="1" dirty="0" smtClean="0"/>
              <a:t>event</a:t>
            </a:r>
          </a:p>
          <a:p>
            <a:endParaRPr lang="en-GB" dirty="0" smtClean="0"/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event R1_changes;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@(R1)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-&gt; R1_changes;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always @(R1_changes)	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R2 = ~R1;</a:t>
            </a:r>
          </a:p>
          <a:p>
            <a:endParaRPr lang="en-GB" dirty="0" smtClean="0"/>
          </a:p>
          <a:p>
            <a:r>
              <a:rPr lang="en-GB" sz="2100" b="1" dirty="0" smtClean="0"/>
              <a:t>Event </a:t>
            </a:r>
            <a:r>
              <a:rPr lang="en-GB" sz="2100" b="1" dirty="0"/>
              <a:t>Variables could not be synthesized but they can be used in simulations to simply design test scenarios. </a:t>
            </a:r>
          </a:p>
          <a:p>
            <a:pPr>
              <a:buNone/>
            </a:pPr>
            <a:endParaRPr lang="fa-I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214" y="1463989"/>
            <a:ext cx="6591985" cy="303181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Use behavioural modelling for sequential logics.</a:t>
            </a:r>
          </a:p>
          <a:p>
            <a:pPr marL="0" indent="0">
              <a:buNone/>
            </a:pPr>
            <a:r>
              <a:rPr lang="en-GB" b="1" dirty="0" smtClean="0"/>
              <a:t>Example:</a:t>
            </a:r>
            <a:r>
              <a:rPr lang="en-GB" dirty="0" smtClean="0"/>
              <a:t> Combination of combinational logic and registering in behavioural coding: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Both dataflow and behavioural modelling can be employed to generate combinational logics.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1" y="4230352"/>
            <a:ext cx="8229599" cy="262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953000" y="2498846"/>
            <a:ext cx="4613492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dirty="0" smtClean="0"/>
              <a:t>assign </a:t>
            </a:r>
            <a:r>
              <a:rPr lang="en-GB" dirty="0" err="1" smtClean="0"/>
              <a:t>out_wire</a:t>
            </a:r>
            <a:r>
              <a:rPr lang="en-GB" dirty="0" smtClean="0"/>
              <a:t>=</a:t>
            </a:r>
            <a:r>
              <a:rPr lang="en-GB" dirty="0"/>
              <a:t> h1*s1+h2*s2+s3*s1</a:t>
            </a:r>
            <a:r>
              <a:rPr lang="en-GB" dirty="0" smtClean="0"/>
              <a:t>;</a:t>
            </a:r>
          </a:p>
          <a:p>
            <a:endParaRPr lang="en-GB" dirty="0" smtClean="0"/>
          </a:p>
          <a:p>
            <a:r>
              <a:rPr lang="en-GB" dirty="0" smtClean="0"/>
              <a:t>always </a:t>
            </a:r>
            <a:r>
              <a:rPr lang="en-GB" dirty="0"/>
              <a:t>@(</a:t>
            </a:r>
            <a:r>
              <a:rPr lang="en-GB" dirty="0" err="1"/>
              <a:t>posedge</a:t>
            </a:r>
            <a:r>
              <a:rPr lang="en-GB" dirty="0"/>
              <a:t> </a:t>
            </a:r>
            <a:r>
              <a:rPr lang="en-GB" dirty="0" err="1"/>
              <a:t>clk</a:t>
            </a:r>
            <a:r>
              <a:rPr lang="en-GB" dirty="0" smtClean="0"/>
              <a:t>) </a:t>
            </a:r>
            <a:r>
              <a:rPr lang="en-GB" dirty="0"/>
              <a:t>	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out&lt;= </a:t>
            </a:r>
            <a:r>
              <a:rPr lang="en-GB" dirty="0" err="1" smtClean="0"/>
              <a:t>out_wir</a:t>
            </a:r>
            <a:r>
              <a:rPr lang="en-US" dirty="0" smtClean="0"/>
              <a:t>e;</a:t>
            </a:r>
            <a:endParaRPr lang="en-GB" dirty="0"/>
          </a:p>
          <a:p>
            <a:endParaRPr lang="fa-I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4875" y="2702894"/>
            <a:ext cx="3804247" cy="104644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/>
              <a:t>always @(</a:t>
            </a:r>
            <a:r>
              <a:rPr lang="en-GB" dirty="0" err="1"/>
              <a:t>posedge</a:t>
            </a:r>
            <a:r>
              <a:rPr lang="en-GB" dirty="0"/>
              <a:t> </a:t>
            </a:r>
            <a:r>
              <a:rPr lang="en-GB" dirty="0" err="1"/>
              <a:t>clk</a:t>
            </a:r>
            <a:r>
              <a:rPr lang="en-GB" dirty="0"/>
              <a:t>) </a:t>
            </a:r>
            <a:endParaRPr lang="fa-IR" dirty="0" smtClean="0"/>
          </a:p>
          <a:p>
            <a:endParaRPr lang="en-GB" sz="800" dirty="0"/>
          </a:p>
          <a:p>
            <a:r>
              <a:rPr lang="en-GB" dirty="0"/>
              <a:t>		out&lt;=h1*s1+h2*s2+s3*s1;</a:t>
            </a:r>
          </a:p>
          <a:p>
            <a:endParaRPr lang="fa-IR" dirty="0"/>
          </a:p>
        </p:txBody>
      </p:sp>
      <p:sp>
        <p:nvSpPr>
          <p:cNvPr id="7" name="TextBox 6"/>
          <p:cNvSpPr txBox="1"/>
          <p:nvPr/>
        </p:nvSpPr>
        <p:spPr>
          <a:xfrm>
            <a:off x="4205993" y="2656728"/>
            <a:ext cx="91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3600" b="1" dirty="0" smtClean="0"/>
              <a:t>≡</a:t>
            </a:r>
            <a:endParaRPr lang="fa-I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541" y="222824"/>
            <a:ext cx="6589199" cy="1280890"/>
          </a:xfrm>
        </p:spPr>
        <p:txBody>
          <a:bodyPr/>
          <a:lstStyle/>
          <a:p>
            <a:r>
              <a:rPr lang="en-US" altLang="ja-JP" sz="3200" dirty="0" smtClean="0"/>
              <a:t>Some Hardware Notes</a:t>
            </a:r>
            <a:br>
              <a:rPr lang="en-US" altLang="ja-JP" sz="3200" dirty="0" smtClean="0"/>
            </a:br>
            <a:r>
              <a:rPr lang="en-US" altLang="ja-JP" dirty="0" smtClean="0"/>
              <a:t>Master-Slave D Flip-Flop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6568" y="3213200"/>
            <a:ext cx="5771017" cy="2172891"/>
          </a:xfrm>
          <a:prstGeom prst="rect">
            <a:avLst/>
          </a:prstGeom>
        </p:spPr>
        <p:txBody>
          <a:bodyPr vert="horz" lIns="82909" tIns="41454" rIns="82909" bIns="41454">
            <a:normAutofit fontScale="925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LATCHES in series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Still work as 1 bit memory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 edge Trigger Operation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commonly used memory element in the state-of-the-art synchronous Digital Design.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1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only changes on the positive clock edge (once in one cycle).</a:t>
            </a:r>
            <a:endParaRPr kumimoji="0" lang="en-US" altLang="ja-JP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429176" y="5570637"/>
            <a:ext cx="609694" cy="611683"/>
            <a:chOff x="1200" y="2064"/>
            <a:chExt cx="384" cy="38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48" y="206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248" y="2304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fa-IR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00" y="2064"/>
              <a:ext cx="1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sz="1400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92" y="2064"/>
              <a:ext cx="19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259" tIns="48129" rIns="96259" bIns="48129">
              <a:spAutoFit/>
            </a:bodyPr>
            <a:lstStyle/>
            <a:p>
              <a:pPr defTabSz="872268">
                <a:spcBef>
                  <a:spcPct val="50000"/>
                </a:spcBef>
              </a:pPr>
              <a:r>
                <a:rPr lang="en-US" altLang="ja-JP" sz="1400" dirty="0">
                  <a:latin typeface="Tahoma" pitchFamily="34" charset="0"/>
                </a:rPr>
                <a:t>Q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79014" y="1837070"/>
            <a:ext cx="3953659" cy="1076027"/>
            <a:chOff x="262" y="1098"/>
            <a:chExt cx="2490" cy="678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925" y="1344"/>
              <a:ext cx="192" cy="192"/>
              <a:chOff x="1440" y="1488"/>
              <a:chExt cx="192" cy="192"/>
            </a:xfrm>
          </p:grpSpPr>
          <p:sp>
            <p:nvSpPr>
              <p:cNvPr id="45" name="Line 11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 flipH="1">
                <a:off x="1440" y="1584"/>
                <a:ext cx="14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  <p:sp>
            <p:nvSpPr>
              <p:cNvPr id="48" name="Oval 14"/>
              <p:cNvSpPr>
                <a:spLocks noChangeArrowheads="1"/>
              </p:cNvSpPr>
              <p:nvPr/>
            </p:nvSpPr>
            <p:spPr bwMode="auto">
              <a:xfrm>
                <a:off x="1584" y="156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739" y="1616"/>
              <a:ext cx="96" cy="96"/>
              <a:chOff x="1344" y="1536"/>
              <a:chExt cx="96" cy="96"/>
            </a:xfrm>
          </p:grpSpPr>
          <p:sp>
            <p:nvSpPr>
              <p:cNvPr id="43" name="Oval 16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44" name="Line 17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1565" y="1247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1181" y="1150"/>
              <a:ext cx="384" cy="389"/>
              <a:chOff x="768" y="336"/>
              <a:chExt cx="384" cy="389"/>
            </a:xfrm>
          </p:grpSpPr>
          <p:sp>
            <p:nvSpPr>
              <p:cNvPr id="36" name="Rectangle 20"/>
              <p:cNvSpPr>
                <a:spLocks noChangeArrowheads="1"/>
              </p:cNvSpPr>
              <p:nvPr/>
            </p:nvSpPr>
            <p:spPr bwMode="auto">
              <a:xfrm>
                <a:off x="816" y="336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7" name="Text Box 21"/>
              <p:cNvSpPr txBox="1">
                <a:spLocks noChangeArrowheads="1"/>
              </p:cNvSpPr>
              <p:nvPr/>
            </p:nvSpPr>
            <p:spPr bwMode="auto">
              <a:xfrm>
                <a:off x="768" y="336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38" name="Text Box 22"/>
              <p:cNvSpPr txBox="1">
                <a:spLocks noChangeArrowheads="1"/>
              </p:cNvSpPr>
              <p:nvPr/>
            </p:nvSpPr>
            <p:spPr bwMode="auto">
              <a:xfrm>
                <a:off x="960" y="336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  <p:sp>
            <p:nvSpPr>
              <p:cNvPr id="39" name="Text Box 23"/>
              <p:cNvSpPr txBox="1">
                <a:spLocks noChangeArrowheads="1"/>
              </p:cNvSpPr>
              <p:nvPr/>
            </p:nvSpPr>
            <p:spPr bwMode="auto">
              <a:xfrm>
                <a:off x="768" y="528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CLK</a:t>
                </a:r>
              </a:p>
            </p:txBody>
          </p:sp>
          <p:sp>
            <p:nvSpPr>
              <p:cNvPr id="40" name="Line 24"/>
              <p:cNvSpPr>
                <a:spLocks noChangeShapeType="1"/>
              </p:cNvSpPr>
              <p:nvPr/>
            </p:nvSpPr>
            <p:spPr bwMode="auto">
              <a:xfrm flipH="1">
                <a:off x="768" y="62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>
                <a:off x="768" y="4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>
                <a:off x="1104" y="4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1927" y="1150"/>
              <a:ext cx="384" cy="389"/>
              <a:chOff x="768" y="336"/>
              <a:chExt cx="384" cy="389"/>
            </a:xfrm>
          </p:grpSpPr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816" y="336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0" name="Text Box 29"/>
              <p:cNvSpPr txBox="1">
                <a:spLocks noChangeArrowheads="1"/>
              </p:cNvSpPr>
              <p:nvPr/>
            </p:nvSpPr>
            <p:spPr bwMode="auto">
              <a:xfrm>
                <a:off x="768" y="336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31" name="Text Box 30"/>
              <p:cNvSpPr txBox="1">
                <a:spLocks noChangeArrowheads="1"/>
              </p:cNvSpPr>
              <p:nvPr/>
            </p:nvSpPr>
            <p:spPr bwMode="auto">
              <a:xfrm>
                <a:off x="960" y="336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  <p:sp>
            <p:nvSpPr>
              <p:cNvPr id="32" name="Text Box 31"/>
              <p:cNvSpPr txBox="1">
                <a:spLocks noChangeArrowheads="1"/>
              </p:cNvSpPr>
              <p:nvPr/>
            </p:nvSpPr>
            <p:spPr bwMode="auto">
              <a:xfrm>
                <a:off x="768" y="528"/>
                <a:ext cx="336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CLK</a:t>
                </a: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 flipH="1">
                <a:off x="768" y="624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 flipH="1">
                <a:off x="768" y="4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Line 34"/>
              <p:cNvSpPr>
                <a:spLocks noChangeShapeType="1"/>
              </p:cNvSpPr>
              <p:nvPr/>
            </p:nvSpPr>
            <p:spPr bwMode="auto">
              <a:xfrm flipH="1">
                <a:off x="1104" y="432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H="1">
              <a:off x="1113" y="1434"/>
              <a:ext cx="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8" name="Line 36"/>
            <p:cNvSpPr>
              <a:spLocks noChangeShapeType="1"/>
            </p:cNvSpPr>
            <p:nvPr/>
          </p:nvSpPr>
          <p:spPr bwMode="auto">
            <a:xfrm flipH="1">
              <a:off x="789" y="143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>
              <a:off x="789" y="143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521" y="16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 flipV="1">
              <a:off x="1791" y="143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 flipH="1">
              <a:off x="1791" y="143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567" y="1247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2318" y="124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62" y="1566"/>
              <a:ext cx="31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259" tIns="48129" rIns="96259" bIns="4812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CLK</a:t>
              </a: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323" y="1165"/>
              <a:ext cx="19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259" tIns="48129" rIns="96259" bIns="4812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550" y="1142"/>
              <a:ext cx="202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6259" tIns="48129" rIns="96259" bIns="4812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Q</a:t>
              </a:r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702" y="1098"/>
              <a:ext cx="1722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090143" y="5743278"/>
            <a:ext cx="2159215" cy="64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8" tIns="43639" rIns="87278" bIns="43639">
            <a:spAutoFit/>
          </a:bodyPr>
          <a:lstStyle/>
          <a:p>
            <a:pPr defTabSz="872268">
              <a:spcBef>
                <a:spcPct val="50000"/>
              </a:spcBef>
            </a:pPr>
            <a:r>
              <a:rPr lang="en-US" altLang="ja-JP" b="1" dirty="0"/>
              <a:t>CIRCUIT SYMBOL: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39800" y="1974151"/>
            <a:ext cx="3745261" cy="2591098"/>
            <a:chOff x="4787641" y="1556742"/>
            <a:chExt cx="3745261" cy="2591098"/>
          </a:xfrm>
        </p:grpSpPr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867716" y="1760637"/>
              <a:ext cx="479229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CLK</a:t>
              </a:r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5435265" y="1699618"/>
              <a:ext cx="575978" cy="290215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0 h 182"/>
                <a:gd name="T6" fmla="*/ 2147483647 w 363"/>
                <a:gd name="T7" fmla="*/ 0 h 182"/>
                <a:gd name="T8" fmla="*/ 2147483647 w 363"/>
                <a:gd name="T9" fmla="*/ 2147483647 h 182"/>
                <a:gd name="T10" fmla="*/ 2147483647 w 363"/>
                <a:gd name="T11" fmla="*/ 2147483647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182"/>
                <a:gd name="T20" fmla="*/ 363 w 363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182">
                  <a:moveTo>
                    <a:pt x="0" y="182"/>
                  </a:moveTo>
                  <a:lnTo>
                    <a:pt x="91" y="182"/>
                  </a:lnTo>
                  <a:lnTo>
                    <a:pt x="91" y="0"/>
                  </a:lnTo>
                  <a:lnTo>
                    <a:pt x="273" y="0"/>
                  </a:lnTo>
                  <a:lnTo>
                    <a:pt x="273" y="182"/>
                  </a:lnTo>
                  <a:lnTo>
                    <a:pt x="363" y="1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6011243" y="1699618"/>
              <a:ext cx="578787" cy="290215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0 h 182"/>
                <a:gd name="T6" fmla="*/ 2147483647 w 363"/>
                <a:gd name="T7" fmla="*/ 0 h 182"/>
                <a:gd name="T8" fmla="*/ 2147483647 w 363"/>
                <a:gd name="T9" fmla="*/ 2147483647 h 182"/>
                <a:gd name="T10" fmla="*/ 2147483647 w 363"/>
                <a:gd name="T11" fmla="*/ 2147483647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182"/>
                <a:gd name="T20" fmla="*/ 363 w 363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182">
                  <a:moveTo>
                    <a:pt x="0" y="182"/>
                  </a:moveTo>
                  <a:lnTo>
                    <a:pt x="91" y="182"/>
                  </a:lnTo>
                  <a:lnTo>
                    <a:pt x="91" y="0"/>
                  </a:lnTo>
                  <a:lnTo>
                    <a:pt x="273" y="0"/>
                  </a:lnTo>
                  <a:lnTo>
                    <a:pt x="273" y="182"/>
                  </a:lnTo>
                  <a:lnTo>
                    <a:pt x="363" y="1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590030" y="1699618"/>
              <a:ext cx="574573" cy="290215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0 h 182"/>
                <a:gd name="T6" fmla="*/ 2147483647 w 363"/>
                <a:gd name="T7" fmla="*/ 0 h 182"/>
                <a:gd name="T8" fmla="*/ 2147483647 w 363"/>
                <a:gd name="T9" fmla="*/ 2147483647 h 182"/>
                <a:gd name="T10" fmla="*/ 2147483647 w 363"/>
                <a:gd name="T11" fmla="*/ 2147483647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182"/>
                <a:gd name="T20" fmla="*/ 363 w 363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182">
                  <a:moveTo>
                    <a:pt x="0" y="182"/>
                  </a:moveTo>
                  <a:lnTo>
                    <a:pt x="91" y="182"/>
                  </a:lnTo>
                  <a:lnTo>
                    <a:pt x="91" y="0"/>
                  </a:lnTo>
                  <a:lnTo>
                    <a:pt x="273" y="0"/>
                  </a:lnTo>
                  <a:lnTo>
                    <a:pt x="273" y="182"/>
                  </a:lnTo>
                  <a:lnTo>
                    <a:pt x="363" y="1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7164603" y="1699618"/>
              <a:ext cx="575978" cy="290215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0 h 182"/>
                <a:gd name="T6" fmla="*/ 2147483647 w 363"/>
                <a:gd name="T7" fmla="*/ 0 h 182"/>
                <a:gd name="T8" fmla="*/ 2147483647 w 363"/>
                <a:gd name="T9" fmla="*/ 2147483647 h 182"/>
                <a:gd name="T10" fmla="*/ 2147483647 w 363"/>
                <a:gd name="T11" fmla="*/ 2147483647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182"/>
                <a:gd name="T20" fmla="*/ 363 w 363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182">
                  <a:moveTo>
                    <a:pt x="0" y="182"/>
                  </a:moveTo>
                  <a:lnTo>
                    <a:pt x="91" y="182"/>
                  </a:lnTo>
                  <a:lnTo>
                    <a:pt x="91" y="0"/>
                  </a:lnTo>
                  <a:lnTo>
                    <a:pt x="273" y="0"/>
                  </a:lnTo>
                  <a:lnTo>
                    <a:pt x="273" y="182"/>
                  </a:lnTo>
                  <a:lnTo>
                    <a:pt x="363" y="1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7740581" y="1699618"/>
              <a:ext cx="575978" cy="290215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0 h 182"/>
                <a:gd name="T6" fmla="*/ 2147483647 w 363"/>
                <a:gd name="T7" fmla="*/ 0 h 182"/>
                <a:gd name="T8" fmla="*/ 2147483647 w 363"/>
                <a:gd name="T9" fmla="*/ 2147483647 h 182"/>
                <a:gd name="T10" fmla="*/ 2147483647 w 363"/>
                <a:gd name="T11" fmla="*/ 2147483647 h 1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"/>
                <a:gd name="T19" fmla="*/ 0 h 182"/>
                <a:gd name="T20" fmla="*/ 363 w 363"/>
                <a:gd name="T21" fmla="*/ 182 h 1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" h="182">
                  <a:moveTo>
                    <a:pt x="0" y="182"/>
                  </a:moveTo>
                  <a:lnTo>
                    <a:pt x="91" y="182"/>
                  </a:lnTo>
                  <a:lnTo>
                    <a:pt x="91" y="0"/>
                  </a:lnTo>
                  <a:lnTo>
                    <a:pt x="273" y="0"/>
                  </a:lnTo>
                  <a:lnTo>
                    <a:pt x="273" y="182"/>
                  </a:lnTo>
                  <a:lnTo>
                    <a:pt x="363" y="182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5579961" y="1556742"/>
              <a:ext cx="0" cy="25910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en-GB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6157344" y="1556742"/>
              <a:ext cx="0" cy="25910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en-GB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6733322" y="1556742"/>
              <a:ext cx="0" cy="25910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en-GB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7309300" y="1556742"/>
              <a:ext cx="0" cy="25910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en-GB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7885278" y="1556742"/>
              <a:ext cx="0" cy="25910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en-GB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5220326" y="2419946"/>
              <a:ext cx="3167879" cy="290215"/>
            </a:xfrm>
            <a:custGeom>
              <a:avLst/>
              <a:gdLst>
                <a:gd name="T0" fmla="*/ 0 w 1996"/>
                <a:gd name="T1" fmla="*/ 2147483647 h 181"/>
                <a:gd name="T2" fmla="*/ 2147483647 w 1996"/>
                <a:gd name="T3" fmla="*/ 2147483647 h 181"/>
                <a:gd name="T4" fmla="*/ 2147483647 w 1996"/>
                <a:gd name="T5" fmla="*/ 0 h 181"/>
                <a:gd name="T6" fmla="*/ 2147483647 w 1996"/>
                <a:gd name="T7" fmla="*/ 0 h 181"/>
                <a:gd name="T8" fmla="*/ 2147483647 w 1996"/>
                <a:gd name="T9" fmla="*/ 2147483647 h 181"/>
                <a:gd name="T10" fmla="*/ 2147483647 w 1996"/>
                <a:gd name="T11" fmla="*/ 2147483647 h 181"/>
                <a:gd name="T12" fmla="*/ 2147483647 w 1996"/>
                <a:gd name="T13" fmla="*/ 0 h 181"/>
                <a:gd name="T14" fmla="*/ 2147483647 w 1996"/>
                <a:gd name="T15" fmla="*/ 0 h 181"/>
                <a:gd name="T16" fmla="*/ 2147483647 w 1996"/>
                <a:gd name="T17" fmla="*/ 2147483647 h 181"/>
                <a:gd name="T18" fmla="*/ 2147483647 w 1996"/>
                <a:gd name="T19" fmla="*/ 2147483647 h 181"/>
                <a:gd name="T20" fmla="*/ 2147483647 w 1996"/>
                <a:gd name="T21" fmla="*/ 0 h 181"/>
                <a:gd name="T22" fmla="*/ 2147483647 w 1996"/>
                <a:gd name="T23" fmla="*/ 0 h 181"/>
                <a:gd name="T24" fmla="*/ 2147483647 w 1996"/>
                <a:gd name="T25" fmla="*/ 2147483647 h 181"/>
                <a:gd name="T26" fmla="*/ 2147483647 w 1996"/>
                <a:gd name="T27" fmla="*/ 2147483647 h 181"/>
                <a:gd name="T28" fmla="*/ 2147483647 w 1996"/>
                <a:gd name="T29" fmla="*/ 0 h 181"/>
                <a:gd name="T30" fmla="*/ 2147483647 w 1996"/>
                <a:gd name="T31" fmla="*/ 0 h 181"/>
                <a:gd name="T32" fmla="*/ 2147483647 w 1996"/>
                <a:gd name="T33" fmla="*/ 2147483647 h 181"/>
                <a:gd name="T34" fmla="*/ 2147483647 w 1996"/>
                <a:gd name="T35" fmla="*/ 2147483647 h 1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996"/>
                <a:gd name="T55" fmla="*/ 0 h 181"/>
                <a:gd name="T56" fmla="*/ 1996 w 1996"/>
                <a:gd name="T57" fmla="*/ 181 h 1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996" h="181">
                  <a:moveTo>
                    <a:pt x="0" y="181"/>
                  </a:moveTo>
                  <a:lnTo>
                    <a:pt x="136" y="181"/>
                  </a:lnTo>
                  <a:lnTo>
                    <a:pt x="136" y="0"/>
                  </a:lnTo>
                  <a:lnTo>
                    <a:pt x="318" y="0"/>
                  </a:lnTo>
                  <a:lnTo>
                    <a:pt x="318" y="181"/>
                  </a:lnTo>
                  <a:lnTo>
                    <a:pt x="499" y="181"/>
                  </a:lnTo>
                  <a:lnTo>
                    <a:pt x="499" y="0"/>
                  </a:lnTo>
                  <a:lnTo>
                    <a:pt x="771" y="0"/>
                  </a:lnTo>
                  <a:lnTo>
                    <a:pt x="771" y="181"/>
                  </a:lnTo>
                  <a:lnTo>
                    <a:pt x="1044" y="181"/>
                  </a:lnTo>
                  <a:lnTo>
                    <a:pt x="1044" y="0"/>
                  </a:lnTo>
                  <a:lnTo>
                    <a:pt x="1134" y="0"/>
                  </a:lnTo>
                  <a:lnTo>
                    <a:pt x="1134" y="181"/>
                  </a:lnTo>
                  <a:lnTo>
                    <a:pt x="1225" y="181"/>
                  </a:lnTo>
                  <a:lnTo>
                    <a:pt x="1225" y="0"/>
                  </a:lnTo>
                  <a:lnTo>
                    <a:pt x="1588" y="0"/>
                  </a:lnTo>
                  <a:lnTo>
                    <a:pt x="1588" y="181"/>
                  </a:lnTo>
                  <a:lnTo>
                    <a:pt x="1996" y="1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989935" y="2419946"/>
              <a:ext cx="298089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4787641" y="3141762"/>
              <a:ext cx="302898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Q</a:t>
              </a:r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5651608" y="3140274"/>
              <a:ext cx="575978" cy="288727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2147483647 h 182"/>
                <a:gd name="T6" fmla="*/ 2147483647 w 363"/>
                <a:gd name="T7" fmla="*/ 2147483647 h 182"/>
                <a:gd name="T8" fmla="*/ 2147483647 w 363"/>
                <a:gd name="T9" fmla="*/ 0 h 182"/>
                <a:gd name="T10" fmla="*/ 2147483647 w 363"/>
                <a:gd name="T11" fmla="*/ 0 h 182"/>
                <a:gd name="T12" fmla="*/ 0 w 363"/>
                <a:gd name="T13" fmla="*/ 214748364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"/>
                <a:gd name="T22" fmla="*/ 0 h 182"/>
                <a:gd name="T23" fmla="*/ 363 w 363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" h="182">
                  <a:moveTo>
                    <a:pt x="0" y="91"/>
                  </a:moveTo>
                  <a:lnTo>
                    <a:pt x="45" y="182"/>
                  </a:lnTo>
                  <a:lnTo>
                    <a:pt x="318" y="182"/>
                  </a:lnTo>
                  <a:lnTo>
                    <a:pt x="363" y="91"/>
                  </a:lnTo>
                  <a:lnTo>
                    <a:pt x="318" y="0"/>
                  </a:lnTo>
                  <a:lnTo>
                    <a:pt x="45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6227585" y="3141762"/>
              <a:ext cx="577382" cy="288727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2147483647 h 182"/>
                <a:gd name="T6" fmla="*/ 2147483647 w 363"/>
                <a:gd name="T7" fmla="*/ 2147483647 h 182"/>
                <a:gd name="T8" fmla="*/ 2147483647 w 363"/>
                <a:gd name="T9" fmla="*/ 0 h 182"/>
                <a:gd name="T10" fmla="*/ 2147483647 w 363"/>
                <a:gd name="T11" fmla="*/ 0 h 182"/>
                <a:gd name="T12" fmla="*/ 0 w 363"/>
                <a:gd name="T13" fmla="*/ 214748364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"/>
                <a:gd name="T22" fmla="*/ 0 h 182"/>
                <a:gd name="T23" fmla="*/ 363 w 363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" h="182">
                  <a:moveTo>
                    <a:pt x="0" y="91"/>
                  </a:moveTo>
                  <a:lnTo>
                    <a:pt x="45" y="182"/>
                  </a:lnTo>
                  <a:lnTo>
                    <a:pt x="318" y="182"/>
                  </a:lnTo>
                  <a:lnTo>
                    <a:pt x="363" y="91"/>
                  </a:lnTo>
                  <a:lnTo>
                    <a:pt x="318" y="0"/>
                  </a:lnTo>
                  <a:lnTo>
                    <a:pt x="45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6804968" y="3143250"/>
              <a:ext cx="575978" cy="288727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2147483647 h 182"/>
                <a:gd name="T6" fmla="*/ 2147483647 w 363"/>
                <a:gd name="T7" fmla="*/ 2147483647 h 182"/>
                <a:gd name="T8" fmla="*/ 2147483647 w 363"/>
                <a:gd name="T9" fmla="*/ 0 h 182"/>
                <a:gd name="T10" fmla="*/ 2147483647 w 363"/>
                <a:gd name="T11" fmla="*/ 0 h 182"/>
                <a:gd name="T12" fmla="*/ 0 w 363"/>
                <a:gd name="T13" fmla="*/ 214748364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"/>
                <a:gd name="T22" fmla="*/ 0 h 182"/>
                <a:gd name="T23" fmla="*/ 363 w 363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" h="182">
                  <a:moveTo>
                    <a:pt x="0" y="91"/>
                  </a:moveTo>
                  <a:lnTo>
                    <a:pt x="45" y="182"/>
                  </a:lnTo>
                  <a:lnTo>
                    <a:pt x="318" y="182"/>
                  </a:lnTo>
                  <a:lnTo>
                    <a:pt x="363" y="91"/>
                  </a:lnTo>
                  <a:lnTo>
                    <a:pt x="318" y="0"/>
                  </a:lnTo>
                  <a:lnTo>
                    <a:pt x="45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7380946" y="3144739"/>
              <a:ext cx="575978" cy="288727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2147483647 h 182"/>
                <a:gd name="T6" fmla="*/ 2147483647 w 363"/>
                <a:gd name="T7" fmla="*/ 2147483647 h 182"/>
                <a:gd name="T8" fmla="*/ 2147483647 w 363"/>
                <a:gd name="T9" fmla="*/ 0 h 182"/>
                <a:gd name="T10" fmla="*/ 2147483647 w 363"/>
                <a:gd name="T11" fmla="*/ 0 h 182"/>
                <a:gd name="T12" fmla="*/ 0 w 363"/>
                <a:gd name="T13" fmla="*/ 214748364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"/>
                <a:gd name="T22" fmla="*/ 0 h 182"/>
                <a:gd name="T23" fmla="*/ 363 w 363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" h="182">
                  <a:moveTo>
                    <a:pt x="0" y="91"/>
                  </a:moveTo>
                  <a:lnTo>
                    <a:pt x="45" y="182"/>
                  </a:lnTo>
                  <a:lnTo>
                    <a:pt x="318" y="182"/>
                  </a:lnTo>
                  <a:lnTo>
                    <a:pt x="363" y="91"/>
                  </a:lnTo>
                  <a:lnTo>
                    <a:pt x="318" y="0"/>
                  </a:lnTo>
                  <a:lnTo>
                    <a:pt x="45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7956924" y="3146226"/>
              <a:ext cx="575978" cy="287239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2147483647 h 182"/>
                <a:gd name="T6" fmla="*/ 2147483647 w 363"/>
                <a:gd name="T7" fmla="*/ 2147483647 h 182"/>
                <a:gd name="T8" fmla="*/ 2147483647 w 363"/>
                <a:gd name="T9" fmla="*/ 0 h 182"/>
                <a:gd name="T10" fmla="*/ 2147483647 w 363"/>
                <a:gd name="T11" fmla="*/ 0 h 182"/>
                <a:gd name="T12" fmla="*/ 0 w 363"/>
                <a:gd name="T13" fmla="*/ 214748364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"/>
                <a:gd name="T22" fmla="*/ 0 h 182"/>
                <a:gd name="T23" fmla="*/ 363 w 363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" h="182">
                  <a:moveTo>
                    <a:pt x="0" y="91"/>
                  </a:moveTo>
                  <a:lnTo>
                    <a:pt x="45" y="182"/>
                  </a:lnTo>
                  <a:lnTo>
                    <a:pt x="318" y="182"/>
                  </a:lnTo>
                  <a:lnTo>
                    <a:pt x="363" y="91"/>
                  </a:lnTo>
                  <a:lnTo>
                    <a:pt x="318" y="0"/>
                  </a:lnTo>
                  <a:lnTo>
                    <a:pt x="45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5077034" y="3147716"/>
              <a:ext cx="575978" cy="290214"/>
            </a:xfrm>
            <a:custGeom>
              <a:avLst/>
              <a:gdLst>
                <a:gd name="T0" fmla="*/ 0 w 363"/>
                <a:gd name="T1" fmla="*/ 2147483647 h 182"/>
                <a:gd name="T2" fmla="*/ 2147483647 w 363"/>
                <a:gd name="T3" fmla="*/ 2147483647 h 182"/>
                <a:gd name="T4" fmla="*/ 2147483647 w 363"/>
                <a:gd name="T5" fmla="*/ 2147483647 h 182"/>
                <a:gd name="T6" fmla="*/ 2147483647 w 363"/>
                <a:gd name="T7" fmla="*/ 2147483647 h 182"/>
                <a:gd name="T8" fmla="*/ 2147483647 w 363"/>
                <a:gd name="T9" fmla="*/ 0 h 182"/>
                <a:gd name="T10" fmla="*/ 2147483647 w 363"/>
                <a:gd name="T11" fmla="*/ 0 h 182"/>
                <a:gd name="T12" fmla="*/ 0 w 363"/>
                <a:gd name="T13" fmla="*/ 2147483647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3"/>
                <a:gd name="T22" fmla="*/ 0 h 182"/>
                <a:gd name="T23" fmla="*/ 363 w 363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3" h="182">
                  <a:moveTo>
                    <a:pt x="0" y="91"/>
                  </a:moveTo>
                  <a:lnTo>
                    <a:pt x="45" y="182"/>
                  </a:lnTo>
                  <a:lnTo>
                    <a:pt x="318" y="182"/>
                  </a:lnTo>
                  <a:lnTo>
                    <a:pt x="363" y="91"/>
                  </a:lnTo>
                  <a:lnTo>
                    <a:pt x="318" y="0"/>
                  </a:lnTo>
                  <a:lnTo>
                    <a:pt x="45" y="0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2909" tIns="41454" rIns="82909" bIns="41454"/>
            <a:lstStyle/>
            <a:p>
              <a:endParaRPr lang="fa-IR"/>
            </a:p>
          </p:txBody>
        </p:sp>
        <p:grpSp>
          <p:nvGrpSpPr>
            <p:cNvPr id="70" name="Group 68"/>
            <p:cNvGrpSpPr>
              <a:grpSpLocks/>
            </p:cNvGrpSpPr>
            <p:nvPr/>
          </p:nvGrpSpPr>
          <p:grpSpPr bwMode="auto">
            <a:xfrm>
              <a:off x="5499886" y="2348509"/>
              <a:ext cx="151721" cy="153293"/>
              <a:chOff x="1344" y="1536"/>
              <a:chExt cx="96" cy="96"/>
            </a:xfrm>
          </p:grpSpPr>
          <p:sp>
            <p:nvSpPr>
              <p:cNvPr id="71" name="Oval 69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72" name="Line 70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3" name="Group 71"/>
            <p:cNvGrpSpPr>
              <a:grpSpLocks/>
            </p:cNvGrpSpPr>
            <p:nvPr/>
          </p:nvGrpSpPr>
          <p:grpSpPr bwMode="auto">
            <a:xfrm>
              <a:off x="6075864" y="2348509"/>
              <a:ext cx="151721" cy="153293"/>
              <a:chOff x="1344" y="1536"/>
              <a:chExt cx="96" cy="96"/>
            </a:xfrm>
          </p:grpSpPr>
          <p:sp>
            <p:nvSpPr>
              <p:cNvPr id="74" name="Oval 72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75" name="Line 73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6" name="Group 74"/>
            <p:cNvGrpSpPr>
              <a:grpSpLocks/>
            </p:cNvGrpSpPr>
            <p:nvPr/>
          </p:nvGrpSpPr>
          <p:grpSpPr bwMode="auto">
            <a:xfrm>
              <a:off x="6653247" y="2628305"/>
              <a:ext cx="151721" cy="153293"/>
              <a:chOff x="1344" y="1536"/>
              <a:chExt cx="96" cy="96"/>
            </a:xfrm>
          </p:grpSpPr>
          <p:sp>
            <p:nvSpPr>
              <p:cNvPr id="77" name="Oval 75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78" name="Line 76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79" name="Group 77"/>
            <p:cNvGrpSpPr>
              <a:grpSpLocks/>
            </p:cNvGrpSpPr>
            <p:nvPr/>
          </p:nvGrpSpPr>
          <p:grpSpPr bwMode="auto">
            <a:xfrm>
              <a:off x="7229224" y="2348509"/>
              <a:ext cx="151721" cy="153293"/>
              <a:chOff x="1344" y="1536"/>
              <a:chExt cx="96" cy="96"/>
            </a:xfrm>
          </p:grpSpPr>
          <p:sp>
            <p:nvSpPr>
              <p:cNvPr id="80" name="Oval 78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1" name="Line 79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grpSp>
          <p:nvGrpSpPr>
            <p:cNvPr id="82" name="Group 80"/>
            <p:cNvGrpSpPr>
              <a:grpSpLocks/>
            </p:cNvGrpSpPr>
            <p:nvPr/>
          </p:nvGrpSpPr>
          <p:grpSpPr bwMode="auto">
            <a:xfrm>
              <a:off x="7805202" y="2628305"/>
              <a:ext cx="151721" cy="153293"/>
              <a:chOff x="1344" y="1536"/>
              <a:chExt cx="96" cy="96"/>
            </a:xfrm>
          </p:grpSpPr>
          <p:sp>
            <p:nvSpPr>
              <p:cNvPr id="83" name="Oval 81"/>
              <p:cNvSpPr>
                <a:spLocks noChangeArrowheads="1"/>
              </p:cNvSpPr>
              <p:nvPr/>
            </p:nvSpPr>
            <p:spPr bwMode="auto">
              <a:xfrm>
                <a:off x="1368" y="15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/>
            </p:nvSpPr>
            <p:spPr bwMode="auto">
              <a:xfrm>
                <a:off x="1344" y="1536"/>
                <a:ext cx="96" cy="96"/>
              </a:xfrm>
              <a:prstGeom prst="line">
                <a:avLst/>
              </a:prstGeom>
              <a:noFill/>
              <a:ln w="12700">
                <a:noFill/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GB"/>
              </a:p>
            </p:txBody>
          </p:sp>
        </p:grp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5794899" y="3141762"/>
              <a:ext cx="274044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6380711" y="3141762"/>
              <a:ext cx="274044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6962308" y="3141762"/>
              <a:ext cx="274044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7543905" y="3141762"/>
              <a:ext cx="274044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8125502" y="3141762"/>
              <a:ext cx="274044" cy="303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7278" tIns="43639" rIns="87278" bIns="43639">
              <a:spAutoFit/>
            </a:bodyPr>
            <a:lstStyle/>
            <a:p>
              <a:pPr defTabSz="872268"/>
              <a:r>
                <a:rPr lang="en-US" altLang="ja-JP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90" name="Arc 88"/>
            <p:cNvSpPr>
              <a:spLocks/>
            </p:cNvSpPr>
            <p:nvPr/>
          </p:nvSpPr>
          <p:spPr bwMode="auto">
            <a:xfrm flipH="1" flipV="1">
              <a:off x="5579962" y="2491383"/>
              <a:ext cx="71646" cy="650379"/>
            </a:xfrm>
            <a:custGeom>
              <a:avLst/>
              <a:gdLst>
                <a:gd name="T0" fmla="*/ 0 w 21600"/>
                <a:gd name="T1" fmla="*/ 0 h 21600"/>
                <a:gd name="T2" fmla="*/ 15981543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 lIns="82909" tIns="41454" rIns="82909" bIns="41454" anchor="ctr"/>
            <a:lstStyle/>
            <a:p>
              <a:endParaRPr lang="fa-IR"/>
            </a:p>
          </p:txBody>
        </p:sp>
        <p:sp>
          <p:nvSpPr>
            <p:cNvPr id="91" name="Arc 89"/>
            <p:cNvSpPr>
              <a:spLocks/>
            </p:cNvSpPr>
            <p:nvPr/>
          </p:nvSpPr>
          <p:spPr bwMode="auto">
            <a:xfrm flipH="1" flipV="1">
              <a:off x="6157345" y="2491383"/>
              <a:ext cx="70241" cy="650379"/>
            </a:xfrm>
            <a:custGeom>
              <a:avLst/>
              <a:gdLst>
                <a:gd name="T0" fmla="*/ 0 w 21600"/>
                <a:gd name="T1" fmla="*/ 0 h 21600"/>
                <a:gd name="T2" fmla="*/ 14474515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 lIns="82909" tIns="41454" rIns="82909" bIns="41454" anchor="ctr"/>
            <a:lstStyle/>
            <a:p>
              <a:endParaRPr lang="fa-IR"/>
            </a:p>
          </p:txBody>
        </p:sp>
        <p:sp>
          <p:nvSpPr>
            <p:cNvPr id="92" name="Arc 90"/>
            <p:cNvSpPr>
              <a:spLocks/>
            </p:cNvSpPr>
            <p:nvPr/>
          </p:nvSpPr>
          <p:spPr bwMode="auto">
            <a:xfrm flipH="1" flipV="1">
              <a:off x="6733322" y="2781599"/>
              <a:ext cx="71646" cy="360164"/>
            </a:xfrm>
            <a:custGeom>
              <a:avLst/>
              <a:gdLst>
                <a:gd name="T0" fmla="*/ 0 w 21600"/>
                <a:gd name="T1" fmla="*/ 0 h 21600"/>
                <a:gd name="T2" fmla="*/ 15980521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 lIns="82909" tIns="41454" rIns="82909" bIns="41454" anchor="ctr"/>
            <a:lstStyle/>
            <a:p>
              <a:endParaRPr lang="fa-IR"/>
            </a:p>
          </p:txBody>
        </p:sp>
        <p:sp>
          <p:nvSpPr>
            <p:cNvPr id="93" name="Arc 91"/>
            <p:cNvSpPr>
              <a:spLocks/>
            </p:cNvSpPr>
            <p:nvPr/>
          </p:nvSpPr>
          <p:spPr bwMode="auto">
            <a:xfrm flipH="1" flipV="1">
              <a:off x="7309300" y="2491383"/>
              <a:ext cx="71646" cy="650379"/>
            </a:xfrm>
            <a:custGeom>
              <a:avLst/>
              <a:gdLst>
                <a:gd name="T0" fmla="*/ 0 w 21600"/>
                <a:gd name="T1" fmla="*/ 0 h 21600"/>
                <a:gd name="T2" fmla="*/ 15980521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 lIns="82909" tIns="41454" rIns="82909" bIns="41454" anchor="ctr"/>
            <a:lstStyle/>
            <a:p>
              <a:endParaRPr lang="fa-IR"/>
            </a:p>
          </p:txBody>
        </p:sp>
        <p:sp>
          <p:nvSpPr>
            <p:cNvPr id="94" name="Arc 92"/>
            <p:cNvSpPr>
              <a:spLocks/>
            </p:cNvSpPr>
            <p:nvPr/>
          </p:nvSpPr>
          <p:spPr bwMode="auto">
            <a:xfrm flipH="1" flipV="1">
              <a:off x="7885277" y="2781599"/>
              <a:ext cx="71646" cy="360164"/>
            </a:xfrm>
            <a:custGeom>
              <a:avLst/>
              <a:gdLst>
                <a:gd name="T0" fmla="*/ 0 w 21600"/>
                <a:gd name="T1" fmla="*/ 0 h 21600"/>
                <a:gd name="T2" fmla="*/ 15980521 w 21600"/>
                <a:gd name="T3" fmla="*/ 2147483647 h 21600"/>
                <a:gd name="T4" fmla="*/ 0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</p:spPr>
          <p:txBody>
            <a:bodyPr wrap="none" lIns="82909" tIns="41454" rIns="82909" bIns="41454" anchor="ctr"/>
            <a:lstStyle/>
            <a:p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36776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153400" cy="502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Designing a UART Transceiver: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Universal Asynchronous Receiver-Transmitter </a:t>
            </a:r>
            <a:r>
              <a:rPr lang="en-US" dirty="0"/>
              <a:t>(UART) takes bytes of data and transmits the individual bits </a:t>
            </a:r>
            <a:r>
              <a:rPr lang="en-US" dirty="0" smtClean="0"/>
              <a:t>sequentially.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Many Industrial hardware module send and receive data employing this interface due to its simple and low cost implementation without clock requirement. 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Data framing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Typical Baud rates: 4800, 9600, 57600, 115200 b/s.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Structure of Module: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 Top Module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Transmitter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Receiver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4" name="Picture 2" descr="UART timing diagra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1" y="3363762"/>
            <a:ext cx="7985125" cy="8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fpga4fun.com/images/SerialTxDmodule.g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38" y="5214070"/>
            <a:ext cx="27717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fpga4fun.com/images/SerialRxDmodule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204543"/>
            <a:ext cx="26765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8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Timing Control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sz="2000" dirty="0" smtClean="0"/>
              <a:t>The time at which procedural statements will get executed shall be specified using timing controls.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Why we should use timing control?</a:t>
            </a:r>
          </a:p>
          <a:p>
            <a:pPr lvl="1"/>
            <a:r>
              <a:rPr lang="en-GB" sz="1800" dirty="0" smtClean="0"/>
              <a:t>Advance in simulation time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Three types of timing control</a:t>
            </a:r>
          </a:p>
          <a:p>
            <a:pPr lvl="1"/>
            <a:r>
              <a:rPr lang="en-GB" sz="1800" dirty="0" smtClean="0"/>
              <a:t>Event based</a:t>
            </a:r>
          </a:p>
          <a:p>
            <a:pPr lvl="1"/>
            <a:r>
              <a:rPr lang="en-GB" sz="1800" b="1" dirty="0"/>
              <a:t>Delay based </a:t>
            </a:r>
          </a:p>
          <a:p>
            <a:pPr lvl="1"/>
            <a:r>
              <a:rPr lang="en-GB" sz="1800" dirty="0" smtClean="0"/>
              <a:t>Level-sensitive</a:t>
            </a:r>
          </a:p>
          <a:p>
            <a:endParaRPr lang="en-GB" sz="2000" dirty="0" smtClean="0"/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5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Specifying The Units of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14478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 smtClean="0"/>
              <a:t>timescale compiler directive</a:t>
            </a:r>
            <a:r>
              <a:rPr lang="en-GB" dirty="0" smtClean="0"/>
              <a:t> </a:t>
            </a:r>
          </a:p>
          <a:p>
            <a:pPr lvl="1"/>
            <a:r>
              <a:rPr lang="en-GB" dirty="0" smtClean="0"/>
              <a:t>Used to define time delay </a:t>
            </a:r>
            <a:r>
              <a:rPr lang="en-GB" b="1" dirty="0" smtClean="0"/>
              <a:t>unit/precision </a:t>
            </a:r>
          </a:p>
          <a:p>
            <a:pPr algn="ctr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`timescale 1ns/10ps</a:t>
            </a:r>
          </a:p>
          <a:p>
            <a:pPr algn="ctr"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GB" dirty="0" smtClean="0"/>
              <a:t>Time units may only be s, ms, us, ns , </a:t>
            </a:r>
            <a:r>
              <a:rPr lang="en-GB" dirty="0" err="1" smtClean="0"/>
              <a:t>ps</a:t>
            </a:r>
            <a:r>
              <a:rPr lang="en-GB" dirty="0" smtClean="0"/>
              <a:t> , or </a:t>
            </a:r>
            <a:r>
              <a:rPr lang="en-GB" dirty="0" err="1" smtClean="0"/>
              <a:t>fs</a:t>
            </a:r>
            <a:r>
              <a:rPr lang="en-GB" dirty="0" smtClean="0"/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54821"/>
              </p:ext>
            </p:extLst>
          </p:nvPr>
        </p:nvGraphicFramePr>
        <p:xfrm>
          <a:off x="673100" y="3400425"/>
          <a:ext cx="7267575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Document" r:id="rId4" imgW="6031419" imgH="2792613" progId="Word.Document.12">
                  <p:embed/>
                </p:oleObj>
              </mc:Choice>
              <mc:Fallback>
                <p:oleObj name="Document" r:id="rId4" imgW="6031419" imgH="27926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400425"/>
                        <a:ext cx="7267575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89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Delay in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i="1" dirty="0" smtClean="0"/>
              <a:t>Delayed assignment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#Δ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t variable  = expression;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#Δ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t variable &lt;= expression;</a:t>
            </a:r>
          </a:p>
          <a:p>
            <a:endParaRPr lang="en-GB" b="1" i="1" dirty="0" smtClean="0"/>
          </a:p>
          <a:p>
            <a:r>
              <a:rPr lang="en-GB" b="1" i="1" dirty="0" smtClean="0"/>
              <a:t>Intra-assignment delay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variable  = #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Δ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t expression;</a:t>
            </a:r>
          </a:p>
          <a:p>
            <a:pPr>
              <a:buNone/>
            </a:pP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variable &lt;= #</a:t>
            </a:r>
            <a:r>
              <a:rPr lang="el-GR" dirty="0" smtClean="0">
                <a:latin typeface="Courier New" pitchFamily="49" charset="0"/>
                <a:cs typeface="Courier New" pitchFamily="49" charset="0"/>
              </a:rPr>
              <a:t>Δ</a:t>
            </a:r>
            <a:r>
              <a:rPr lang="en-GB" i="1" dirty="0" smtClean="0">
                <a:latin typeface="Courier New" pitchFamily="49" charset="0"/>
                <a:cs typeface="Courier New" pitchFamily="49" charset="0"/>
              </a:rPr>
              <a:t>t expression;</a:t>
            </a:r>
          </a:p>
          <a:p>
            <a:pPr lvl="1"/>
            <a:r>
              <a:rPr lang="en-GB" dirty="0" smtClean="0"/>
              <a:t>The right side is evaluated immediately but there is a delay of </a:t>
            </a:r>
            <a:r>
              <a:rPr lang="en-GB" dirty="0" err="1" smtClean="0"/>
              <a:t>Δt</a:t>
            </a:r>
            <a:r>
              <a:rPr lang="en-GB" dirty="0" smtClean="0"/>
              <a:t> before the result is place in the left hand assignment.</a:t>
            </a:r>
          </a:p>
          <a:p>
            <a:pPr lvl="1"/>
            <a:r>
              <a:rPr lang="en-GB" dirty="0" smtClean="0"/>
              <a:t>If another procedure changes a right-hand side signal during </a:t>
            </a:r>
            <a:r>
              <a:rPr lang="en-GB" dirty="0" err="1" smtClean="0"/>
              <a:t>Δt</a:t>
            </a:r>
            <a:r>
              <a:rPr lang="en-GB" dirty="0" smtClean="0"/>
              <a:t>, it does not affect the output.</a:t>
            </a:r>
            <a:endParaRPr lang="en-GB" i="1" dirty="0" smtClean="0"/>
          </a:p>
          <a:p>
            <a:endParaRPr lang="en-GB" dirty="0" smtClean="0"/>
          </a:p>
          <a:p>
            <a:r>
              <a:rPr lang="en-GB" b="1" dirty="0" smtClean="0"/>
              <a:t>Delays are not supported by synthesis tools.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Delay in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6" y="1524000"/>
            <a:ext cx="8047794" cy="5029200"/>
          </a:xfrm>
        </p:spPr>
        <p:txBody>
          <a:bodyPr>
            <a:normAutofit fontScale="8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b="1" dirty="0" smtClean="0"/>
              <a:t>Example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  [7:0] a=0,b=1,c=3,sum=4,z=8,h=16;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40005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sum[7] = b[7] ^ c[7];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execute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at t=0</a:t>
            </a:r>
            <a:endParaRPr lang="en-GB" sz="1700" i="1" dirty="0" smtClean="0">
              <a:solidFill>
                <a:srgbClr val="3366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z     = #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12 </a:t>
            </a:r>
            <a:r>
              <a:rPr lang="en-GB" sz="1700" dirty="0" err="1" smtClean="0">
                <a:latin typeface="Courier New" pitchFamily="49" charset="0"/>
                <a:cs typeface="Courier New" pitchFamily="49" charset="0"/>
              </a:rPr>
              <a:t>z+h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sz="17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1700" i="1" dirty="0" err="1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z+h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 evaluated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at t=0;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z changed after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12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time units.</a:t>
            </a:r>
          </a:p>
          <a:p>
            <a:pPr marL="40005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#10 h = </a:t>
            </a:r>
            <a:r>
              <a:rPr lang="en-GB" sz="1700" dirty="0" err="1" smtClean="0">
                <a:latin typeface="Courier New" pitchFamily="49" charset="0"/>
                <a:cs typeface="Courier New" pitchFamily="49" charset="0"/>
              </a:rPr>
              <a:t>b+c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;    </a:t>
            </a:r>
            <a:r>
              <a:rPr lang="en-GB" sz="1700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10 units after z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changes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i="1" dirty="0" err="1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b&amp;c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 is evaluated.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i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40005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a &lt;= #15 </a:t>
            </a:r>
            <a:r>
              <a:rPr lang="en-GB" sz="1700" dirty="0" err="1" smtClean="0">
                <a:latin typeface="Courier New" pitchFamily="49" charset="0"/>
                <a:cs typeface="Courier New" pitchFamily="49" charset="0"/>
              </a:rPr>
              <a:t>b+c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700" i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700" i="1" dirty="0" err="1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b+c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i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evaluated at t=0;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a </a:t>
            </a:r>
            <a:r>
              <a:rPr lang="en-GB" sz="1700" i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changed after 15 time units</a:t>
            </a:r>
            <a:endParaRPr lang="en-GB" sz="1700" dirty="0" smtClean="0">
              <a:latin typeface="Courier New" pitchFamily="49" charset="0"/>
              <a:cs typeface="Courier New" pitchFamily="49" charset="0"/>
            </a:endParaRPr>
          </a:p>
          <a:p>
            <a:pPr marL="40005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b &lt;=     a+5;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1700" i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 execute at t=0</a:t>
            </a:r>
            <a:endParaRPr lang="en-GB" sz="1700" dirty="0" smtClean="0">
              <a:latin typeface="Courier New" pitchFamily="49" charset="0"/>
              <a:cs typeface="Courier New" pitchFamily="49" charset="0"/>
            </a:endParaRPr>
          </a:p>
          <a:p>
            <a:pPr marL="40005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#10 h &lt;= </a:t>
            </a:r>
            <a:r>
              <a:rPr lang="en-GB" sz="1700" dirty="0" err="1" smtClean="0">
                <a:latin typeface="Courier New" pitchFamily="49" charset="0"/>
                <a:cs typeface="Courier New" pitchFamily="49" charset="0"/>
              </a:rPr>
              <a:t>z+c</a:t>
            </a:r>
            <a:r>
              <a:rPr lang="en-GB" sz="17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GB" sz="1700" i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execute at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t=10</a:t>
            </a:r>
            <a:endParaRPr lang="en-GB" sz="1700" dirty="0" smtClean="0">
              <a:latin typeface="Courier New" pitchFamily="49" charset="0"/>
              <a:cs typeface="Courier New" pitchFamily="49" charset="0"/>
            </a:endParaRPr>
          </a:p>
          <a:p>
            <a:pPr marL="40005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15 b &lt;= c</a:t>
            </a:r>
            <a:r>
              <a:rPr lang="en-US" sz="1700" i="1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i="1" dirty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execute at </a:t>
            </a:r>
            <a:r>
              <a:rPr lang="en-GB" sz="1700" i="1" dirty="0" smtClean="0">
                <a:solidFill>
                  <a:srgbClr val="336600"/>
                </a:solidFill>
                <a:latin typeface="Courier New" pitchFamily="49" charset="0"/>
                <a:cs typeface="Courier New" pitchFamily="49" charset="0"/>
              </a:rPr>
              <a:t>t=25</a:t>
            </a:r>
            <a:endParaRPr lang="en-GB" sz="1700" i="1" dirty="0" smtClean="0">
              <a:latin typeface="Courier New" pitchFamily="49" charset="0"/>
              <a:cs typeface="Courier New" pitchFamily="49" charset="0"/>
            </a:endParaRP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i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sz="2000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sz="2100" dirty="0" smtClean="0"/>
              <a:t>Delay specification syntax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#5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#(4, 5)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#(3, 4, 5)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#(1:2:3, 3:5:10, 4:10:12)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Zero-delay control : #0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286000"/>
          </a:xfrm>
        </p:spPr>
        <p:txBody>
          <a:bodyPr>
            <a:normAutofit/>
          </a:bodyPr>
          <a:lstStyle/>
          <a:p>
            <a:pPr lvl="1"/>
            <a:r>
              <a:rPr lang="en-GB" sz="2000" dirty="0" smtClean="0"/>
              <a:t>Different </a:t>
            </a:r>
            <a:r>
              <a:rPr lang="en-GB" sz="2000" i="1" dirty="0" smtClean="0"/>
              <a:t>initial/always </a:t>
            </a:r>
            <a:r>
              <a:rPr lang="en-GB" sz="2000" dirty="0" smtClean="0"/>
              <a:t>blocks in the same simulation time</a:t>
            </a:r>
          </a:p>
          <a:p>
            <a:pPr lvl="1"/>
            <a:r>
              <a:rPr lang="en-GB" sz="2000" dirty="0" smtClean="0"/>
              <a:t>Ensures execution after all other statements</a:t>
            </a:r>
          </a:p>
          <a:p>
            <a:pPr lvl="1"/>
            <a:r>
              <a:rPr lang="en-GB" sz="2000" dirty="0" smtClean="0"/>
              <a:t>Eliminates race conditions (only in simulation)</a:t>
            </a:r>
          </a:p>
          <a:p>
            <a:endParaRPr lang="en-GB" sz="2400" dirty="0" smtClean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5201" y="3581400"/>
            <a:ext cx="10210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initial begin  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#0 a = 1;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$display("Zero delay control     a= %b \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n",a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a = 0;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$display("Non-zero delay control a= %b \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n",a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end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Simulation Result:</a:t>
            </a:r>
          </a:p>
          <a:p>
            <a:r>
              <a:rPr lang="en-GB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Non-zero delay control a= 0</a:t>
            </a:r>
          </a:p>
          <a:p>
            <a:r>
              <a:rPr lang="en-GB" sz="1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Zero delay control     a= 1</a:t>
            </a:r>
            <a:endParaRPr lang="en-GB" sz="14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7046399" cy="1280890"/>
          </a:xfrm>
        </p:spPr>
        <p:txBody>
          <a:bodyPr/>
          <a:lstStyle/>
          <a:p>
            <a:r>
              <a:rPr lang="en-GB" b="1" dirty="0" smtClean="0"/>
              <a:t>Level-sensitive Timing Control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207" y="1600200"/>
            <a:ext cx="7438194" cy="4953000"/>
          </a:xfrm>
        </p:spPr>
        <p:txBody>
          <a:bodyPr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Level-sensitive vs. event-based</a:t>
            </a:r>
          </a:p>
          <a:p>
            <a:pPr marL="400050" lvl="2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event-based: wait for triggering of a change in a signal value.</a:t>
            </a:r>
          </a:p>
          <a:p>
            <a:pPr marL="400050" lvl="2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Level-sensitive</a:t>
            </a:r>
            <a:r>
              <a:rPr lang="en-GB" dirty="0" smtClean="0"/>
              <a:t>: wait for a certain condition (on values/levels of signals)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endParaRPr lang="en-GB" b="1" dirty="0"/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GB" b="1" dirty="0" smtClean="0"/>
              <a:t>Not </a:t>
            </a:r>
            <a:r>
              <a:rPr lang="en-GB" b="1" dirty="0" smtClean="0"/>
              <a:t>supported for synthesis</a:t>
            </a:r>
            <a:r>
              <a:rPr lang="en-GB" b="1" dirty="0" smtClean="0"/>
              <a:t>.</a:t>
            </a: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Keyword</a:t>
            </a:r>
            <a:r>
              <a:rPr lang="en-GB" dirty="0" smtClean="0"/>
              <a:t>: wait()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wait(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count_enable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count=count+1;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wait(start) #10 go = ~go;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dirty="0" smtClean="0">
                <a:solidFill>
                  <a:srgbClr val="C00000"/>
                </a:solidFill>
              </a:rPr>
              <a:t>The process waits until </a:t>
            </a:r>
            <a:r>
              <a:rPr lang="en-GB" b="1" dirty="0" smtClean="0">
                <a:solidFill>
                  <a:srgbClr val="C00000"/>
                </a:solidFill>
              </a:rPr>
              <a:t>start </a:t>
            </a:r>
            <a:r>
              <a:rPr lang="en-GB" dirty="0" smtClean="0">
                <a:solidFill>
                  <a:srgbClr val="C00000"/>
                </a:solidFill>
              </a:rPr>
              <a:t>is `1'. When the </a:t>
            </a:r>
            <a:r>
              <a:rPr lang="en-GB" b="1" dirty="0" smtClean="0">
                <a:solidFill>
                  <a:srgbClr val="C00000"/>
                </a:solidFill>
              </a:rPr>
              <a:t>start </a:t>
            </a:r>
            <a:r>
              <a:rPr lang="en-GB" dirty="0" smtClean="0">
                <a:solidFill>
                  <a:srgbClr val="C00000"/>
                </a:solidFill>
              </a:rPr>
              <a:t>expression is TRUE, the </a:t>
            </a:r>
            <a:r>
              <a:rPr lang="en-GB" b="1" dirty="0" smtClean="0">
                <a:solidFill>
                  <a:srgbClr val="C00000"/>
                </a:solidFill>
              </a:rPr>
              <a:t>go </a:t>
            </a:r>
            <a:r>
              <a:rPr lang="en-GB" dirty="0" smtClean="0">
                <a:solidFill>
                  <a:srgbClr val="C00000"/>
                </a:solidFill>
              </a:rPr>
              <a:t>signal toggles after 10 time units. The toggling statement will only stop when </a:t>
            </a:r>
            <a:r>
              <a:rPr lang="en-GB" b="1" dirty="0" smtClean="0">
                <a:solidFill>
                  <a:srgbClr val="C00000"/>
                </a:solidFill>
              </a:rPr>
              <a:t>start</a:t>
            </a:r>
            <a:r>
              <a:rPr lang="en-GB" dirty="0" smtClean="0">
                <a:solidFill>
                  <a:srgbClr val="C00000"/>
                </a:solidFill>
              </a:rPr>
              <a:t> returns to `0'. </a:t>
            </a:r>
            <a:endParaRPr lang="en-GB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7642"/>
            <a:ext cx="7696200" cy="1280890"/>
          </a:xfrm>
        </p:spPr>
        <p:txBody>
          <a:bodyPr/>
          <a:lstStyle/>
          <a:p>
            <a:pPr eaLnBrk="1" hangingPunct="1"/>
            <a:r>
              <a:rPr lang="en-US" dirty="0" smtClean="0"/>
              <a:t>Some Notes On Module Definition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4693" y="1676400"/>
            <a:ext cx="7467600" cy="2514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Ports and Data </a:t>
            </a:r>
            <a:r>
              <a:rPr lang="en-US" dirty="0" smtClean="0"/>
              <a:t>Types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An </a:t>
            </a:r>
            <a:r>
              <a:rPr lang="en-US" sz="2100" b="1" dirty="0" smtClean="0"/>
              <a:t>input port</a:t>
            </a:r>
            <a:r>
              <a:rPr lang="en-US" sz="2100" dirty="0" smtClean="0"/>
              <a:t> can be driven from </a:t>
            </a:r>
            <a:r>
              <a:rPr lang="en-US" sz="2100" b="1" dirty="0" smtClean="0"/>
              <a:t>outside</a:t>
            </a:r>
            <a:r>
              <a:rPr lang="en-US" sz="2100" dirty="0" smtClean="0"/>
              <a:t> the</a:t>
            </a:r>
            <a:br>
              <a:rPr lang="en-US" sz="2100" dirty="0" smtClean="0"/>
            </a:br>
            <a:r>
              <a:rPr lang="en-US" sz="2100" dirty="0" smtClean="0"/>
              <a:t>module by a </a:t>
            </a:r>
            <a:r>
              <a:rPr lang="en-US" sz="2100" b="1" dirty="0" smtClean="0"/>
              <a:t>wire or a </a:t>
            </a:r>
            <a:r>
              <a:rPr lang="en-US" sz="2100" b="1" dirty="0" err="1" smtClean="0"/>
              <a:t>reg</a:t>
            </a:r>
            <a:r>
              <a:rPr lang="en-US" sz="2100" dirty="0" smtClean="0"/>
              <a:t>, but </a:t>
            </a:r>
            <a:r>
              <a:rPr lang="en-US" sz="2100" b="1" dirty="0" smtClean="0"/>
              <a:t>inside</a:t>
            </a:r>
            <a:r>
              <a:rPr lang="en-US" sz="2100" dirty="0" smtClean="0"/>
              <a:t> the module it can only drive a </a:t>
            </a:r>
            <a:r>
              <a:rPr lang="en-US" sz="2100" b="1" dirty="0" smtClean="0"/>
              <a:t>wire</a:t>
            </a:r>
            <a:r>
              <a:rPr lang="en-US" sz="2100" dirty="0" smtClean="0"/>
              <a:t> 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An </a:t>
            </a:r>
            <a:r>
              <a:rPr lang="en-US" sz="2100" b="1" dirty="0" smtClean="0"/>
              <a:t>output port</a:t>
            </a:r>
            <a:r>
              <a:rPr lang="en-US" sz="2100" dirty="0" smtClean="0"/>
              <a:t> can be driven from </a:t>
            </a:r>
            <a:r>
              <a:rPr lang="en-US" sz="2100" b="1" dirty="0" smtClean="0"/>
              <a:t>inside</a:t>
            </a:r>
            <a:r>
              <a:rPr lang="en-US" sz="2100" dirty="0" smtClean="0"/>
              <a:t> the</a:t>
            </a:r>
            <a:br>
              <a:rPr lang="en-US" sz="2100" dirty="0" smtClean="0"/>
            </a:br>
            <a:r>
              <a:rPr lang="en-US" sz="2100" dirty="0" smtClean="0"/>
              <a:t>module by a </a:t>
            </a:r>
            <a:r>
              <a:rPr lang="en-US" sz="2100" b="1" dirty="0" smtClean="0"/>
              <a:t>wire or a </a:t>
            </a:r>
            <a:r>
              <a:rPr lang="en-US" sz="2100" b="1" dirty="0" err="1" smtClean="0"/>
              <a:t>reg</a:t>
            </a:r>
            <a:r>
              <a:rPr lang="en-US" sz="2100" dirty="0" smtClean="0"/>
              <a:t>, but </a:t>
            </a:r>
            <a:r>
              <a:rPr lang="en-US" sz="2100" b="1" dirty="0" smtClean="0"/>
              <a:t>outside</a:t>
            </a:r>
            <a:r>
              <a:rPr lang="en-US" sz="2100" dirty="0" smtClean="0"/>
              <a:t> the module</a:t>
            </a:r>
            <a:br>
              <a:rPr lang="en-US" sz="2100" dirty="0" smtClean="0"/>
            </a:br>
            <a:r>
              <a:rPr lang="en-US" sz="2100" dirty="0" smtClean="0"/>
              <a:t>it can only drive a </a:t>
            </a:r>
            <a:r>
              <a:rPr lang="en-US" sz="2100" b="1" dirty="0" smtClean="0"/>
              <a:t>wire</a:t>
            </a:r>
            <a:r>
              <a:rPr lang="en-US" sz="2100" dirty="0" smtClean="0"/>
              <a:t> 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/>
              <a:t>An </a:t>
            </a:r>
            <a:r>
              <a:rPr lang="en-US" sz="2100" b="1" dirty="0" err="1" smtClean="0"/>
              <a:t>inout</a:t>
            </a:r>
            <a:r>
              <a:rPr lang="en-US" sz="2100" b="1" dirty="0" smtClean="0"/>
              <a:t> port</a:t>
            </a:r>
            <a:r>
              <a:rPr lang="en-US" sz="2100" dirty="0" smtClean="0"/>
              <a:t>, on </a:t>
            </a:r>
            <a:r>
              <a:rPr lang="en-US" sz="2100" b="1" dirty="0" smtClean="0"/>
              <a:t>both sides</a:t>
            </a:r>
            <a:r>
              <a:rPr lang="en-US" sz="2100" dirty="0" smtClean="0"/>
              <a:t> of a module, may</a:t>
            </a:r>
            <a:br>
              <a:rPr lang="en-US" sz="2100" dirty="0" smtClean="0"/>
            </a:br>
            <a:r>
              <a:rPr lang="en-US" sz="2100" dirty="0" smtClean="0"/>
              <a:t>be driven by a </a:t>
            </a:r>
            <a:r>
              <a:rPr lang="en-US" sz="2100" b="1" dirty="0" smtClean="0"/>
              <a:t>wire</a:t>
            </a:r>
            <a:r>
              <a:rPr lang="en-US" sz="2100" dirty="0" smtClean="0"/>
              <a:t>, and drive a wire.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5029200"/>
            <a:ext cx="3048000" cy="16002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a-IR"/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1447800" y="5867400"/>
            <a:ext cx="1143000" cy="1587"/>
          </a:xfrm>
          <a:prstGeom prst="straightConnector1">
            <a:avLst/>
          </a:prstGeom>
          <a:ln w="38100">
            <a:headEnd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638800" y="5867400"/>
            <a:ext cx="1066800" cy="0"/>
          </a:xfrm>
          <a:prstGeom prst="straightConnector1">
            <a:avLst/>
          </a:prstGeom>
          <a:ln w="38100">
            <a:headEnd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95400" y="5467350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reg</a:t>
            </a:r>
            <a:r>
              <a:rPr lang="en-US" b="1" dirty="0">
                <a:solidFill>
                  <a:srgbClr val="FF0000"/>
                </a:solidFill>
              </a:rPr>
              <a:t>/wire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19600" y="5638800"/>
            <a:ext cx="1295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reg</a:t>
            </a:r>
            <a:r>
              <a:rPr lang="en-US" sz="2000" b="1" dirty="0">
                <a:solidFill>
                  <a:schemeClr val="bg1"/>
                </a:solidFill>
              </a:rPr>
              <a:t>/wire</a:t>
            </a:r>
            <a:endParaRPr lang="fa-IR" sz="20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flipV="1">
            <a:off x="4114800" y="4191000"/>
            <a:ext cx="0" cy="838200"/>
          </a:xfrm>
          <a:prstGeom prst="straightConnector1">
            <a:avLst/>
          </a:prstGeom>
          <a:ln w="38100">
            <a:headEnd type="arrow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715000" y="5410200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wire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590800" y="5619750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wire</a:t>
            </a:r>
            <a:endParaRPr lang="fa-IR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 rot="16200000">
            <a:off x="3933825" y="4463534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wire</a:t>
            </a:r>
            <a:endParaRPr lang="fa-IR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 rot="16200000">
            <a:off x="3629056" y="5133945"/>
            <a:ext cx="9143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wire</a:t>
            </a:r>
            <a:endParaRPr lang="fa-I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297" y="467902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Work with </a:t>
            </a:r>
            <a:r>
              <a:rPr lang="en-US" dirty="0" err="1" smtClean="0"/>
              <a:t>inout</a:t>
            </a:r>
            <a:r>
              <a:rPr lang="en-US" dirty="0" smtClean="0"/>
              <a:t> Ports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559552"/>
          </a:xfrm>
        </p:spPr>
        <p:txBody>
          <a:bodyPr>
            <a:normAutofit lnSpcReduction="1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You can't read and write </a:t>
            </a:r>
            <a:r>
              <a:rPr lang="en-GB" dirty="0" err="1" smtClean="0"/>
              <a:t>inout</a:t>
            </a:r>
            <a:r>
              <a:rPr lang="en-GB" dirty="0" smtClean="0"/>
              <a:t> port simultaneously, hence kept </a:t>
            </a:r>
            <a:r>
              <a:rPr lang="en-GB" dirty="0" err="1" smtClean="0"/>
              <a:t>highZ</a:t>
            </a:r>
            <a:r>
              <a:rPr lang="en-GB" dirty="0" smtClean="0"/>
              <a:t> for reading.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err="1" smtClean="0"/>
              <a:t>inout</a:t>
            </a:r>
            <a:r>
              <a:rPr lang="en-GB" dirty="0" smtClean="0"/>
              <a:t> port can NEVER be of type reg.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There should be a condition at which it should be written.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Example: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module test( input clock,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	input direction, </a:t>
            </a:r>
            <a:r>
              <a:rPr lang="en-GB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Direction of </a:t>
            </a:r>
            <a:r>
              <a:rPr lang="en-GB" sz="15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io</a:t>
            </a:r>
            <a:r>
              <a:rPr lang="en-GB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, 1 = set output, 0 = read input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	input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,   </a:t>
            </a:r>
            <a:r>
              <a:rPr lang="en-GB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Data to send out when direction is 1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	output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data_out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Result of input pin when direction is 0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inout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io_port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5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The i/o port to send data through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a, b;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io_port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= direction ?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 1'bz;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clock) begin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	b &lt;=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io_port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	a &lt;= 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data_in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end 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3886200" y="4060766"/>
            <a:ext cx="5610142" cy="24131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966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478" y="634355"/>
            <a:ext cx="7467600" cy="639762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Some Hardware Notes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6568" y="1447800"/>
            <a:ext cx="8230864" cy="4648200"/>
          </a:xfrm>
          <a:prstGeom prst="rect">
            <a:avLst/>
          </a:prstGeom>
        </p:spPr>
        <p:txBody>
          <a:bodyPr vert="horz" lIns="82909" tIns="41454" rIns="82909" bIns="41454">
            <a:normAutofit fontScale="92500"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ja-JP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ja-JP" sz="2400" dirty="0" smtClean="0"/>
              <a:t>Digital Systems are just FF + CLs.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ja-JP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FPGA supports such digital circuit with configurability.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ja-JP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altLang="ja-JP" sz="23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ja-JP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altLang="ja-JP" sz="23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altLang="ja-JP" sz="23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lang="en-US" altLang="ja-JP" sz="23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altLang="ja-JP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altLang="ja-JP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FPGA’s basic element 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kumimoji="0" lang="en-US" altLang="ja-JP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remember</a:t>
            </a:r>
            <a:r>
              <a:rPr kumimoji="0" lang="en-US" altLang="ja-JP" sz="2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structure of CLBs</a:t>
            </a:r>
            <a:endParaRPr kumimoji="0" lang="en-US" altLang="ja-JP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ja-JP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2777771" y="2819400"/>
            <a:ext cx="5832829" cy="2404767"/>
            <a:chOff x="1619763" y="1600199"/>
            <a:chExt cx="5832829" cy="2404767"/>
          </a:xfrm>
        </p:grpSpPr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4211602" y="1987000"/>
              <a:ext cx="609471" cy="609677"/>
              <a:chOff x="1200" y="2064"/>
              <a:chExt cx="384" cy="384"/>
            </a:xfrm>
          </p:grpSpPr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1248" y="230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4211602" y="2745920"/>
              <a:ext cx="609471" cy="609677"/>
              <a:chOff x="1200" y="2064"/>
              <a:chExt cx="384" cy="384"/>
            </a:xfrm>
          </p:grpSpPr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248" y="230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</p:grpSp>
        <p:grpSp>
          <p:nvGrpSpPr>
            <p:cNvPr id="10" name="Group 18"/>
            <p:cNvGrpSpPr>
              <a:grpSpLocks/>
            </p:cNvGrpSpPr>
            <p:nvPr/>
          </p:nvGrpSpPr>
          <p:grpSpPr bwMode="auto">
            <a:xfrm>
              <a:off x="2053059" y="2060034"/>
              <a:ext cx="609471" cy="609677"/>
              <a:chOff x="1200" y="2064"/>
              <a:chExt cx="384" cy="384"/>
            </a:xfrm>
          </p:grpSpPr>
          <p:sp>
            <p:nvSpPr>
              <p:cNvPr id="45" name="Rectangle 19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46" name="Freeform 20"/>
              <p:cNvSpPr>
                <a:spLocks/>
              </p:cNvSpPr>
              <p:nvPr/>
            </p:nvSpPr>
            <p:spPr bwMode="auto">
              <a:xfrm>
                <a:off x="1248" y="230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47" name="Text Box 21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48" name="Text Box 22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2053059" y="2818955"/>
              <a:ext cx="609471" cy="609677"/>
              <a:chOff x="1200" y="2064"/>
              <a:chExt cx="384" cy="384"/>
            </a:xfrm>
          </p:grpSpPr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42" name="Freeform 25"/>
              <p:cNvSpPr>
                <a:spLocks/>
              </p:cNvSpPr>
              <p:nvPr/>
            </p:nvSpPr>
            <p:spPr bwMode="auto">
              <a:xfrm>
                <a:off x="1248" y="230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43" name="Text Box 26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</p:grp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6409825" y="1987000"/>
              <a:ext cx="609471" cy="609677"/>
              <a:chOff x="1200" y="2064"/>
              <a:chExt cx="384" cy="384"/>
            </a:xfrm>
          </p:grpSpPr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4" name="Freeform 36"/>
              <p:cNvSpPr>
                <a:spLocks/>
              </p:cNvSpPr>
              <p:nvPr/>
            </p:nvSpPr>
            <p:spPr bwMode="auto">
              <a:xfrm>
                <a:off x="1248" y="230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35" name="Text Box 37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</p:grp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>
              <a:off x="1619763" y="2204515"/>
              <a:ext cx="50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auto">
            <a:xfrm>
              <a:off x="2556190" y="2204515"/>
              <a:ext cx="568010" cy="1576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7" name="Line 41"/>
            <p:cNvSpPr>
              <a:spLocks noChangeShapeType="1"/>
            </p:cNvSpPr>
            <p:nvPr/>
          </p:nvSpPr>
          <p:spPr bwMode="auto">
            <a:xfrm>
              <a:off x="1692773" y="2995189"/>
              <a:ext cx="431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 flipV="1">
              <a:off x="2629200" y="2563335"/>
              <a:ext cx="431709" cy="360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>
              <a:off x="2556190" y="2204515"/>
              <a:ext cx="576141" cy="1151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V="1">
              <a:off x="3995748" y="2923743"/>
              <a:ext cx="288864" cy="144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auto">
            <a:xfrm flipV="1">
              <a:off x="3924326" y="2131481"/>
              <a:ext cx="360286" cy="730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4716321" y="2131481"/>
              <a:ext cx="465279" cy="78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4787743" y="2923743"/>
              <a:ext cx="215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5003597" y="2923743"/>
              <a:ext cx="0" cy="1081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5" name="Line 49"/>
            <p:cNvSpPr>
              <a:spLocks noChangeShapeType="1"/>
            </p:cNvSpPr>
            <p:nvPr/>
          </p:nvSpPr>
          <p:spPr bwMode="auto">
            <a:xfrm flipH="1">
              <a:off x="2916476" y="4004966"/>
              <a:ext cx="20871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V="1">
              <a:off x="2916476" y="3571524"/>
              <a:ext cx="0" cy="433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2916476" y="3571524"/>
              <a:ext cx="215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>
              <a:off x="6084456" y="2131481"/>
              <a:ext cx="4317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6947874" y="2131481"/>
              <a:ext cx="5047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0" name="Line 54"/>
            <p:cNvSpPr>
              <a:spLocks noChangeShapeType="1"/>
            </p:cNvSpPr>
            <p:nvPr/>
          </p:nvSpPr>
          <p:spPr bwMode="auto">
            <a:xfrm flipV="1">
              <a:off x="7163728" y="1628180"/>
              <a:ext cx="0" cy="503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 flipH="1" flipV="1">
              <a:off x="3352800" y="1600200"/>
              <a:ext cx="3810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 flipH="1">
              <a:off x="3348185" y="1600199"/>
              <a:ext cx="0" cy="61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1" name="Cloud 70"/>
            <p:cNvSpPr/>
            <p:nvPr/>
          </p:nvSpPr>
          <p:spPr>
            <a:xfrm>
              <a:off x="3047999" y="2133600"/>
              <a:ext cx="1082009" cy="6858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Combinational Logic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72" name="Cloud 71"/>
            <p:cNvSpPr/>
            <p:nvPr/>
          </p:nvSpPr>
          <p:spPr>
            <a:xfrm>
              <a:off x="2987899" y="2971800"/>
              <a:ext cx="1126901" cy="6858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Combinational Logic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  <p:sp>
          <p:nvSpPr>
            <p:cNvPr id="73" name="Cloud 72"/>
            <p:cNvSpPr/>
            <p:nvPr/>
          </p:nvSpPr>
          <p:spPr>
            <a:xfrm>
              <a:off x="5105400" y="1981200"/>
              <a:ext cx="1175866" cy="6858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bg1"/>
                  </a:solidFill>
                </a:rPr>
                <a:t>Combinational Logic</a:t>
              </a:r>
              <a:endParaRPr lang="en-GB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101557" y="5922343"/>
            <a:ext cx="2809648" cy="714267"/>
            <a:chOff x="2524352" y="5486400"/>
            <a:chExt cx="2809648" cy="714267"/>
          </a:xfrm>
        </p:grpSpPr>
        <p:grpSp>
          <p:nvGrpSpPr>
            <p:cNvPr id="60" name="Group 58"/>
            <p:cNvGrpSpPr>
              <a:grpSpLocks/>
            </p:cNvGrpSpPr>
            <p:nvPr/>
          </p:nvGrpSpPr>
          <p:grpSpPr bwMode="auto">
            <a:xfrm>
              <a:off x="4468393" y="5590467"/>
              <a:ext cx="609895" cy="610200"/>
              <a:chOff x="1200" y="2064"/>
              <a:chExt cx="384" cy="384"/>
            </a:xfrm>
          </p:grpSpPr>
          <p:sp>
            <p:nvSpPr>
              <p:cNvPr id="67" name="Rectangle 59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288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1248" y="230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fa-IR"/>
              </a:p>
            </p:txBody>
          </p:sp>
          <p:sp>
            <p:nvSpPr>
              <p:cNvPr id="69" name="Text Box 61"/>
              <p:cNvSpPr txBox="1">
                <a:spLocks noChangeArrowheads="1"/>
              </p:cNvSpPr>
              <p:nvPr/>
            </p:nvSpPr>
            <p:spPr bwMode="auto">
              <a:xfrm>
                <a:off x="1200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70" name="Text Box 62"/>
              <p:cNvSpPr txBox="1">
                <a:spLocks noChangeArrowheads="1"/>
              </p:cNvSpPr>
              <p:nvPr/>
            </p:nvSpPr>
            <p:spPr bwMode="auto">
              <a:xfrm>
                <a:off x="1392" y="2064"/>
                <a:ext cx="192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259" tIns="48129" rIns="96259" bIns="48129">
                <a:spAutoFit/>
              </a:bodyPr>
              <a:lstStyle/>
              <a:p>
                <a:pPr defTabSz="872268">
                  <a:spcBef>
                    <a:spcPct val="50000"/>
                  </a:spcBef>
                </a:pPr>
                <a:r>
                  <a:rPr lang="en-US" altLang="ja-JP" sz="1400" dirty="0">
                    <a:latin typeface="Tahoma" pitchFamily="34" charset="0"/>
                  </a:rPr>
                  <a:t>Q</a:t>
                </a:r>
              </a:p>
            </p:txBody>
          </p:sp>
        </p:grp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2524352" y="5735072"/>
              <a:ext cx="7194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4107856" y="5735072"/>
              <a:ext cx="4335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4973463" y="5735072"/>
              <a:ext cx="360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74" name="Cloud 73"/>
            <p:cNvSpPr/>
            <p:nvPr/>
          </p:nvSpPr>
          <p:spPr>
            <a:xfrm>
              <a:off x="3200400" y="5486400"/>
              <a:ext cx="1066800" cy="6858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bg1"/>
                  </a:solidFill>
                </a:rPr>
                <a:t>Combinational Logic</a:t>
              </a:r>
              <a:endParaRPr lang="en-GB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Behavioral</a:t>
            </a:r>
            <a:r>
              <a:rPr lang="en-GB" dirty="0" smtClean="0"/>
              <a:t> Modeling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 levels of abstraction:</a:t>
            </a:r>
          </a:p>
          <a:p>
            <a:pPr lvl="1"/>
            <a:r>
              <a:rPr lang="en-US" sz="2400" dirty="0" smtClean="0"/>
              <a:t>Transistor </a:t>
            </a:r>
          </a:p>
          <a:p>
            <a:pPr lvl="1"/>
            <a:r>
              <a:rPr lang="en-US" sz="2400" dirty="0" smtClean="0"/>
              <a:t>Gate  Level Modeling</a:t>
            </a:r>
          </a:p>
          <a:p>
            <a:pPr lvl="1"/>
            <a:r>
              <a:rPr lang="en-GB" sz="2400" dirty="0" smtClean="0"/>
              <a:t>Dataflow Modeling</a:t>
            </a:r>
          </a:p>
          <a:p>
            <a:pPr lvl="1"/>
            <a:r>
              <a:rPr lang="en-US" sz="43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Behavioral Modeling</a:t>
            </a:r>
          </a:p>
          <a:p>
            <a:pPr lvl="2"/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 Structure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1600200"/>
            <a:ext cx="6629400" cy="513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Procedural Assignment</a:t>
            </a:r>
            <a:br>
              <a:rPr lang="en-US" sz="4000" dirty="0" smtClean="0"/>
            </a:br>
            <a:r>
              <a:rPr lang="fa-IR" sz="4000" dirty="0" smtClean="0">
                <a:cs typeface="B Nazanin" pitchFamily="2" charset="-78"/>
              </a:rPr>
              <a:t>(انتساب ترتیبی) </a:t>
            </a:r>
            <a:endParaRPr lang="en-GB" sz="4000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28" y="2133600"/>
            <a:ext cx="7467600" cy="4724400"/>
          </a:xfrm>
        </p:spPr>
        <p:txBody>
          <a:bodyPr>
            <a:normAutofit/>
          </a:bodyPr>
          <a:lstStyle/>
          <a:p>
            <a:r>
              <a:rPr lang="en-GB" sz="2000" dirty="0" smtClean="0"/>
              <a:t>Procedural assignments update values of </a:t>
            </a:r>
            <a:r>
              <a:rPr lang="en-GB" sz="2000" dirty="0" err="1" smtClean="0"/>
              <a:t>reg</a:t>
            </a:r>
            <a:r>
              <a:rPr lang="en-GB" sz="2000" dirty="0" smtClean="0"/>
              <a:t>, integer, real, or time variables. </a:t>
            </a:r>
          </a:p>
          <a:p>
            <a:endParaRPr lang="en-GB" sz="2000" dirty="0" smtClean="0"/>
          </a:p>
          <a:p>
            <a:r>
              <a:rPr lang="en-GB" sz="2000" dirty="0" smtClean="0"/>
              <a:t>The value placed on a variable will remain unchanged until another procedural assignment updates the variable with a different value.</a:t>
            </a:r>
          </a:p>
          <a:p>
            <a:endParaRPr lang="en-US" sz="2000" dirty="0" smtClean="0"/>
          </a:p>
          <a:p>
            <a:r>
              <a:rPr lang="en-US" sz="2000" dirty="0" smtClean="0"/>
              <a:t>Procedural assignments are </a:t>
            </a:r>
            <a:r>
              <a:rPr lang="en-US" sz="2000" smtClean="0"/>
              <a:t>done in behavioral block </a:t>
            </a:r>
            <a:r>
              <a:rPr lang="en-US" sz="2000" dirty="0" smtClean="0"/>
              <a:t>statements 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9191"/>
            <a:ext cx="5102104" cy="5257800"/>
          </a:xfrm>
        </p:spPr>
        <p:txBody>
          <a:bodyPr>
            <a:no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en-GB" sz="2000" dirty="0" smtClean="0"/>
              <a:t>Verilog has two types of Blocks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endParaRPr lang="en-GB" sz="1800" b="1" dirty="0"/>
          </a:p>
          <a:p>
            <a:pPr marL="400050" lvl="2">
              <a:lnSpc>
                <a:spcPct val="120000"/>
              </a:lnSpc>
              <a:spcBef>
                <a:spcPts val="0"/>
              </a:spcBef>
            </a:pPr>
            <a:r>
              <a:rPr lang="en-GB" sz="1600" b="1" dirty="0" smtClean="0"/>
              <a:t>initial </a:t>
            </a:r>
            <a:r>
              <a:rPr lang="en-GB" sz="1600" b="1" dirty="0"/>
              <a:t>block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</a:rPr>
              <a:t>initial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</a:rPr>
              <a:t>begin : </a:t>
            </a:r>
            <a:r>
              <a:rPr lang="en-GB" sz="1400" dirty="0" err="1">
                <a:latin typeface="Courier New" pitchFamily="49" charset="0"/>
              </a:rPr>
              <a:t>optional_name</a:t>
            </a:r>
            <a:endParaRPr lang="en-GB" sz="1400" dirty="0">
              <a:latin typeface="Courier New" pitchFamily="49" charset="0"/>
            </a:endParaRPr>
          </a:p>
          <a:p>
            <a:pPr>
              <a:buNone/>
            </a:pPr>
            <a:r>
              <a:rPr lang="en-GB" sz="1400" dirty="0">
                <a:solidFill>
                  <a:srgbClr val="336600"/>
                </a:solidFill>
                <a:latin typeface="Courier New" pitchFamily="49" charset="0"/>
              </a:rPr>
              <a:t>	</a:t>
            </a:r>
            <a:r>
              <a:rPr lang="en-GB" sz="1200" dirty="0">
                <a:solidFill>
                  <a:srgbClr val="336600"/>
                </a:solidFill>
                <a:latin typeface="Courier New" pitchFamily="49" charset="0"/>
              </a:rPr>
              <a:t>// Procedural assignments</a:t>
            </a:r>
          </a:p>
          <a:p>
            <a:pPr>
              <a:buNone/>
            </a:pPr>
            <a:r>
              <a:rPr lang="en-US" sz="1200" dirty="0">
                <a:solidFill>
                  <a:srgbClr val="336600"/>
                </a:solidFill>
                <a:latin typeface="Courier New" pitchFamily="49" charset="0"/>
              </a:rPr>
              <a:t>	// These procedural assignments are executed one time at the beginning of the simulation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</a:rPr>
              <a:t>.</a:t>
            </a: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</a:rPr>
              <a:t>end</a:t>
            </a:r>
            <a:endParaRPr lang="en-GB" sz="1600" b="1" dirty="0"/>
          </a:p>
          <a:p>
            <a:pPr marL="400050" lvl="2">
              <a:lnSpc>
                <a:spcPct val="120000"/>
              </a:lnSpc>
              <a:spcBef>
                <a:spcPts val="0"/>
              </a:spcBef>
            </a:pPr>
            <a:r>
              <a:rPr lang="en-GB" sz="1600" b="1" dirty="0" smtClean="0"/>
              <a:t>always block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</a:rPr>
              <a:t>always @([sensitivity-list])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</a:rPr>
              <a:t>begin :</a:t>
            </a:r>
            <a:r>
              <a:rPr lang="en-GB" sz="1400" dirty="0" err="1">
                <a:latin typeface="Courier New" pitchFamily="49" charset="0"/>
              </a:rPr>
              <a:t>optional_name</a:t>
            </a:r>
            <a:endParaRPr lang="en-GB" sz="1400" dirty="0">
              <a:latin typeface="Courier New" pitchFamily="49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</a:rPr>
              <a:t>if‐else </a:t>
            </a:r>
            <a:r>
              <a:rPr lang="en-GB" sz="1200" dirty="0">
                <a:solidFill>
                  <a:srgbClr val="00B050"/>
                </a:solidFill>
                <a:latin typeface="Courier New" pitchFamily="49" charset="0"/>
              </a:rPr>
              <a:t>statements, case statements, while, repeat, for loops</a:t>
            </a:r>
            <a:endParaRPr lang="en-US" sz="1200" dirty="0">
              <a:solidFill>
                <a:srgbClr val="00B050"/>
              </a:solidFill>
              <a:latin typeface="Courier New" pitchFamily="49" charset="0"/>
            </a:endParaRPr>
          </a:p>
          <a:p>
            <a:pPr lvl="1">
              <a:buNone/>
            </a:pPr>
            <a:r>
              <a:rPr lang="en-GB" sz="1200" dirty="0">
                <a:solidFill>
                  <a:srgbClr val="00B050"/>
                </a:solidFill>
                <a:latin typeface="Courier New" pitchFamily="49" charset="0"/>
              </a:rPr>
              <a:t>//These procedural assignments are executed whenever the events in the sensitivity list </a:t>
            </a:r>
            <a:r>
              <a:rPr lang="en-GB" sz="1200" dirty="0" smtClean="0">
                <a:solidFill>
                  <a:srgbClr val="00B050"/>
                </a:solidFill>
                <a:latin typeface="Courier New" pitchFamily="49" charset="0"/>
              </a:rPr>
              <a:t>occur.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urier New" pitchFamily="49" charset="0"/>
              </a:rPr>
              <a:t>end</a:t>
            </a:r>
          </a:p>
          <a:p>
            <a:pPr marL="17145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600" b="1" dirty="0" smtClean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31401" y="1593273"/>
            <a:ext cx="3083999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module test (input clk); 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reg [5:0] x, y;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nn-NO" dirty="0" smtClean="0">
                <a:latin typeface="Courier New" pitchFamily="49" charset="0"/>
                <a:cs typeface="Courier New" pitchFamily="49" charset="0"/>
              </a:rPr>
              <a:t>integer a;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reg [8:0] z,w;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nn-NO" dirty="0">
                <a:latin typeface="Courier New" pitchFamily="49" charset="0"/>
                <a:cs typeface="Courier New" pitchFamily="49" charset="0"/>
              </a:rPr>
              <a:t>reg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[15:0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v;</a:t>
            </a:r>
            <a:endParaRPr lang="nn-NO" dirty="0">
              <a:latin typeface="Courier New" pitchFamily="49" charset="0"/>
              <a:cs typeface="Courier New" pitchFamily="49" charset="0"/>
            </a:endParaRPr>
          </a:p>
          <a:p>
            <a:pPr marL="0"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x = 0; 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y = 1; 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initial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#5 x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5;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@(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z 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a = x-y*z;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z+y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always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@(x or z)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457200" lvl="4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x*z; </a:t>
            </a:r>
            <a:endParaRPr lang="fr-FR" sz="1400" dirty="0">
              <a:latin typeface="Courier New" pitchFamily="49" charset="0"/>
              <a:cs typeface="Courier New" pitchFamily="49" charset="0"/>
            </a:endParaRPr>
          </a:p>
          <a:p>
            <a:pPr marL="0" lvl="2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dirty="0" err="1" smtClean="0"/>
              <a:t>endmodule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43982</TotalTime>
  <Words>2527</Words>
  <Application>Microsoft Office PowerPoint</Application>
  <PresentationFormat>On-screen Show (4:3)</PresentationFormat>
  <Paragraphs>886</Paragraphs>
  <Slides>48</Slides>
  <Notes>44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3" baseType="lpstr">
      <vt:lpstr>굴림</vt:lpstr>
      <vt:lpstr>メイリオ</vt:lpstr>
      <vt:lpstr>ＭＳ Ｐゴシック</vt:lpstr>
      <vt:lpstr>Arial</vt:lpstr>
      <vt:lpstr>B Nazanin</vt:lpstr>
      <vt:lpstr>Calibri</vt:lpstr>
      <vt:lpstr>Century Gothic</vt:lpstr>
      <vt:lpstr>Courier New</vt:lpstr>
      <vt:lpstr>HY중고딕</vt:lpstr>
      <vt:lpstr>Tahoma</vt:lpstr>
      <vt:lpstr>Wingdings</vt:lpstr>
      <vt:lpstr>Wingdings 2</vt:lpstr>
      <vt:lpstr>Wingdings 3</vt:lpstr>
      <vt:lpstr>Wisp</vt:lpstr>
      <vt:lpstr>Document</vt:lpstr>
      <vt:lpstr>Behavioral Modeling</vt:lpstr>
      <vt:lpstr>Synchronous vs. Asynchronous  Circuits</vt:lpstr>
      <vt:lpstr>Some Hardware Notes Sequential Logic</vt:lpstr>
      <vt:lpstr>Some Hardware Notes Master-Slave D Flip-Flop</vt:lpstr>
      <vt:lpstr>Some Hardware Notes</vt:lpstr>
      <vt:lpstr>Behavioral Modeling</vt:lpstr>
      <vt:lpstr>Module Structure</vt:lpstr>
      <vt:lpstr>Procedural Assignment (انتساب ترتیبی) </vt:lpstr>
      <vt:lpstr>Block Types</vt:lpstr>
      <vt:lpstr>Procedural Assignment</vt:lpstr>
      <vt:lpstr>initial Statement</vt:lpstr>
      <vt:lpstr>Example</vt:lpstr>
      <vt:lpstr>Initializing variables</vt:lpstr>
      <vt:lpstr>always block</vt:lpstr>
      <vt:lpstr>Procedural Assignments</vt:lpstr>
      <vt:lpstr>Blocking and Nonblocking Assignment </vt:lpstr>
      <vt:lpstr>Race Conditions</vt:lpstr>
      <vt:lpstr>Some Simple Examples </vt:lpstr>
      <vt:lpstr>Example Design</vt:lpstr>
      <vt:lpstr>Conditional Statements</vt:lpstr>
      <vt:lpstr>Multiway Branching</vt:lpstr>
      <vt:lpstr>Example Synchronous Multiplexer   </vt:lpstr>
      <vt:lpstr>Multiway Branching: casex, casez</vt:lpstr>
      <vt:lpstr>Example Design</vt:lpstr>
      <vt:lpstr>Timing Control</vt:lpstr>
      <vt:lpstr>Event-Based Timing </vt:lpstr>
      <vt:lpstr>Examples</vt:lpstr>
      <vt:lpstr>Transition of Multiple Signals</vt:lpstr>
      <vt:lpstr>Two Types of Processes</vt:lpstr>
      <vt:lpstr>Combinational Process</vt:lpstr>
      <vt:lpstr>Blocking Or Nonblocking assignments</vt:lpstr>
      <vt:lpstr>Pitfalls</vt:lpstr>
      <vt:lpstr>An Example</vt:lpstr>
      <vt:lpstr>Pitfalls</vt:lpstr>
      <vt:lpstr>Clocked process with reset</vt:lpstr>
      <vt:lpstr>Example: Asynchronous And synchronous Reset</vt:lpstr>
      <vt:lpstr>Asynchronous Reset and Asynchronous Set</vt:lpstr>
      <vt:lpstr>Employing Event Variables for Timing </vt:lpstr>
      <vt:lpstr>Conclusion</vt:lpstr>
      <vt:lpstr>Example Design</vt:lpstr>
      <vt:lpstr>Timing Control (Cont.)</vt:lpstr>
      <vt:lpstr>Specifying The Units of Time</vt:lpstr>
      <vt:lpstr>Delay in Assignment</vt:lpstr>
      <vt:lpstr>Delay in Assignment</vt:lpstr>
      <vt:lpstr>Zero-delay control : #0</vt:lpstr>
      <vt:lpstr>Level-sensitive Timing Control</vt:lpstr>
      <vt:lpstr>Some Notes On Module Definition</vt:lpstr>
      <vt:lpstr>How to Work with inout 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admin</cp:lastModifiedBy>
  <cp:revision>687</cp:revision>
  <dcterms:created xsi:type="dcterms:W3CDTF">2006-08-16T00:00:00Z</dcterms:created>
  <dcterms:modified xsi:type="dcterms:W3CDTF">2020-04-10T13:51:02Z</dcterms:modified>
</cp:coreProperties>
</file>