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1" r:id="rId2"/>
    <p:sldId id="327" r:id="rId3"/>
    <p:sldId id="328" r:id="rId4"/>
    <p:sldId id="329" r:id="rId5"/>
    <p:sldId id="330" r:id="rId6"/>
    <p:sldId id="332" r:id="rId7"/>
    <p:sldId id="333" r:id="rId8"/>
    <p:sldId id="331" r:id="rId9"/>
    <p:sldId id="334" r:id="rId10"/>
    <p:sldId id="336" r:id="rId11"/>
    <p:sldId id="337" r:id="rId12"/>
    <p:sldId id="335" r:id="rId13"/>
    <p:sldId id="317" r:id="rId14"/>
    <p:sldId id="318" r:id="rId15"/>
    <p:sldId id="319" r:id="rId16"/>
    <p:sldId id="322" r:id="rId17"/>
    <p:sldId id="338" r:id="rId18"/>
    <p:sldId id="339" r:id="rId19"/>
    <p:sldId id="340" r:id="rId20"/>
    <p:sldId id="326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BAC-9121-4859-B1B7-489C6B312161}" type="datetimeFigureOut">
              <a:rPr lang="en-GB" smtClean="0"/>
              <a:pPr/>
              <a:t>21/11/2020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936C-F0B6-443A-A560-3236D7D8B9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3B5322F-D299-4AA6-9AB1-68D1A1B5751B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0" y="0"/>
            <a:ext cx="6096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ppi5AE9.tmp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0"/>
            <a:ext cx="812800" cy="6858000"/>
          </a:xfrm>
          <a:prstGeom prst="rect">
            <a:avLst/>
          </a:prstGeom>
          <a:effectLst/>
        </p:spPr>
      </p:pic>
      <p:cxnSp>
        <p:nvCxnSpPr>
          <p:cNvPr id="33" name="Straight Connector 32"/>
          <p:cNvCxnSpPr/>
          <p:nvPr userDrawn="1"/>
        </p:nvCxnSpPr>
        <p:spPr>
          <a:xfrm>
            <a:off x="0" y="0"/>
            <a:ext cx="609600" cy="0"/>
          </a:xfrm>
          <a:prstGeom prst="line">
            <a:avLst/>
          </a:prstGeom>
          <a:ln w="0" cap="flat" cmpd="sng" algn="ctr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ppi5BB6.tmp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8447" y="0"/>
            <a:ext cx="139552" cy="6858000"/>
          </a:xfrm>
          <a:prstGeom prst="rect">
            <a:avLst/>
          </a:prstGeom>
          <a:effectLst/>
        </p:spPr>
      </p:pic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DCA-C3BD-4D3B-8B85-28C05CBD36CF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1BEC-DBE7-4277-B1BE-368398408085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B02089-2E1E-4A97-A344-DAF2703AF40C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B9538E3-F87C-4185-8D1C-5AC149BBA796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08FD-BFCC-4EF0-A050-12EE701B67AE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8784-0FC0-406B-BFDE-6A7817FE2446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BE3A20-6EBB-4B61-B305-1E8977DCFA5D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B98-EFAF-4574-BC4B-8A401D517DC0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604BD3-D4D3-4C47-9C52-D0A4AE73B30B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EC1B8B-FFC7-4E4F-9FAD-B402B1037934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2AE46C-F74A-42A4-96A4-47BF8FB3B79E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67200" y="4495800"/>
            <a:ext cx="3810000" cy="950426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Ehsan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Yazdian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524000"/>
            <a:ext cx="4419600" cy="243840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Employing Primitives and Cores In Design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 versus Inference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162800" cy="2057400"/>
          </a:xfrm>
        </p:spPr>
        <p:txBody>
          <a:bodyPr>
            <a:noAutofit/>
          </a:bodyPr>
          <a:lstStyle/>
          <a:p>
            <a:r>
              <a:rPr lang="en-US" sz="1800" dirty="0"/>
              <a:t>Instantiate a component when you must dictate exactly which resource is needed</a:t>
            </a:r>
          </a:p>
          <a:p>
            <a:pPr lvl="1"/>
            <a:r>
              <a:rPr lang="en-US" sz="1600" dirty="0"/>
              <a:t>The synthesis tool is unable to infer the resource</a:t>
            </a:r>
          </a:p>
          <a:p>
            <a:pPr lvl="1"/>
            <a:r>
              <a:rPr lang="en-US" sz="1600" dirty="0"/>
              <a:t>The synthesis tool fails to infer the resource</a:t>
            </a:r>
          </a:p>
          <a:p>
            <a:r>
              <a:rPr lang="en-US" sz="1800" dirty="0"/>
              <a:t>Xilinx recommends inference whenever possible</a:t>
            </a:r>
          </a:p>
          <a:p>
            <a:pPr lvl="1"/>
            <a:r>
              <a:rPr lang="en-US" sz="1600" dirty="0"/>
              <a:t>Inference makes your code more portable</a:t>
            </a:r>
          </a:p>
          <a:p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2057400" y="3581400"/>
            <a:ext cx="7013448" cy="2971800"/>
          </a:xfrm>
        </p:spPr>
        <p:txBody>
          <a:bodyPr numCol="2">
            <a:noAutofit/>
          </a:bodyPr>
          <a:lstStyle/>
          <a:p>
            <a:r>
              <a:rPr lang="en-US" sz="1400" dirty="0"/>
              <a:t>Can be inferred by all synthesis tools</a:t>
            </a:r>
            <a:endParaRPr lang="en-US" sz="1200" dirty="0"/>
          </a:p>
          <a:p>
            <a:pPr lvl="1"/>
            <a:r>
              <a:rPr lang="en-US" sz="1200" dirty="0"/>
              <a:t>Shift register LUT (SRL16E/ SRLC32E)</a:t>
            </a:r>
          </a:p>
          <a:p>
            <a:pPr lvl="1"/>
            <a:r>
              <a:rPr lang="en-US" sz="1200" dirty="0"/>
              <a:t>Carry logic</a:t>
            </a:r>
          </a:p>
          <a:p>
            <a:pPr lvl="1"/>
            <a:r>
              <a:rPr lang="en-US" sz="1200" dirty="0"/>
              <a:t>Multipliers and counters using the DSP48E</a:t>
            </a:r>
          </a:p>
          <a:p>
            <a:pPr lvl="1"/>
            <a:r>
              <a:rPr lang="en-US" sz="1200" dirty="0"/>
              <a:t>Global clock buffers (BUFG)</a:t>
            </a:r>
          </a:p>
          <a:p>
            <a:pPr lvl="1">
              <a:buClr>
                <a:schemeClr val="tx1"/>
              </a:buClr>
            </a:pPr>
            <a:r>
              <a:rPr lang="en-US" sz="1200" dirty="0"/>
              <a:t>I/O registers (single data rate)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Can be inferred by some synthesis tools</a:t>
            </a:r>
          </a:p>
          <a:p>
            <a:pPr lvl="1"/>
            <a:r>
              <a:rPr lang="en-US" sz="1200" dirty="0"/>
              <a:t>Memories</a:t>
            </a:r>
          </a:p>
          <a:p>
            <a:pPr lvl="1"/>
            <a:r>
              <a:rPr lang="en-US" sz="1200" dirty="0"/>
              <a:t>Global clock buffers (BUFGCE, BUFGMUX, BUFGDLL)</a:t>
            </a:r>
          </a:p>
          <a:p>
            <a:pPr lvl="1"/>
            <a:r>
              <a:rPr lang="en-US" sz="1200" dirty="0"/>
              <a:t>Some DSP functions</a:t>
            </a:r>
          </a:p>
          <a:p>
            <a:endParaRPr lang="en-US" sz="1400" dirty="0"/>
          </a:p>
          <a:p>
            <a:r>
              <a:rPr lang="en-US" sz="1400" dirty="0"/>
              <a:t>Cannot be inferred by any synthesis tools</a:t>
            </a:r>
          </a:p>
          <a:p>
            <a:pPr lvl="1"/>
            <a:r>
              <a:rPr lang="en-US" sz="1200" dirty="0"/>
              <a:t>Output DDR registers (</a:t>
            </a:r>
            <a:r>
              <a:rPr lang="en-GB" sz="1200" dirty="0"/>
              <a:t>Double Data Rate register in I/O blocks)</a:t>
            </a:r>
            <a:endParaRPr lang="en-US" sz="1200" dirty="0"/>
          </a:p>
          <a:p>
            <a:pPr lvl="1"/>
            <a:r>
              <a:rPr lang="en-US" sz="1200" dirty="0"/>
              <a:t>DCM / PLL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Comparing two implementation of ram</a:t>
            </a:r>
          </a:p>
          <a:p>
            <a:pPr lvl="1"/>
            <a:r>
              <a:rPr lang="en-US" dirty="0" smtClean="0"/>
              <a:t>Primitive based (Instantiation)</a:t>
            </a:r>
          </a:p>
          <a:p>
            <a:pPr lvl="1"/>
            <a:r>
              <a:rPr lang="en-US" smtClean="0"/>
              <a:t>Coding based (Inference)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Cores in the Design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Employing Cores in Your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/>
              <a:t>A core is a ready-made function that you can instantiate into your design as a </a:t>
            </a:r>
            <a:r>
              <a:rPr lang="en-US" sz="2000" i="1" kern="0" dirty="0"/>
              <a:t>black box</a:t>
            </a:r>
          </a:p>
          <a:p>
            <a:pPr marL="228600" indent="-2286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/>
              <a:t>Cores can range in complexity</a:t>
            </a:r>
          </a:p>
          <a:p>
            <a:pPr marL="571500" lvl="1" indent="-228600">
              <a:lnSpc>
                <a:spcPct val="110000"/>
              </a:lnSpc>
              <a:buFontTx/>
              <a:buChar char="–"/>
              <a:defRPr/>
            </a:pPr>
            <a:r>
              <a:rPr lang="en-US" sz="1800" dirty="0">
                <a:sym typeface="Symbol" pitchFamily="18" charset="2"/>
              </a:rPr>
              <a:t>Simple arithmetic operators, such as adders, accumulators, and multipliers</a:t>
            </a:r>
          </a:p>
          <a:p>
            <a:pPr marL="571500" lvl="1" indent="-228600">
              <a:lnSpc>
                <a:spcPct val="110000"/>
              </a:lnSpc>
              <a:buFontTx/>
              <a:buChar char="–"/>
              <a:defRPr/>
            </a:pPr>
            <a:r>
              <a:rPr lang="en-US" sz="1800" dirty="0">
                <a:sym typeface="Symbol" pitchFamily="18" charset="2"/>
              </a:rPr>
              <a:t>System-level building blocks, such as filters, transforms, and memories</a:t>
            </a:r>
          </a:p>
          <a:p>
            <a:pPr marL="571500" lvl="1" indent="-228600">
              <a:lnSpc>
                <a:spcPct val="110000"/>
              </a:lnSpc>
              <a:buFontTx/>
              <a:buChar char="–"/>
              <a:defRPr/>
            </a:pPr>
            <a:r>
              <a:rPr lang="en-US" sz="1800" dirty="0">
                <a:sym typeface="Symbol" pitchFamily="18" charset="2"/>
              </a:rPr>
              <a:t>Specialized functions, such as bus interfaces, controllers, and microprocessors</a:t>
            </a:r>
          </a:p>
          <a:p>
            <a:pPr marL="228600" indent="-2286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/>
              <a:t>Some cores can be customized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1" kern="0" dirty="0">
                <a:solidFill>
                  <a:schemeClr val="tx2"/>
                </a:solidFill>
              </a:rPr>
              <a:t>Save design time</a:t>
            </a:r>
          </a:p>
          <a:p>
            <a:pPr marL="571500" lvl="1" indent="-228600">
              <a:lnSpc>
                <a:spcPct val="110000"/>
              </a:lnSpc>
              <a:buFontTx/>
              <a:buChar char="–"/>
              <a:defRPr/>
            </a:pPr>
            <a:r>
              <a:rPr lang="en-US" sz="1800" dirty="0">
                <a:sym typeface="Symbol" pitchFamily="18" charset="2"/>
              </a:rPr>
              <a:t>Cores are created by expert designers who have in-depth knowledge of Xilinx FPGA architecture</a:t>
            </a:r>
          </a:p>
          <a:p>
            <a:pPr marL="228600" indent="-2286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b="1" kern="0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1" kern="0" dirty="0">
                <a:solidFill>
                  <a:schemeClr val="tx2"/>
                </a:solidFill>
              </a:rPr>
              <a:t>Increase design performance</a:t>
            </a:r>
          </a:p>
          <a:p>
            <a:pPr marL="571500" lvl="1" indent="-228600">
              <a:lnSpc>
                <a:spcPct val="110000"/>
              </a:lnSpc>
              <a:buFontTx/>
              <a:buChar char="–"/>
              <a:defRPr/>
            </a:pPr>
            <a:r>
              <a:rPr lang="en-US" sz="1800" dirty="0">
                <a:sym typeface="Symbol" pitchFamily="18" charset="2"/>
              </a:rPr>
              <a:t>Cores that contain mapping and placement information have predictable performance that is constant over device size and utilization</a:t>
            </a:r>
          </a:p>
          <a:p>
            <a:pPr marL="571500" lvl="1" indent="-228600">
              <a:lnSpc>
                <a:spcPct val="110000"/>
              </a:lnSpc>
              <a:buFontTx/>
              <a:buChar char="–"/>
              <a:defRPr/>
            </a:pPr>
            <a:endParaRPr lang="en-US" sz="1600" dirty="0"/>
          </a:p>
          <a:p>
            <a:pPr marL="228600" indent="-228600">
              <a:lnSpc>
                <a:spcPct val="115000"/>
              </a:lnSpc>
              <a:spcBef>
                <a:spcPct val="20000"/>
              </a:spcBef>
              <a:buNone/>
              <a:defRPr/>
            </a:pPr>
            <a:endParaRPr lang="en-US" sz="2000" b="1" kern="0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kern="0" dirty="0" err="1" smtClean="0">
                <a:solidFill>
                  <a:schemeClr val="tx2"/>
                </a:solidFill>
              </a:rPr>
              <a:t>LogiCORE</a:t>
            </a:r>
            <a:r>
              <a:rPr lang="en-US" b="1" kern="0" dirty="0" smtClean="0">
                <a:solidFill>
                  <a:schemeClr val="tx2"/>
                </a:solidFill>
              </a:rPr>
              <a:t> solutions</a:t>
            </a:r>
          </a:p>
          <a:p>
            <a:pPr lvl="1"/>
            <a:r>
              <a:rPr lang="en-US" b="1" kern="0" dirty="0" smtClean="0">
                <a:solidFill>
                  <a:schemeClr val="tx2"/>
                </a:solidFill>
              </a:rPr>
              <a:t>Fully tested, documented, and supported by Xilinx</a:t>
            </a:r>
          </a:p>
          <a:p>
            <a:endParaRPr lang="en-US" b="1" kern="0" dirty="0" smtClean="0">
              <a:solidFill>
                <a:schemeClr val="tx2"/>
              </a:solidFill>
            </a:endParaRPr>
          </a:p>
          <a:p>
            <a:endParaRPr lang="en-US" b="1" kern="0" dirty="0" smtClean="0">
              <a:solidFill>
                <a:schemeClr val="tx2"/>
              </a:solidFill>
            </a:endParaRPr>
          </a:p>
          <a:p>
            <a:pPr marL="228600" indent="-228600">
              <a:lnSpc>
                <a:spcPct val="115000"/>
              </a:lnSpc>
              <a:buFont typeface="Courier New" pitchFamily="49" charset="0"/>
              <a:buChar char="o"/>
              <a:defRPr/>
            </a:pPr>
            <a:r>
              <a:rPr lang="en-US" b="1" kern="0" dirty="0" err="1" smtClean="0">
                <a:solidFill>
                  <a:schemeClr val="tx2"/>
                </a:solidFill>
              </a:rPr>
              <a:t>AllianceCORE</a:t>
            </a:r>
            <a:r>
              <a:rPr lang="en-US" b="1" kern="0" dirty="0" smtClean="0">
                <a:solidFill>
                  <a:schemeClr val="tx2"/>
                </a:solidFill>
              </a:rPr>
              <a:t> solutions </a:t>
            </a:r>
          </a:p>
          <a:p>
            <a:pPr marL="594360" lvl="1" indent="-228600">
              <a:lnSpc>
                <a:spcPct val="115000"/>
              </a:lnSpc>
              <a:buFont typeface="Courier New" pitchFamily="49" charset="0"/>
              <a:buChar char="o"/>
              <a:defRPr/>
            </a:pPr>
            <a:r>
              <a:rPr lang="en-GB" b="1" kern="0" dirty="0" smtClean="0">
                <a:solidFill>
                  <a:schemeClr val="tx2"/>
                </a:solidFill>
              </a:rPr>
              <a:t>Sold and supported by Xilinx </a:t>
            </a:r>
            <a:r>
              <a:rPr lang="en-GB" b="1" kern="0" dirty="0" err="1" smtClean="0">
                <a:solidFill>
                  <a:schemeClr val="tx2"/>
                </a:solidFill>
              </a:rPr>
              <a:t>AllianceCORE</a:t>
            </a:r>
            <a:r>
              <a:rPr lang="en-GB" b="1" kern="0" dirty="0" smtClean="0">
                <a:solidFill>
                  <a:schemeClr val="tx2"/>
                </a:solidFill>
              </a:rPr>
              <a:t> solution partners </a:t>
            </a:r>
          </a:p>
          <a:p>
            <a:pPr marL="594360" lvl="1" indent="-228600">
              <a:lnSpc>
                <a:spcPct val="115000"/>
              </a:lnSpc>
              <a:buFont typeface="Courier New" pitchFamily="49" charset="0"/>
              <a:buChar char="o"/>
              <a:defRPr/>
            </a:pPr>
            <a:endParaRPr lang="en-GB" b="1" kern="0" dirty="0" smtClean="0">
              <a:solidFill>
                <a:schemeClr val="tx2"/>
              </a:solidFill>
            </a:endParaRPr>
          </a:p>
          <a:p>
            <a:pPr marL="228600" indent="-228600">
              <a:lnSpc>
                <a:spcPct val="115000"/>
              </a:lnSpc>
              <a:buFont typeface="Courier New" pitchFamily="49" charset="0"/>
              <a:buChar char="o"/>
              <a:defRPr/>
            </a:pPr>
            <a:r>
              <a:rPr lang="en-GB" b="1" kern="0" dirty="0" smtClean="0">
                <a:solidFill>
                  <a:schemeClr val="tx2"/>
                </a:solidFill>
              </a:rPr>
              <a:t>VHDL and Verilog flow support</a:t>
            </a:r>
          </a:p>
          <a:p>
            <a:pPr marL="228600" indent="-228600">
              <a:lnSpc>
                <a:spcPct val="115000"/>
              </a:lnSpc>
              <a:buFont typeface="Courier New" pitchFamily="49" charset="0"/>
              <a:buChar char="o"/>
              <a:defRPr/>
            </a:pPr>
            <a:endParaRPr lang="en-US" b="1" kern="0" dirty="0" smtClean="0">
              <a:solidFill>
                <a:schemeClr val="tx2"/>
              </a:solidFill>
            </a:endParaRPr>
          </a:p>
          <a:p>
            <a:pPr marL="228600" indent="-228600">
              <a:lnSpc>
                <a:spcPct val="115000"/>
              </a:lnSpc>
              <a:buFont typeface="Courier New" pitchFamily="49" charset="0"/>
              <a:buChar char="o"/>
              <a:defRPr/>
            </a:pPr>
            <a:endParaRPr lang="en-US" sz="2000" b="1" kern="0" dirty="0">
              <a:solidFill>
                <a:schemeClr val="tx2"/>
              </a:solidFill>
            </a:endParaRPr>
          </a:p>
          <a:p>
            <a:pPr lvl="2"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logicor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1676400"/>
            <a:ext cx="1143000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6" name="Picture 5" descr="Allicore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3429000"/>
            <a:ext cx="13081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Cores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82788" y="1674814"/>
            <a:ext cx="3757612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5717" rIns="91432" bIns="45717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b="1" kern="0" dirty="0" err="1">
                <a:solidFill>
                  <a:schemeClr val="tx2"/>
                </a:solidFill>
              </a:rPr>
              <a:t>LogiCORE</a:t>
            </a:r>
            <a:r>
              <a:rPr lang="en-US" b="1" kern="0" dirty="0">
                <a:solidFill>
                  <a:schemeClr val="tx2"/>
                </a:solidFill>
              </a:rPr>
              <a:t> solutions</a:t>
            </a:r>
          </a:p>
          <a:p>
            <a:pPr marL="571500" lvl="1" indent="-228600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ym typeface="Symbol" pitchFamily="18" charset="2"/>
              </a:rPr>
              <a:t>DSP functions</a:t>
            </a:r>
          </a:p>
          <a:p>
            <a:pPr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Tx/>
              <a:buChar char="•"/>
              <a:defRPr/>
            </a:pPr>
            <a:r>
              <a:rPr lang="en-US" sz="1600" dirty="0"/>
              <a:t>Time skew buffers, Finite Impulse Response (FIR) filters, transforms, and </a:t>
            </a:r>
            <a:r>
              <a:rPr lang="en-US" sz="1600" dirty="0" err="1"/>
              <a:t>correlators</a:t>
            </a:r>
            <a:endParaRPr lang="en-US" sz="1600" dirty="0"/>
          </a:p>
          <a:p>
            <a:pPr marL="571500" lvl="1" indent="-228600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ym typeface="Symbol" pitchFamily="18" charset="2"/>
              </a:rPr>
              <a:t>Math functions</a:t>
            </a:r>
          </a:p>
          <a:p>
            <a:pPr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Tx/>
              <a:buChar char="•"/>
              <a:defRPr/>
            </a:pPr>
            <a:r>
              <a:rPr lang="en-US" sz="1600" dirty="0"/>
              <a:t>Accumulators, adders, multipliers, integrators, trig functions, and square root</a:t>
            </a:r>
          </a:p>
          <a:p>
            <a:pPr marL="571500" lvl="1" indent="-228600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ym typeface="Symbol" pitchFamily="18" charset="2"/>
              </a:rPr>
              <a:t>Memories</a:t>
            </a:r>
          </a:p>
          <a:p>
            <a:pPr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Tx/>
              <a:buChar char="•"/>
              <a:defRPr/>
            </a:pPr>
            <a:r>
              <a:rPr lang="en-US" sz="1600" dirty="0"/>
              <a:t>Pipelined delay elements, single- and dual-port RAM</a:t>
            </a:r>
          </a:p>
          <a:p>
            <a:pPr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Tx/>
              <a:buChar char="•"/>
              <a:defRPr/>
            </a:pPr>
            <a:r>
              <a:rPr lang="en-US" sz="1600" dirty="0"/>
              <a:t>Synchronous FIFOs</a:t>
            </a:r>
          </a:p>
          <a:p>
            <a:pPr marL="571500" lvl="1" indent="-228600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ym typeface="Symbol" pitchFamily="18" charset="2"/>
              </a:rPr>
              <a:t>PCI™ core master and slave interfaces, PCI core bridge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7925" y="1652588"/>
            <a:ext cx="39004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7" rIns="91432" bIns="45717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b="1" kern="0" dirty="0" err="1">
                <a:solidFill>
                  <a:schemeClr val="tx2"/>
                </a:solidFill>
              </a:rPr>
              <a:t>AllianceCORE</a:t>
            </a:r>
            <a:r>
              <a:rPr lang="en-US" b="1" kern="0" dirty="0">
                <a:solidFill>
                  <a:schemeClr val="tx2"/>
                </a:solidFill>
              </a:rPr>
              <a:t> solutions</a:t>
            </a:r>
          </a:p>
          <a:p>
            <a:pPr marL="571500" lvl="1" indent="-228600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ym typeface="Symbol" pitchFamily="18" charset="2"/>
              </a:rPr>
              <a:t>Peripherals</a:t>
            </a:r>
          </a:p>
          <a:p>
            <a:pPr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Tx/>
              <a:buChar char="•"/>
              <a:defRPr/>
            </a:pPr>
            <a:r>
              <a:rPr lang="en-US" sz="1600" dirty="0"/>
              <a:t>DMA controllers, programmable interrupt controllers, and UARTs</a:t>
            </a:r>
          </a:p>
          <a:p>
            <a:pPr marL="571500" lvl="1" indent="-228600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ym typeface="Symbol" pitchFamily="18" charset="2"/>
              </a:rPr>
              <a:t>Communications and networking</a:t>
            </a:r>
          </a:p>
          <a:p>
            <a:pPr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Tx/>
              <a:buChar char="•"/>
              <a:defRPr/>
            </a:pPr>
            <a:r>
              <a:rPr lang="en-US" sz="1600" dirty="0"/>
              <a:t>ATM, </a:t>
            </a:r>
            <a:r>
              <a:rPr lang="en-US" sz="1600" dirty="0" err="1"/>
              <a:t>Fibre</a:t>
            </a:r>
            <a:r>
              <a:rPr lang="en-US" sz="1600" dirty="0"/>
              <a:t> Channel, and Ethernet MAC</a:t>
            </a:r>
          </a:p>
          <a:p>
            <a:pPr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Tx/>
              <a:buChar char="•"/>
              <a:defRPr/>
            </a:pPr>
            <a:r>
              <a:rPr lang="en-US" sz="1600" dirty="0"/>
              <a:t>Error Correction</a:t>
            </a:r>
          </a:p>
          <a:p>
            <a:pPr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Tx/>
              <a:buChar char="•"/>
              <a:defRPr/>
            </a:pPr>
            <a:r>
              <a:rPr lang="en-US" sz="1600" dirty="0"/>
              <a:t>CTC, 3GPP, </a:t>
            </a:r>
            <a:r>
              <a:rPr lang="en-US" sz="1600" dirty="0" err="1"/>
              <a:t>Viterbi</a:t>
            </a:r>
            <a:r>
              <a:rPr lang="en-US" sz="1600" dirty="0"/>
              <a:t>, and Reed-Solomon</a:t>
            </a:r>
          </a:p>
          <a:p>
            <a:pPr marL="571500" lvl="1" indent="-228600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ym typeface="Symbol" pitchFamily="18" charset="2"/>
              </a:rPr>
              <a:t>Video and image processing</a:t>
            </a:r>
          </a:p>
          <a:p>
            <a:pPr marL="571500" lvl="1" indent="-228600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ym typeface="Symbol" pitchFamily="18" charset="2"/>
              </a:rPr>
              <a:t>Standard bus interfaces</a:t>
            </a:r>
          </a:p>
          <a:p>
            <a:pPr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Tx/>
              <a:buChar char="•"/>
              <a:defRPr/>
            </a:pPr>
            <a:r>
              <a:rPr lang="en-US" sz="1600" dirty="0"/>
              <a:t>PCMCIA, USB, PCI, PCI Express®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using Cores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69342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Employing DCM to generate different </a:t>
            </a:r>
            <a:r>
              <a:rPr lang="en-US" dirty="0" err="1" smtClean="0"/>
              <a:t>frequancies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Input </a:t>
            </a:r>
            <a:r>
              <a:rPr lang="en-US" dirty="0" err="1" smtClean="0"/>
              <a:t>clk</a:t>
            </a:r>
            <a:r>
              <a:rPr lang="en-US" dirty="0" smtClean="0"/>
              <a:t>: 24 MHz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Clks</a:t>
            </a:r>
            <a:r>
              <a:rPr lang="en-US" dirty="0" smtClean="0"/>
              <a:t>: 100MHz, 160 MHz</a:t>
            </a:r>
          </a:p>
          <a:p>
            <a:r>
              <a:rPr lang="en-US" dirty="0" smtClean="0"/>
              <a:t>Employing </a:t>
            </a:r>
            <a:r>
              <a:rPr lang="en-US" b="1" dirty="0" smtClean="0"/>
              <a:t>Asynchronous</a:t>
            </a:r>
            <a:r>
              <a:rPr lang="en-US" dirty="0" smtClean="0"/>
              <a:t> FFIO (First Input, First Output)</a:t>
            </a:r>
          </a:p>
          <a:p>
            <a:r>
              <a:rPr lang="en-US" dirty="0" smtClean="0"/>
              <a:t>Aim: Designing a module to change the rate of data (sample per seconds)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data rate: 100 </a:t>
            </a:r>
            <a:r>
              <a:rPr lang="en-US" dirty="0" err="1"/>
              <a:t>Msps</a:t>
            </a:r>
            <a:r>
              <a:rPr lang="en-US" dirty="0"/>
              <a:t>, </a:t>
            </a:r>
            <a:r>
              <a:rPr lang="en-US" dirty="0" smtClean="0"/>
              <a:t>output </a:t>
            </a:r>
            <a:r>
              <a:rPr lang="en-US" dirty="0"/>
              <a:t>data rate: </a:t>
            </a:r>
            <a:r>
              <a:rPr lang="en-US" dirty="0" smtClean="0"/>
              <a:t>160 </a:t>
            </a:r>
            <a:r>
              <a:rPr lang="en-US" dirty="0" err="1" smtClean="0"/>
              <a:t>Msps</a:t>
            </a:r>
            <a:r>
              <a:rPr lang="en-US" dirty="0" smtClean="0"/>
              <a:t>  </a:t>
            </a:r>
            <a:endParaRPr lang="fa-IR" dirty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16" y="5088723"/>
            <a:ext cx="2971800" cy="1719278"/>
          </a:xfrm>
          <a:prstGeom prst="rect">
            <a:avLst/>
          </a:prstGeom>
        </p:spPr>
      </p:pic>
      <p:pic>
        <p:nvPicPr>
          <p:cNvPr id="1030" name="Picture 6" descr="https://qph.fs.quoracdn.net/main-qimg-42d888d736ca41c531a98630f5de903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6"/>
          <a:stretch/>
        </p:blipFill>
        <p:spPr bwMode="auto">
          <a:xfrm>
            <a:off x="2083308" y="5153024"/>
            <a:ext cx="2819400" cy="15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slidemodel.com/wp-content/uploads/6249-01-fifo-concept-4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26875" r="9331" b="33125"/>
          <a:stretch/>
        </p:blipFill>
        <p:spPr bwMode="auto">
          <a:xfrm>
            <a:off x="3124200" y="3588884"/>
            <a:ext cx="5181600" cy="14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175164"/>
            <a:ext cx="4038600" cy="404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4167267" y="2487362"/>
            <a:ext cx="11430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DCM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4610100" y="4293143"/>
            <a:ext cx="2286000" cy="1648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Async</a:t>
            </a:r>
            <a:r>
              <a:rPr lang="en-US" dirty="0"/>
              <a:t>. FIFO</a:t>
            </a:r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5843668" y="2175165"/>
            <a:ext cx="192873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TOP MODULE</a:t>
            </a:r>
            <a:endParaRPr lang="fa-IR" b="1" dirty="0"/>
          </a:p>
          <a:p>
            <a:endParaRPr lang="fa-IR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9280" y="2667000"/>
            <a:ext cx="12192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9280" y="4724400"/>
            <a:ext cx="12192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9280" y="5257800"/>
            <a:ext cx="12192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72400" y="3719624"/>
            <a:ext cx="12192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39800" y="4724400"/>
            <a:ext cx="12192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39800" y="5629064"/>
            <a:ext cx="12192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068" y="2689531"/>
            <a:ext cx="12234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Clk</a:t>
            </a:r>
            <a:endParaRPr lang="en-US" dirty="0"/>
          </a:p>
          <a:p>
            <a:r>
              <a:rPr lang="en-US" dirty="0"/>
              <a:t>24 </a:t>
            </a:r>
            <a:r>
              <a:rPr lang="en-US" dirty="0" err="1"/>
              <a:t>Mhz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3073294"/>
            <a:ext cx="139814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Output </a:t>
            </a:r>
            <a:r>
              <a:rPr lang="en-US" dirty="0" err="1"/>
              <a:t>Clk</a:t>
            </a:r>
            <a:endParaRPr lang="en-US" dirty="0"/>
          </a:p>
          <a:p>
            <a:r>
              <a:rPr lang="en-US" dirty="0"/>
              <a:t>160 </a:t>
            </a:r>
            <a:r>
              <a:rPr lang="en-US" dirty="0" err="1"/>
              <a:t>Mhz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2340340" y="4078070"/>
            <a:ext cx="139814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Output </a:t>
            </a:r>
            <a:r>
              <a:rPr lang="en-US" dirty="0" err="1"/>
              <a:t>Clk</a:t>
            </a:r>
            <a:endParaRPr lang="en-US" dirty="0"/>
          </a:p>
          <a:p>
            <a:r>
              <a:rPr lang="en-US" dirty="0"/>
              <a:t>100 </a:t>
            </a:r>
            <a:r>
              <a:rPr lang="en-US" dirty="0" err="1"/>
              <a:t>Mhz</a:t>
            </a:r>
            <a:endParaRPr lang="fa-IR" dirty="0"/>
          </a:p>
        </p:txBody>
      </p:sp>
      <p:sp>
        <p:nvSpPr>
          <p:cNvPr id="19" name="TextBox 18"/>
          <p:cNvSpPr txBox="1"/>
          <p:nvPr/>
        </p:nvSpPr>
        <p:spPr>
          <a:xfrm>
            <a:off x="2728268" y="4888468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Data In</a:t>
            </a:r>
            <a:endParaRPr lang="fa-IR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19280" y="5562600"/>
            <a:ext cx="12192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9280" y="5941765"/>
            <a:ext cx="12192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9790" y="5236157"/>
            <a:ext cx="8386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w</a:t>
            </a:r>
            <a:r>
              <a:rPr lang="en-US" dirty="0" err="1"/>
              <a:t>r_en</a:t>
            </a:r>
            <a:endParaRPr lang="fa-IR" dirty="0"/>
          </a:p>
        </p:txBody>
      </p:sp>
      <p:sp>
        <p:nvSpPr>
          <p:cNvPr id="23" name="TextBox 22"/>
          <p:cNvSpPr txBox="1"/>
          <p:nvPr/>
        </p:nvSpPr>
        <p:spPr>
          <a:xfrm>
            <a:off x="3191536" y="5629064"/>
            <a:ext cx="5469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full</a:t>
            </a:r>
            <a:endParaRPr lang="fa-IR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4343400"/>
            <a:ext cx="11849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Data Out</a:t>
            </a:r>
            <a:endParaRPr lang="fa-IR" dirty="0"/>
          </a:p>
        </p:txBody>
      </p:sp>
      <p:sp>
        <p:nvSpPr>
          <p:cNvPr id="25" name="TextBox 24"/>
          <p:cNvSpPr txBox="1"/>
          <p:nvPr/>
        </p:nvSpPr>
        <p:spPr>
          <a:xfrm>
            <a:off x="7739801" y="4787664"/>
            <a:ext cx="7922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rd_en</a:t>
            </a:r>
            <a:endParaRPr lang="fa-IR" dirty="0"/>
          </a:p>
        </p:txBody>
      </p:sp>
      <p:sp>
        <p:nvSpPr>
          <p:cNvPr id="26" name="TextBox 25"/>
          <p:cNvSpPr txBox="1"/>
          <p:nvPr/>
        </p:nvSpPr>
        <p:spPr>
          <a:xfrm>
            <a:off x="7739801" y="5257800"/>
            <a:ext cx="8515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empty</a:t>
            </a:r>
            <a:endParaRPr lang="fa-IR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39800" y="5181600"/>
            <a:ext cx="12192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Memory Generator Core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92" y="1671412"/>
            <a:ext cx="2714625" cy="40957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6482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Interface Type:</a:t>
            </a:r>
          </a:p>
          <a:p>
            <a:pPr lvl="1"/>
            <a:r>
              <a:rPr lang="en-US" sz="2600" b="1" dirty="0"/>
              <a:t>Native</a:t>
            </a:r>
            <a:endParaRPr lang="en-US" b="1" dirty="0" smtClean="0"/>
          </a:p>
          <a:p>
            <a:pPr lvl="1"/>
            <a:r>
              <a:rPr lang="en-US" dirty="0" smtClean="0"/>
              <a:t>AXI4 Interface</a:t>
            </a:r>
          </a:p>
          <a:p>
            <a:pPr lvl="1"/>
            <a:endParaRPr lang="en-US" dirty="0"/>
          </a:p>
          <a:p>
            <a:r>
              <a:rPr lang="en-US" dirty="0"/>
              <a:t>Memory Type: </a:t>
            </a:r>
            <a:endParaRPr lang="en-US" dirty="0" smtClean="0"/>
          </a:p>
          <a:p>
            <a:pPr lvl="1"/>
            <a:r>
              <a:rPr lang="en-US" sz="2200" b="1" dirty="0"/>
              <a:t>Single-port RAM</a:t>
            </a:r>
          </a:p>
          <a:p>
            <a:pPr lvl="1"/>
            <a:r>
              <a:rPr lang="en-US" b="1" dirty="0" smtClean="0"/>
              <a:t>Simple </a:t>
            </a:r>
            <a:r>
              <a:rPr lang="en-US" b="1" dirty="0"/>
              <a:t>Dual-port </a:t>
            </a:r>
            <a:r>
              <a:rPr lang="en-US" b="1" dirty="0" smtClean="0"/>
              <a:t>RAM</a:t>
            </a:r>
          </a:p>
          <a:p>
            <a:pPr lvl="1"/>
            <a:r>
              <a:rPr lang="en-US" b="1" dirty="0" smtClean="0"/>
              <a:t>True </a:t>
            </a:r>
            <a:r>
              <a:rPr lang="en-US" b="1" dirty="0"/>
              <a:t>Dual-port </a:t>
            </a:r>
            <a:r>
              <a:rPr lang="en-US" b="1" dirty="0" smtClean="0"/>
              <a:t>RAM</a:t>
            </a:r>
          </a:p>
          <a:p>
            <a:pPr lvl="1"/>
            <a:r>
              <a:rPr lang="en-US" dirty="0" smtClean="0"/>
              <a:t>Single-port ROM</a:t>
            </a:r>
          </a:p>
          <a:p>
            <a:pPr lvl="1"/>
            <a:r>
              <a:rPr lang="en-US" dirty="0" smtClean="0"/>
              <a:t>Dual-port ROM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/>
              <a:t>Core Document: 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Read </a:t>
            </a:r>
            <a:r>
              <a:rPr lang="en-US" dirty="0"/>
              <a:t>Chapter 3, page 54, Operating Mode  to learn more about flow of data. </a:t>
            </a:r>
            <a:endParaRPr lang="en-US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Chapter 7 for how to create </a:t>
            </a:r>
            <a:r>
              <a:rPr lang="en-US" smtClean="0"/>
              <a:t>core in ISE.</a:t>
            </a:r>
            <a:endParaRPr lang="en-US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642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563562"/>
          </a:xfrm>
        </p:spPr>
        <p:txBody>
          <a:bodyPr/>
          <a:lstStyle/>
          <a:p>
            <a:r>
              <a:rPr lang="en-GB" dirty="0" smtClean="0"/>
              <a:t>FPGA Dedicated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914400"/>
            <a:ext cx="7467600" cy="4873752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GB" dirty="0" smtClean="0"/>
              <a:t>Primitives: FPGA components that are native to the FPGA you are targeting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GB" dirty="0" smtClean="0"/>
              <a:t>These Dedicated resources are faster than a LUT/flip-flop implementation and consume less power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GB" dirty="0" smtClean="0"/>
              <a:t>DSP Blocks, FIFO, block RAM, Clock Management DCMs and PLLs, ......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819401"/>
            <a:ext cx="5562600" cy="381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Generator Software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Graphical User Interface of Core Generator</a:t>
            </a:r>
          </a:p>
          <a:p>
            <a:pPr lvl="1"/>
            <a:r>
              <a:rPr lang="en-GB" dirty="0" smtClean="0"/>
              <a:t>Data sheets</a:t>
            </a:r>
          </a:p>
          <a:p>
            <a:pPr lvl="1"/>
            <a:r>
              <a:rPr lang="en-GB" dirty="0" smtClean="0"/>
              <a:t>Customizable parameters</a:t>
            </a:r>
          </a:p>
          <a:p>
            <a:r>
              <a:rPr lang="en-GB" dirty="0" smtClean="0"/>
              <a:t>Generate a core </a:t>
            </a:r>
          </a:p>
          <a:p>
            <a:pPr lvl="1"/>
            <a:r>
              <a:rPr lang="en-GB" dirty="0" err="1" smtClean="0"/>
              <a:t>Netlist</a:t>
            </a:r>
            <a:r>
              <a:rPr lang="en-GB" dirty="0" smtClean="0"/>
              <a:t> file (NGC), Instantiation template, </a:t>
            </a:r>
            <a:r>
              <a:rPr lang="en-GB" dirty="0" err="1" smtClean="0"/>
              <a:t>Behavioral</a:t>
            </a:r>
            <a:r>
              <a:rPr lang="en-GB" dirty="0" smtClean="0"/>
              <a:t> simulation wrapper files (VHD or V).</a:t>
            </a:r>
          </a:p>
          <a:p>
            <a:pPr lvl="1"/>
            <a:r>
              <a:rPr lang="en-GB" dirty="0" smtClean="0"/>
              <a:t>Ready for synthesis and implementation and </a:t>
            </a:r>
            <a:r>
              <a:rPr lang="en-GB" dirty="0" err="1" smtClean="0"/>
              <a:t>behavioral</a:t>
            </a:r>
            <a:r>
              <a:rPr lang="en-GB" dirty="0" smtClean="0"/>
              <a:t> simulation</a:t>
            </a:r>
          </a:p>
          <a:p>
            <a:pPr lvl="1"/>
            <a:r>
              <a:rPr lang="en-GB" dirty="0" smtClean="0"/>
              <a:t>The ISE® software automatically uses wrapper files when cores are present in the design</a:t>
            </a:r>
          </a:p>
          <a:p>
            <a:pPr lvl="1"/>
            <a:r>
              <a:rPr lang="en-GB" dirty="0" smtClean="0"/>
              <a:t>Before your first </a:t>
            </a:r>
            <a:r>
              <a:rPr lang="en-GB" dirty="0" err="1" smtClean="0"/>
              <a:t>behavioral</a:t>
            </a:r>
            <a:r>
              <a:rPr lang="en-GB" dirty="0" smtClean="0"/>
              <a:t> simulation, you must compile </a:t>
            </a:r>
            <a:r>
              <a:rPr lang="en-GB" dirty="0" err="1" smtClean="0"/>
              <a:t>XilinxCoreLib</a:t>
            </a:r>
            <a:r>
              <a:rPr lang="en-GB" dirty="0" smtClean="0"/>
              <a:t> simulation library</a:t>
            </a:r>
          </a:p>
          <a:p>
            <a:pPr lvl="1"/>
            <a:r>
              <a:rPr lang="en-GB" dirty="0" smtClean="0"/>
              <a:t>Supports Most of simulation </a:t>
            </a:r>
            <a:r>
              <a:rPr lang="en-GB" dirty="0" err="1" smtClean="0"/>
              <a:t>softwares</a:t>
            </a:r>
            <a:r>
              <a:rPr lang="en-GB" dirty="0" smtClean="0"/>
              <a:t> such as </a:t>
            </a:r>
            <a:r>
              <a:rPr lang="en-GB" dirty="0" err="1" smtClean="0"/>
              <a:t>ModelSim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Core to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677400" y="5715000"/>
            <a:ext cx="609600" cy="5212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5337" y="2320926"/>
            <a:ext cx="26670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32" tIns="45717" rIns="91432" bIns="45717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>
                <a:latin typeface="Arial Narrow" pitchFamily="34" charset="0"/>
              </a:rPr>
              <a:t>Compile library for behavioral simulation (one time only)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99337" y="4230688"/>
            <a:ext cx="25400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1432" tIns="45717" rIns="91432" bIns="45717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>
                <a:latin typeface="Arial Narrow" pitchFamily="34" charset="0"/>
              </a:rPr>
              <a:t>Core generation              and integration</a:t>
            </a:r>
            <a:endParaRPr lang="en-US" sz="2000">
              <a:latin typeface="Arial Narrow" pitchFamily="34" charset="0"/>
            </a:endParaRPr>
          </a:p>
        </p:txBody>
      </p:sp>
      <p:grpSp>
        <p:nvGrpSpPr>
          <p:cNvPr id="7" name="Group 5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4527551" y="2409826"/>
            <a:ext cx="2770187" cy="428625"/>
            <a:chOff x="2518" y="1273"/>
            <a:chExt cx="1642" cy="300"/>
          </a:xfrm>
        </p:grpSpPr>
        <p:sp>
          <p:nvSpPr>
            <p:cNvPr id="8" name="Text Box 6"/>
            <p:cNvSpPr txBox="1">
              <a:spLocks noChangeAspect="1" noChangeArrowheads="1"/>
            </p:cNvSpPr>
            <p:nvPr/>
          </p:nvSpPr>
          <p:spPr bwMode="auto">
            <a:xfrm>
              <a:off x="2912" y="1329"/>
              <a:ext cx="1248" cy="21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32" tIns="45717" rIns="91432" bIns="45717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XilinxCoreLib</a:t>
              </a:r>
            </a:p>
          </p:txBody>
        </p:sp>
        <p:sp>
          <p:nvSpPr>
            <p:cNvPr id="9" name="AutoShape 7"/>
            <p:cNvSpPr>
              <a:spLocks noChangeAspect="1" noChangeArrowheads="1"/>
            </p:cNvSpPr>
            <p:nvPr/>
          </p:nvSpPr>
          <p:spPr bwMode="auto">
            <a:xfrm>
              <a:off x="2518" y="1273"/>
              <a:ext cx="394" cy="300"/>
            </a:xfrm>
            <a:prstGeom prst="can">
              <a:avLst>
                <a:gd name="adj" fmla="val 25000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392863" y="4379912"/>
            <a:ext cx="7524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32" tIns="45717" rIns="91432" bIns="45717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latin typeface="Arial Narrow" pitchFamily="34" charset="0"/>
              </a:rPr>
              <a:t>.NGC</a:t>
            </a:r>
          </a:p>
        </p:txBody>
      </p:sp>
      <p:grpSp>
        <p:nvGrpSpPr>
          <p:cNvPr id="11" name="Group 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286001" y="1828800"/>
            <a:ext cx="4706937" cy="4210050"/>
            <a:chOff x="875" y="1119"/>
            <a:chExt cx="2965" cy="2652"/>
          </a:xfrm>
        </p:grpSpPr>
        <p:sp>
          <p:nvSpPr>
            <p:cNvPr id="12" name="Rectangle 10"/>
            <p:cNvSpPr>
              <a:spLocks noChangeAspect="1" noChangeArrowheads="1"/>
            </p:cNvSpPr>
            <p:nvPr/>
          </p:nvSpPr>
          <p:spPr bwMode="auto">
            <a:xfrm>
              <a:off x="880" y="1119"/>
              <a:ext cx="2751" cy="1211"/>
            </a:xfrm>
            <a:prstGeom prst="rect">
              <a:avLst/>
            </a:prstGeom>
            <a:noFill/>
            <a:ln w="28575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3" name="Line 11"/>
            <p:cNvSpPr>
              <a:spLocks noChangeAspect="1" noChangeShapeType="1"/>
            </p:cNvSpPr>
            <p:nvPr/>
          </p:nvSpPr>
          <p:spPr bwMode="auto">
            <a:xfrm>
              <a:off x="1702" y="1424"/>
              <a:ext cx="566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Rectangle 12"/>
            <p:cNvSpPr>
              <a:spLocks noChangeAspect="1" noChangeArrowheads="1"/>
            </p:cNvSpPr>
            <p:nvPr/>
          </p:nvSpPr>
          <p:spPr bwMode="auto">
            <a:xfrm>
              <a:off x="1088" y="1214"/>
              <a:ext cx="1041" cy="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5" name="Text Box 13"/>
            <p:cNvSpPr txBox="1">
              <a:spLocks noChangeAspect="1" noChangeArrowheads="1"/>
            </p:cNvSpPr>
            <p:nvPr/>
          </p:nvSpPr>
          <p:spPr bwMode="auto">
            <a:xfrm>
              <a:off x="1111" y="1220"/>
              <a:ext cx="97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32" tIns="45717" rIns="91432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compxlib.exe</a:t>
              </a:r>
            </a:p>
          </p:txBody>
        </p:sp>
        <p:sp>
          <p:nvSpPr>
            <p:cNvPr id="16" name="Line 14"/>
            <p:cNvSpPr>
              <a:spLocks noChangeAspect="1" noChangeShapeType="1"/>
            </p:cNvSpPr>
            <p:nvPr/>
          </p:nvSpPr>
          <p:spPr bwMode="auto">
            <a:xfrm flipV="1">
              <a:off x="2569" y="1765"/>
              <a:ext cx="9" cy="833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Rectangle 15"/>
            <p:cNvSpPr>
              <a:spLocks noChangeAspect="1" noChangeArrowheads="1"/>
            </p:cNvSpPr>
            <p:nvPr/>
          </p:nvSpPr>
          <p:spPr bwMode="auto">
            <a:xfrm>
              <a:off x="875" y="2400"/>
              <a:ext cx="2965" cy="1371"/>
            </a:xfrm>
            <a:prstGeom prst="rect">
              <a:avLst/>
            </a:prstGeom>
            <a:noFill/>
            <a:ln w="28575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8" name="AutoShape 16"/>
            <p:cNvSpPr>
              <a:spLocks noChangeAspect="1" noChangeArrowheads="1"/>
            </p:cNvSpPr>
            <p:nvPr/>
          </p:nvSpPr>
          <p:spPr bwMode="auto">
            <a:xfrm>
              <a:off x="2777" y="2640"/>
              <a:ext cx="189" cy="267"/>
            </a:xfrm>
            <a:prstGeom prst="foldedCorner">
              <a:avLst>
                <a:gd name="adj" fmla="val 125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9" name="AutoShape 17"/>
            <p:cNvSpPr>
              <a:spLocks noChangeAspect="1" noChangeArrowheads="1"/>
            </p:cNvSpPr>
            <p:nvPr/>
          </p:nvSpPr>
          <p:spPr bwMode="auto">
            <a:xfrm>
              <a:off x="3098" y="2533"/>
              <a:ext cx="190" cy="267"/>
            </a:xfrm>
            <a:prstGeom prst="foldedCorner">
              <a:avLst>
                <a:gd name="adj" fmla="val 12500"/>
              </a:avLst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0" name="AutoShape 18"/>
            <p:cNvSpPr>
              <a:spLocks noChangeAspect="1" noChangeArrowheads="1"/>
            </p:cNvSpPr>
            <p:nvPr/>
          </p:nvSpPr>
          <p:spPr bwMode="auto">
            <a:xfrm>
              <a:off x="3384" y="2469"/>
              <a:ext cx="189" cy="268"/>
            </a:xfrm>
            <a:prstGeom prst="foldedCorner">
              <a:avLst>
                <a:gd name="adj" fmla="val 12500"/>
              </a:avLst>
            </a:prstGeom>
            <a:solidFill>
              <a:srgbClr val="CBE2E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1" name="Line 19"/>
            <p:cNvSpPr>
              <a:spLocks noChangeAspect="1" noChangeShapeType="1"/>
            </p:cNvSpPr>
            <p:nvPr/>
          </p:nvSpPr>
          <p:spPr bwMode="auto">
            <a:xfrm>
              <a:off x="2099" y="3263"/>
              <a:ext cx="1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Rectangle 20"/>
            <p:cNvSpPr>
              <a:spLocks noChangeAspect="1" noChangeArrowheads="1"/>
            </p:cNvSpPr>
            <p:nvPr/>
          </p:nvSpPr>
          <p:spPr bwMode="auto">
            <a:xfrm>
              <a:off x="1712" y="3047"/>
              <a:ext cx="774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3" name="Text Box 21"/>
            <p:cNvSpPr txBox="1">
              <a:spLocks noChangeAspect="1" noChangeArrowheads="1"/>
            </p:cNvSpPr>
            <p:nvPr/>
          </p:nvSpPr>
          <p:spPr bwMode="auto">
            <a:xfrm>
              <a:off x="1739" y="3057"/>
              <a:ext cx="724" cy="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32" tIns="45717" rIns="91432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Instantiate</a:t>
              </a:r>
            </a:p>
          </p:txBody>
        </p:sp>
        <p:sp>
          <p:nvSpPr>
            <p:cNvPr id="24" name="Line 22"/>
            <p:cNvSpPr>
              <a:spLocks noChangeAspect="1" noChangeShapeType="1"/>
            </p:cNvSpPr>
            <p:nvPr/>
          </p:nvSpPr>
          <p:spPr bwMode="auto">
            <a:xfrm flipV="1">
              <a:off x="2486" y="2688"/>
              <a:ext cx="30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Rectangle 23"/>
            <p:cNvSpPr>
              <a:spLocks noChangeAspect="1" noChangeArrowheads="1"/>
            </p:cNvSpPr>
            <p:nvPr/>
          </p:nvSpPr>
          <p:spPr bwMode="auto">
            <a:xfrm>
              <a:off x="1713" y="3468"/>
              <a:ext cx="773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6" name="Text Box 24"/>
            <p:cNvSpPr txBox="1">
              <a:spLocks noChangeAspect="1" noChangeArrowheads="1"/>
            </p:cNvSpPr>
            <p:nvPr/>
          </p:nvSpPr>
          <p:spPr bwMode="auto">
            <a:xfrm>
              <a:off x="1740" y="3478"/>
              <a:ext cx="721" cy="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32" tIns="45717" rIns="91432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Simulate</a:t>
              </a:r>
            </a:p>
          </p:txBody>
        </p:sp>
        <p:sp>
          <p:nvSpPr>
            <p:cNvPr id="27" name="Text Box 25"/>
            <p:cNvSpPr txBox="1">
              <a:spLocks noChangeAspect="1" noChangeArrowheads="1"/>
            </p:cNvSpPr>
            <p:nvPr/>
          </p:nvSpPr>
          <p:spPr bwMode="auto">
            <a:xfrm>
              <a:off x="2968" y="2799"/>
              <a:ext cx="491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32" tIns="45717" rIns="91432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0033CC"/>
                  </a:solidFill>
                  <a:latin typeface="Arial Narrow" pitchFamily="34" charset="0"/>
                </a:rPr>
                <a:t>.VHD, .V</a:t>
              </a:r>
            </a:p>
          </p:txBody>
        </p:sp>
        <p:sp>
          <p:nvSpPr>
            <p:cNvPr id="28" name="Rectangle 26"/>
            <p:cNvSpPr>
              <a:spLocks noChangeAspect="1" noChangeArrowheads="1"/>
            </p:cNvSpPr>
            <p:nvPr/>
          </p:nvSpPr>
          <p:spPr bwMode="auto">
            <a:xfrm>
              <a:off x="3015" y="3469"/>
              <a:ext cx="774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9" name="Text Box 27"/>
            <p:cNvSpPr txBox="1">
              <a:spLocks noChangeAspect="1" noChangeArrowheads="1"/>
            </p:cNvSpPr>
            <p:nvPr/>
          </p:nvSpPr>
          <p:spPr bwMode="auto">
            <a:xfrm>
              <a:off x="3038" y="3477"/>
              <a:ext cx="72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32" tIns="45717" rIns="91432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Implement</a:t>
              </a:r>
            </a:p>
          </p:txBody>
        </p:sp>
        <p:sp>
          <p:nvSpPr>
            <p:cNvPr id="30" name="Line 28"/>
            <p:cNvSpPr>
              <a:spLocks noChangeAspect="1" noChangeShapeType="1"/>
            </p:cNvSpPr>
            <p:nvPr/>
          </p:nvSpPr>
          <p:spPr bwMode="auto">
            <a:xfrm>
              <a:off x="3477" y="2768"/>
              <a:ext cx="3" cy="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Line 29"/>
            <p:cNvSpPr>
              <a:spLocks noChangeAspect="1" noChangeShapeType="1"/>
            </p:cNvSpPr>
            <p:nvPr/>
          </p:nvSpPr>
          <p:spPr bwMode="auto">
            <a:xfrm flipH="1">
              <a:off x="2484" y="2876"/>
              <a:ext cx="252" cy="17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30"/>
            <p:cNvSpPr>
              <a:spLocks noChangeAspect="1" noChangeShapeType="1"/>
            </p:cNvSpPr>
            <p:nvPr/>
          </p:nvSpPr>
          <p:spPr bwMode="auto">
            <a:xfrm>
              <a:off x="3378" y="3158"/>
              <a:ext cx="1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31"/>
            <p:cNvSpPr>
              <a:spLocks noChangeAspect="1" noChangeShapeType="1"/>
            </p:cNvSpPr>
            <p:nvPr/>
          </p:nvSpPr>
          <p:spPr bwMode="auto">
            <a:xfrm>
              <a:off x="2492" y="3159"/>
              <a:ext cx="8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Text Box 32"/>
            <p:cNvSpPr txBox="1">
              <a:spLocks noChangeAspect="1" noChangeArrowheads="1"/>
            </p:cNvSpPr>
            <p:nvPr/>
          </p:nvSpPr>
          <p:spPr bwMode="auto">
            <a:xfrm>
              <a:off x="2605" y="2860"/>
              <a:ext cx="501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32" tIns="45717" rIns="91432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008000"/>
                  </a:solidFill>
                  <a:latin typeface="Arial Narrow" pitchFamily="34" charset="0"/>
                </a:rPr>
                <a:t>.VHO,  .VEO</a:t>
              </a:r>
            </a:p>
          </p:txBody>
        </p:sp>
        <p:sp>
          <p:nvSpPr>
            <p:cNvPr id="35" name="Rectangle 33"/>
            <p:cNvSpPr>
              <a:spLocks noChangeAspect="1" noChangeArrowheads="1"/>
            </p:cNvSpPr>
            <p:nvPr/>
          </p:nvSpPr>
          <p:spPr bwMode="auto">
            <a:xfrm>
              <a:off x="1712" y="2481"/>
              <a:ext cx="774" cy="3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36" name="Text Box 34"/>
            <p:cNvSpPr txBox="1">
              <a:spLocks noChangeAspect="1" noChangeArrowheads="1"/>
            </p:cNvSpPr>
            <p:nvPr/>
          </p:nvSpPr>
          <p:spPr bwMode="auto">
            <a:xfrm>
              <a:off x="1732" y="2506"/>
              <a:ext cx="723" cy="36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32" tIns="45717" rIns="91432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Generate Core</a:t>
              </a:r>
            </a:p>
          </p:txBody>
        </p:sp>
        <p:sp>
          <p:nvSpPr>
            <p:cNvPr id="37" name="Line 35"/>
            <p:cNvSpPr>
              <a:spLocks noChangeAspect="1" noChangeShapeType="1"/>
            </p:cNvSpPr>
            <p:nvPr/>
          </p:nvSpPr>
          <p:spPr bwMode="auto">
            <a:xfrm flipH="1">
              <a:off x="2514" y="3052"/>
              <a:ext cx="637" cy="41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AutoShape 36"/>
            <p:cNvSpPr>
              <a:spLocks noChangeAspect="1" noChangeArrowheads="1"/>
            </p:cNvSpPr>
            <p:nvPr/>
          </p:nvSpPr>
          <p:spPr bwMode="auto">
            <a:xfrm>
              <a:off x="1103" y="2597"/>
              <a:ext cx="189" cy="268"/>
            </a:xfrm>
            <a:prstGeom prst="foldedCorner">
              <a:avLst>
                <a:gd name="adj" fmla="val 12500"/>
              </a:avLst>
            </a:prstGeom>
            <a:solidFill>
              <a:srgbClr val="9933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39" name="Line 37"/>
            <p:cNvSpPr>
              <a:spLocks noChangeAspect="1" noChangeShapeType="1"/>
            </p:cNvSpPr>
            <p:nvPr/>
          </p:nvSpPr>
          <p:spPr bwMode="auto">
            <a:xfrm flipH="1">
              <a:off x="1330" y="2688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Text Box 38"/>
            <p:cNvSpPr txBox="1">
              <a:spLocks noChangeAspect="1" noChangeArrowheads="1"/>
            </p:cNvSpPr>
            <p:nvPr/>
          </p:nvSpPr>
          <p:spPr bwMode="auto">
            <a:xfrm>
              <a:off x="1012" y="2870"/>
              <a:ext cx="50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32" tIns="45717" rIns="91432" bIns="45717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993366"/>
                  </a:solidFill>
                  <a:latin typeface="Arial Narrow" pitchFamily="34" charset="0"/>
                </a:rPr>
                <a:t>.xco</a:t>
              </a:r>
              <a:endParaRPr lang="en-US" sz="140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</p:grpSp>
      <p:sp>
        <p:nvSpPr>
          <p:cNvPr id="41" name="Line 39"/>
          <p:cNvSpPr>
            <a:spLocks noChangeShapeType="1"/>
          </p:cNvSpPr>
          <p:nvPr/>
        </p:nvSpPr>
        <p:spPr bwMode="auto">
          <a:xfrm flipH="1">
            <a:off x="6813550" y="2832100"/>
            <a:ext cx="3238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7135812" y="4587876"/>
            <a:ext cx="268288" cy="1587"/>
          </a:xfrm>
          <a:custGeom>
            <a:avLst/>
            <a:gdLst>
              <a:gd name="T0" fmla="*/ 2147483647 w 169"/>
              <a:gd name="T1" fmla="*/ 2147483647 h 1"/>
              <a:gd name="T2" fmla="*/ 0 w 169"/>
              <a:gd name="T3" fmla="*/ 0 h 1"/>
              <a:gd name="T4" fmla="*/ 0 60000 65536"/>
              <a:gd name="T5" fmla="*/ 0 60000 65536"/>
              <a:gd name="T6" fmla="*/ 0 w 169"/>
              <a:gd name="T7" fmla="*/ 0 h 1"/>
              <a:gd name="T8" fmla="*/ 169 w 1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9" h="1">
                <a:moveTo>
                  <a:pt x="169" y="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Dedicated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305800" cy="4873752"/>
          </a:xfrm>
        </p:spPr>
        <p:txBody>
          <a:bodyPr/>
          <a:lstStyle/>
          <a:p>
            <a:r>
              <a:rPr lang="en-US" dirty="0" smtClean="0"/>
              <a:t>Offers more performance than soft implementations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5638800" cy="455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 register LUT (SRL16E/ SRLC32E)</a:t>
            </a:r>
          </a:p>
          <a:p>
            <a:r>
              <a:rPr lang="en-US" dirty="0" smtClean="0"/>
              <a:t>Carry logic</a:t>
            </a:r>
          </a:p>
          <a:p>
            <a:r>
              <a:rPr lang="en-US" dirty="0" smtClean="0"/>
              <a:t>DCM / PLL</a:t>
            </a:r>
          </a:p>
          <a:p>
            <a:r>
              <a:rPr lang="en-US" dirty="0" smtClean="0"/>
              <a:t>DSP Blocks</a:t>
            </a:r>
          </a:p>
          <a:p>
            <a:r>
              <a:rPr lang="en-US" dirty="0" smtClean="0"/>
              <a:t>Global clock buffers (BUFG)</a:t>
            </a:r>
          </a:p>
          <a:p>
            <a:r>
              <a:rPr lang="en-US" dirty="0" smtClean="0"/>
              <a:t>Memories</a:t>
            </a:r>
          </a:p>
          <a:p>
            <a:r>
              <a:rPr lang="en-US" dirty="0" smtClean="0"/>
              <a:t>Global clock buffers (BUFGCE, BUFGMUX, BUFGDLL)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Primitive: Digital Clock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572000" cy="4873752"/>
          </a:xfrm>
        </p:spPr>
        <p:txBody>
          <a:bodyPr>
            <a:normAutofit/>
          </a:bodyPr>
          <a:lstStyle/>
          <a:p>
            <a:r>
              <a:rPr lang="en-GB" b="1" dirty="0" smtClean="0"/>
              <a:t>Phase Shifting</a:t>
            </a:r>
            <a:endParaRPr lang="en-GB" dirty="0" smtClean="0"/>
          </a:p>
          <a:p>
            <a:pPr lvl="1"/>
            <a:r>
              <a:rPr lang="en-GB" sz="2000" dirty="0"/>
              <a:t>provides four phases of the input frequency (CLKIN): shifted 0°, 90°, 180°, and 270°</a:t>
            </a:r>
            <a:endParaRPr lang="en-GB" sz="2000" b="1" dirty="0"/>
          </a:p>
          <a:p>
            <a:r>
              <a:rPr lang="en-GB" b="1" dirty="0" smtClean="0"/>
              <a:t>Frequency Synthesis</a:t>
            </a:r>
          </a:p>
          <a:p>
            <a:pPr lvl="1"/>
            <a:r>
              <a:rPr lang="en-GB" sz="2000" dirty="0"/>
              <a:t>generate any output frequency: multiplying Input freq.  by M and  simultaneously divided by D, where M can be any integer from 2 to 32 and D can be any integer from 1 to 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1" y="1600200"/>
            <a:ext cx="306614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Block 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191000" cy="48737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Memory Elements</a:t>
            </a:r>
          </a:p>
          <a:p>
            <a:r>
              <a:rPr lang="en-GB" dirty="0" smtClean="0"/>
              <a:t>Can be used to implement FIFOs.</a:t>
            </a:r>
          </a:p>
          <a:p>
            <a:r>
              <a:rPr lang="en-GB" dirty="0" smtClean="0"/>
              <a:t>Programmable Data Width</a:t>
            </a:r>
          </a:p>
          <a:p>
            <a:pPr lvl="1"/>
            <a:r>
              <a:rPr lang="en-GB" dirty="0" smtClean="0"/>
              <a:t>Each port can be configured as 16K × 1, 8K × 2, 4K × 4, 2K × 9 (or 8), 1K × 18 (or 16), or 512 x 36 (or 32).</a:t>
            </a:r>
          </a:p>
          <a:p>
            <a:endParaRPr lang="en-GB" dirty="0" smtClean="0"/>
          </a:p>
          <a:p>
            <a:r>
              <a:rPr lang="en-GB" dirty="0" smtClean="0"/>
              <a:t>For example every Spartan-6 FPGA has between 12 and 268 dual-port block RAMs, each storing 18 Kb. Each block RAM has two completely independent ports that share only the stored 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19800" y="990600"/>
            <a:ext cx="489585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Digital Signal Processing </a:t>
            </a:r>
            <a:br>
              <a:rPr lang="en-GB" b="1" dirty="0" smtClean="0"/>
            </a:br>
            <a:r>
              <a:rPr lang="en-GB" b="1" dirty="0" smtClean="0"/>
              <a:t>Slices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876800" cy="4873752"/>
          </a:xfrm>
        </p:spPr>
        <p:txBody>
          <a:bodyPr>
            <a:normAutofit/>
          </a:bodyPr>
          <a:lstStyle/>
          <a:p>
            <a:r>
              <a:rPr lang="en-GB" sz="2000" dirty="0"/>
              <a:t>DSP48 blocks in Xilinx FPGA</a:t>
            </a:r>
          </a:p>
          <a:p>
            <a:r>
              <a:rPr lang="en-GB" sz="2000" dirty="0"/>
              <a:t>Consists of a dedicated 18 × 18 bit two's complement multiplier and a 48-bit accumulator.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100" name="Picture 4" descr="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2981324"/>
            <a:ext cx="7212417" cy="3876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Resources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 I/O</a:t>
            </a:r>
          </a:p>
          <a:p>
            <a:pPr lvl="1"/>
            <a:r>
              <a:rPr lang="en-US" dirty="0" smtClean="0"/>
              <a:t>50 Different Output Standards</a:t>
            </a:r>
            <a:r>
              <a:rPr lang="en-US" sz="1700" dirty="0"/>
              <a:t>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GTX transceivers</a:t>
            </a:r>
          </a:p>
          <a:p>
            <a:pPr lvl="1"/>
            <a:r>
              <a:rPr lang="en-GB" dirty="0" smtClean="0"/>
              <a:t>150 Mbps to 6.5 </a:t>
            </a:r>
            <a:r>
              <a:rPr lang="en-GB" dirty="0" err="1" smtClean="0"/>
              <a:t>Gbps</a:t>
            </a:r>
            <a:endParaRPr lang="en-GB" dirty="0" smtClean="0"/>
          </a:p>
          <a:p>
            <a:pPr lvl="1"/>
            <a:r>
              <a:rPr lang="en-GB" dirty="0" smtClean="0"/>
              <a:t>Support many popular high </a:t>
            </a:r>
            <a:r>
              <a:rPr lang="en-GB" smtClean="0"/>
              <a:t>speed standards</a:t>
            </a:r>
            <a:endParaRPr lang="en-GB" dirty="0" smtClean="0"/>
          </a:p>
          <a:p>
            <a:pPr lvl="1"/>
            <a:r>
              <a:rPr lang="en-GB" dirty="0" smtClean="0"/>
              <a:t>PCI express, OC-48, Gigabit Ethernet </a:t>
            </a:r>
          </a:p>
          <a:p>
            <a:endParaRPr lang="en-GB" dirty="0" smtClean="0"/>
          </a:p>
          <a:p>
            <a:r>
              <a:rPr lang="en-GB" dirty="0" smtClean="0"/>
              <a:t>Embedded Processor</a:t>
            </a:r>
          </a:p>
          <a:p>
            <a:pPr lvl="1"/>
            <a:r>
              <a:rPr lang="en-GB" dirty="0" smtClean="0"/>
              <a:t>Some FPGAs has embedded CPU Unit.</a:t>
            </a:r>
          </a:p>
          <a:p>
            <a:pPr lvl="1"/>
            <a:r>
              <a:rPr lang="en-GB" dirty="0" smtClean="0"/>
              <a:t>Zynq-7000 (</a:t>
            </a:r>
            <a:r>
              <a:rPr lang="en-GB" dirty="0" err="1" smtClean="0"/>
              <a:t>SoC</a:t>
            </a:r>
            <a:r>
              <a:rPr lang="en-GB" dirty="0" smtClean="0"/>
              <a:t>): Dual Cortex-A9 ARM Processing System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Resources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PLL</a:t>
            </a:r>
          </a:p>
          <a:p>
            <a:pPr lvl="1"/>
            <a:r>
              <a:rPr lang="en-GB" dirty="0" smtClean="0"/>
              <a:t>Jitter filter for incoming clocks in conjunction with the DCMs. </a:t>
            </a:r>
          </a:p>
          <a:p>
            <a:pPr lvl="1"/>
            <a:r>
              <a:rPr lang="en-GB" dirty="0" smtClean="0"/>
              <a:t>Voltage-controlled oscillator (VCO) with a frequency range of </a:t>
            </a:r>
            <a:r>
              <a:rPr lang="pl-PL" dirty="0" smtClean="0"/>
              <a:t>400 MHz to 1,080 MHz</a:t>
            </a:r>
            <a:r>
              <a:rPr lang="en-GB" dirty="0" smtClean="0"/>
              <a:t>.</a:t>
            </a:r>
          </a:p>
          <a:p>
            <a:endParaRPr lang="en-GB" b="1" dirty="0" smtClean="0"/>
          </a:p>
          <a:p>
            <a:r>
              <a:rPr lang="en-GB" b="1" dirty="0" smtClean="0"/>
              <a:t>Clock Distribution Resources</a:t>
            </a:r>
          </a:p>
          <a:p>
            <a:pPr lvl="1"/>
            <a:r>
              <a:rPr lang="en-GB" dirty="0" smtClean="0"/>
              <a:t>High </a:t>
            </a:r>
            <a:r>
              <a:rPr lang="en-GB" dirty="0" err="1" smtClean="0"/>
              <a:t>fanout</a:t>
            </a:r>
            <a:r>
              <a:rPr lang="en-GB" dirty="0" smtClean="0"/>
              <a:t>, short propagation delay, and extremely low skew clock lines</a:t>
            </a:r>
          </a:p>
          <a:p>
            <a:pPr lvl="1"/>
            <a:r>
              <a:rPr lang="en-GB" dirty="0" smtClean="0"/>
              <a:t>For example: 16 global-clock lines in Spartan-6 FPGA.</a:t>
            </a:r>
          </a:p>
          <a:p>
            <a:pPr lvl="1">
              <a:buNone/>
            </a:pPr>
            <a:r>
              <a:rPr lang="en-GB" dirty="0" smtClean="0"/>
              <a:t> </a:t>
            </a:r>
          </a:p>
          <a:p>
            <a:r>
              <a:rPr lang="en-GB" b="1" dirty="0" smtClean="0"/>
              <a:t>I/O Clocks</a:t>
            </a:r>
          </a:p>
          <a:p>
            <a:endParaRPr lang="en-GB" dirty="0" smtClean="0"/>
          </a:p>
          <a:p>
            <a:r>
              <a:rPr lang="en-GB" dirty="0" smtClean="0"/>
              <a:t>Serial Shift registers, Carry logics, EMAC, .....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temp\articulate\presenter\imgtemp\Tk1KgiU1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temp\articulate\presenter\imgtemp\02xYOuON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13836</TotalTime>
  <Words>1079</Words>
  <Application>Microsoft Office PowerPoint</Application>
  <PresentationFormat>Widescreen</PresentationFormat>
  <Paragraphs>226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Calibri</vt:lpstr>
      <vt:lpstr>Century Schoolbook</vt:lpstr>
      <vt:lpstr>Courier New</vt:lpstr>
      <vt:lpstr>Symbol</vt:lpstr>
      <vt:lpstr>Times New Roman</vt:lpstr>
      <vt:lpstr>Wingdings</vt:lpstr>
      <vt:lpstr>Wingdings 2</vt:lpstr>
      <vt:lpstr>Oriel</vt:lpstr>
      <vt:lpstr>Employing Primitives and Cores In Design</vt:lpstr>
      <vt:lpstr>FPGA Dedicated Resources</vt:lpstr>
      <vt:lpstr>Using Dedicated Blocks</vt:lpstr>
      <vt:lpstr>FPGA Resources</vt:lpstr>
      <vt:lpstr>Primitive: Digital Clock Manager</vt:lpstr>
      <vt:lpstr>Block RAM</vt:lpstr>
      <vt:lpstr>Digital Signal Processing  Slices</vt:lpstr>
      <vt:lpstr>Other Resources </vt:lpstr>
      <vt:lpstr>Other Resources </vt:lpstr>
      <vt:lpstr>Instantiation versus Inference </vt:lpstr>
      <vt:lpstr>Example</vt:lpstr>
      <vt:lpstr>Using Cores in the Design</vt:lpstr>
      <vt:lpstr>Employing Cores in Your Project</vt:lpstr>
      <vt:lpstr>Benefits of Using Cores</vt:lpstr>
      <vt:lpstr>Types of Cores</vt:lpstr>
      <vt:lpstr>Sample Cores</vt:lpstr>
      <vt:lpstr>Sample Code using Cores</vt:lpstr>
      <vt:lpstr>PowerPoint Presentation</vt:lpstr>
      <vt:lpstr>Block Memory Generator Core</vt:lpstr>
      <vt:lpstr>CORE Generator Software System</vt:lpstr>
      <vt:lpstr>Adding A Core to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admin</cp:lastModifiedBy>
  <cp:revision>523</cp:revision>
  <dcterms:created xsi:type="dcterms:W3CDTF">2006-08-16T00:00:00Z</dcterms:created>
  <dcterms:modified xsi:type="dcterms:W3CDTF">2020-11-21T12:39:57Z</dcterms:modified>
</cp:coreProperties>
</file>