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1" r:id="rId2"/>
    <p:sldId id="382" r:id="rId3"/>
    <p:sldId id="386" r:id="rId4"/>
    <p:sldId id="383" r:id="rId5"/>
    <p:sldId id="399" r:id="rId6"/>
    <p:sldId id="398" r:id="rId7"/>
    <p:sldId id="387" r:id="rId8"/>
    <p:sldId id="388" r:id="rId9"/>
    <p:sldId id="389" r:id="rId10"/>
    <p:sldId id="390" r:id="rId11"/>
    <p:sldId id="385" r:id="rId12"/>
    <p:sldId id="391" r:id="rId13"/>
    <p:sldId id="392" r:id="rId14"/>
    <p:sldId id="394" r:id="rId15"/>
    <p:sldId id="393" r:id="rId16"/>
    <p:sldId id="3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E7BAC-9121-4859-B1B7-489C6B312161}" type="datetimeFigureOut">
              <a:rPr lang="en-GB" smtClean="0"/>
              <a:pPr/>
              <a:t>21/11/2020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5936C-F0B6-443A-A560-3236D7D8B99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654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13B5322F-D299-4AA6-9AB1-68D1A1B5751B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EDCA-C3BD-4D3B-8B85-28C05CBD36CF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1BEC-DBE7-4277-B1BE-368398408085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AB02089-2E1E-4A97-A344-DAF2703AF40C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5B9538E3-F87C-4185-8D1C-5AC149BBA796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08FD-BFCC-4EF0-A050-12EE701B67AE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8784-0FC0-406B-BFDE-6A7817FE2446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0BE3A20-6EBB-4B61-B305-1E8977DCFA5D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AB98-EFAF-4574-BC4B-8A401D517DC0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604BD3-D4D3-4C47-9C52-D0A4AE73B30B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EC1B8B-FFC7-4E4F-9FAD-B402B1037934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E2AE46C-F74A-42A4-96A4-47BF8FB3B79E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1143000"/>
            <a:ext cx="4572000" cy="3875562"/>
          </a:xfrm>
        </p:spPr>
        <p:txBody>
          <a:bodyPr>
            <a:norm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Behavioural </a:t>
            </a:r>
            <a:r>
              <a:rPr lang="en-GB" sz="4400" dirty="0" err="1">
                <a:solidFill>
                  <a:schemeClr val="bg1"/>
                </a:solidFill>
              </a:rPr>
              <a:t>Modeling</a:t>
            </a:r>
            <a:r>
              <a:rPr lang="en-GB" sz="4400" dirty="0">
                <a:solidFill>
                  <a:schemeClr val="bg1"/>
                </a:solidFill>
              </a:rPr>
              <a:t>: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8800" dirty="0">
                <a:solidFill>
                  <a:schemeClr val="bg1"/>
                </a:solidFill>
              </a:rPr>
              <a:t>Loops</a:t>
            </a:r>
            <a:r>
              <a:rPr lang="en-GB" sz="4400" dirty="0">
                <a:solidFill>
                  <a:schemeClr val="bg1"/>
                </a:solidFill>
              </a:rPr>
              <a:t/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/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2400" dirty="0">
                <a:solidFill>
                  <a:schemeClr val="bg1"/>
                </a:solidFill>
              </a:rPr>
              <a:t>Ehsan </a:t>
            </a:r>
            <a:r>
              <a:rPr lang="en-GB" sz="2400" dirty="0" err="1">
                <a:solidFill>
                  <a:schemeClr val="bg1"/>
                </a:solidFill>
              </a:rPr>
              <a:t>Yazdian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of Disable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05000" y="1524000"/>
            <a:ext cx="80010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//Illustration: Find the first bit with a value 1 in flag </a:t>
            </a:r>
          </a:p>
          <a:p>
            <a:pPr>
              <a:buNone/>
            </a:pP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[15:0] flag;</a:t>
            </a:r>
          </a:p>
          <a:p>
            <a:pPr>
              <a:buNone/>
            </a:pP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[7:0]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; //integer to keep count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initial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lvl="1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flag = 16'b 0010_0000_0000_0000;</a:t>
            </a:r>
          </a:p>
          <a:p>
            <a:pPr lvl="1">
              <a:buNone/>
            </a:pP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lvl="1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begin: block1 //The main block inside while is named block1</a:t>
            </a:r>
          </a:p>
          <a:p>
            <a:pPr lvl="2">
              <a:buNone/>
            </a:pP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local_temp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while(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&lt; 16)</a:t>
            </a:r>
          </a:p>
          <a:p>
            <a:pPr lvl="2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lvl="3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if (flag[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lvl="3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lvl="4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$display("Encountered a TRUE bit at element number %d",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4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disable block1; //disable block1 because you found true bit.</a:t>
            </a:r>
          </a:p>
          <a:p>
            <a:pPr lvl="3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3">
              <a:buNone/>
            </a:pP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lvl="2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1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end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868362"/>
          </a:xfrm>
        </p:spPr>
        <p:txBody>
          <a:bodyPr/>
          <a:lstStyle/>
          <a:p>
            <a:r>
              <a:rPr lang="en-GB" dirty="0" smtClean="0"/>
              <a:t>System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153400" cy="5029200"/>
          </a:xfrm>
        </p:spPr>
        <p:txBody>
          <a:bodyPr>
            <a:noAutofit/>
          </a:bodyPr>
          <a:lstStyle/>
          <a:p>
            <a:r>
              <a:rPr lang="en-US" dirty="0" smtClean="0"/>
              <a:t>The $ sign denotes Verilog system tasks, there</a:t>
            </a:r>
            <a:br>
              <a:rPr lang="en-US" dirty="0" smtClean="0"/>
            </a:br>
            <a:r>
              <a:rPr lang="en-US" dirty="0" smtClean="0"/>
              <a:t>are a large number of these</a:t>
            </a:r>
          </a:p>
          <a:p>
            <a:r>
              <a:rPr lang="en-US" dirty="0" smtClean="0"/>
              <a:t>Most useful system tasks:</a:t>
            </a:r>
          </a:p>
          <a:p>
            <a:endParaRPr lang="en-US" dirty="0" smtClean="0"/>
          </a:p>
          <a:p>
            <a:pPr lvl="1"/>
            <a:r>
              <a:rPr lang="en-US" sz="2000" dirty="0"/>
              <a:t>$display(“The value of a is %b”, a);</a:t>
            </a:r>
          </a:p>
          <a:p>
            <a:pPr lvl="2"/>
            <a:r>
              <a:rPr lang="en-US" dirty="0" smtClean="0"/>
              <a:t>Used in procedural blocks for text output.</a:t>
            </a:r>
          </a:p>
          <a:p>
            <a:pPr lvl="2"/>
            <a:r>
              <a:rPr lang="en-US" dirty="0" smtClean="0"/>
              <a:t>The %b is the value format (binary, in this case…)</a:t>
            </a:r>
          </a:p>
          <a:p>
            <a:pPr lvl="1"/>
            <a:r>
              <a:rPr lang="en-US" sz="2000" dirty="0"/>
              <a:t>$monitor(“The value of a is %d”, a);</a:t>
            </a:r>
          </a:p>
          <a:p>
            <a:pPr lvl="2"/>
            <a:r>
              <a:rPr lang="en-US" dirty="0" smtClean="0"/>
              <a:t>displays any changes in the variables.</a:t>
            </a:r>
          </a:p>
          <a:p>
            <a:pPr lvl="1"/>
            <a:r>
              <a:rPr lang="en-US" sz="2000" dirty="0"/>
              <a:t>$finish;</a:t>
            </a:r>
          </a:p>
          <a:p>
            <a:pPr lvl="2"/>
            <a:r>
              <a:rPr lang="en-US" dirty="0" smtClean="0"/>
              <a:t>Used to finish the simulation.</a:t>
            </a:r>
          </a:p>
          <a:p>
            <a:pPr lvl="2"/>
            <a:r>
              <a:rPr lang="en-US" dirty="0" smtClean="0"/>
              <a:t>Use when your stimulus and response testing is done.</a:t>
            </a:r>
          </a:p>
          <a:p>
            <a:pPr lvl="1"/>
            <a:r>
              <a:rPr lang="en-US" sz="2000" dirty="0"/>
              <a:t>$stop;</a:t>
            </a:r>
          </a:p>
          <a:p>
            <a:pPr lvl="2"/>
            <a:r>
              <a:rPr lang="en-US" dirty="0" smtClean="0"/>
              <a:t>Similar to $finish, but doesn’t exit simulation.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7467600" cy="52578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Constants defined in a module </a:t>
            </a:r>
          </a:p>
          <a:p>
            <a:r>
              <a:rPr lang="en-GB" dirty="0" smtClean="0"/>
              <a:t>Keyword: parameter. </a:t>
            </a:r>
          </a:p>
          <a:p>
            <a:r>
              <a:rPr lang="en-GB" dirty="0" smtClean="0"/>
              <a:t>Can be overridden individually at compile time. This allows the module instances to be customized. </a:t>
            </a:r>
          </a:p>
          <a:p>
            <a:pPr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parameter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port_id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5; //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Defines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a constant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port_id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parameter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cache_line_width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256; </a:t>
            </a:r>
          </a:p>
          <a:p>
            <a:endParaRPr lang="en-GB" dirty="0" smtClean="0"/>
          </a:p>
          <a:p>
            <a:r>
              <a:rPr lang="en-GB" dirty="0" smtClean="0"/>
              <a:t>Parameters values can be changed at module instantiation or by using the </a:t>
            </a:r>
            <a:r>
              <a:rPr lang="en-GB" dirty="0" err="1" smtClean="0"/>
              <a:t>defparam</a:t>
            </a:r>
            <a:r>
              <a:rPr lang="en-GB" dirty="0" smtClean="0"/>
              <a:t> statement</a:t>
            </a:r>
          </a:p>
          <a:p>
            <a:pPr lvl="1"/>
            <a:r>
              <a:rPr lang="en-GB" dirty="0" smtClean="0"/>
              <a:t>This allows the module instances to be customized.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Module behaviour can be altered simply by changing the value of a parameter.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Overriding Parameter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 smtClean="0"/>
              <a:t>Two ways </a:t>
            </a:r>
          </a:p>
          <a:p>
            <a:pPr lvl="1"/>
            <a:r>
              <a:rPr lang="en-GB" dirty="0" err="1" smtClean="0"/>
              <a:t>defparam</a:t>
            </a:r>
            <a:r>
              <a:rPr lang="en-GB" dirty="0" smtClean="0"/>
              <a:t> statement</a:t>
            </a:r>
          </a:p>
          <a:p>
            <a:pPr lvl="1"/>
            <a:r>
              <a:rPr lang="en-GB" dirty="0" smtClean="0"/>
              <a:t>Module instance parameter value assignment</a:t>
            </a:r>
          </a:p>
          <a:p>
            <a:pPr lvl="1"/>
            <a:endParaRPr lang="en-GB" dirty="0" smtClean="0"/>
          </a:p>
          <a:p>
            <a:r>
              <a:rPr lang="en-GB" b="1" dirty="0" err="1" smtClean="0"/>
              <a:t>defparam</a:t>
            </a:r>
            <a:r>
              <a:rPr lang="en-GB" b="1" dirty="0" smtClean="0"/>
              <a:t> Statement</a:t>
            </a: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2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GB" sz="2200" dirty="0" err="1">
                <a:latin typeface="Courier New" pitchFamily="49" charset="0"/>
                <a:cs typeface="Courier New" pitchFamily="49" charset="0"/>
              </a:rPr>
              <a:t>hello_world</a:t>
            </a:r>
            <a:r>
              <a:rPr lang="en-GB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GB" sz="2200" dirty="0">
                <a:latin typeface="Courier New" pitchFamily="49" charset="0"/>
                <a:cs typeface="Courier New" pitchFamily="49" charset="0"/>
              </a:rPr>
              <a:t>parameter </a:t>
            </a:r>
            <a:r>
              <a:rPr lang="en-GB" sz="2200" dirty="0" err="1">
                <a:latin typeface="Courier New" pitchFamily="49" charset="0"/>
                <a:cs typeface="Courier New" pitchFamily="49" charset="0"/>
              </a:rPr>
              <a:t>id_num</a:t>
            </a:r>
            <a:r>
              <a:rPr lang="en-GB" sz="2200" dirty="0">
                <a:latin typeface="Courier New" pitchFamily="49" charset="0"/>
                <a:cs typeface="Courier New" pitchFamily="49" charset="0"/>
              </a:rPr>
              <a:t> = 0; </a:t>
            </a:r>
          </a:p>
          <a:p>
            <a:pPr lvl="1">
              <a:buNone/>
            </a:pPr>
            <a:r>
              <a:rPr lang="en-GB" sz="2200" dirty="0">
                <a:latin typeface="Courier New" pitchFamily="49" charset="0"/>
                <a:cs typeface="Courier New" pitchFamily="49" charset="0"/>
              </a:rPr>
              <a:t>initial</a:t>
            </a:r>
          </a:p>
          <a:p>
            <a:pPr lvl="1">
              <a:buNone/>
            </a:pPr>
            <a:r>
              <a:rPr lang="en-GB" sz="2200" dirty="0">
                <a:latin typeface="Courier New" pitchFamily="49" charset="0"/>
                <a:cs typeface="Courier New" pitchFamily="49" charset="0"/>
              </a:rPr>
              <a:t>	$display("Displaying </a:t>
            </a:r>
            <a:r>
              <a:rPr lang="en-GB" sz="2200" dirty="0" err="1">
                <a:latin typeface="Courier New" pitchFamily="49" charset="0"/>
                <a:cs typeface="Courier New" pitchFamily="49" charset="0"/>
              </a:rPr>
              <a:t>hello_world</a:t>
            </a:r>
            <a:r>
              <a:rPr lang="en-GB" sz="2200" dirty="0">
                <a:latin typeface="Courier New" pitchFamily="49" charset="0"/>
                <a:cs typeface="Courier New" pitchFamily="49" charset="0"/>
              </a:rPr>
              <a:t> id number = %d", </a:t>
            </a:r>
            <a:r>
              <a:rPr lang="en-GB" sz="2200" dirty="0" err="1">
                <a:latin typeface="Courier New" pitchFamily="49" charset="0"/>
                <a:cs typeface="Courier New" pitchFamily="49" charset="0"/>
              </a:rPr>
              <a:t>id_num</a:t>
            </a:r>
            <a:r>
              <a:rPr lang="en-GB" sz="2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GB" sz="2200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GB" sz="2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sz="2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200" dirty="0">
                <a:latin typeface="Courier New" pitchFamily="49" charset="0"/>
                <a:cs typeface="Courier New" pitchFamily="49" charset="0"/>
              </a:rPr>
              <a:t>module top;</a:t>
            </a:r>
          </a:p>
          <a:p>
            <a:pPr lvl="1">
              <a:buNone/>
            </a:pPr>
            <a:r>
              <a:rPr lang="en-GB" sz="2200" dirty="0" err="1">
                <a:latin typeface="Courier New" pitchFamily="49" charset="0"/>
                <a:cs typeface="Courier New" pitchFamily="49" charset="0"/>
              </a:rPr>
              <a:t>defparam</a:t>
            </a:r>
            <a:r>
              <a:rPr lang="en-GB" sz="2200" dirty="0">
                <a:latin typeface="Courier New" pitchFamily="49" charset="0"/>
                <a:cs typeface="Courier New" pitchFamily="49" charset="0"/>
              </a:rPr>
              <a:t> w1.id_num = 1, w2.id_num = 2;</a:t>
            </a:r>
          </a:p>
          <a:p>
            <a:pPr lvl="1">
              <a:buNone/>
            </a:pPr>
            <a:r>
              <a:rPr lang="en-GB" sz="2200" dirty="0" err="1">
                <a:latin typeface="Courier New" pitchFamily="49" charset="0"/>
                <a:cs typeface="Courier New" pitchFamily="49" charset="0"/>
              </a:rPr>
              <a:t>hello_world</a:t>
            </a:r>
            <a:r>
              <a:rPr lang="en-GB" sz="2200" dirty="0">
                <a:latin typeface="Courier New" pitchFamily="49" charset="0"/>
                <a:cs typeface="Courier New" pitchFamily="49" charset="0"/>
              </a:rPr>
              <a:t> w1();</a:t>
            </a:r>
          </a:p>
          <a:p>
            <a:pPr lvl="1">
              <a:buNone/>
            </a:pPr>
            <a:r>
              <a:rPr lang="en-GB" sz="2200" dirty="0" err="1">
                <a:latin typeface="Courier New" pitchFamily="49" charset="0"/>
                <a:cs typeface="Courier New" pitchFamily="49" charset="0"/>
              </a:rPr>
              <a:t>hello_world</a:t>
            </a:r>
            <a:r>
              <a:rPr lang="en-GB" sz="2200" dirty="0">
                <a:latin typeface="Courier New" pitchFamily="49" charset="0"/>
                <a:cs typeface="Courier New" pitchFamily="49" charset="0"/>
              </a:rPr>
              <a:t> w2();</a:t>
            </a:r>
          </a:p>
          <a:p>
            <a:pPr>
              <a:buNone/>
            </a:pPr>
            <a:r>
              <a:rPr lang="en-GB" sz="2200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GB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Module_Instance</a:t>
            </a:r>
            <a:r>
              <a:rPr lang="en-GB" b="1" dirty="0" smtClean="0"/>
              <a:t> Parameter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8458200" cy="4873752"/>
          </a:xfrm>
        </p:spPr>
        <p:txBody>
          <a:bodyPr>
            <a:normAutofit/>
          </a:bodyPr>
          <a:lstStyle/>
          <a:p>
            <a:r>
              <a:rPr lang="en-GB" dirty="0" smtClean="0"/>
              <a:t>Parameter values can be overridden when a module is instantiated.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module top;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//Parameter value assignment by ordered list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hello_world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#(1) w1;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//pass value 1 to module w1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//Parameter value assignment by name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hello_world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#(.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id_num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(2)) w2; </a:t>
            </a:r>
          </a:p>
          <a:p>
            <a:pPr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Overridding</a:t>
            </a:r>
            <a:r>
              <a:rPr lang="en-GB" dirty="0" smtClean="0"/>
              <a:t> multiple parameters 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7467600" cy="525475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GB" sz="2500" dirty="0">
                <a:latin typeface="Courier New" pitchFamily="49" charset="0"/>
                <a:cs typeface="Courier New" pitchFamily="49" charset="0"/>
              </a:rPr>
              <a:t>//define module with delays</a:t>
            </a:r>
          </a:p>
          <a:p>
            <a:pPr>
              <a:buNone/>
            </a:pPr>
            <a:r>
              <a:rPr lang="en-GB" sz="25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GB" sz="2500" dirty="0" err="1">
                <a:latin typeface="Courier New" pitchFamily="49" charset="0"/>
                <a:cs typeface="Courier New" pitchFamily="49" charset="0"/>
              </a:rPr>
              <a:t>bus_master</a:t>
            </a:r>
            <a:r>
              <a:rPr lang="en-GB" sz="25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GB" sz="2500" dirty="0">
                <a:latin typeface="Courier New" pitchFamily="49" charset="0"/>
                <a:cs typeface="Courier New" pitchFamily="49" charset="0"/>
              </a:rPr>
              <a:t>parameter delay1 = 2, delay2 = 3, delay3 = 7;</a:t>
            </a:r>
          </a:p>
          <a:p>
            <a:pPr>
              <a:buNone/>
            </a:pPr>
            <a:r>
              <a:rPr lang="en-GB" sz="25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GB" sz="2500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GB" sz="25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sz="25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500" dirty="0">
                <a:latin typeface="Courier New" pitchFamily="49" charset="0"/>
                <a:cs typeface="Courier New" pitchFamily="49" charset="0"/>
              </a:rPr>
              <a:t>//Instantiate the modules with new delay values</a:t>
            </a:r>
          </a:p>
          <a:p>
            <a:pPr>
              <a:buNone/>
            </a:pPr>
            <a:r>
              <a:rPr lang="en-GB" sz="2500" dirty="0">
                <a:latin typeface="Courier New" pitchFamily="49" charset="0"/>
                <a:cs typeface="Courier New" pitchFamily="49" charset="0"/>
              </a:rPr>
              <a:t>//Parameter value assignment by ordered list</a:t>
            </a:r>
          </a:p>
          <a:p>
            <a:pPr>
              <a:buNone/>
            </a:pPr>
            <a:r>
              <a:rPr lang="en-GB" sz="2500" dirty="0" err="1">
                <a:latin typeface="Courier New" pitchFamily="49" charset="0"/>
                <a:cs typeface="Courier New" pitchFamily="49" charset="0"/>
              </a:rPr>
              <a:t>bus_master</a:t>
            </a:r>
            <a:r>
              <a:rPr lang="en-GB" sz="2500" dirty="0">
                <a:latin typeface="Courier New" pitchFamily="49" charset="0"/>
                <a:cs typeface="Courier New" pitchFamily="49" charset="0"/>
              </a:rPr>
              <a:t> #(4, 5, 6) b1(); //b1: delay1 = 4, delay2 = 5, delay3 = 6</a:t>
            </a:r>
          </a:p>
          <a:p>
            <a:pPr>
              <a:buNone/>
            </a:pPr>
            <a:r>
              <a:rPr lang="en-GB" sz="2500" dirty="0" err="1">
                <a:latin typeface="Courier New" pitchFamily="49" charset="0"/>
                <a:cs typeface="Courier New" pitchFamily="49" charset="0"/>
              </a:rPr>
              <a:t>bus_master</a:t>
            </a:r>
            <a:r>
              <a:rPr lang="en-GB" sz="2500" dirty="0">
                <a:latin typeface="Courier New" pitchFamily="49" charset="0"/>
                <a:cs typeface="Courier New" pitchFamily="49" charset="0"/>
              </a:rPr>
              <a:t> #(9, 4) b2(); //b2: delay1 = 9, delay2 = 4, delay3 = 7(default)</a:t>
            </a:r>
          </a:p>
          <a:p>
            <a:pPr>
              <a:buNone/>
            </a:pPr>
            <a:r>
              <a:rPr lang="en-GB" sz="2500" dirty="0">
                <a:latin typeface="Courier New" pitchFamily="49" charset="0"/>
                <a:cs typeface="Courier New" pitchFamily="49" charset="0"/>
              </a:rPr>
              <a:t>//Parameter value assignment by name</a:t>
            </a:r>
          </a:p>
          <a:p>
            <a:pPr>
              <a:buNone/>
            </a:pPr>
            <a:r>
              <a:rPr lang="en-GB" sz="2500" dirty="0" err="1">
                <a:latin typeface="Courier New" pitchFamily="49" charset="0"/>
                <a:cs typeface="Courier New" pitchFamily="49" charset="0"/>
              </a:rPr>
              <a:t>bus_master</a:t>
            </a:r>
            <a:r>
              <a:rPr lang="en-GB" sz="2500" dirty="0">
                <a:latin typeface="Courier New" pitchFamily="49" charset="0"/>
                <a:cs typeface="Courier New" pitchFamily="49" charset="0"/>
              </a:rPr>
              <a:t> #(.delay2(4), .delay3(7)) b3(); //b2: delay2 = 4, delay3 = 7</a:t>
            </a:r>
          </a:p>
          <a:p>
            <a:pPr>
              <a:buNone/>
            </a:pPr>
            <a:r>
              <a:rPr lang="en-GB" sz="2500" dirty="0">
                <a:latin typeface="Courier New" pitchFamily="49" charset="0"/>
                <a:cs typeface="Courier New" pitchFamily="49" charset="0"/>
              </a:rPr>
              <a:t>//delay1=2 (default)</a:t>
            </a:r>
          </a:p>
          <a:p>
            <a:pPr>
              <a:buNone/>
            </a:pPr>
            <a:endParaRPr lang="en-GB" sz="25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500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dirty="0" smtClean="0"/>
          </a:p>
          <a:p>
            <a:r>
              <a:rPr lang="en-GB" sz="3400" dirty="0"/>
              <a:t>It is recommended to use the parameter value assignment by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local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identical to parameters except that they cannot be directly modified with the </a:t>
            </a:r>
            <a:r>
              <a:rPr lang="en-GB" dirty="0" err="1" smtClean="0"/>
              <a:t>defparam</a:t>
            </a:r>
            <a:r>
              <a:rPr lang="en-GB" dirty="0" smtClean="0"/>
              <a:t> statement or by the ordered or named parameter value assignment.</a:t>
            </a:r>
          </a:p>
          <a:p>
            <a:r>
              <a:rPr lang="en-GB" dirty="0" smtClean="0"/>
              <a:t>Parameters which their values should not be changed.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localparam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state1 = 4'b0001,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	state2 = 4'b0010,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	state3 = 4'b0100,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	state4 = 4'b1000;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563562"/>
          </a:xfrm>
        </p:spPr>
        <p:txBody>
          <a:bodyPr/>
          <a:lstStyle/>
          <a:p>
            <a:r>
              <a:rPr lang="en-GB" dirty="0" smtClean="0"/>
              <a:t>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838200"/>
            <a:ext cx="7467600" cy="60198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Loops in Verilog</a:t>
            </a:r>
          </a:p>
          <a:p>
            <a:pPr lvl="1"/>
            <a:r>
              <a:rPr lang="en-GB" dirty="0" smtClean="0"/>
              <a:t>while, for, repeat, forever</a:t>
            </a:r>
          </a:p>
          <a:p>
            <a:endParaRPr lang="en-GB" dirty="0" smtClean="0"/>
          </a:p>
          <a:p>
            <a:r>
              <a:rPr lang="en-GB" dirty="0" smtClean="0"/>
              <a:t>The while loop syntax: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while (&lt;expression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&gt;)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statement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for loop</a:t>
            </a:r>
          </a:p>
          <a:p>
            <a:pPr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init_expr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cond_expr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change_expr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	statement;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Example: 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integer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[7:0]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[9:0];</a:t>
            </a:r>
          </a:p>
          <a:p>
            <a:pPr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[7:0]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[9:0];</a:t>
            </a:r>
          </a:p>
          <a:p>
            <a:pPr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[7:0]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out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[9:0];</a:t>
            </a:r>
          </a:p>
          <a:p>
            <a:pPr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always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@(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 begin</a:t>
            </a:r>
          </a:p>
          <a:p>
            <a:pPr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=0;i&lt;10;i=i+1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begin</a:t>
            </a:r>
          </a:p>
          <a:p>
            <a:pPr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     	out[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]&lt;= a[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] + b [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];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 end</a:t>
            </a:r>
          </a:p>
          <a:p>
            <a:pPr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00800" y="2057400"/>
            <a:ext cx="42672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clkR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while(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cntR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!= 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begin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cntR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cntR-1;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………….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Out 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cntR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end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Forever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Syntax:</a:t>
            </a:r>
          </a:p>
          <a:p>
            <a:pPr lvl="1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pPr lvl="1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	statement;</a:t>
            </a:r>
          </a:p>
          <a:p>
            <a:endParaRPr lang="en-GB" dirty="0" smtClean="0"/>
          </a:p>
          <a:p>
            <a:r>
              <a:rPr lang="en-GB" dirty="0" smtClean="0"/>
              <a:t>Equivalent to while(1)</a:t>
            </a:r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//Example 1: Clock generation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//Use forever loop instead of always block</a:t>
            </a:r>
          </a:p>
          <a:p>
            <a:pPr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clock;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initial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lvl="1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clock = 1'b0;</a:t>
            </a:r>
          </a:p>
          <a:p>
            <a:pPr lvl="1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forever #10 clock = ~clock; 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Repeat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 smtClean="0"/>
          </a:p>
          <a:p>
            <a:r>
              <a:rPr lang="en-GB" dirty="0" smtClean="0"/>
              <a:t>Syntax: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repeat(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number_of_iterations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statement;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integer count;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initial</a:t>
            </a:r>
          </a:p>
          <a:p>
            <a:pPr lvl="1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lvl="1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count = 0;</a:t>
            </a:r>
          </a:p>
          <a:p>
            <a:pPr lvl="1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repeat(128) begin</a:t>
            </a:r>
          </a:p>
          <a:p>
            <a:pPr lvl="2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#5 count = count + 1;</a:t>
            </a:r>
          </a:p>
          <a:p>
            <a:pPr lvl="1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Sequence Generation for simulation:</a:t>
            </a:r>
          </a:p>
          <a:p>
            <a:pPr lvl="1"/>
            <a:r>
              <a:rPr lang="en-US" dirty="0" smtClean="0"/>
              <a:t>Transmit the bit sequence 10’b01011_10101 in </a:t>
            </a:r>
            <a:r>
              <a:rPr lang="en-US" dirty="0"/>
              <a:t>10 consecutive </a:t>
            </a:r>
            <a:r>
              <a:rPr lang="en-US" dirty="0" smtClean="0"/>
              <a:t>positive edges of clock</a:t>
            </a:r>
          </a:p>
          <a:p>
            <a:pPr lvl="1"/>
            <a:r>
              <a:rPr lang="en-US" dirty="0" smtClean="0"/>
              <a:t>Repeat transmission 15 times with 1000 unit of time  interval between each transmission (During this interval transmit 1’b1).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[9:0] S=10’b01011_10101;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 begin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repeat (15) begin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repeat (10) begin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out&lt;=S[0];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@(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S&lt;={S[0],S[9:1]};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out&lt;=1;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#1000;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4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709"/>
            <a:ext cx="7467600" cy="1143000"/>
          </a:xfrm>
        </p:spPr>
        <p:txBody>
          <a:bodyPr/>
          <a:lstStyle/>
          <a:p>
            <a:r>
              <a:rPr lang="en-GB" dirty="0" smtClean="0"/>
              <a:t>Loops Synthesis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95400"/>
            <a:ext cx="96774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Depending on the usage and synthesis tool, the </a:t>
            </a:r>
            <a:r>
              <a:rPr lang="en-US" i="1" dirty="0" smtClean="0"/>
              <a:t>while, for and repeat loops may be synthesizable.</a:t>
            </a:r>
          </a:p>
          <a:p>
            <a:r>
              <a:rPr lang="en-US" i="1" dirty="0"/>
              <a:t>The loop in an HDL is used to create multiple instances of the </a:t>
            </a:r>
            <a:r>
              <a:rPr lang="en-US" i="1" dirty="0" smtClean="0"/>
              <a:t>hardware</a:t>
            </a:r>
          </a:p>
          <a:p>
            <a:pPr lvl="1"/>
            <a:r>
              <a:rPr lang="en-US" i="1" dirty="0" smtClean="0"/>
              <a:t>With </a:t>
            </a:r>
            <a:r>
              <a:rPr lang="en-US" i="1" dirty="0"/>
              <a:t>a more compact </a:t>
            </a:r>
            <a:r>
              <a:rPr lang="en-US" i="1" dirty="0" smtClean="0"/>
              <a:t>expression</a:t>
            </a:r>
          </a:p>
          <a:p>
            <a:pPr lvl="1"/>
            <a:r>
              <a:rPr lang="en-US" b="1" i="1" dirty="0" smtClean="0"/>
              <a:t>For </a:t>
            </a:r>
            <a:r>
              <a:rPr lang="en-US" b="1" i="1" dirty="0"/>
              <a:t>the loop to be synthesizable, the </a:t>
            </a:r>
            <a:r>
              <a:rPr lang="en-US" b="1" i="1" dirty="0">
                <a:solidFill>
                  <a:srgbClr val="FF0000"/>
                </a:solidFill>
              </a:rPr>
              <a:t>synthesizer must be able to completely unroll the loop </a:t>
            </a:r>
            <a:r>
              <a:rPr lang="en-US" b="1" i="1" dirty="0"/>
              <a:t>and resolve the values of all variables it contains- nothing can be dependent on values that are only determined at “run time”, i.e. when the circuit is in operation.</a:t>
            </a:r>
            <a:endParaRPr lang="en-US" b="1" i="1" dirty="0" smtClean="0"/>
          </a:p>
          <a:p>
            <a:r>
              <a:rPr lang="en-US" dirty="0" smtClean="0"/>
              <a:t>HDL designers will typically use these looping structures </a:t>
            </a:r>
            <a:r>
              <a:rPr lang="en-US" dirty="0" smtClean="0">
                <a:solidFill>
                  <a:srgbClr val="FF0000"/>
                </a:solidFill>
              </a:rPr>
              <a:t>to minimize typing </a:t>
            </a:r>
            <a:r>
              <a:rPr lang="en-US" dirty="0" smtClean="0"/>
              <a:t>a large array of similar assignments that operate on similar elements.</a:t>
            </a:r>
          </a:p>
          <a:p>
            <a:endParaRPr lang="en-US" dirty="0" smtClean="0"/>
          </a:p>
          <a:p>
            <a:r>
              <a:rPr lang="en-US" dirty="0" smtClean="0"/>
              <a:t>Example: synthesizable for loop</a:t>
            </a:r>
            <a:endParaRPr lang="en-US" i="1" dirty="0" smtClean="0"/>
          </a:p>
          <a:p>
            <a:pPr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loop_test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	input 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	input [4:0] in,</a:t>
            </a:r>
          </a:p>
          <a:p>
            <a:pPr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	output 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 [3:0] out=0</a:t>
            </a:r>
          </a:p>
          <a:p>
            <a:pPr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integer 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=0;i&lt;4;i=i+1)</a:t>
            </a:r>
          </a:p>
          <a:p>
            <a:pPr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	      	out[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]&lt;=in[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]&amp;in[i+1];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>
                <a:ea typeface="굴림" pitchFamily="50" charset="-127"/>
              </a:rPr>
              <a:t>Two Types of Block Executions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447800"/>
            <a:ext cx="7924800" cy="50292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Sequential Statements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Statements between </a:t>
            </a:r>
            <a:r>
              <a:rPr lang="en-US" altLang="ko-KR" b="1" dirty="0" smtClean="0">
                <a:ea typeface="굴림" pitchFamily="50" charset="-127"/>
              </a:rPr>
              <a:t>begin </a:t>
            </a:r>
            <a:r>
              <a:rPr lang="en-US" altLang="ko-KR" dirty="0" smtClean="0">
                <a:ea typeface="굴림" pitchFamily="50" charset="-127"/>
              </a:rPr>
              <a:t>and </a:t>
            </a:r>
            <a:r>
              <a:rPr lang="en-US" altLang="ko-KR" b="1" dirty="0" smtClean="0">
                <a:ea typeface="굴림" pitchFamily="50" charset="-127"/>
              </a:rPr>
              <a:t>end </a:t>
            </a:r>
            <a:r>
              <a:rPr lang="en-US" altLang="ko-KR" dirty="0" smtClean="0">
                <a:ea typeface="굴림" pitchFamily="50" charset="-127"/>
              </a:rPr>
              <a:t>execute sequentially</a:t>
            </a: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Parallel Statements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Statements between </a:t>
            </a:r>
            <a:r>
              <a:rPr lang="en-US" altLang="ko-KR" b="1" dirty="0" smtClean="0">
                <a:ea typeface="굴림" pitchFamily="50" charset="-127"/>
              </a:rPr>
              <a:t>fork</a:t>
            </a:r>
            <a:r>
              <a:rPr lang="en-US" altLang="ko-KR" dirty="0" smtClean="0">
                <a:ea typeface="굴림" pitchFamily="50" charset="-127"/>
              </a:rPr>
              <a:t> and </a:t>
            </a:r>
            <a:r>
              <a:rPr lang="en-US" altLang="ko-KR" b="1" dirty="0" smtClean="0">
                <a:ea typeface="굴림" pitchFamily="50" charset="-127"/>
              </a:rPr>
              <a:t>join</a:t>
            </a:r>
            <a:r>
              <a:rPr lang="en-US" altLang="ko-KR" dirty="0" smtClean="0">
                <a:ea typeface="굴림" pitchFamily="50" charset="-127"/>
              </a:rPr>
              <a:t> execute in parallel</a:t>
            </a:r>
          </a:p>
          <a:p>
            <a:pPr lvl="1"/>
            <a:r>
              <a:rPr lang="en-GB" dirty="0" smtClean="0"/>
              <a:t>If delay or event control is specified, it is relative to the time the block was entered.</a:t>
            </a:r>
          </a:p>
          <a:p>
            <a:pPr lvl="1"/>
            <a:r>
              <a:rPr lang="en-GB" dirty="0" smtClean="0"/>
              <a:t>be careful of implicit race conditions.</a:t>
            </a:r>
            <a:endParaRPr lang="en-US" altLang="ko-KR" b="1" dirty="0" smtClean="0">
              <a:ea typeface="굴림" pitchFamily="50" charset="-127"/>
            </a:endParaRP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fork-join is not synthesizable! (Depends on synthesize tool)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In RTL coding, non-blocking assignments have the same effect.</a:t>
            </a:r>
          </a:p>
          <a:p>
            <a:pPr eaLnBrk="1" hangingPunct="1"/>
            <a:endParaRPr lang="en-US" altLang="ko-KR" dirty="0" smtClean="0">
              <a:ea typeface="굴림" pitchFamily="50" charset="-127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initial 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fork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x=1’b0;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#5  y=1’b1;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#10 z={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#20 w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={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y,x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join</a:t>
            </a:r>
            <a:endParaRPr lang="en-US" altLang="ko-KR" dirty="0" smtClean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40475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pPr defTabSz="871538"/>
            <a:fld id="{5951EBF9-DD35-4D36-94E8-CDE15C298DCB}" type="slidenum">
              <a:rPr lang="en-US" smtClean="0">
                <a:cs typeface="Arial" charset="0"/>
              </a:rPr>
              <a:pPr defTabSz="871538"/>
              <a:t>7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Blocks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Sequential and parallel blocks can be mixed</a:t>
            </a:r>
          </a:p>
          <a:p>
            <a:endParaRPr lang="en-GB" dirty="0" smtClean="0"/>
          </a:p>
          <a:p>
            <a:pPr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initial </a:t>
            </a:r>
          </a:p>
          <a:p>
            <a:pPr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lvl="1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#10 x=1’b0;</a:t>
            </a:r>
          </a:p>
          <a:p>
            <a:pPr lvl="1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fork</a:t>
            </a:r>
          </a:p>
          <a:p>
            <a:pPr lvl="2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GB" sz="2000">
                <a:latin typeface="Courier New" pitchFamily="49" charset="0"/>
                <a:cs typeface="Courier New" pitchFamily="49" charset="0"/>
              </a:rPr>
              <a:t>5  y=1’b1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#10 z={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join</a:t>
            </a:r>
          </a:p>
          <a:p>
            <a:pPr lvl="1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#20 w={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y,x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end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792162"/>
          </a:xfrm>
        </p:spPr>
        <p:txBody>
          <a:bodyPr/>
          <a:lstStyle/>
          <a:p>
            <a:r>
              <a:rPr lang="en-GB" dirty="0" smtClean="0"/>
              <a:t>Named blocks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371600"/>
            <a:ext cx="7848600" cy="5257800"/>
          </a:xfrm>
        </p:spPr>
        <p:txBody>
          <a:bodyPr>
            <a:normAutofit/>
          </a:bodyPr>
          <a:lstStyle/>
          <a:p>
            <a:r>
              <a:rPr lang="en-GB" dirty="0" smtClean="0"/>
              <a:t>Syntax:</a:t>
            </a:r>
          </a:p>
          <a:p>
            <a:pPr lvl="1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begin: &lt;name&gt;</a:t>
            </a:r>
          </a:p>
          <a:p>
            <a:pPr lvl="1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 lvl="1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1">
              <a:buNone/>
            </a:pPr>
            <a:endParaRPr lang="en-GB" dirty="0" smtClean="0"/>
          </a:p>
          <a:p>
            <a:r>
              <a:rPr lang="en-GB" dirty="0" smtClean="0"/>
              <a:t>Advantages:</a:t>
            </a:r>
          </a:p>
          <a:p>
            <a:pPr lvl="1"/>
            <a:r>
              <a:rPr lang="en-GB" dirty="0" smtClean="0"/>
              <a:t>Can have local variables (local variables are static)</a:t>
            </a:r>
          </a:p>
          <a:p>
            <a:pPr lvl="2"/>
            <a:r>
              <a:rPr lang="en-GB" dirty="0" smtClean="0"/>
              <a:t>Their local variables can be accessed using hierarchical names</a:t>
            </a:r>
          </a:p>
          <a:p>
            <a:pPr lvl="1"/>
            <a:r>
              <a:rPr lang="en-GB" dirty="0" smtClean="0"/>
              <a:t>Part of the design hierarchy. </a:t>
            </a:r>
          </a:p>
          <a:p>
            <a:r>
              <a:rPr lang="en-GB" dirty="0" smtClean="0"/>
              <a:t>Can be disabled</a:t>
            </a:r>
          </a:p>
          <a:p>
            <a:pPr lvl="1"/>
            <a:r>
              <a:rPr lang="en-GB" dirty="0" smtClean="0"/>
              <a:t>Keyword: disable</a:t>
            </a:r>
          </a:p>
          <a:p>
            <a:pPr lvl="1"/>
            <a:r>
              <a:rPr lang="en-GB" dirty="0" smtClean="0"/>
              <a:t>Disabling a named block terminates all blocks within.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14226</TotalTime>
  <Words>819</Words>
  <Application>Microsoft Office PowerPoint</Application>
  <PresentationFormat>Widescreen</PresentationFormat>
  <Paragraphs>254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굴림</vt:lpstr>
      <vt:lpstr>Arial</vt:lpstr>
      <vt:lpstr>Calibri</vt:lpstr>
      <vt:lpstr>Century Schoolbook</vt:lpstr>
      <vt:lpstr>Courier New</vt:lpstr>
      <vt:lpstr>Times New Roman</vt:lpstr>
      <vt:lpstr>Wingdings</vt:lpstr>
      <vt:lpstr>Wingdings 2</vt:lpstr>
      <vt:lpstr>Oriel</vt:lpstr>
      <vt:lpstr>Behavioural Modeling: Loops  Ehsan Yazdian</vt:lpstr>
      <vt:lpstr>Loops</vt:lpstr>
      <vt:lpstr>Forever Loop</vt:lpstr>
      <vt:lpstr>The Repeat Loop</vt:lpstr>
      <vt:lpstr>Example</vt:lpstr>
      <vt:lpstr>Loops Synthesis </vt:lpstr>
      <vt:lpstr>Two Types of Block Executions</vt:lpstr>
      <vt:lpstr>Nested Blocks</vt:lpstr>
      <vt:lpstr>Named blocks</vt:lpstr>
      <vt:lpstr>Example of Disable</vt:lpstr>
      <vt:lpstr>System Tasks</vt:lpstr>
      <vt:lpstr>Parameters</vt:lpstr>
      <vt:lpstr>Overriding Parameter Values</vt:lpstr>
      <vt:lpstr>Module_Instance Parameter Values</vt:lpstr>
      <vt:lpstr>Overridding multiple parameters  </vt:lpstr>
      <vt:lpstr>local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آشنایی با زبانهای توصیف سخت افزار و  FPGA</dc:title>
  <dc:creator>Ehsan</dc:creator>
  <cp:lastModifiedBy>admin</cp:lastModifiedBy>
  <cp:revision>471</cp:revision>
  <dcterms:created xsi:type="dcterms:W3CDTF">2006-08-16T00:00:00Z</dcterms:created>
  <dcterms:modified xsi:type="dcterms:W3CDTF">2020-11-22T14:32:37Z</dcterms:modified>
</cp:coreProperties>
</file>