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9" r:id="rId3"/>
    <p:sldId id="259" r:id="rId4"/>
    <p:sldId id="323" r:id="rId5"/>
    <p:sldId id="324" r:id="rId6"/>
    <p:sldId id="291" r:id="rId7"/>
    <p:sldId id="299" r:id="rId8"/>
    <p:sldId id="266" r:id="rId9"/>
    <p:sldId id="322" r:id="rId10"/>
    <p:sldId id="300" r:id="rId11"/>
    <p:sldId id="296" r:id="rId12"/>
    <p:sldId id="297" r:id="rId13"/>
    <p:sldId id="325" r:id="rId14"/>
    <p:sldId id="326" r:id="rId15"/>
    <p:sldId id="318" r:id="rId16"/>
    <p:sldId id="328" r:id="rId17"/>
    <p:sldId id="327" r:id="rId18"/>
    <p:sldId id="280" r:id="rId19"/>
    <p:sldId id="281" r:id="rId20"/>
    <p:sldId id="283" r:id="rId21"/>
    <p:sldId id="284" r:id="rId22"/>
    <p:sldId id="285" r:id="rId23"/>
    <p:sldId id="286" r:id="rId24"/>
    <p:sldId id="287" r:id="rId25"/>
  </p:sldIdLst>
  <p:sldSz cx="12192000" cy="6858000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8" autoAdjust="0"/>
  </p:normalViewPr>
  <p:slideViewPr>
    <p:cSldViewPr>
      <p:cViewPr varScale="1">
        <p:scale>
          <a:sx n="84" d="100"/>
          <a:sy n="84" d="100"/>
        </p:scale>
        <p:origin x="78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23E3-4D71-4C9F-9180-675C0D44CA32}" type="datetimeFigureOut">
              <a:rPr lang="en-GB" smtClean="0"/>
              <a:pPr/>
              <a:t>15/05/2021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47A6C-BEAA-47FE-8245-11CC59354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040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9A781-18C0-4FAA-9078-5DADDA15A58E}" type="datetimeFigureOut">
              <a:rPr lang="en-GB" smtClean="0"/>
              <a:pPr/>
              <a:t>15/05/2021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493A-ED08-4FCF-ADEC-23D3E8CA062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7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1493A-ED08-4FCF-ADEC-23D3E8CA062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4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CE1E8DE8-199F-40F0-A7CF-5560155BFEA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E389-1AAD-469F-BE4D-5D8CBF9FC95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E280-60CD-4CE8-8E52-86E8AEF382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BCE9AC-031D-4EAA-B9FD-3503C662944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436D47BC-A8B8-424E-89E0-9E6015254DD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4D56-1C6B-4F06-8886-5975A21EF32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01BD-A457-47B4-9BA3-2A1B24AD6CE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FDF750-C16F-40BF-A482-2C4F13E127E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B454-BF82-4EF3-9837-C5F98BA085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34561AD-8694-42EB-BD4C-299F3FF7C9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A7C45-8169-4BED-B77C-A0911E3DA0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BEF43C-582E-4A0B-B3F9-763BDE44D9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19736" y="2326726"/>
            <a:ext cx="4446240" cy="1894362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Finite State Machine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5003322"/>
            <a:ext cx="4230216" cy="13716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Ehsan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Yazdian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8DE8-199F-40F0-A7CF-5560155BFEA9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848478" y="6146895"/>
            <a:ext cx="609600" cy="521208"/>
          </a:xfrm>
        </p:spPr>
        <p:txBody>
          <a:bodyPr/>
          <a:lstStyle/>
          <a:p>
            <a:fld id="{B5BCE9AC-031D-4EAA-B9FD-3503C6629440}" type="slidenum">
              <a:rPr lang="en-IN" sz="800"/>
              <a:pPr/>
              <a:t>10</a:t>
            </a:fld>
            <a:endParaRPr lang="en-IN" sz="80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5640" y="-171400"/>
            <a:ext cx="5993892" cy="2016224"/>
          </a:xfrm>
          <a:prstGeom prst="rect">
            <a:avLst/>
          </a:prstGeom>
        </p:spPr>
      </p:pic>
      <p:sp>
        <p:nvSpPr>
          <p:cNvPr id="28" name="Line Callout 2 (Accent Bar) 27"/>
          <p:cNvSpPr/>
          <p:nvPr/>
        </p:nvSpPr>
        <p:spPr>
          <a:xfrm>
            <a:off x="3071665" y="4109756"/>
            <a:ext cx="4510275" cy="894218"/>
          </a:xfrm>
          <a:prstGeom prst="accentCallout2">
            <a:avLst>
              <a:gd name="adj1" fmla="val 18750"/>
              <a:gd name="adj2" fmla="val -8333"/>
              <a:gd name="adj3" fmla="val 20346"/>
              <a:gd name="adj4" fmla="val -23007"/>
              <a:gd name="adj5" fmla="val -54273"/>
              <a:gd name="adj6" fmla="val 9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Useful technique to debug state machine designs</a:t>
            </a:r>
          </a:p>
          <a:p>
            <a:pPr algn="ctr"/>
            <a:endParaRPr lang="en-IN" sz="1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IN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Making default next equal all X's assignment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26544" y="5114467"/>
            <a:ext cx="64550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reset)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//Sequential Always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if (reset) 	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state &lt;= Wait;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else  		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state &lt;=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03512" y="1733218"/>
            <a:ext cx="433422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always @(*) begin </a:t>
            </a:r>
            <a:r>
              <a:rPr lang="en-GB" sz="1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3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Combinational Always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case(state)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 Wait: if   (L)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Detect;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       else    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Wait;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 Detect: if (L)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Finish;                     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        else    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Wait;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 Finish: if (L)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Finish;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        else  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Wait;</a:t>
            </a:r>
          </a:p>
          <a:p>
            <a:pPr>
              <a:buNone/>
            </a:pPr>
            <a:r>
              <a:rPr lang="en-GB" sz="1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//default: </a:t>
            </a:r>
            <a:r>
              <a:rPr lang="en-GB" sz="13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2’bxx;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GB" sz="13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end</a:t>
            </a:r>
            <a:endParaRPr lang="en-GB" sz="1300" dirty="0"/>
          </a:p>
        </p:txBody>
      </p:sp>
      <p:sp>
        <p:nvSpPr>
          <p:cNvPr id="35" name="Rectangle 34"/>
          <p:cNvSpPr/>
          <p:nvPr/>
        </p:nvSpPr>
        <p:spPr>
          <a:xfrm>
            <a:off x="6384032" y="1772817"/>
            <a:ext cx="435138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always @(*) begin 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Wait;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case(state)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    Wait:   if (L)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Detect;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    Detect: if (L)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Finish;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    Finish: if (L)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= Finish;</a:t>
            </a:r>
          </a:p>
          <a:p>
            <a:pPr>
              <a:buNone/>
            </a:pPr>
            <a:r>
              <a:rPr lang="en-GB" sz="1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//default: </a:t>
            </a:r>
            <a:r>
              <a:rPr lang="en-GB" sz="13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2’bxx;</a:t>
            </a: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GB" sz="13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GB" sz="1300" dirty="0">
              <a:latin typeface="Courier New" pitchFamily="49" charset="0"/>
              <a:cs typeface="Courier New" pitchFamily="49" charset="0"/>
            </a:endParaRPr>
          </a:p>
          <a:p>
            <a:endParaRPr lang="en-GB" sz="1300" dirty="0"/>
          </a:p>
        </p:txBody>
      </p:sp>
      <p:sp>
        <p:nvSpPr>
          <p:cNvPr id="36" name="Striped Right Arrow 35"/>
          <p:cNvSpPr/>
          <p:nvPr/>
        </p:nvSpPr>
        <p:spPr>
          <a:xfrm>
            <a:off x="5591944" y="2276872"/>
            <a:ext cx="1296144" cy="10801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More Compact</a:t>
            </a:r>
            <a:endParaRPr lang="fa-I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671817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cs typeface="Courier New" pitchFamily="49" charset="0"/>
              </a:rPr>
              <a:t>Standard Way for combinational output logic</a:t>
            </a:r>
            <a:endParaRPr lang="en-GB" sz="2000" b="1" dirty="0">
              <a:cs typeface="Courier New" pitchFamily="49" charset="0"/>
            </a:endParaRP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always @(*) begin </a:t>
            </a:r>
            <a:r>
              <a:rPr lang="en-GB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 Logic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	case(state)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		Wait: 		P=0; 		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		Detect: 	P=1;		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		Finish: 	P=0;</a:t>
            </a:r>
            <a:endParaRPr lang="en-GB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Alternative way: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assign P= (state==Detect)? 1:0;</a:t>
            </a: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764704"/>
            <a:ext cx="7467600" cy="562074"/>
          </a:xfrm>
        </p:spPr>
        <p:txBody>
          <a:bodyPr>
            <a:normAutofit/>
          </a:bodyPr>
          <a:lstStyle/>
          <a:p>
            <a:r>
              <a:rPr lang="en-GB" dirty="0"/>
              <a:t>Circuit for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556792"/>
            <a:ext cx="7931224" cy="5301208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cs typeface="Courier New" pitchFamily="49" charset="0"/>
              </a:rPr>
              <a:t>Combinational Output</a:t>
            </a:r>
          </a:p>
          <a:p>
            <a:pPr lvl="1"/>
            <a:r>
              <a:rPr lang="en-US" sz="1500" dirty="0">
                <a:cs typeface="Courier New" pitchFamily="49" charset="0"/>
              </a:rPr>
              <a:t>Standard Way for combinational output logic</a:t>
            </a:r>
            <a:endParaRPr lang="en-GB" sz="1500" dirty="0">
              <a:cs typeface="Courier New" pitchFamily="49" charset="0"/>
            </a:endParaRP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always @(*) begin 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Output Logic	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case(state)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	Wait:   	P=0; 		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	Detect: 	P=1;		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	Finish: 	P=0;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800" dirty="0">
              <a:latin typeface="+mj-lt"/>
              <a:cs typeface="Courier New" pitchFamily="49" charset="0"/>
            </a:endParaRPr>
          </a:p>
          <a:p>
            <a:pPr lvl="1"/>
            <a:r>
              <a:rPr lang="en-GB" sz="1500" dirty="0">
                <a:latin typeface="+mj-lt"/>
                <a:cs typeface="Courier New" pitchFamily="49" charset="0"/>
              </a:rPr>
              <a:t>We can combine this always block with the </a:t>
            </a:r>
            <a:r>
              <a:rPr lang="en-GB" sz="1500" dirty="0" err="1">
                <a:latin typeface="+mj-lt"/>
                <a:cs typeface="Courier New" pitchFamily="49" charset="0"/>
              </a:rPr>
              <a:t>next_state</a:t>
            </a:r>
            <a:r>
              <a:rPr lang="en-GB" sz="1500" dirty="0">
                <a:latin typeface="+mj-lt"/>
                <a:cs typeface="Courier New" pitchFamily="49" charset="0"/>
              </a:rPr>
              <a:t> always block;</a:t>
            </a:r>
          </a:p>
          <a:p>
            <a:pPr lvl="1"/>
            <a:r>
              <a:rPr lang="en-GB" sz="15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Alternative way: </a:t>
            </a:r>
            <a:r>
              <a:rPr lang="en-GB" sz="1500" dirty="0">
                <a:latin typeface="+mj-lt"/>
                <a:cs typeface="Courier New" pitchFamily="49" charset="0"/>
              </a:rPr>
              <a:t>Dataflow level describing: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  <a:p>
            <a:pPr marL="1188720" lvl="4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assign P= (state==Detect)? 1:0;</a:t>
            </a:r>
          </a:p>
          <a:p>
            <a:r>
              <a:rPr lang="en-US" sz="2000" b="1" dirty="0">
                <a:cs typeface="Courier New" pitchFamily="49" charset="0"/>
              </a:rPr>
              <a:t>Registered Output: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) begin 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Output Logic	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case(state)    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//case(</a:t>
            </a:r>
            <a:r>
              <a:rPr lang="en-GB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	Wait:   	P&lt;=0; 		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	Detect: 	P&lt;=1;		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	Finish: 	P&lt;=0;</a:t>
            </a:r>
          </a:p>
          <a:p>
            <a:pPr lvl="4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>
              <a:cs typeface="Courier New" pitchFamily="49" charset="0"/>
            </a:endParaRPr>
          </a:p>
          <a:p>
            <a:endParaRPr lang="en-US" sz="1800" dirty="0">
              <a:cs typeface="Courier New" pitchFamily="49" charset="0"/>
            </a:endParaRPr>
          </a:p>
          <a:p>
            <a:endParaRPr lang="en-GB" sz="1800" dirty="0">
              <a:latin typeface="+mj-lt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Line Callout 2 (Accent Bar) 4"/>
          <p:cNvSpPr/>
          <p:nvPr/>
        </p:nvSpPr>
        <p:spPr>
          <a:xfrm>
            <a:off x="7228356" y="5930238"/>
            <a:ext cx="2434913" cy="819423"/>
          </a:xfrm>
          <a:prstGeom prst="accentCallout2">
            <a:avLst>
              <a:gd name="adj1" fmla="val 18750"/>
              <a:gd name="adj2" fmla="val -8333"/>
              <a:gd name="adj3" fmla="val 17333"/>
              <a:gd name="adj4" fmla="val -24086"/>
              <a:gd name="adj5" fmla="val -17076"/>
              <a:gd name="adj6" fmla="val -37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state:  One clock delay </a:t>
            </a:r>
          </a:p>
          <a:p>
            <a:pPr algn="ctr"/>
            <a:r>
              <a:rPr lang="en-IN" sz="14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next_State</a:t>
            </a:r>
            <a:r>
              <a:rPr lang="en-IN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:  No delay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Example (Mealy </a:t>
            </a:r>
            <a:r>
              <a:rPr lang="en-IN" sz="3200" b="1" dirty="0" err="1"/>
              <a:t>Dsign</a:t>
            </a:r>
            <a:r>
              <a:rPr lang="en-IN" sz="3200" b="1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916832"/>
            <a:ext cx="7467600" cy="4941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level_to_pulse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input L, reset,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	output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P);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[1:0] state;</a:t>
            </a:r>
            <a:r>
              <a:rPr lang="en-GB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//Current State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[1:0]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localparam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[1:0] 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Wait = 1'b0,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Detect = 1'b1;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116" y="4700778"/>
            <a:ext cx="3930528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9848478" y="6146895"/>
            <a:ext cx="609600" cy="521208"/>
          </a:xfrm>
        </p:spPr>
        <p:txBody>
          <a:bodyPr/>
          <a:lstStyle/>
          <a:p>
            <a:fld id="{B5BCE9AC-031D-4EAA-B9FD-3503C6629440}" type="slidenum">
              <a:rPr lang="en-IN" sz="800"/>
              <a:pPr/>
              <a:t>14</a:t>
            </a:fld>
            <a:endParaRPr lang="en-IN" sz="800"/>
          </a:p>
        </p:txBody>
      </p:sp>
      <p:sp>
        <p:nvSpPr>
          <p:cNvPr id="33" name="Rectangle 32"/>
          <p:cNvSpPr/>
          <p:nvPr/>
        </p:nvSpPr>
        <p:spPr>
          <a:xfrm>
            <a:off x="1919536" y="692696"/>
            <a:ext cx="74168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always @(*) begin 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Combinational Always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case(state)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Wait: if     (L==1)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= Detect;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else 	  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= Wait;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Detect: if   (L==0)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= Wait;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else   	  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= Detect;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always @(*) begin 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Combinational Always for Output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case(state)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Wait: if   (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= Detect)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P=1;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      else	P=0;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  Detect: 	P=0;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reset) 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//Sequential Always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if (reset) 	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state &lt;= Wait;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else  		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state &lt;=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3886" y="980728"/>
            <a:ext cx="3930528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8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One Always Block FSM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0"/>
            <a:ext cx="7467600" cy="312494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One of the most common FSM coding styles in use is the </a:t>
            </a:r>
            <a:r>
              <a:rPr lang="en-IN" b="1" dirty="0"/>
              <a:t>one sequential always block</a:t>
            </a:r>
            <a:r>
              <a:rPr lang="en-IN" dirty="0"/>
              <a:t> FSM coding style.  </a:t>
            </a:r>
          </a:p>
          <a:p>
            <a:r>
              <a:rPr lang="en-IN" dirty="0"/>
              <a:t>For most FSM designs, the one always block FSM coding style is more verbose, more confusing and more error prone than a comparable two always block coding style.</a:t>
            </a:r>
          </a:p>
          <a:p>
            <a:r>
              <a:rPr lang="en-GB" dirty="0"/>
              <a:t>Implicit next state signal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5600" y="4437112"/>
            <a:ext cx="6120680" cy="226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2179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Moore and Mealy Design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Mealy FSM might be more difficult to conceptualize and design</a:t>
            </a:r>
          </a:p>
          <a:p>
            <a:r>
              <a:rPr lang="en-US" dirty="0"/>
              <a:t>Have fewer states</a:t>
            </a:r>
          </a:p>
          <a:p>
            <a:endParaRPr lang="en-US" dirty="0"/>
          </a:p>
          <a:p>
            <a:r>
              <a:rPr lang="en-US" dirty="0"/>
              <a:t>Output </a:t>
            </a:r>
            <a:r>
              <a:rPr lang="en-US" dirty="0" err="1"/>
              <a:t>Glitching</a:t>
            </a:r>
            <a:endParaRPr lang="en-US" dirty="0"/>
          </a:p>
          <a:p>
            <a:pPr lvl="1"/>
            <a:r>
              <a:rPr lang="en-US" dirty="0"/>
              <a:t>FSM state bits may not transition at precisely the same time</a:t>
            </a:r>
          </a:p>
          <a:p>
            <a:pPr lvl="1"/>
            <a:r>
              <a:rPr lang="en-US" dirty="0"/>
              <a:t>Combinational outputs may contain glitches</a:t>
            </a:r>
          </a:p>
          <a:p>
            <a:pPr lvl="1"/>
            <a:r>
              <a:rPr lang="en-US" dirty="0"/>
              <a:t>Registered FSM Outputs are Glitch-Free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1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Example (Moore </a:t>
            </a:r>
            <a:r>
              <a:rPr lang="en-IN" sz="3200" b="1" dirty="0" err="1"/>
              <a:t>Dsign</a:t>
            </a:r>
            <a:r>
              <a:rPr lang="en-IN" sz="3200" b="1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31504" y="1417638"/>
            <a:ext cx="7817296" cy="54403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level_to_pulse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input L, reset,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	output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P);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[1:0] state;</a:t>
            </a:r>
            <a:r>
              <a:rPr lang="en-GB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//Current State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[1:0]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localparam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[1:0] 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Wait = 2'b11,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Detect = 2'b01, 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Finish = 2'b11;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reset) 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if (reset) 	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state &lt;= Wait;</a:t>
            </a:r>
          </a:p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else  begin</a:t>
            </a:r>
          </a:p>
          <a:p>
            <a:pPr marL="1005840" lvl="3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case(state)</a:t>
            </a:r>
          </a:p>
          <a:p>
            <a:pPr marL="1005840" lvl="3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Wait: if   (L) 	state = Detect;</a:t>
            </a:r>
          </a:p>
          <a:p>
            <a:pPr marL="1005840" lvl="3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 else 	state = Wait;</a:t>
            </a:r>
          </a:p>
          <a:p>
            <a:pPr marL="1005840" lvl="3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Detect: if (L) 	state = Finish;                     </a:t>
            </a:r>
          </a:p>
          <a:p>
            <a:pPr marL="1005840" lvl="3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  else 	state = Wait;</a:t>
            </a:r>
          </a:p>
          <a:p>
            <a:pPr marL="1005840" lvl="3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Finish: if (L) 	state = Finish;</a:t>
            </a:r>
          </a:p>
          <a:p>
            <a:pPr marL="1005840" lvl="3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    else 	state = Wait;</a:t>
            </a:r>
          </a:p>
          <a:p>
            <a:pPr marL="1005840" lvl="3" indent="0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731520" lvl="2" indent="0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indent="0"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572" y="1988840"/>
            <a:ext cx="4975045" cy="1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br>
              <a:rPr lang="en-US"/>
            </a:br>
            <a:r>
              <a:rPr lang="en-US"/>
              <a:t>Detect input sequence 1101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953000" y="2590800"/>
            <a:ext cx="21336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fsm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4114800" y="2895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4114800" y="3429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114800" y="3962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7086600" y="3429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541714" y="2632075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din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7985125" y="3200400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dout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3541714" y="316547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clk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541714" y="3657600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clr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574925" y="4689476"/>
            <a:ext cx="6335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din</a:t>
            </a:r>
          </a:p>
          <a:p>
            <a:r>
              <a:rPr lang="en-US"/>
              <a:t>dout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3717925" y="4714876"/>
            <a:ext cx="44582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1 0 1 1 0 1 1 0 1 0 0 1 1 0 1 0</a:t>
            </a:r>
          </a:p>
          <a:p>
            <a:r>
              <a:rPr lang="en-US">
                <a:latin typeface="Courier New" pitchFamily="49" charset="0"/>
              </a:rPr>
              <a:t>0 0 0 0 0 1 0 0 1 0 0 0 0 0 1 0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FDF750-C16F-40BF-A482-2C4F13E127E4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524000" y="3810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Moore State Diagram</a:t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Detect input sequence 1101</a:t>
            </a:r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3048000" y="24384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S0</a:t>
            </a:r>
            <a:endParaRPr lang="en-US"/>
          </a:p>
          <a:p>
            <a:pPr algn="ctr"/>
            <a:r>
              <a:rPr lang="en-US"/>
              <a:t>0</a:t>
            </a: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5715000" y="17526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S1</a:t>
            </a:r>
            <a:endParaRPr lang="en-US"/>
          </a:p>
          <a:p>
            <a:pPr algn="ctr"/>
            <a:r>
              <a:rPr lang="en-US"/>
              <a:t>0</a:t>
            </a: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8001000" y="29718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S11</a:t>
            </a:r>
            <a:endParaRPr lang="en-US"/>
          </a:p>
          <a:p>
            <a:pPr algn="ctr"/>
            <a:r>
              <a:rPr lang="en-US"/>
              <a:t>0</a:t>
            </a: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5943600" y="49530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S110</a:t>
            </a:r>
            <a:endParaRPr lang="en-US"/>
          </a:p>
          <a:p>
            <a:pPr algn="ctr"/>
            <a:r>
              <a:rPr lang="en-US"/>
              <a:t>0</a:t>
            </a:r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3581400" y="4724400"/>
            <a:ext cx="990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u="sng"/>
              <a:t>S1101</a:t>
            </a:r>
            <a:endParaRPr lang="en-US"/>
          </a:p>
          <a:p>
            <a:pPr algn="ctr"/>
            <a:r>
              <a:rPr lang="en-US"/>
              <a:t>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2022476"/>
            <a:ext cx="1752600" cy="644525"/>
            <a:chOff x="1536" y="1274"/>
            <a:chExt cx="1104" cy="406"/>
          </a:xfrm>
        </p:grpSpPr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1536" y="1392"/>
              <a:ext cx="110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762" name="Text Box 10"/>
            <p:cNvSpPr txBox="1">
              <a:spLocks noChangeArrowheads="1"/>
            </p:cNvSpPr>
            <p:nvPr/>
          </p:nvSpPr>
          <p:spPr bwMode="auto">
            <a:xfrm>
              <a:off x="1910" y="127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705600" y="2209800"/>
            <a:ext cx="1524000" cy="838200"/>
            <a:chOff x="3264" y="1392"/>
            <a:chExt cx="960" cy="528"/>
          </a:xfrm>
        </p:grpSpPr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>
              <a:off x="3264" y="1392"/>
              <a:ext cx="96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765" name="Text Box 13"/>
            <p:cNvSpPr txBox="1">
              <a:spLocks noChangeArrowheads="1"/>
            </p:cNvSpPr>
            <p:nvPr/>
          </p:nvSpPr>
          <p:spPr bwMode="auto">
            <a:xfrm>
              <a:off x="3734" y="141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858000" y="3886200"/>
            <a:ext cx="1447800" cy="1371600"/>
            <a:chOff x="3360" y="2448"/>
            <a:chExt cx="912" cy="864"/>
          </a:xfrm>
        </p:grpSpPr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flipH="1">
              <a:off x="3360" y="2448"/>
              <a:ext cx="912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768" name="Text Box 16"/>
            <p:cNvSpPr txBox="1">
              <a:spLocks noChangeArrowheads="1"/>
            </p:cNvSpPr>
            <p:nvPr/>
          </p:nvSpPr>
          <p:spPr bwMode="auto">
            <a:xfrm>
              <a:off x="3830" y="281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572000" y="5334006"/>
            <a:ext cx="1371600" cy="487363"/>
            <a:chOff x="1920" y="3360"/>
            <a:chExt cx="864" cy="307"/>
          </a:xfrm>
        </p:grpSpPr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flipH="1" flipV="1">
              <a:off x="1920" y="3360"/>
              <a:ext cx="86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2198" y="343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3126" y="3429000"/>
            <a:ext cx="549275" cy="1295400"/>
            <a:chOff x="1190" y="2160"/>
            <a:chExt cx="346" cy="816"/>
          </a:xfrm>
        </p:grpSpPr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H="1" flipV="1">
              <a:off x="1296" y="2160"/>
              <a:ext cx="24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auto">
            <a:xfrm>
              <a:off x="1190" y="2474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343400" y="3581400"/>
            <a:ext cx="3733800" cy="1295400"/>
            <a:chOff x="1776" y="2256"/>
            <a:chExt cx="2352" cy="816"/>
          </a:xfrm>
        </p:grpSpPr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776" y="2256"/>
              <a:ext cx="235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auto">
            <a:xfrm>
              <a:off x="2822" y="237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886200" y="3276600"/>
            <a:ext cx="2286000" cy="1752600"/>
            <a:chOff x="1488" y="2064"/>
            <a:chExt cx="1440" cy="1104"/>
          </a:xfrm>
        </p:grpSpPr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flipH="1" flipV="1">
              <a:off x="1488" y="2064"/>
              <a:ext cx="144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auto">
            <a:xfrm>
              <a:off x="2102" y="228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4038600" y="2590804"/>
            <a:ext cx="1828800" cy="487363"/>
            <a:chOff x="1584" y="1632"/>
            <a:chExt cx="1152" cy="307"/>
          </a:xfrm>
        </p:grpSpPr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flipH="1">
              <a:off x="1584" y="1632"/>
              <a:ext cx="115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783" name="Text Box 31"/>
            <p:cNvSpPr txBox="1">
              <a:spLocks noChangeArrowheads="1"/>
            </p:cNvSpPr>
            <p:nvPr/>
          </p:nvSpPr>
          <p:spPr bwMode="auto">
            <a:xfrm>
              <a:off x="2246" y="1706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8839201" y="3213102"/>
            <a:ext cx="927100" cy="1160463"/>
            <a:chOff x="4608" y="2024"/>
            <a:chExt cx="584" cy="731"/>
          </a:xfrm>
        </p:grpSpPr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4608" y="2024"/>
              <a:ext cx="584" cy="640"/>
              <a:chOff x="4608" y="2024"/>
              <a:chExt cx="584" cy="640"/>
            </a:xfrm>
          </p:grpSpPr>
          <p:sp>
            <p:nvSpPr>
              <p:cNvPr id="74786" name="Freeform 34"/>
              <p:cNvSpPr>
                <a:spLocks/>
              </p:cNvSpPr>
              <p:nvPr/>
            </p:nvSpPr>
            <p:spPr bwMode="auto">
              <a:xfrm>
                <a:off x="4608" y="2024"/>
                <a:ext cx="584" cy="640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144" y="616"/>
                  </a:cxn>
                  <a:cxn ang="0">
                    <a:pos x="480" y="520"/>
                  </a:cxn>
                  <a:cxn ang="0">
                    <a:pos x="576" y="280"/>
                  </a:cxn>
                  <a:cxn ang="0">
                    <a:pos x="432" y="40"/>
                  </a:cxn>
                  <a:cxn ang="0">
                    <a:pos x="192" y="40"/>
                  </a:cxn>
                  <a:cxn ang="0">
                    <a:pos x="96" y="88"/>
                  </a:cxn>
                </a:cxnLst>
                <a:rect l="0" t="0" r="r" b="b"/>
                <a:pathLst>
                  <a:path w="584" h="640">
                    <a:moveTo>
                      <a:pt x="0" y="376"/>
                    </a:moveTo>
                    <a:cubicBezTo>
                      <a:pt x="32" y="484"/>
                      <a:pt x="64" y="592"/>
                      <a:pt x="144" y="616"/>
                    </a:cubicBezTo>
                    <a:cubicBezTo>
                      <a:pt x="224" y="640"/>
                      <a:pt x="408" y="576"/>
                      <a:pt x="480" y="520"/>
                    </a:cubicBezTo>
                    <a:cubicBezTo>
                      <a:pt x="552" y="464"/>
                      <a:pt x="584" y="360"/>
                      <a:pt x="576" y="280"/>
                    </a:cubicBezTo>
                    <a:cubicBezTo>
                      <a:pt x="568" y="200"/>
                      <a:pt x="496" y="80"/>
                      <a:pt x="432" y="40"/>
                    </a:cubicBezTo>
                    <a:cubicBezTo>
                      <a:pt x="368" y="0"/>
                      <a:pt x="248" y="32"/>
                      <a:pt x="192" y="40"/>
                    </a:cubicBezTo>
                    <a:cubicBezTo>
                      <a:pt x="136" y="48"/>
                      <a:pt x="116" y="68"/>
                      <a:pt x="96" y="88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787" name="Line 35"/>
              <p:cNvSpPr>
                <a:spLocks noChangeShapeType="1"/>
              </p:cNvSpPr>
              <p:nvPr/>
            </p:nvSpPr>
            <p:spPr bwMode="auto">
              <a:xfrm flipH="1">
                <a:off x="4704" y="2064"/>
                <a:ext cx="9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982" y="252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2844802" y="1717676"/>
            <a:ext cx="1185863" cy="873125"/>
            <a:chOff x="832" y="1082"/>
            <a:chExt cx="747" cy="550"/>
          </a:xfrm>
        </p:grpSpPr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832" y="1120"/>
              <a:ext cx="616" cy="512"/>
              <a:chOff x="832" y="1120"/>
              <a:chExt cx="616" cy="512"/>
            </a:xfrm>
          </p:grpSpPr>
          <p:sp>
            <p:nvSpPr>
              <p:cNvPr id="74791" name="Freeform 39"/>
              <p:cNvSpPr>
                <a:spLocks/>
              </p:cNvSpPr>
              <p:nvPr/>
            </p:nvSpPr>
            <p:spPr bwMode="auto">
              <a:xfrm>
                <a:off x="832" y="1120"/>
                <a:ext cx="616" cy="512"/>
              </a:xfrm>
              <a:custGeom>
                <a:avLst/>
                <a:gdLst/>
                <a:ahLst/>
                <a:cxnLst>
                  <a:cxn ang="0">
                    <a:pos x="512" y="416"/>
                  </a:cxn>
                  <a:cxn ang="0">
                    <a:pos x="608" y="224"/>
                  </a:cxn>
                  <a:cxn ang="0">
                    <a:pos x="464" y="32"/>
                  </a:cxn>
                  <a:cxn ang="0">
                    <a:pos x="176" y="32"/>
                  </a:cxn>
                  <a:cxn ang="0">
                    <a:pos x="32" y="176"/>
                  </a:cxn>
                  <a:cxn ang="0">
                    <a:pos x="32" y="416"/>
                  </a:cxn>
                  <a:cxn ang="0">
                    <a:pos x="224" y="512"/>
                  </a:cxn>
                </a:cxnLst>
                <a:rect l="0" t="0" r="r" b="b"/>
                <a:pathLst>
                  <a:path w="616" h="512">
                    <a:moveTo>
                      <a:pt x="512" y="416"/>
                    </a:moveTo>
                    <a:cubicBezTo>
                      <a:pt x="564" y="352"/>
                      <a:pt x="616" y="288"/>
                      <a:pt x="608" y="224"/>
                    </a:cubicBezTo>
                    <a:cubicBezTo>
                      <a:pt x="600" y="160"/>
                      <a:pt x="536" y="64"/>
                      <a:pt x="464" y="32"/>
                    </a:cubicBezTo>
                    <a:cubicBezTo>
                      <a:pt x="392" y="0"/>
                      <a:pt x="248" y="8"/>
                      <a:pt x="176" y="32"/>
                    </a:cubicBezTo>
                    <a:cubicBezTo>
                      <a:pt x="104" y="56"/>
                      <a:pt x="56" y="112"/>
                      <a:pt x="32" y="176"/>
                    </a:cubicBezTo>
                    <a:cubicBezTo>
                      <a:pt x="8" y="240"/>
                      <a:pt x="0" y="360"/>
                      <a:pt x="32" y="416"/>
                    </a:cubicBezTo>
                    <a:cubicBezTo>
                      <a:pt x="64" y="472"/>
                      <a:pt x="144" y="492"/>
                      <a:pt x="224" y="512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74792" name="Line 40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44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74793" name="Text Box 41"/>
            <p:cNvSpPr txBox="1">
              <a:spLocks noChangeArrowheads="1"/>
            </p:cNvSpPr>
            <p:nvPr/>
          </p:nvSpPr>
          <p:spPr bwMode="auto">
            <a:xfrm>
              <a:off x="1382" y="108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1981200" y="3200400"/>
            <a:ext cx="1143000" cy="1219200"/>
            <a:chOff x="288" y="2016"/>
            <a:chExt cx="720" cy="768"/>
          </a:xfrm>
        </p:grpSpPr>
        <p:sp>
          <p:nvSpPr>
            <p:cNvPr id="74795" name="AutoShape 43"/>
            <p:cNvSpPr>
              <a:spLocks noChangeArrowheads="1"/>
            </p:cNvSpPr>
            <p:nvPr/>
          </p:nvSpPr>
          <p:spPr bwMode="auto">
            <a:xfrm>
              <a:off x="288" y="2448"/>
              <a:ext cx="672" cy="33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CLR</a:t>
              </a:r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576" y="2016"/>
              <a:ext cx="432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B454-BF82-4EF3-9837-C5F98BA085D6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756" grpId="0" animBg="1" autoUpdateAnimBg="0"/>
      <p:bldP spid="74757" grpId="0" animBg="1" autoUpdateAnimBg="0"/>
      <p:bldP spid="74758" grpId="0" animBg="1" autoUpdateAnimBg="0"/>
      <p:bldP spid="7475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5987008" cy="48737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preferred Design methodology for sequential logics.</a:t>
            </a:r>
            <a:endParaRPr lang="en-GB" dirty="0"/>
          </a:p>
          <a:p>
            <a:r>
              <a:rPr lang="en-GB" dirty="0"/>
              <a:t>State machine is </a:t>
            </a:r>
          </a:p>
          <a:p>
            <a:pPr lvl="1"/>
            <a:r>
              <a:rPr lang="en-GB" dirty="0"/>
              <a:t>A set of states</a:t>
            </a:r>
          </a:p>
          <a:p>
            <a:pPr lvl="1"/>
            <a:r>
              <a:rPr lang="en-GB" dirty="0"/>
              <a:t>A set of input events</a:t>
            </a:r>
          </a:p>
          <a:p>
            <a:pPr lvl="1"/>
            <a:r>
              <a:rPr lang="en-GB" dirty="0"/>
              <a:t>A set of output events</a:t>
            </a:r>
          </a:p>
          <a:p>
            <a:pPr lvl="1"/>
            <a:r>
              <a:rPr lang="en-GB" dirty="0"/>
              <a:t>A function that maps states and input to output</a:t>
            </a:r>
          </a:p>
          <a:p>
            <a:pPr lvl="1"/>
            <a:r>
              <a:rPr lang="en-GB" dirty="0"/>
              <a:t>A function that maps states and inputs to states</a:t>
            </a:r>
          </a:p>
          <a:p>
            <a:pPr lvl="1"/>
            <a:r>
              <a:rPr lang="en-GB" dirty="0"/>
              <a:t>A description of the initial state</a:t>
            </a:r>
          </a:p>
          <a:p>
            <a:endParaRPr lang="en-GB" dirty="0"/>
          </a:p>
          <a:p>
            <a:pPr algn="just">
              <a:lnSpc>
                <a:spcPct val="90000"/>
              </a:lnSpc>
            </a:pPr>
            <a:r>
              <a:rPr lang="en-IN" dirty="0"/>
              <a:t>There are many ways to code FSMs: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Two-always implementation.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Most common,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Easily understood and debug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Efficient implementation  </a:t>
            </a:r>
            <a:endParaRPr lang="en-IN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26" name="Picture 2" descr="Why we need state machine in Work Flow? - malaikuangren - 博客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692696"/>
            <a:ext cx="2888624" cy="21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8903" y="4481736"/>
            <a:ext cx="3643421" cy="23762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/>
              <a:t>seqdet.v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4953000" y="1524000"/>
            <a:ext cx="21336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seqdet</a:t>
            </a: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4114800" y="1828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4114800" y="2362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>
            <a:off x="4114800" y="2895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086600" y="2362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541714" y="1565275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din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7985125" y="2133600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dout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3541714" y="2098675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clk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3541714" y="2590800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clr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2590800" y="3810000"/>
            <a:ext cx="7010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// Sequence detector -- Detect 1101</a:t>
            </a:r>
          </a:p>
          <a:p>
            <a:r>
              <a:rPr lang="en-US" b="1">
                <a:latin typeface="Courier New" pitchFamily="49" charset="0"/>
              </a:rPr>
              <a:t>module</a:t>
            </a:r>
            <a:r>
              <a:rPr lang="en-US">
                <a:latin typeface="Courier New" pitchFamily="49" charset="0"/>
              </a:rPr>
              <a:t> seqdet(clk, clr, din, dout); </a:t>
            </a:r>
          </a:p>
          <a:p>
            <a:r>
              <a:rPr lang="en-US">
                <a:latin typeface="Courier New" pitchFamily="49" charset="0"/>
              </a:rPr>
              <a:t>  	</a:t>
            </a:r>
            <a:r>
              <a:rPr lang="en-US" b="1">
                <a:latin typeface="Courier New" pitchFamily="49" charset="0"/>
              </a:rPr>
              <a:t>input</a:t>
            </a:r>
            <a:r>
              <a:rPr lang="en-US">
                <a:latin typeface="Courier New" pitchFamily="49" charset="0"/>
              </a:rPr>
              <a:t> clk, clr, din;</a:t>
            </a:r>
          </a:p>
          <a:p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output</a:t>
            </a:r>
            <a:r>
              <a:rPr lang="en-US">
                <a:latin typeface="Courier New" pitchFamily="49" charset="0"/>
              </a:rPr>
              <a:t>  dout;</a:t>
            </a:r>
          </a:p>
          <a:p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reg</a:t>
            </a:r>
            <a:r>
              <a:rPr lang="en-US">
                <a:latin typeface="Courier New" pitchFamily="49" charset="0"/>
              </a:rPr>
              <a:t> dout;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FDF750-C16F-40BF-A482-2C4F13E127E4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2209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seqdet.v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3738" y="2676526"/>
            <a:ext cx="5562600" cy="2589213"/>
            <a:chOff x="2171" y="2445"/>
            <a:chExt cx="3504" cy="1631"/>
          </a:xfrm>
        </p:grpSpPr>
        <p:pic>
          <p:nvPicPr>
            <p:cNvPr id="9011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3" y="2461"/>
              <a:ext cx="3427" cy="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4251" y="2445"/>
              <a:ext cx="2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clr</a:t>
              </a:r>
            </a:p>
          </p:txBody>
        </p:sp>
        <p:sp>
          <p:nvSpPr>
            <p:cNvPr id="90119" name="Rectangle 7" descr="Parchment"/>
            <p:cNvSpPr>
              <a:spLocks noChangeArrowheads="1"/>
            </p:cNvSpPr>
            <p:nvPr/>
          </p:nvSpPr>
          <p:spPr bwMode="auto">
            <a:xfrm>
              <a:off x="3956" y="2504"/>
              <a:ext cx="267" cy="126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120" name="Text Box 8"/>
            <p:cNvSpPr txBox="1">
              <a:spLocks noChangeArrowheads="1"/>
            </p:cNvSpPr>
            <p:nvPr/>
          </p:nvSpPr>
          <p:spPr bwMode="auto">
            <a:xfrm>
              <a:off x="5307" y="3129"/>
              <a:ext cx="3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dout</a:t>
              </a:r>
            </a:p>
          </p:txBody>
        </p:sp>
        <p:sp>
          <p:nvSpPr>
            <p:cNvPr id="90121" name="Rectangle 9" descr="Parchment"/>
            <p:cNvSpPr>
              <a:spLocks noChangeArrowheads="1"/>
            </p:cNvSpPr>
            <p:nvPr/>
          </p:nvSpPr>
          <p:spPr bwMode="auto">
            <a:xfrm>
              <a:off x="5356" y="2976"/>
              <a:ext cx="267" cy="126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2398" y="3235"/>
              <a:ext cx="2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din</a:t>
              </a:r>
            </a:p>
          </p:txBody>
        </p:sp>
        <p:sp>
          <p:nvSpPr>
            <p:cNvPr id="90123" name="Rectangle 11" descr="Parchment"/>
            <p:cNvSpPr>
              <a:spLocks noChangeArrowheads="1"/>
            </p:cNvSpPr>
            <p:nvPr/>
          </p:nvSpPr>
          <p:spPr bwMode="auto">
            <a:xfrm>
              <a:off x="2171" y="3414"/>
              <a:ext cx="267" cy="126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5447929" y="1916833"/>
            <a:ext cx="1491035" cy="17375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4223792" y="1844825"/>
            <a:ext cx="1738858" cy="185563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1676400" y="1447800"/>
            <a:ext cx="754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[2:0] 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present_state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1676400" y="548640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parameter</a:t>
            </a:r>
            <a:r>
              <a:rPr lang="en-US">
                <a:latin typeface="Courier New" pitchFamily="49" charset="0"/>
              </a:rPr>
              <a:t>	S0 = 3'b000, S1 =3'b001, S11 = 3'b010, </a:t>
            </a:r>
          </a:p>
          <a:p>
            <a:r>
              <a:rPr lang="en-US">
                <a:latin typeface="Courier New" pitchFamily="49" charset="0"/>
              </a:rPr>
              <a:t>		S110 = 3'b011, 	S1101 = 3'b100;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B454-BF82-4EF3-9837-C5F98BA085D6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4" grpId="0" animBg="1"/>
      <p:bldP spid="901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seqdet.v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41863" y="3881438"/>
            <a:ext cx="5562600" cy="2589212"/>
            <a:chOff x="2171" y="2445"/>
            <a:chExt cx="3504" cy="1631"/>
          </a:xfrm>
        </p:grpSpPr>
        <p:pic>
          <p:nvPicPr>
            <p:cNvPr id="9114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3" y="2461"/>
              <a:ext cx="3427" cy="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1142" name="Text Box 6"/>
            <p:cNvSpPr txBox="1">
              <a:spLocks noChangeArrowheads="1"/>
            </p:cNvSpPr>
            <p:nvPr/>
          </p:nvSpPr>
          <p:spPr bwMode="auto">
            <a:xfrm>
              <a:off x="4251" y="2445"/>
              <a:ext cx="2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clr</a:t>
              </a:r>
            </a:p>
          </p:txBody>
        </p:sp>
        <p:sp>
          <p:nvSpPr>
            <p:cNvPr id="91143" name="Rectangle 7" descr="Parchment"/>
            <p:cNvSpPr>
              <a:spLocks noChangeArrowheads="1"/>
            </p:cNvSpPr>
            <p:nvPr/>
          </p:nvSpPr>
          <p:spPr bwMode="auto">
            <a:xfrm>
              <a:off x="3956" y="2504"/>
              <a:ext cx="267" cy="126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1144" name="Text Box 8"/>
            <p:cNvSpPr txBox="1">
              <a:spLocks noChangeArrowheads="1"/>
            </p:cNvSpPr>
            <p:nvPr/>
          </p:nvSpPr>
          <p:spPr bwMode="auto">
            <a:xfrm>
              <a:off x="5307" y="3129"/>
              <a:ext cx="3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dout</a:t>
              </a:r>
            </a:p>
          </p:txBody>
        </p:sp>
        <p:sp>
          <p:nvSpPr>
            <p:cNvPr id="91145" name="Rectangle 9" descr="Parchment"/>
            <p:cNvSpPr>
              <a:spLocks noChangeArrowheads="1"/>
            </p:cNvSpPr>
            <p:nvPr/>
          </p:nvSpPr>
          <p:spPr bwMode="auto">
            <a:xfrm>
              <a:off x="5356" y="2976"/>
              <a:ext cx="267" cy="126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2398" y="3235"/>
              <a:ext cx="2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din</a:t>
              </a:r>
            </a:p>
          </p:txBody>
        </p:sp>
        <p:sp>
          <p:nvSpPr>
            <p:cNvPr id="91147" name="Rectangle 11" descr="Parchment"/>
            <p:cNvSpPr>
              <a:spLocks noChangeArrowheads="1"/>
            </p:cNvSpPr>
            <p:nvPr/>
          </p:nvSpPr>
          <p:spPr bwMode="auto">
            <a:xfrm>
              <a:off x="2171" y="3414"/>
              <a:ext cx="267" cy="126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4572001" y="3581401"/>
            <a:ext cx="3324225" cy="906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1676400" y="1219200"/>
            <a:ext cx="8382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always</a:t>
            </a:r>
            <a:r>
              <a:rPr lang="en-US">
                <a:latin typeface="Courier New" pitchFamily="49" charset="0"/>
              </a:rPr>
              <a:t> @(</a:t>
            </a:r>
            <a:r>
              <a:rPr lang="en-US" b="1">
                <a:latin typeface="Courier New" pitchFamily="49" charset="0"/>
              </a:rPr>
              <a:t>posedge</a:t>
            </a:r>
            <a:r>
              <a:rPr lang="en-US">
                <a:latin typeface="Courier New" pitchFamily="49" charset="0"/>
              </a:rPr>
              <a:t> clk </a:t>
            </a:r>
            <a:r>
              <a:rPr lang="en-US" b="1">
                <a:latin typeface="Courier New" pitchFamily="49" charset="0"/>
              </a:rPr>
              <a:t>or posedge</a:t>
            </a:r>
            <a:r>
              <a:rPr lang="en-US">
                <a:latin typeface="Courier New" pitchFamily="49" charset="0"/>
              </a:rPr>
              <a:t> clr)</a:t>
            </a:r>
          </a:p>
          <a:p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begin</a:t>
            </a:r>
          </a:p>
          <a:p>
            <a:r>
              <a:rPr lang="en-US">
                <a:latin typeface="Courier New" pitchFamily="49" charset="0"/>
              </a:rPr>
              <a:t>  		</a:t>
            </a:r>
            <a:r>
              <a:rPr lang="en-US" b="1">
                <a:latin typeface="Courier New" pitchFamily="49" charset="0"/>
              </a:rPr>
              <a:t>if</a:t>
            </a:r>
            <a:r>
              <a:rPr lang="en-US">
                <a:latin typeface="Courier New" pitchFamily="49" charset="0"/>
              </a:rPr>
              <a:t> (clr == 1) </a:t>
            </a:r>
          </a:p>
          <a:p>
            <a:r>
              <a:rPr lang="en-US">
                <a:latin typeface="Courier New" pitchFamily="49" charset="0"/>
              </a:rPr>
              <a:t>    			present_state &lt;= S0;</a:t>
            </a:r>
          </a:p>
          <a:p>
            <a:r>
              <a:rPr lang="en-US">
                <a:latin typeface="Courier New" pitchFamily="49" charset="0"/>
              </a:rPr>
              <a:t>  		</a:t>
            </a:r>
            <a:r>
              <a:rPr lang="en-US" b="1">
                <a:latin typeface="Courier New" pitchFamily="49" charset="0"/>
              </a:rPr>
              <a:t>else</a:t>
            </a:r>
          </a:p>
          <a:p>
            <a:r>
              <a:rPr lang="en-US">
                <a:latin typeface="Courier New" pitchFamily="49" charset="0"/>
              </a:rPr>
              <a:t>    			present_state &lt;= next_state;</a:t>
            </a:r>
          </a:p>
          <a:p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>
                <a:latin typeface="Courier New" pitchFamily="49" charset="0"/>
              </a:rPr>
              <a:t>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B454-BF82-4EF3-9837-C5F98BA085D6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981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seqdet.v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1" y="838200"/>
            <a:ext cx="4694431" cy="2370662"/>
            <a:chOff x="288" y="1104"/>
            <a:chExt cx="4996" cy="2775"/>
          </a:xfrm>
        </p:grpSpPr>
        <p:sp>
          <p:nvSpPr>
            <p:cNvPr id="92165" name="Oval 5"/>
            <p:cNvSpPr>
              <a:spLocks noChangeArrowheads="1"/>
            </p:cNvSpPr>
            <p:nvPr/>
          </p:nvSpPr>
          <p:spPr bwMode="auto">
            <a:xfrm>
              <a:off x="960" y="1536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u="sng"/>
                <a:t>S0</a:t>
              </a:r>
              <a:endParaRPr lang="en-US" sz="1400"/>
            </a:p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92166" name="Oval 6"/>
            <p:cNvSpPr>
              <a:spLocks noChangeArrowheads="1"/>
            </p:cNvSpPr>
            <p:nvPr/>
          </p:nvSpPr>
          <p:spPr bwMode="auto">
            <a:xfrm>
              <a:off x="2640" y="1104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u="sng"/>
                <a:t>S1</a:t>
              </a:r>
              <a:endParaRPr lang="en-US" sz="1400"/>
            </a:p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92167" name="Oval 7"/>
            <p:cNvSpPr>
              <a:spLocks noChangeArrowheads="1"/>
            </p:cNvSpPr>
            <p:nvPr/>
          </p:nvSpPr>
          <p:spPr bwMode="auto">
            <a:xfrm>
              <a:off x="4080" y="1872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u="sng"/>
                <a:t>S11</a:t>
              </a:r>
              <a:endParaRPr lang="en-US" sz="1400"/>
            </a:p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92168" name="Oval 8"/>
            <p:cNvSpPr>
              <a:spLocks noChangeArrowheads="1"/>
            </p:cNvSpPr>
            <p:nvPr/>
          </p:nvSpPr>
          <p:spPr bwMode="auto">
            <a:xfrm>
              <a:off x="2784" y="3120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u="sng"/>
                <a:t>S110</a:t>
              </a:r>
              <a:endParaRPr lang="en-US" sz="1400"/>
            </a:p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92169" name="Oval 9"/>
            <p:cNvSpPr>
              <a:spLocks noChangeArrowheads="1"/>
            </p:cNvSpPr>
            <p:nvPr/>
          </p:nvSpPr>
          <p:spPr bwMode="auto">
            <a:xfrm>
              <a:off x="1296" y="2976"/>
              <a:ext cx="624" cy="62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u="sng"/>
                <a:t>S1101</a:t>
              </a:r>
              <a:endParaRPr lang="en-US" sz="1400"/>
            </a:p>
            <a:p>
              <a:pPr algn="ctr"/>
              <a:r>
                <a:rPr lang="en-US" sz="1400"/>
                <a:t>1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536" y="1359"/>
              <a:ext cx="1104" cy="360"/>
              <a:chOff x="1536" y="1359"/>
              <a:chExt cx="1104" cy="360"/>
            </a:xfrm>
          </p:grpSpPr>
          <p:sp>
            <p:nvSpPr>
              <p:cNvPr id="92171" name="Line 11"/>
              <p:cNvSpPr>
                <a:spLocks noChangeShapeType="1"/>
              </p:cNvSpPr>
              <p:nvPr/>
            </p:nvSpPr>
            <p:spPr bwMode="auto">
              <a:xfrm flipV="1">
                <a:off x="1536" y="1392"/>
                <a:ext cx="110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 sz="1400"/>
              </a:p>
            </p:txBody>
          </p:sp>
          <p:sp>
            <p:nvSpPr>
              <p:cNvPr id="92172" name="Text Box 12"/>
              <p:cNvSpPr txBox="1">
                <a:spLocks noChangeArrowheads="1"/>
              </p:cNvSpPr>
              <p:nvPr/>
            </p:nvSpPr>
            <p:spPr bwMode="auto">
              <a:xfrm>
                <a:off x="1910" y="1359"/>
                <a:ext cx="30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264" y="1392"/>
              <a:ext cx="960" cy="528"/>
              <a:chOff x="3264" y="1392"/>
              <a:chExt cx="960" cy="528"/>
            </a:xfrm>
          </p:grpSpPr>
          <p:sp>
            <p:nvSpPr>
              <p:cNvPr id="92174" name="Line 14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96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 sz="1400"/>
              </a:p>
            </p:txBody>
          </p:sp>
          <p:sp>
            <p:nvSpPr>
              <p:cNvPr id="92175" name="Text Box 15"/>
              <p:cNvSpPr txBox="1">
                <a:spLocks noChangeArrowheads="1"/>
              </p:cNvSpPr>
              <p:nvPr/>
            </p:nvSpPr>
            <p:spPr bwMode="auto">
              <a:xfrm>
                <a:off x="3735" y="1503"/>
                <a:ext cx="30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360" y="2448"/>
              <a:ext cx="912" cy="864"/>
              <a:chOff x="3360" y="2448"/>
              <a:chExt cx="912" cy="864"/>
            </a:xfrm>
          </p:grpSpPr>
          <p:sp>
            <p:nvSpPr>
              <p:cNvPr id="92177" name="Line 17"/>
              <p:cNvSpPr>
                <a:spLocks noChangeShapeType="1"/>
              </p:cNvSpPr>
              <p:nvPr/>
            </p:nvSpPr>
            <p:spPr bwMode="auto">
              <a:xfrm flipH="1">
                <a:off x="3360" y="2448"/>
                <a:ext cx="912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 sz="1400"/>
              </a:p>
            </p:txBody>
          </p:sp>
          <p:sp>
            <p:nvSpPr>
              <p:cNvPr id="92178" name="Text Box 18"/>
              <p:cNvSpPr txBox="1">
                <a:spLocks noChangeArrowheads="1"/>
              </p:cNvSpPr>
              <p:nvPr/>
            </p:nvSpPr>
            <p:spPr bwMode="auto">
              <a:xfrm>
                <a:off x="3829" y="2893"/>
                <a:ext cx="30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0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920" y="3360"/>
              <a:ext cx="864" cy="519"/>
              <a:chOff x="1920" y="3360"/>
              <a:chExt cx="864" cy="519"/>
            </a:xfrm>
          </p:grpSpPr>
          <p:sp>
            <p:nvSpPr>
              <p:cNvPr id="92180" name="Line 20"/>
              <p:cNvSpPr>
                <a:spLocks noChangeShapeType="1"/>
              </p:cNvSpPr>
              <p:nvPr/>
            </p:nvSpPr>
            <p:spPr bwMode="auto">
              <a:xfrm flipH="1" flipV="1">
                <a:off x="1920" y="3360"/>
                <a:ext cx="864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 sz="1400"/>
              </a:p>
            </p:txBody>
          </p:sp>
          <p:sp>
            <p:nvSpPr>
              <p:cNvPr id="92181" name="Text Box 21"/>
              <p:cNvSpPr txBox="1">
                <a:spLocks noChangeArrowheads="1"/>
              </p:cNvSpPr>
              <p:nvPr/>
            </p:nvSpPr>
            <p:spPr bwMode="auto">
              <a:xfrm>
                <a:off x="2197" y="3519"/>
                <a:ext cx="30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</a:t>
                </a: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190" y="2160"/>
              <a:ext cx="346" cy="816"/>
              <a:chOff x="1190" y="2160"/>
              <a:chExt cx="346" cy="816"/>
            </a:xfrm>
          </p:grpSpPr>
          <p:sp>
            <p:nvSpPr>
              <p:cNvPr id="92183" name="Line 23"/>
              <p:cNvSpPr>
                <a:spLocks noChangeShapeType="1"/>
              </p:cNvSpPr>
              <p:nvPr/>
            </p:nvSpPr>
            <p:spPr bwMode="auto">
              <a:xfrm flipH="1" flipV="1">
                <a:off x="1296" y="2160"/>
                <a:ext cx="24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 sz="1400"/>
              </a:p>
            </p:txBody>
          </p:sp>
          <p:sp>
            <p:nvSpPr>
              <p:cNvPr id="92184" name="Text Box 24"/>
              <p:cNvSpPr txBox="1">
                <a:spLocks noChangeArrowheads="1"/>
              </p:cNvSpPr>
              <p:nvPr/>
            </p:nvSpPr>
            <p:spPr bwMode="auto">
              <a:xfrm>
                <a:off x="1190" y="2557"/>
                <a:ext cx="30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0</a:t>
                </a: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1776" y="2256"/>
              <a:ext cx="2352" cy="816"/>
              <a:chOff x="1776" y="2256"/>
              <a:chExt cx="2352" cy="816"/>
            </a:xfrm>
          </p:grpSpPr>
          <p:sp>
            <p:nvSpPr>
              <p:cNvPr id="92186" name="Line 26"/>
              <p:cNvSpPr>
                <a:spLocks noChangeShapeType="1"/>
              </p:cNvSpPr>
              <p:nvPr/>
            </p:nvSpPr>
            <p:spPr bwMode="auto">
              <a:xfrm flipV="1">
                <a:off x="1776" y="2256"/>
                <a:ext cx="2352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 sz="1400"/>
              </a:p>
            </p:txBody>
          </p:sp>
          <p:sp>
            <p:nvSpPr>
              <p:cNvPr id="92187" name="Text Box 27"/>
              <p:cNvSpPr txBox="1">
                <a:spLocks noChangeArrowheads="1"/>
              </p:cNvSpPr>
              <p:nvPr/>
            </p:nvSpPr>
            <p:spPr bwMode="auto">
              <a:xfrm>
                <a:off x="2822" y="2464"/>
                <a:ext cx="30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</a:t>
                </a:r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1488" y="2064"/>
              <a:ext cx="1440" cy="1104"/>
              <a:chOff x="1488" y="2064"/>
              <a:chExt cx="1440" cy="1104"/>
            </a:xfrm>
          </p:grpSpPr>
          <p:sp>
            <p:nvSpPr>
              <p:cNvPr id="92189" name="Line 29"/>
              <p:cNvSpPr>
                <a:spLocks noChangeShapeType="1"/>
              </p:cNvSpPr>
              <p:nvPr/>
            </p:nvSpPr>
            <p:spPr bwMode="auto">
              <a:xfrm flipH="1" flipV="1">
                <a:off x="1488" y="2064"/>
                <a:ext cx="144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 sz="1400"/>
              </a:p>
            </p:txBody>
          </p:sp>
          <p:sp>
            <p:nvSpPr>
              <p:cNvPr id="92190" name="Text Box 30"/>
              <p:cNvSpPr txBox="1">
                <a:spLocks noChangeArrowheads="1"/>
              </p:cNvSpPr>
              <p:nvPr/>
            </p:nvSpPr>
            <p:spPr bwMode="auto">
              <a:xfrm>
                <a:off x="2103" y="2369"/>
                <a:ext cx="30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0</a:t>
                </a:r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1584" y="1632"/>
              <a:ext cx="1152" cy="520"/>
              <a:chOff x="1584" y="1632"/>
              <a:chExt cx="1152" cy="520"/>
            </a:xfrm>
          </p:grpSpPr>
          <p:sp>
            <p:nvSpPr>
              <p:cNvPr id="92192" name="Line 32"/>
              <p:cNvSpPr>
                <a:spLocks noChangeShapeType="1"/>
              </p:cNvSpPr>
              <p:nvPr/>
            </p:nvSpPr>
            <p:spPr bwMode="auto">
              <a:xfrm flipH="1">
                <a:off x="1584" y="1632"/>
                <a:ext cx="115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 sz="1400"/>
              </a:p>
            </p:txBody>
          </p:sp>
          <p:sp>
            <p:nvSpPr>
              <p:cNvPr id="92193" name="Text Box 33"/>
              <p:cNvSpPr txBox="1">
                <a:spLocks noChangeArrowheads="1"/>
              </p:cNvSpPr>
              <p:nvPr/>
            </p:nvSpPr>
            <p:spPr bwMode="auto">
              <a:xfrm>
                <a:off x="2246" y="1792"/>
                <a:ext cx="30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0</a:t>
                </a:r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4608" y="2024"/>
              <a:ext cx="676" cy="943"/>
              <a:chOff x="4608" y="2024"/>
              <a:chExt cx="676" cy="943"/>
            </a:xfrm>
          </p:grpSpPr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>
                <a:off x="4608" y="2024"/>
                <a:ext cx="584" cy="640"/>
                <a:chOff x="4608" y="2024"/>
                <a:chExt cx="584" cy="640"/>
              </a:xfrm>
            </p:grpSpPr>
            <p:sp>
              <p:nvSpPr>
                <p:cNvPr id="92196" name="Freeform 36"/>
                <p:cNvSpPr>
                  <a:spLocks/>
                </p:cNvSpPr>
                <p:nvPr/>
              </p:nvSpPr>
              <p:spPr bwMode="auto">
                <a:xfrm>
                  <a:off x="4608" y="2024"/>
                  <a:ext cx="584" cy="640"/>
                </a:xfrm>
                <a:custGeom>
                  <a:avLst/>
                  <a:gdLst/>
                  <a:ahLst/>
                  <a:cxnLst>
                    <a:cxn ang="0">
                      <a:pos x="0" y="376"/>
                    </a:cxn>
                    <a:cxn ang="0">
                      <a:pos x="144" y="616"/>
                    </a:cxn>
                    <a:cxn ang="0">
                      <a:pos x="480" y="520"/>
                    </a:cxn>
                    <a:cxn ang="0">
                      <a:pos x="576" y="280"/>
                    </a:cxn>
                    <a:cxn ang="0">
                      <a:pos x="432" y="40"/>
                    </a:cxn>
                    <a:cxn ang="0">
                      <a:pos x="192" y="40"/>
                    </a:cxn>
                    <a:cxn ang="0">
                      <a:pos x="96" y="88"/>
                    </a:cxn>
                  </a:cxnLst>
                  <a:rect l="0" t="0" r="r" b="b"/>
                  <a:pathLst>
                    <a:path w="584" h="640">
                      <a:moveTo>
                        <a:pt x="0" y="376"/>
                      </a:moveTo>
                      <a:cubicBezTo>
                        <a:pt x="32" y="484"/>
                        <a:pt x="64" y="592"/>
                        <a:pt x="144" y="616"/>
                      </a:cubicBezTo>
                      <a:cubicBezTo>
                        <a:pt x="224" y="640"/>
                        <a:pt x="408" y="576"/>
                        <a:pt x="480" y="520"/>
                      </a:cubicBezTo>
                      <a:cubicBezTo>
                        <a:pt x="552" y="464"/>
                        <a:pt x="584" y="360"/>
                        <a:pt x="576" y="280"/>
                      </a:cubicBezTo>
                      <a:cubicBezTo>
                        <a:pt x="568" y="200"/>
                        <a:pt x="496" y="80"/>
                        <a:pt x="432" y="40"/>
                      </a:cubicBezTo>
                      <a:cubicBezTo>
                        <a:pt x="368" y="0"/>
                        <a:pt x="248" y="32"/>
                        <a:pt x="192" y="40"/>
                      </a:cubicBezTo>
                      <a:cubicBezTo>
                        <a:pt x="136" y="48"/>
                        <a:pt x="116" y="68"/>
                        <a:pt x="96" y="88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 sz="1400"/>
                </a:p>
              </p:txBody>
            </p:sp>
            <p:sp>
              <p:nvSpPr>
                <p:cNvPr id="9219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704" y="2064"/>
                  <a:ext cx="96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GB" sz="1400"/>
                </a:p>
              </p:txBody>
            </p:sp>
          </p:grpSp>
          <p:sp>
            <p:nvSpPr>
              <p:cNvPr id="92198" name="Text Box 38"/>
              <p:cNvSpPr txBox="1">
                <a:spLocks noChangeArrowheads="1"/>
              </p:cNvSpPr>
              <p:nvPr/>
            </p:nvSpPr>
            <p:spPr bwMode="auto">
              <a:xfrm>
                <a:off x="4982" y="2607"/>
                <a:ext cx="30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</a:t>
                </a:r>
              </a:p>
            </p:txBody>
          </p: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832" y="1120"/>
              <a:ext cx="851" cy="512"/>
              <a:chOff x="832" y="1120"/>
              <a:chExt cx="851" cy="512"/>
            </a:xfrm>
          </p:grpSpPr>
          <p:grpSp>
            <p:nvGrpSpPr>
              <p:cNvPr id="14" name="Group 40"/>
              <p:cNvGrpSpPr>
                <a:grpSpLocks/>
              </p:cNvGrpSpPr>
              <p:nvPr/>
            </p:nvGrpSpPr>
            <p:grpSpPr bwMode="auto">
              <a:xfrm>
                <a:off x="832" y="1120"/>
                <a:ext cx="616" cy="512"/>
                <a:chOff x="832" y="1120"/>
                <a:chExt cx="616" cy="512"/>
              </a:xfrm>
            </p:grpSpPr>
            <p:sp>
              <p:nvSpPr>
                <p:cNvPr id="92201" name="Freeform 41"/>
                <p:cNvSpPr>
                  <a:spLocks/>
                </p:cNvSpPr>
                <p:nvPr/>
              </p:nvSpPr>
              <p:spPr bwMode="auto">
                <a:xfrm>
                  <a:off x="832" y="1120"/>
                  <a:ext cx="616" cy="512"/>
                </a:xfrm>
                <a:custGeom>
                  <a:avLst/>
                  <a:gdLst/>
                  <a:ahLst/>
                  <a:cxnLst>
                    <a:cxn ang="0">
                      <a:pos x="512" y="416"/>
                    </a:cxn>
                    <a:cxn ang="0">
                      <a:pos x="608" y="224"/>
                    </a:cxn>
                    <a:cxn ang="0">
                      <a:pos x="464" y="32"/>
                    </a:cxn>
                    <a:cxn ang="0">
                      <a:pos x="176" y="32"/>
                    </a:cxn>
                    <a:cxn ang="0">
                      <a:pos x="32" y="176"/>
                    </a:cxn>
                    <a:cxn ang="0">
                      <a:pos x="32" y="416"/>
                    </a:cxn>
                    <a:cxn ang="0">
                      <a:pos x="224" y="512"/>
                    </a:cxn>
                  </a:cxnLst>
                  <a:rect l="0" t="0" r="r" b="b"/>
                  <a:pathLst>
                    <a:path w="616" h="512">
                      <a:moveTo>
                        <a:pt x="512" y="416"/>
                      </a:moveTo>
                      <a:cubicBezTo>
                        <a:pt x="564" y="352"/>
                        <a:pt x="616" y="288"/>
                        <a:pt x="608" y="224"/>
                      </a:cubicBezTo>
                      <a:cubicBezTo>
                        <a:pt x="600" y="160"/>
                        <a:pt x="536" y="64"/>
                        <a:pt x="464" y="32"/>
                      </a:cubicBezTo>
                      <a:cubicBezTo>
                        <a:pt x="392" y="0"/>
                        <a:pt x="248" y="8"/>
                        <a:pt x="176" y="32"/>
                      </a:cubicBezTo>
                      <a:cubicBezTo>
                        <a:pt x="104" y="56"/>
                        <a:pt x="56" y="112"/>
                        <a:pt x="32" y="176"/>
                      </a:cubicBezTo>
                      <a:cubicBezTo>
                        <a:pt x="8" y="240"/>
                        <a:pt x="0" y="360"/>
                        <a:pt x="32" y="416"/>
                      </a:cubicBezTo>
                      <a:cubicBezTo>
                        <a:pt x="64" y="472"/>
                        <a:pt x="144" y="492"/>
                        <a:pt x="224" y="512"/>
                      </a:cubicBezTo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 sz="1400"/>
                </a:p>
              </p:txBody>
            </p:sp>
            <p:sp>
              <p:nvSpPr>
                <p:cNvPr id="92202" name="Line 42"/>
                <p:cNvSpPr>
                  <a:spLocks noChangeShapeType="1"/>
                </p:cNvSpPr>
                <p:nvPr/>
              </p:nvSpPr>
              <p:spPr bwMode="auto">
                <a:xfrm>
                  <a:off x="912" y="1584"/>
                  <a:ext cx="144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GB" sz="1400"/>
                </a:p>
              </p:txBody>
            </p:sp>
          </p:grpSp>
          <p:sp>
            <p:nvSpPr>
              <p:cNvPr id="92203" name="Text Box 43"/>
              <p:cNvSpPr txBox="1">
                <a:spLocks noChangeArrowheads="1"/>
              </p:cNvSpPr>
              <p:nvPr/>
            </p:nvSpPr>
            <p:spPr bwMode="auto">
              <a:xfrm>
                <a:off x="1381" y="1167"/>
                <a:ext cx="30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0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88" y="2016"/>
              <a:ext cx="720" cy="768"/>
              <a:chOff x="288" y="2016"/>
              <a:chExt cx="720" cy="768"/>
            </a:xfrm>
          </p:grpSpPr>
          <p:sp>
            <p:nvSpPr>
              <p:cNvPr id="92205" name="AutoShape 45"/>
              <p:cNvSpPr>
                <a:spLocks noChangeArrowheads="1"/>
              </p:cNvSpPr>
              <p:nvPr/>
            </p:nvSpPr>
            <p:spPr bwMode="auto">
              <a:xfrm>
                <a:off x="288" y="2448"/>
                <a:ext cx="672" cy="33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/>
                  <a:t>CLR</a:t>
                </a:r>
              </a:p>
            </p:txBody>
          </p:sp>
          <p:sp>
            <p:nvSpPr>
              <p:cNvPr id="92206" name="Line 46"/>
              <p:cNvSpPr>
                <a:spLocks noChangeShapeType="1"/>
              </p:cNvSpPr>
              <p:nvPr/>
            </p:nvSpPr>
            <p:spPr bwMode="auto">
              <a:xfrm flipV="1">
                <a:off x="576" y="2016"/>
                <a:ext cx="432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GB" sz="1400"/>
              </a:p>
            </p:txBody>
          </p:sp>
        </p:grpSp>
      </p:grpSp>
      <p:sp>
        <p:nvSpPr>
          <p:cNvPr id="92207" name="Rectangle 47"/>
          <p:cNvSpPr>
            <a:spLocks noChangeArrowheads="1"/>
          </p:cNvSpPr>
          <p:nvPr/>
        </p:nvSpPr>
        <p:spPr bwMode="auto">
          <a:xfrm>
            <a:off x="1676400" y="723900"/>
            <a:ext cx="83058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</a:rPr>
              <a:t>// C1: Next State</a:t>
            </a:r>
          </a:p>
          <a:p>
            <a:r>
              <a:rPr lang="en-US" dirty="0">
                <a:latin typeface="Courier New" pitchFamily="49" charset="0"/>
              </a:rPr>
              <a:t>always @(</a:t>
            </a:r>
            <a:r>
              <a:rPr lang="en-US" dirty="0" err="1">
                <a:latin typeface="Courier New" pitchFamily="49" charset="0"/>
              </a:rPr>
              <a:t>present_state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or</a:t>
            </a:r>
            <a:r>
              <a:rPr lang="en-US" dirty="0">
                <a:latin typeface="Courier New" pitchFamily="49" charset="0"/>
              </a:rPr>
              <a:t> din)</a:t>
            </a:r>
          </a:p>
          <a:p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begin</a:t>
            </a:r>
          </a:p>
          <a:p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</a:rPr>
              <a:t>case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present_state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</a:rPr>
              <a:t>	S0: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(din == 1) </a:t>
            </a:r>
          </a:p>
          <a:p>
            <a:r>
              <a:rPr lang="en-US" dirty="0">
                <a:latin typeface="Courier New" pitchFamily="49" charset="0"/>
              </a:rPr>
              <a:t>	    	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 = S1;</a:t>
            </a:r>
          </a:p>
          <a:p>
            <a:r>
              <a:rPr lang="en-US" dirty="0">
                <a:latin typeface="Courier New" pitchFamily="49" charset="0"/>
              </a:rPr>
              <a:t>	    </a:t>
            </a:r>
            <a:r>
              <a:rPr lang="en-US" b="1" dirty="0"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 = S0;</a:t>
            </a:r>
          </a:p>
          <a:p>
            <a:r>
              <a:rPr lang="en-US" dirty="0">
                <a:latin typeface="Courier New" pitchFamily="49" charset="0"/>
              </a:rPr>
              <a:t>	S1: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(din == 1) </a:t>
            </a:r>
          </a:p>
          <a:p>
            <a:r>
              <a:rPr lang="en-US" dirty="0">
                <a:latin typeface="Courier New" pitchFamily="49" charset="0"/>
              </a:rPr>
              <a:t>	    	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 = S11;</a:t>
            </a:r>
          </a:p>
          <a:p>
            <a:r>
              <a:rPr lang="en-US" dirty="0">
                <a:latin typeface="Courier New" pitchFamily="49" charset="0"/>
              </a:rPr>
              <a:t>	    </a:t>
            </a:r>
            <a:r>
              <a:rPr lang="en-US" b="1" dirty="0">
                <a:latin typeface="Courier New" pitchFamily="49" charset="0"/>
              </a:rPr>
              <a:t>else 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 = S0;</a:t>
            </a:r>
          </a:p>
          <a:p>
            <a:r>
              <a:rPr lang="en-US" dirty="0">
                <a:latin typeface="Courier New" pitchFamily="49" charset="0"/>
              </a:rPr>
              <a:t>	S11: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(din == 0) </a:t>
            </a:r>
          </a:p>
          <a:p>
            <a:r>
              <a:rPr lang="en-US" dirty="0">
                <a:latin typeface="Courier New" pitchFamily="49" charset="0"/>
              </a:rPr>
              <a:t>	    	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 = S110;</a:t>
            </a:r>
          </a:p>
          <a:p>
            <a:r>
              <a:rPr lang="en-US" dirty="0">
                <a:latin typeface="Courier New" pitchFamily="49" charset="0"/>
              </a:rPr>
              <a:t>	     </a:t>
            </a:r>
            <a:r>
              <a:rPr lang="en-US" b="1" dirty="0"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 = S11;</a:t>
            </a:r>
          </a:p>
          <a:p>
            <a:r>
              <a:rPr lang="en-US" dirty="0">
                <a:latin typeface="Courier New" pitchFamily="49" charset="0"/>
              </a:rPr>
              <a:t>	S110: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(din == 1) </a:t>
            </a:r>
          </a:p>
          <a:p>
            <a:r>
              <a:rPr lang="en-US" dirty="0">
                <a:latin typeface="Courier New" pitchFamily="49" charset="0"/>
              </a:rPr>
              <a:t>	    	   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 = S1101;</a:t>
            </a:r>
          </a:p>
          <a:p>
            <a:r>
              <a:rPr lang="en-US" dirty="0">
                <a:latin typeface="Courier New" pitchFamily="49" charset="0"/>
              </a:rPr>
              <a:t>	      </a:t>
            </a:r>
            <a:r>
              <a:rPr lang="en-US" b="1" dirty="0"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 = S0;</a:t>
            </a:r>
          </a:p>
          <a:p>
            <a:r>
              <a:rPr lang="en-US" dirty="0">
                <a:latin typeface="Courier New" pitchFamily="49" charset="0"/>
              </a:rPr>
              <a:t>	S1101: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(din == 0) </a:t>
            </a:r>
          </a:p>
          <a:p>
            <a:r>
              <a:rPr lang="en-US" dirty="0">
                <a:latin typeface="Courier New" pitchFamily="49" charset="0"/>
              </a:rPr>
              <a:t>	    	   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 = S0;</a:t>
            </a:r>
          </a:p>
          <a:p>
            <a:r>
              <a:rPr lang="en-US" dirty="0">
                <a:latin typeface="Courier New" pitchFamily="49" charset="0"/>
              </a:rPr>
              <a:t>	       </a:t>
            </a:r>
            <a:r>
              <a:rPr lang="en-US" b="1" dirty="0">
                <a:latin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 dirty="0">
                <a:latin typeface="Courier New" pitchFamily="49" charset="0"/>
              </a:rPr>
              <a:t> = S11;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default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next_state</a:t>
            </a:r>
            <a:r>
              <a:rPr lang="en-US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</a:rPr>
              <a:t>S0; </a:t>
            </a:r>
          </a:p>
          <a:p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endcase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end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B454-BF82-4EF3-9837-C5F98BA085D6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seqdet.v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55840" y="3881438"/>
            <a:ext cx="5562600" cy="2589212"/>
            <a:chOff x="2171" y="2445"/>
            <a:chExt cx="3504" cy="1631"/>
          </a:xfrm>
        </p:grpSpPr>
        <p:pic>
          <p:nvPicPr>
            <p:cNvPr id="9421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3" y="2461"/>
              <a:ext cx="3427" cy="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4214" name="Text Box 6"/>
            <p:cNvSpPr txBox="1">
              <a:spLocks noChangeArrowheads="1"/>
            </p:cNvSpPr>
            <p:nvPr/>
          </p:nvSpPr>
          <p:spPr bwMode="auto">
            <a:xfrm>
              <a:off x="4251" y="2445"/>
              <a:ext cx="2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clr</a:t>
              </a:r>
            </a:p>
          </p:txBody>
        </p:sp>
        <p:sp>
          <p:nvSpPr>
            <p:cNvPr id="94215" name="Rectangle 7" descr="Parchment"/>
            <p:cNvSpPr>
              <a:spLocks noChangeArrowheads="1"/>
            </p:cNvSpPr>
            <p:nvPr/>
          </p:nvSpPr>
          <p:spPr bwMode="auto">
            <a:xfrm>
              <a:off x="3956" y="2504"/>
              <a:ext cx="267" cy="126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5307" y="3129"/>
              <a:ext cx="3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dout</a:t>
              </a:r>
            </a:p>
          </p:txBody>
        </p:sp>
        <p:sp>
          <p:nvSpPr>
            <p:cNvPr id="94217" name="Rectangle 9" descr="Parchment"/>
            <p:cNvSpPr>
              <a:spLocks noChangeArrowheads="1"/>
            </p:cNvSpPr>
            <p:nvPr/>
          </p:nvSpPr>
          <p:spPr bwMode="auto">
            <a:xfrm>
              <a:off x="5356" y="2976"/>
              <a:ext cx="267" cy="126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218" name="Text Box 10"/>
            <p:cNvSpPr txBox="1">
              <a:spLocks noChangeArrowheads="1"/>
            </p:cNvSpPr>
            <p:nvPr/>
          </p:nvSpPr>
          <p:spPr bwMode="auto">
            <a:xfrm>
              <a:off x="2398" y="3235"/>
              <a:ext cx="2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din</a:t>
              </a:r>
            </a:p>
          </p:txBody>
        </p:sp>
        <p:sp>
          <p:nvSpPr>
            <p:cNvPr id="94219" name="Rectangle 11" descr="Parchment"/>
            <p:cNvSpPr>
              <a:spLocks noChangeArrowheads="1"/>
            </p:cNvSpPr>
            <p:nvPr/>
          </p:nvSpPr>
          <p:spPr bwMode="auto">
            <a:xfrm>
              <a:off x="2171" y="3414"/>
              <a:ext cx="267" cy="126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6312024" y="2708921"/>
            <a:ext cx="2880321" cy="14820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1981200" y="1355726"/>
            <a:ext cx="73152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// C2: Outputs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always</a:t>
            </a:r>
            <a:r>
              <a:rPr lang="en-US" sz="2000" dirty="0">
                <a:latin typeface="Courier New" pitchFamily="49" charset="0"/>
              </a:rPr>
              <a:t> @(</a:t>
            </a:r>
            <a:r>
              <a:rPr lang="en-US" sz="2000" dirty="0" err="1">
                <a:latin typeface="Courier New" pitchFamily="49" charset="0"/>
              </a:rPr>
              <a:t>present_state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begin</a:t>
            </a:r>
          </a:p>
          <a:p>
            <a:r>
              <a:rPr lang="en-US" sz="2000" dirty="0">
                <a:latin typeface="Courier New" pitchFamily="49" charset="0"/>
              </a:rPr>
              <a:t>	   </a:t>
            </a:r>
            <a:r>
              <a:rPr lang="en-US" sz="2000" b="1" dirty="0">
                <a:latin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present_state</a:t>
            </a:r>
            <a:r>
              <a:rPr lang="en-US" sz="2000" dirty="0">
                <a:latin typeface="Courier New" pitchFamily="49" charset="0"/>
              </a:rPr>
              <a:t> == S1101) </a:t>
            </a:r>
          </a:p>
          <a:p>
            <a:r>
              <a:rPr lang="en-US" sz="2000" dirty="0">
                <a:latin typeface="Courier New" pitchFamily="49" charset="0"/>
              </a:rPr>
              <a:t>	    	</a:t>
            </a:r>
            <a:r>
              <a:rPr lang="en-US" sz="2000" dirty="0" err="1">
                <a:latin typeface="Courier New" pitchFamily="49" charset="0"/>
              </a:rPr>
              <a:t>dout</a:t>
            </a:r>
            <a:r>
              <a:rPr lang="en-US" sz="2000" dirty="0">
                <a:latin typeface="Courier New" pitchFamily="49" charset="0"/>
              </a:rPr>
              <a:t> &lt;=1;</a:t>
            </a:r>
          </a:p>
          <a:p>
            <a:r>
              <a:rPr lang="en-US" sz="2000" dirty="0">
                <a:latin typeface="Courier New" pitchFamily="49" charset="0"/>
              </a:rPr>
              <a:t>	   </a:t>
            </a:r>
            <a:r>
              <a:rPr lang="en-US" sz="2000" b="1" dirty="0">
                <a:latin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dout</a:t>
            </a:r>
            <a:r>
              <a:rPr lang="en-US" sz="2000" dirty="0">
                <a:latin typeface="Courier New" pitchFamily="49" charset="0"/>
              </a:rPr>
              <a:t> &lt;= 0;</a:t>
            </a:r>
          </a:p>
          <a:p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end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r>
              <a:rPr lang="en-US" sz="2000" b="1" dirty="0" err="1">
                <a:latin typeface="Courier New" pitchFamily="49" charset="0"/>
              </a:rPr>
              <a:t>endmodule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B454-BF82-4EF3-9837-C5F98BA085D6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67600" cy="734946"/>
          </a:xfrm>
        </p:spPr>
        <p:txBody>
          <a:bodyPr/>
          <a:lstStyle/>
          <a:p>
            <a:pPr algn="just"/>
            <a:r>
              <a:rPr lang="en-US" sz="3200" dirty="0"/>
              <a:t>Two Design Approaches: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001483" y="1085175"/>
            <a:ext cx="4856298" cy="4873752"/>
          </a:xfrm>
        </p:spPr>
        <p:txBody>
          <a:bodyPr/>
          <a:lstStyle/>
          <a:p>
            <a:pPr algn="just"/>
            <a:r>
              <a:rPr lang="en-IN" sz="2800" dirty="0"/>
              <a:t>Moore FSM: </a:t>
            </a:r>
            <a:r>
              <a:rPr lang="en-IN" sz="2500" dirty="0"/>
              <a:t>outputs are only a function of the present state.</a:t>
            </a:r>
          </a:p>
          <a:p>
            <a:pPr algn="just"/>
            <a:endParaRPr lang="en-IN" sz="2500" dirty="0"/>
          </a:p>
          <a:p>
            <a:pPr algn="just"/>
            <a:endParaRPr lang="en-IN" sz="2500" dirty="0"/>
          </a:p>
          <a:p>
            <a:pPr algn="just"/>
            <a:endParaRPr lang="en-IN" sz="2500" dirty="0"/>
          </a:p>
          <a:p>
            <a:pPr algn="just"/>
            <a:r>
              <a:rPr lang="en-IN" dirty="0"/>
              <a:t>Mealy FSM</a:t>
            </a:r>
          </a:p>
          <a:p>
            <a:pPr lvl="1" algn="just"/>
            <a:r>
              <a:rPr lang="en-IN" dirty="0"/>
              <a:t>One or more of the outputs are functions of the present state and the inputs.</a:t>
            </a:r>
          </a:p>
          <a:p>
            <a:endParaRPr lang="en-GB" dirty="0"/>
          </a:p>
          <a:p>
            <a:pPr algn="just"/>
            <a:endParaRPr lang="en-IN" sz="2500" dirty="0"/>
          </a:p>
          <a:p>
            <a:pPr algn="just"/>
            <a:endParaRPr lang="en-IN" sz="2500" dirty="0"/>
          </a:p>
          <a:p>
            <a:pPr algn="just"/>
            <a:endParaRPr lang="en-IN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3</a:t>
            </a:fld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1747534" y="2348881"/>
            <a:ext cx="5932642" cy="1384815"/>
            <a:chOff x="-74476" y="4667385"/>
            <a:chExt cx="9268697" cy="1785950"/>
          </a:xfrm>
        </p:grpSpPr>
        <p:sp>
          <p:nvSpPr>
            <p:cNvPr id="6" name="Rounded Rectangle 5"/>
            <p:cNvSpPr/>
            <p:nvPr/>
          </p:nvSpPr>
          <p:spPr>
            <a:xfrm>
              <a:off x="1338829" y="4667385"/>
              <a:ext cx="1947287" cy="12858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Circuit for Next-state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01955" y="4667385"/>
              <a:ext cx="1566547" cy="12858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400" dirty="0"/>
                <a:t>State registers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00760" y="4667385"/>
              <a:ext cx="1428760" cy="128588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400" dirty="0"/>
                <a:t>Output logic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-74476" y="4881699"/>
              <a:ext cx="1413305" cy="8572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357553" y="4881699"/>
              <a:ext cx="566075" cy="8572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568502" y="4881699"/>
              <a:ext cx="432258" cy="8572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7500959" y="4881699"/>
              <a:ext cx="1693262" cy="8572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Outputs</a:t>
              </a:r>
            </a:p>
          </p:txBody>
        </p:sp>
        <p:sp>
          <p:nvSpPr>
            <p:cNvPr id="13" name="U-Turn Arrow 12"/>
            <p:cNvSpPr/>
            <p:nvPr/>
          </p:nvSpPr>
          <p:spPr>
            <a:xfrm rot="10800000">
              <a:off x="2143108" y="5953269"/>
              <a:ext cx="2786082" cy="500066"/>
            </a:xfrm>
            <a:prstGeom prst="uturnArrow">
              <a:avLst>
                <a:gd name="adj1" fmla="val 37191"/>
                <a:gd name="adj2" fmla="val 25000"/>
                <a:gd name="adj3" fmla="val 38932"/>
                <a:gd name="adj4" fmla="val 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 descr="https://www.rfwireless-world.com/images/Moore-Machine-FSM-diagra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586" y="1085176"/>
            <a:ext cx="4039415" cy="193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620254" y="5253859"/>
            <a:ext cx="6059923" cy="1393038"/>
            <a:chOff x="183250" y="2561001"/>
            <a:chExt cx="8952430" cy="2439635"/>
          </a:xfrm>
        </p:grpSpPr>
        <p:sp>
          <p:nvSpPr>
            <p:cNvPr id="16" name="Rounded Rectangle 15"/>
            <p:cNvSpPr/>
            <p:nvPr/>
          </p:nvSpPr>
          <p:spPr>
            <a:xfrm>
              <a:off x="1643042" y="3061065"/>
              <a:ext cx="1643074" cy="143950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600" dirty="0"/>
                <a:t>Circuit for Next-state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14744" y="3061065"/>
              <a:ext cx="1857388" cy="143950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600" dirty="0"/>
                <a:t>State registers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000760" y="3061065"/>
              <a:ext cx="1428760" cy="143950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600" dirty="0"/>
                <a:t>Output logic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83250" y="3429001"/>
              <a:ext cx="1459792" cy="10715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Inputs</a:t>
              </a: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357554" y="3429000"/>
              <a:ext cx="366714" cy="8572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5634046" y="3429000"/>
              <a:ext cx="366714" cy="8572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7459254" y="3197000"/>
              <a:ext cx="1676426" cy="1137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Outputs</a:t>
              </a:r>
            </a:p>
          </p:txBody>
        </p:sp>
        <p:sp>
          <p:nvSpPr>
            <p:cNvPr id="23" name="U-Turn Arrow 22"/>
            <p:cNvSpPr/>
            <p:nvPr/>
          </p:nvSpPr>
          <p:spPr>
            <a:xfrm rot="10800000">
              <a:off x="2285984" y="4500570"/>
              <a:ext cx="2428892" cy="500066"/>
            </a:xfrm>
            <a:prstGeom prst="uturnArrow">
              <a:avLst>
                <a:gd name="adj1" fmla="val 26742"/>
                <a:gd name="adj2" fmla="val 25000"/>
                <a:gd name="adj3" fmla="val 38932"/>
                <a:gd name="adj4" fmla="val 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U-Turn Arrow 23"/>
            <p:cNvSpPr/>
            <p:nvPr/>
          </p:nvSpPr>
          <p:spPr>
            <a:xfrm>
              <a:off x="785785" y="2561001"/>
              <a:ext cx="6104366" cy="1082314"/>
            </a:xfrm>
            <a:prstGeom prst="uturnArrow">
              <a:avLst>
                <a:gd name="adj1" fmla="val 10301"/>
                <a:gd name="adj2" fmla="val 24272"/>
                <a:gd name="adj3" fmla="val 16228"/>
                <a:gd name="adj4" fmla="val 0"/>
                <a:gd name="adj5" fmla="val 439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" descr="Related imag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868" y="3796655"/>
            <a:ext cx="3439413" cy="16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and Useful Example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Level To Pulse Converter </a:t>
            </a:r>
          </a:p>
          <a:p>
            <a:pPr lvl="1"/>
            <a:r>
              <a:rPr lang="en-US" dirty="0"/>
              <a:t>Synchronous rising-edge detector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uses: Buttons and switches pressed by humans for arbitrary periods of time,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1624" y="2492896"/>
            <a:ext cx="6382710" cy="1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3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Could be designed by Moore and Mealy State machines</a:t>
            </a:r>
            <a:endParaRPr lang="fa-IR" dirty="0"/>
          </a:p>
          <a:p>
            <a:endParaRPr lang="en-US" dirty="0"/>
          </a:p>
          <a:p>
            <a:r>
              <a:rPr lang="en-US" dirty="0"/>
              <a:t>Moore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Mealy Design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4551286"/>
            <a:ext cx="3703290" cy="1922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842" y="2431469"/>
            <a:ext cx="5414590" cy="16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6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4082"/>
          </a:xfrm>
        </p:spPr>
        <p:txBody>
          <a:bodyPr>
            <a:normAutofit/>
          </a:bodyPr>
          <a:lstStyle/>
          <a:p>
            <a:r>
              <a:rPr lang="en-GB" dirty="0"/>
              <a:t>Naming the States and Encoding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124744"/>
            <a:ext cx="7467600" cy="534920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Guideline</a:t>
            </a:r>
            <a:r>
              <a:rPr lang="en-US" dirty="0"/>
              <a:t>: make state assignments using parameters with symbolic state names.</a:t>
            </a:r>
          </a:p>
          <a:p>
            <a:pPr lvl="1"/>
            <a:r>
              <a:rPr lang="en-US" dirty="0"/>
              <a:t>Defining and using symbolic state names makes the Verilog code more readable and eases the task of redefining states if necessary. </a:t>
            </a:r>
          </a:p>
          <a:p>
            <a:endParaRPr lang="en-GB" dirty="0"/>
          </a:p>
          <a:p>
            <a:r>
              <a:rPr lang="en-GB" dirty="0"/>
              <a:t>Better to use </a:t>
            </a:r>
            <a:r>
              <a:rPr lang="en-GB" dirty="0" err="1"/>
              <a:t>localparam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States should be visible within the module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localparam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WAIT   =	1,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Detect =	2,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Finish =	3;</a:t>
            </a:r>
          </a:p>
          <a:p>
            <a:pPr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Declare two variables</a:t>
            </a:r>
          </a:p>
          <a:p>
            <a:pPr lvl="1"/>
            <a:r>
              <a:rPr lang="en-GB" dirty="0"/>
              <a:t>current state</a:t>
            </a:r>
          </a:p>
          <a:p>
            <a:pPr lvl="1"/>
            <a:r>
              <a:rPr lang="en-GB" dirty="0"/>
              <a:t>next state</a:t>
            </a:r>
          </a:p>
          <a:p>
            <a:pPr>
              <a:buNone/>
            </a:pP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[1:0]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current_state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 // Current state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 // Next state</a:t>
            </a:r>
          </a:p>
          <a:p>
            <a:pPr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19776"/>
          </a:xfrm>
        </p:spPr>
        <p:txBody>
          <a:bodyPr/>
          <a:lstStyle/>
          <a:p>
            <a:r>
              <a:rPr lang="en-GB" dirty="0"/>
              <a:t>State 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775520" y="1124744"/>
                <a:ext cx="4752528" cy="573325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Different ways to encode the state register</a:t>
                </a:r>
              </a:p>
              <a:p>
                <a:pPr lvl="1"/>
                <a:r>
                  <a:rPr lang="en-US" dirty="0"/>
                  <a:t>Binary</a:t>
                </a:r>
              </a:p>
              <a:p>
                <a:pPr lvl="2"/>
                <a:r>
                  <a:rPr lang="en-US" dirty="0"/>
                  <a:t>For N states, use ceil(l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 bits</a:t>
                </a:r>
              </a:p>
              <a:p>
                <a:pPr lvl="2"/>
                <a:r>
                  <a:rPr lang="en-US" dirty="0"/>
                  <a:t>Most efficient use of state registers, </a:t>
                </a:r>
              </a:p>
              <a:p>
                <a:pPr lvl="2"/>
                <a:r>
                  <a:rPr lang="en-US" dirty="0"/>
                  <a:t>but requires more complicated combinational logic to detect when in a particular state.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One Hot:</a:t>
                </a:r>
              </a:p>
              <a:p>
                <a:pPr lvl="2"/>
                <a:r>
                  <a:rPr lang="en-US" dirty="0"/>
                  <a:t>For N states, use N bits to encode the state where the bit corresponding to the current state is 1, all the others 0. </a:t>
                </a:r>
              </a:p>
              <a:p>
                <a:pPr lvl="2"/>
                <a:r>
                  <a:rPr lang="en-US" dirty="0"/>
                  <a:t>Tradeoffs: more state registers, but often much less combinational logic since state decoding is trivial.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Gray: Efficient size and can have good speed</a:t>
                </a:r>
              </a:p>
              <a:p>
                <a:pPr lvl="1"/>
                <a:r>
                  <a:rPr lang="en-US" dirty="0"/>
                  <a:t>…..</a:t>
                </a:r>
              </a:p>
              <a:p>
                <a:pPr lvl="1"/>
                <a:endParaRPr lang="en-GB" dirty="0"/>
              </a:p>
              <a:p>
                <a:r>
                  <a:rPr lang="en-US" dirty="0"/>
                  <a:t>Which is the best?</a:t>
                </a:r>
              </a:p>
              <a:p>
                <a:pPr lvl="1"/>
                <a:r>
                  <a:rPr lang="en-US" dirty="0"/>
                  <a:t>Depends on the number of states, inputs to the FSM, complexity of transitions</a:t>
                </a:r>
              </a:p>
              <a:p>
                <a:pPr lvl="1"/>
                <a:r>
                  <a:rPr lang="en-US" dirty="0"/>
                  <a:t>We can build our FSM and then synthesize it for each encoding and compare size and speed.</a:t>
                </a:r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775520" y="1124744"/>
                <a:ext cx="4752528" cy="5733256"/>
              </a:xfrm>
              <a:blipFill>
                <a:blip r:embed="rId2"/>
                <a:stretch>
                  <a:fillRect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8764" y="1340768"/>
            <a:ext cx="3960440" cy="196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2780" y="3991373"/>
            <a:ext cx="3672408" cy="165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Write Verilog</a:t>
            </a:r>
            <a:br>
              <a:rPr lang="en-US" sz="4000" dirty="0"/>
            </a:br>
            <a:endParaRPr lang="en-IN" sz="3800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196752"/>
            <a:ext cx="7931224" cy="5277200"/>
          </a:xfrm>
        </p:spPr>
        <p:txBody>
          <a:bodyPr/>
          <a:lstStyle/>
          <a:p>
            <a:pPr algn="just"/>
            <a:r>
              <a:rPr lang="en-IN" b="1" dirty="0"/>
              <a:t>Two Always Block FSM Style (Good Style)</a:t>
            </a:r>
          </a:p>
          <a:p>
            <a:pPr algn="just"/>
            <a:r>
              <a:rPr lang="en-IN" dirty="0"/>
              <a:t>Most popular Verilog coding styles to describe FSM </a:t>
            </a:r>
          </a:p>
          <a:p>
            <a:pPr lvl="1" algn="just"/>
            <a:r>
              <a:rPr lang="en-IN" i="1" dirty="0">
                <a:solidFill>
                  <a:srgbClr val="FF0066"/>
                </a:solidFill>
              </a:rPr>
              <a:t>One combinational always </a:t>
            </a:r>
            <a:r>
              <a:rPr lang="en-IN" dirty="0"/>
              <a:t>to generate </a:t>
            </a:r>
            <a:r>
              <a:rPr lang="en-IN" i="1" dirty="0">
                <a:solidFill>
                  <a:srgbClr val="FF0066"/>
                </a:solidFill>
              </a:rPr>
              <a:t>next-state register and outputs.</a:t>
            </a:r>
          </a:p>
          <a:p>
            <a:pPr lvl="2" algn="just"/>
            <a:r>
              <a:rPr lang="en-IN" i="1" dirty="0">
                <a:solidFill>
                  <a:srgbClr val="FF0066"/>
                </a:solidFill>
              </a:rPr>
              <a:t>Some designers prefer to divide this always to 2 always blocks: one for next sate and the other for outputs.</a:t>
            </a:r>
            <a:endParaRPr lang="en-IN" dirty="0"/>
          </a:p>
          <a:p>
            <a:pPr lvl="1" algn="just"/>
            <a:r>
              <a:rPr lang="en-IN" i="1" dirty="0">
                <a:solidFill>
                  <a:srgbClr val="FF0066"/>
                </a:solidFill>
              </a:rPr>
              <a:t>One</a:t>
            </a:r>
            <a:r>
              <a:rPr lang="en-IN" dirty="0"/>
              <a:t> </a:t>
            </a:r>
            <a:r>
              <a:rPr lang="en-IN" i="1" dirty="0">
                <a:solidFill>
                  <a:srgbClr val="FF0066"/>
                </a:solidFill>
              </a:rPr>
              <a:t>sequential always </a:t>
            </a:r>
            <a:r>
              <a:rPr lang="en-IN" dirty="0"/>
              <a:t>to update current</a:t>
            </a:r>
            <a:r>
              <a:rPr lang="en-IN" i="1" dirty="0">
                <a:solidFill>
                  <a:srgbClr val="FF0066"/>
                </a:solidFill>
              </a:rPr>
              <a:t> state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6952" y="3907006"/>
            <a:ext cx="7380312" cy="274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Example (Moore </a:t>
            </a:r>
            <a:r>
              <a:rPr lang="en-IN" sz="3200" b="1" dirty="0" err="1"/>
              <a:t>Dsign</a:t>
            </a:r>
            <a:r>
              <a:rPr lang="en-IN" sz="3200" b="1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916832"/>
            <a:ext cx="7467600" cy="49411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level_to_pulse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input L, reset,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	output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P);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[1:0] state;</a:t>
            </a:r>
            <a:r>
              <a:rPr lang="en-GB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//Current State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[1:0]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next_state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localparam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[1:0] 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Wait = 2'b00,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Detect = 2'b01, 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Finish = 2'b11;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5BCE9AC-031D-4EAA-B9FD-3503C6629440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5804" y="4581129"/>
            <a:ext cx="6487213" cy="21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1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18621</TotalTime>
  <Words>1924</Words>
  <Application>Microsoft Office PowerPoint</Application>
  <PresentationFormat>Widescreen</PresentationFormat>
  <Paragraphs>380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Century Schoolbook</vt:lpstr>
      <vt:lpstr>Comic Sans MS</vt:lpstr>
      <vt:lpstr>Courier New</vt:lpstr>
      <vt:lpstr>Wingdings</vt:lpstr>
      <vt:lpstr>Wingdings 2</vt:lpstr>
      <vt:lpstr>Oriel</vt:lpstr>
      <vt:lpstr>Finite State Machine</vt:lpstr>
      <vt:lpstr>Introduction</vt:lpstr>
      <vt:lpstr>Two Design Approaches:</vt:lpstr>
      <vt:lpstr>A Simple and Useful Example </vt:lpstr>
      <vt:lpstr>Design Approaches</vt:lpstr>
      <vt:lpstr>Naming the States and Encoding </vt:lpstr>
      <vt:lpstr>State  Encoding</vt:lpstr>
      <vt:lpstr>Write Verilog </vt:lpstr>
      <vt:lpstr>Example (Moore Dsign)</vt:lpstr>
      <vt:lpstr>PowerPoint Presentation</vt:lpstr>
      <vt:lpstr>Output Logic</vt:lpstr>
      <vt:lpstr>Circuit for Output</vt:lpstr>
      <vt:lpstr>Example (Mealy Dsign)</vt:lpstr>
      <vt:lpstr>PowerPoint Presentation</vt:lpstr>
      <vt:lpstr>One Always Block FSM Style</vt:lpstr>
      <vt:lpstr>Comparing Moore and Mealy Design</vt:lpstr>
      <vt:lpstr>Example (Moore Dsign)</vt:lpstr>
      <vt:lpstr>Example Detect input sequence 1101</vt:lpstr>
      <vt:lpstr>PowerPoint Presentation</vt:lpstr>
      <vt:lpstr>seqdet.v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FSM and Verilog Coding Styles of FSM</dc:title>
  <dc:creator>rawat</dc:creator>
  <cp:lastModifiedBy>Ehsan</cp:lastModifiedBy>
  <cp:revision>332</cp:revision>
  <dcterms:created xsi:type="dcterms:W3CDTF">2007-12-11T14:26:57Z</dcterms:created>
  <dcterms:modified xsi:type="dcterms:W3CDTF">2021-05-15T05:04:42Z</dcterms:modified>
</cp:coreProperties>
</file>