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61" r:id="rId2"/>
    <p:sldId id="262" r:id="rId3"/>
    <p:sldId id="335" r:id="rId4"/>
    <p:sldId id="315" r:id="rId5"/>
    <p:sldId id="314" r:id="rId6"/>
    <p:sldId id="336" r:id="rId7"/>
    <p:sldId id="334" r:id="rId8"/>
    <p:sldId id="337" r:id="rId9"/>
    <p:sldId id="319" r:id="rId10"/>
    <p:sldId id="322" r:id="rId11"/>
    <p:sldId id="338" r:id="rId12"/>
    <p:sldId id="268" r:id="rId13"/>
    <p:sldId id="296" r:id="rId14"/>
    <p:sldId id="317" r:id="rId15"/>
    <p:sldId id="275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297" r:id="rId24"/>
    <p:sldId id="278" r:id="rId25"/>
    <p:sldId id="318" r:id="rId26"/>
    <p:sldId id="316" r:id="rId27"/>
    <p:sldId id="279" r:id="rId28"/>
    <p:sldId id="280" r:id="rId29"/>
    <p:sldId id="281" r:id="rId30"/>
    <p:sldId id="282" r:id="rId31"/>
    <p:sldId id="330" r:id="rId32"/>
    <p:sldId id="285" r:id="rId33"/>
    <p:sldId id="286" r:id="rId34"/>
    <p:sldId id="283" r:id="rId35"/>
    <p:sldId id="284" r:id="rId36"/>
    <p:sldId id="289" r:id="rId37"/>
    <p:sldId id="332" r:id="rId38"/>
    <p:sldId id="33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24" autoAdjust="0"/>
  </p:normalViewPr>
  <p:slideViewPr>
    <p:cSldViewPr>
      <p:cViewPr varScale="1">
        <p:scale>
          <a:sx n="69" d="100"/>
          <a:sy n="69" d="100"/>
        </p:scale>
        <p:origin x="76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7BAC-9121-4859-B1B7-489C6B312161}" type="datetimeFigureOut">
              <a:rPr lang="en-GB" smtClean="0"/>
              <a:pPr/>
              <a:t>12/12/2020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5936C-F0B6-443A-A560-3236D7D8B99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43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a-IR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58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a-IR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66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a-IR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35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a-IR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67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3B5322F-D299-4AA6-9AB1-68D1A1B5751B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EDCA-C3BD-4D3B-8B85-28C05CBD36CF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41BEC-DBE7-4277-B1BE-368398408085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B02089-2E1E-4A97-A344-DAF2703AF40C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5B9538E3-F87C-4185-8D1C-5AC149BBA796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108FD-BFCC-4EF0-A050-12EE701B67AE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8784-0FC0-406B-BFDE-6A7817FE2446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0BE3A20-6EBB-4B61-B305-1E8977DCFA5D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AB98-EFAF-4574-BC4B-8A401D517DC0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604BD3-D4D3-4C47-9C52-D0A4AE73B30B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EC1B8B-FFC7-4E4F-9FAD-B402B1037934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2AE46C-F74A-42A4-96A4-47BF8FB3B79E}" type="datetime1">
              <a:rPr lang="en-US" smtClean="0"/>
              <a:pPr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nburst-design.com/papers/CummingsSNUG2008Boston_CDC.pdf" TargetMode="External"/><Relationship Id="rId2" Type="http://schemas.openxmlformats.org/officeDocument/2006/relationships/hyperlink" Target="https://zipcpu.com/blog/2017/10/20/cd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1219200"/>
            <a:ext cx="4495800" cy="4419600"/>
          </a:xfrm>
        </p:spPr>
        <p:txBody>
          <a:bodyPr>
            <a:no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Coding Style and Synthesis Considerations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/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/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Ehsan </a:t>
            </a:r>
            <a:r>
              <a:rPr lang="en-GB" sz="2400" dirty="0" err="1">
                <a:solidFill>
                  <a:schemeClr val="bg1"/>
                </a:solidFill>
              </a:rPr>
              <a:t>Yazdian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Considerations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467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Predictability is important.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Predictability of what hardware may be created by what you describe.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Understanding of your description and how it may map into hardware is important when you are debugging the physical implementation.</a:t>
            </a:r>
          </a:p>
          <a:p>
            <a:endParaRPr lang="en-US" sz="2800" dirty="0"/>
          </a:p>
          <a:p>
            <a:r>
              <a:rPr lang="en-US" sz="2800" dirty="0"/>
              <a:t>Efficiency is important, for both performance and cost concerns.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Use multiplication, division, and modulus operators sparingly.</a:t>
            </a:r>
          </a:p>
          <a:p>
            <a:pPr lvl="2"/>
            <a:r>
              <a:rPr lang="en-US" sz="2100" dirty="0"/>
              <a:t>Especially division eats a lot of LUTs because it could not be implemented on DSP blocks.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Use vectors /arrays to create only small memories and use cores to create large memories.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Case may be better than large if-else trees.</a:t>
            </a:r>
          </a:p>
          <a:p>
            <a:endParaRPr lang="en-US" sz="2800" dirty="0"/>
          </a:p>
          <a:p>
            <a:pPr lvl="1"/>
            <a:endParaRPr lang="en-US" sz="24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HDL for Synthesis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467600" cy="1905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“Bad” HDL code does not allow efficient optimization during synthesis.</a:t>
            </a:r>
          </a:p>
          <a:p>
            <a:pPr lvl="1"/>
            <a:r>
              <a:rPr lang="en-GB" dirty="0" smtClean="0"/>
              <a:t>Garbage in, garbage out!</a:t>
            </a:r>
          </a:p>
          <a:p>
            <a:r>
              <a:rPr lang="en-GB" dirty="0" smtClean="0"/>
              <a:t>Logic synthesizer doesn’t do magic! designer has to take some responsibility in coding.</a:t>
            </a:r>
          </a:p>
          <a:p>
            <a:r>
              <a:rPr lang="en-GB" dirty="0" smtClean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1" y="3505201"/>
            <a:ext cx="34660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input sub;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input [3:0]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output [3:0] y;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assign y = sub ? (a‐b) : (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a+b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400801" y="3200401"/>
            <a:ext cx="30844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input sub;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input [3:0]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output [3:0] y;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wire [3:0]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= sub ? ~b : b;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assign y = a +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+ sub;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2" y="4702855"/>
            <a:ext cx="2133599" cy="1688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585730"/>
            <a:ext cx="3048000" cy="227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223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Considerations: Synthesizability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dirty="0"/>
              <a:t>Not all Verilog constructs are synthesizable because:</a:t>
            </a:r>
          </a:p>
          <a:p>
            <a:pPr lvl="1"/>
            <a:r>
              <a:rPr lang="en-GB" sz="2500" dirty="0"/>
              <a:t>Does not make sense in hardware (e</a:t>
            </a:r>
            <a:r>
              <a:rPr lang="en-GB" sz="2400" dirty="0"/>
              <a:t>.g. $display)</a:t>
            </a:r>
            <a:endParaRPr lang="en-GB" sz="2500" dirty="0"/>
          </a:p>
          <a:p>
            <a:pPr lvl="1"/>
            <a:r>
              <a:rPr lang="en-GB" sz="2500" dirty="0"/>
              <a:t>Not possible to achieve (e.g. delay c</a:t>
            </a:r>
            <a:r>
              <a:rPr lang="en-GB" sz="2400" dirty="0"/>
              <a:t>ontrol like #10)</a:t>
            </a:r>
            <a:endParaRPr lang="en-GB" sz="2500" dirty="0"/>
          </a:p>
          <a:p>
            <a:pPr lvl="1"/>
            <a:r>
              <a:rPr lang="en-GB" sz="2500" dirty="0"/>
              <a:t>Too difficult or too abstract for the s</a:t>
            </a:r>
            <a:r>
              <a:rPr lang="en-GB" sz="2400" dirty="0"/>
              <a:t>ynthesis software (e.g. A / B)</a:t>
            </a:r>
            <a:endParaRPr lang="en-US" sz="2000" dirty="0"/>
          </a:p>
          <a:p>
            <a:pPr lvl="1"/>
            <a:endParaRPr lang="en-GB" sz="2500" dirty="0"/>
          </a:p>
          <a:p>
            <a:r>
              <a:rPr lang="en-GB" sz="2800" b="1" dirty="0"/>
              <a:t>Synthesizable Constructs</a:t>
            </a:r>
          </a:p>
          <a:p>
            <a:pPr lvl="1"/>
            <a:r>
              <a:rPr lang="en-GB" sz="2500" dirty="0"/>
              <a:t>Ports (input, output, </a:t>
            </a:r>
            <a:r>
              <a:rPr lang="en-GB" sz="2500" dirty="0" err="1"/>
              <a:t>inout</a:t>
            </a:r>
            <a:r>
              <a:rPr lang="en-GB" sz="2500" dirty="0"/>
              <a:t>)</a:t>
            </a:r>
          </a:p>
          <a:p>
            <a:pPr lvl="1"/>
            <a:r>
              <a:rPr lang="en-GB" sz="2500" dirty="0"/>
              <a:t>always, if, else, case</a:t>
            </a:r>
          </a:p>
          <a:p>
            <a:pPr lvl="1"/>
            <a:r>
              <a:rPr lang="en-GB" sz="2500" dirty="0"/>
              <a:t>assign</a:t>
            </a:r>
          </a:p>
          <a:p>
            <a:pPr lvl="1"/>
            <a:r>
              <a:rPr lang="en-GB" sz="2500" dirty="0"/>
              <a:t>parameter</a:t>
            </a:r>
          </a:p>
          <a:p>
            <a:pPr lvl="1"/>
            <a:r>
              <a:rPr lang="en-GB" sz="2500" dirty="0"/>
              <a:t>wire, </a:t>
            </a:r>
            <a:r>
              <a:rPr lang="en-GB" sz="2500" dirty="0" err="1"/>
              <a:t>reg</a:t>
            </a:r>
            <a:endParaRPr lang="en-GB" sz="2500" dirty="0"/>
          </a:p>
          <a:p>
            <a:pPr lvl="1"/>
            <a:r>
              <a:rPr lang="en-GB" sz="2500" dirty="0"/>
              <a:t>function, task</a:t>
            </a:r>
          </a:p>
          <a:p>
            <a:pPr lvl="1"/>
            <a:r>
              <a:rPr lang="en-GB" sz="2500" dirty="0"/>
              <a:t>for, while 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40475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pPr defTabSz="871538"/>
            <a:fld id="{73F12055-E69C-4B59-BCF7-2DC7D72C007C}" type="slidenum">
              <a:rPr lang="en-US">
                <a:cs typeface="Arial" charset="0"/>
              </a:rPr>
              <a:pPr defTabSz="871538"/>
              <a:t>12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Non‐Synthesizable Constructs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delays “#” are ignored by synthesis tools as if it is not there</a:t>
            </a:r>
          </a:p>
          <a:p>
            <a:r>
              <a:rPr lang="en-US" dirty="0" smtClean="0"/>
              <a:t>Events</a:t>
            </a:r>
          </a:p>
          <a:p>
            <a:r>
              <a:rPr lang="en-GB" dirty="0" smtClean="0"/>
              <a:t>real (real data type)</a:t>
            </a:r>
          </a:p>
          <a:p>
            <a:r>
              <a:rPr lang="en-GB" dirty="0" smtClean="0"/>
              <a:t>time (time data type)</a:t>
            </a:r>
          </a:p>
          <a:p>
            <a:r>
              <a:rPr lang="en-GB" dirty="0" smtClean="0"/>
              <a:t>Comparison to X and Z are ignored (e.g., a == 1’bz)</a:t>
            </a:r>
          </a:p>
          <a:p>
            <a:r>
              <a:rPr lang="en-GB" dirty="0" smtClean="0"/>
              <a:t>fork join</a:t>
            </a:r>
          </a:p>
          <a:p>
            <a:r>
              <a:rPr lang="en-GB" dirty="0" smtClean="0"/>
              <a:t>many of system tasks such as $display, $monitor, $</a:t>
            </a:r>
            <a:r>
              <a:rPr lang="en-GB" dirty="0" err="1" smtClean="0"/>
              <a:t>fdisplay</a:t>
            </a:r>
            <a:r>
              <a:rPr lang="en-GB" dirty="0" smtClean="0"/>
              <a:t>, ……</a:t>
            </a:r>
          </a:p>
          <a:p>
            <a:endParaRPr lang="en-GB" dirty="0" smtClean="0"/>
          </a:p>
          <a:p>
            <a:endParaRPr lang="en-GB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1176" y="3705226"/>
            <a:ext cx="37814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Avoid Timing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467600" cy="20574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Do not use timing loops in the circuit</a:t>
            </a:r>
          </a:p>
          <a:p>
            <a:r>
              <a:rPr lang="en-GB" b="1" dirty="0" smtClean="0"/>
              <a:t>Timing loop: </a:t>
            </a:r>
            <a:r>
              <a:rPr lang="en-GB" dirty="0" smtClean="0"/>
              <a:t>when an output of a combinational logic loops back to its input</a:t>
            </a:r>
          </a:p>
          <a:p>
            <a:pPr lvl="1"/>
            <a:r>
              <a:rPr lang="en-GB" dirty="0" smtClean="0"/>
              <a:t>Results in oscillation</a:t>
            </a:r>
          </a:p>
          <a:p>
            <a:pPr lvl="1"/>
            <a:r>
              <a:rPr lang="en-GB" dirty="0" smtClean="0"/>
              <a:t>Complicated timing analysis</a:t>
            </a:r>
          </a:p>
          <a:p>
            <a:endParaRPr lang="en-GB" b="1" dirty="0" smtClean="0"/>
          </a:p>
          <a:p>
            <a:r>
              <a:rPr lang="en-GB" b="1" dirty="0" smtClean="0"/>
              <a:t>Solution: </a:t>
            </a:r>
            <a:r>
              <a:rPr lang="en-GB" dirty="0" smtClean="0"/>
              <a:t>Add a flip‐flop on the feedback</a:t>
            </a:r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0900" t="25292" r="25118"/>
          <a:stretch>
            <a:fillRect/>
          </a:stretch>
        </p:blipFill>
        <p:spPr bwMode="auto">
          <a:xfrm>
            <a:off x="8049490" y="5181599"/>
            <a:ext cx="432000" cy="30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562350"/>
            <a:ext cx="34290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05600" y="2895600"/>
            <a:ext cx="37641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…..</a:t>
            </a:r>
          </a:p>
          <a:p>
            <a:pPr marL="0"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.....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 Templates for Always Blocks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>
          <a:xfrm>
            <a:off x="1551709" y="1600200"/>
            <a:ext cx="7467600" cy="487375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Templates for sensitivity lists:</a:t>
            </a:r>
          </a:p>
          <a:p>
            <a:pPr lvl="1"/>
            <a:r>
              <a:rPr lang="en-US" b="1" dirty="0" smtClean="0"/>
              <a:t>Synchronous Design:</a:t>
            </a:r>
          </a:p>
          <a:p>
            <a:pPr lvl="2"/>
            <a:r>
              <a:rPr lang="en-US" dirty="0" smtClean="0"/>
              <a:t>always @(</a:t>
            </a:r>
            <a:r>
              <a:rPr lang="en-US" dirty="0" err="1" smtClean="0"/>
              <a:t>posedge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Synchronous logic without asynchronous reset.</a:t>
            </a:r>
          </a:p>
          <a:p>
            <a:pPr lvl="3"/>
            <a:r>
              <a:rPr lang="en-US" dirty="0" smtClean="0"/>
              <a:t>Use of “</a:t>
            </a:r>
            <a:r>
              <a:rPr lang="en-US" dirty="0" err="1" smtClean="0"/>
              <a:t>negedge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” is legal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always @(</a:t>
            </a:r>
            <a:r>
              <a:rPr lang="en-US" dirty="0" err="1" smtClean="0"/>
              <a:t>posedge</a:t>
            </a:r>
            <a:r>
              <a:rPr lang="en-US" dirty="0" smtClean="0"/>
              <a:t> </a:t>
            </a:r>
            <a:r>
              <a:rPr lang="en-US" dirty="0" err="1" smtClean="0"/>
              <a:t>clk</a:t>
            </a:r>
            <a:r>
              <a:rPr lang="en-US" dirty="0" smtClean="0"/>
              <a:t> or </a:t>
            </a:r>
            <a:r>
              <a:rPr lang="en-US" dirty="0" err="1" smtClean="0"/>
              <a:t>posedge</a:t>
            </a:r>
            <a:r>
              <a:rPr lang="en-US" dirty="0" smtClean="0"/>
              <a:t> </a:t>
            </a:r>
            <a:r>
              <a:rPr lang="en-US" dirty="0" err="1" smtClean="0"/>
              <a:t>rst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Synchronous logic with asynchronous reset.</a:t>
            </a:r>
          </a:p>
          <a:p>
            <a:pPr lvl="3"/>
            <a:r>
              <a:rPr lang="en-US" dirty="0" smtClean="0"/>
              <a:t>Can use “</a:t>
            </a:r>
            <a:r>
              <a:rPr lang="en-US" dirty="0" err="1" smtClean="0"/>
              <a:t>negedge</a:t>
            </a:r>
            <a:r>
              <a:rPr lang="en-US" dirty="0" smtClean="0"/>
              <a:t> </a:t>
            </a:r>
            <a:r>
              <a:rPr lang="en-US" dirty="0" err="1" smtClean="0"/>
              <a:t>rst_n</a:t>
            </a:r>
            <a:r>
              <a:rPr lang="en-US" dirty="0" smtClean="0"/>
              <a:t>” for active low reset.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Combinational Design:</a:t>
            </a:r>
          </a:p>
          <a:p>
            <a:pPr lvl="2"/>
            <a:r>
              <a:rPr lang="en-US" dirty="0" smtClean="0"/>
              <a:t>always @(sig_1 or sig_2 or … or </a:t>
            </a:r>
            <a:r>
              <a:rPr lang="en-US" dirty="0" err="1" smtClean="0"/>
              <a:t>sig_n</a:t>
            </a:r>
            <a:r>
              <a:rPr lang="en-US" dirty="0" smtClean="0"/>
              <a:t>)  Or always @(*)</a:t>
            </a:r>
          </a:p>
          <a:p>
            <a:pPr lvl="3"/>
            <a:r>
              <a:rPr lang="en-US" dirty="0" smtClean="0"/>
              <a:t>Combinational logic description; whenever an</a:t>
            </a:r>
            <a:br>
              <a:rPr lang="en-US" dirty="0" smtClean="0"/>
            </a:br>
            <a:r>
              <a:rPr lang="en-US" dirty="0" smtClean="0"/>
              <a:t>input changes, the output must be evaluated.</a:t>
            </a:r>
          </a:p>
          <a:p>
            <a:pPr lvl="3"/>
            <a:r>
              <a:rPr lang="en-US" dirty="0" smtClean="0"/>
              <a:t>Every signal used as an “input” in description</a:t>
            </a:r>
            <a:br>
              <a:rPr lang="en-US" dirty="0" smtClean="0"/>
            </a:br>
            <a:r>
              <a:rPr lang="en-US" dirty="0" smtClean="0"/>
              <a:t>must appear in the sensitivity list.</a:t>
            </a:r>
          </a:p>
          <a:p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40475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pPr defTabSz="871538"/>
            <a:fld id="{4E17D2ED-1292-436F-A5D3-887D2E00012B}" type="slidenum">
              <a:rPr lang="en-US">
                <a:cs typeface="Arial" charset="0"/>
              </a:rPr>
              <a:pPr defTabSz="871538"/>
              <a:t>15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Sequential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077200" cy="4873752"/>
          </a:xfrm>
        </p:spPr>
        <p:txBody>
          <a:bodyPr>
            <a:normAutofit/>
          </a:bodyPr>
          <a:lstStyle/>
          <a:p>
            <a:r>
              <a:rPr lang="en-GB" dirty="0" smtClean="0"/>
              <a:t>Sequential logic can only be realized using always blocks.</a:t>
            </a:r>
          </a:p>
          <a:p>
            <a:r>
              <a:rPr lang="en-GB" dirty="0" smtClean="0"/>
              <a:t>Consists of :</a:t>
            </a:r>
          </a:p>
          <a:p>
            <a:pPr lvl="1"/>
            <a:r>
              <a:rPr lang="en-GB" dirty="0" smtClean="0"/>
              <a:t>Flip flops that are normally controlled by:</a:t>
            </a:r>
          </a:p>
          <a:p>
            <a:pPr lvl="2"/>
            <a:r>
              <a:rPr lang="en-GB" dirty="0" smtClean="0"/>
              <a:t>Positive edge of the clock (</a:t>
            </a:r>
            <a:r>
              <a:rPr lang="en-GB" dirty="0" err="1" smtClean="0"/>
              <a:t>posedge</a:t>
            </a:r>
            <a:r>
              <a:rPr lang="en-GB" dirty="0" smtClean="0"/>
              <a:t>) :  always @ (</a:t>
            </a:r>
            <a:r>
              <a:rPr lang="en-GB" dirty="0" err="1" smtClean="0"/>
              <a:t>posedge</a:t>
            </a:r>
            <a:r>
              <a:rPr lang="en-GB" dirty="0" smtClean="0"/>
              <a:t> </a:t>
            </a:r>
            <a:r>
              <a:rPr lang="en-GB" dirty="0" err="1" smtClean="0"/>
              <a:t>Clk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Negative edge of the clock (</a:t>
            </a:r>
            <a:r>
              <a:rPr lang="en-GB" dirty="0" err="1" smtClean="0"/>
              <a:t>negedge</a:t>
            </a:r>
            <a:r>
              <a:rPr lang="en-GB" dirty="0" smtClean="0"/>
              <a:t>) : always @ (</a:t>
            </a:r>
            <a:r>
              <a:rPr lang="en-GB" dirty="0" err="1" smtClean="0"/>
              <a:t>negedge</a:t>
            </a:r>
            <a:r>
              <a:rPr lang="en-GB" dirty="0" smtClean="0"/>
              <a:t> </a:t>
            </a:r>
            <a:r>
              <a:rPr lang="en-GB" dirty="0" err="1" smtClean="0"/>
              <a:t>Clk</a:t>
            </a:r>
            <a:r>
              <a:rPr lang="en-GB" dirty="0" smtClean="0"/>
              <a:t>)</a:t>
            </a:r>
          </a:p>
          <a:p>
            <a:pPr lvl="2"/>
            <a:r>
              <a:rPr lang="en-GB" dirty="0" smtClean="0"/>
              <a:t>Any variable assigned a value is the output of a flip‐flop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Latches</a:t>
            </a:r>
          </a:p>
          <a:p>
            <a:pPr lvl="2"/>
            <a:r>
              <a:rPr lang="en-GB" dirty="0" smtClean="0"/>
              <a:t>Transfers input to output when clock is “1” and stores the value O.W.</a:t>
            </a:r>
          </a:p>
          <a:p>
            <a:pPr lvl="2"/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D-Latch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47806" y="1381506"/>
            <a:ext cx="7467600" cy="4873752"/>
          </a:xfrm>
        </p:spPr>
        <p:txBody>
          <a:bodyPr/>
          <a:lstStyle/>
          <a:p>
            <a:r>
              <a:rPr lang="en-GB" dirty="0" smtClean="0"/>
              <a:t>Example:</a:t>
            </a:r>
          </a:p>
          <a:p>
            <a:pPr marL="0" indent="0">
              <a:spcBef>
                <a:spcPts val="0"/>
              </a:spcBef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module Latch(D,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, Q);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input D,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output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Q;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always @ (D,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	Q&lt;=D;</a:t>
            </a:r>
          </a:p>
          <a:p>
            <a:pPr>
              <a:buNone/>
            </a:pP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4038601"/>
            <a:ext cx="2381206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8"/>
          <p:cNvGrpSpPr/>
          <p:nvPr/>
        </p:nvGrpSpPr>
        <p:grpSpPr>
          <a:xfrm>
            <a:off x="5334000" y="1676401"/>
            <a:ext cx="4743450" cy="1724025"/>
            <a:chOff x="2209800" y="4267200"/>
            <a:chExt cx="4743450" cy="1724025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8718"/>
            <a:stretch>
              <a:fillRect/>
            </a:stretch>
          </p:blipFill>
          <p:spPr bwMode="auto">
            <a:xfrm>
              <a:off x="2209800" y="4267200"/>
              <a:ext cx="4743450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73932"/>
            <a:stretch>
              <a:fillRect/>
            </a:stretch>
          </p:blipFill>
          <p:spPr bwMode="auto">
            <a:xfrm>
              <a:off x="2209800" y="5410200"/>
              <a:ext cx="474345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1981200" y="4419600"/>
            <a:ext cx="3657600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module Latch(D,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, Q);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input D,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Q;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always @ (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		Q&lt;=D;</a:t>
            </a:r>
          </a:p>
          <a:p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929460">
            <a:off x="4702132" y="3745117"/>
            <a:ext cx="221654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4800600" y="5029200"/>
            <a:ext cx="1828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781800" y="5562600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Both results in a latch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209800" y="6096000"/>
            <a:ext cx="755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in a Synthesis warning saying D is not in the sensitivity list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build="allAtOnce"/>
      <p:bldP spid="14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Latch Inference in Combinational Logic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001000" cy="4873752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Most of the times (maybe more than 99%) latches are </a:t>
            </a:r>
            <a:r>
              <a:rPr lang="en-GB" dirty="0"/>
              <a:t>generated </a:t>
            </a:r>
            <a:r>
              <a:rPr lang="en-GB" dirty="0" smtClean="0"/>
              <a:t>Unintentionally: unwanted Latch</a:t>
            </a:r>
          </a:p>
          <a:p>
            <a:endParaRPr lang="en-GB" dirty="0" smtClean="0"/>
          </a:p>
          <a:p>
            <a:r>
              <a:rPr lang="en-GB" dirty="0" smtClean="0"/>
              <a:t>The latch is inferred when “incomplete” if‐else or case statements are declared.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WARNING:Xst:737 - Found 1-bit latch for </a:t>
            </a:r>
            <a:r>
              <a:rPr lang="en-US" dirty="0" smtClean="0">
                <a:solidFill>
                  <a:srgbClr val="C00000"/>
                </a:solidFill>
              </a:rPr>
              <a:t>signal. </a:t>
            </a:r>
            <a:r>
              <a:rPr lang="en-US" dirty="0">
                <a:solidFill>
                  <a:srgbClr val="C00000"/>
                </a:solidFill>
              </a:rPr>
              <a:t>Latches may be generated from incomplete case or if statements. We do not recommend the use of latches in FPGA/CPLD designs, as they may lead to timing problems.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This latch is “unwanted” as the logic is combinational not sequential.</a:t>
            </a:r>
          </a:p>
          <a:p>
            <a:endParaRPr lang="en-GB" dirty="0" smtClean="0"/>
          </a:p>
          <a:p>
            <a:r>
              <a:rPr lang="en-GB" dirty="0" smtClean="0"/>
              <a:t>To avoid latch inference make sure to specify all possible cases “explicitly”</a:t>
            </a:r>
          </a:p>
          <a:p>
            <a:endParaRPr lang="en-GB" dirty="0" smtClean="0"/>
          </a:p>
          <a:p>
            <a:r>
              <a:rPr lang="en-GB" dirty="0" smtClean="0"/>
              <a:t>If there is some logic path through the always block that does not assign a value to the output a latch is inferred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Incomplete If-Else and Case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2895600" cy="2590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module DUT (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A,B,S,out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input A, B, S;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always @(*)begin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if (S==1)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		out = A;</a:t>
            </a:r>
          </a:p>
          <a:p>
            <a:pPr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81800" y="1600200"/>
            <a:ext cx="3429000" cy="2971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module DUT (A, B, S, out);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input A, B;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Input [1:0] S;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out;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always @(A, B, S) begin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case (S)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	2’b00: out = A;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	2’b01: out = B;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endcase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4800600"/>
            <a:ext cx="16287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1" y="4648201"/>
            <a:ext cx="24669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Suggested Coding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600201"/>
            <a:ext cx="8534400" cy="5197475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Modular Design</a:t>
            </a:r>
          </a:p>
          <a:p>
            <a:pPr lvl="1"/>
            <a:r>
              <a:rPr lang="en-US" sz="2500" dirty="0"/>
              <a:t>Break </a:t>
            </a:r>
            <a:r>
              <a:rPr lang="en-US" sz="2500" dirty="0"/>
              <a:t>larger designs into modules.</a:t>
            </a:r>
          </a:p>
          <a:p>
            <a:pPr lvl="1"/>
            <a:endParaRPr lang="en-US" sz="2500" dirty="0"/>
          </a:p>
          <a:p>
            <a:pPr lvl="1"/>
            <a:r>
              <a:rPr lang="en-US" sz="2500" b="1" dirty="0"/>
              <a:t>Write one module per file</a:t>
            </a:r>
            <a:r>
              <a:rPr lang="en-US" sz="2500" dirty="0"/>
              <a:t>, and name the file the same as the module.  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/>
              <a:t>Always use formal port mapping of sub-modules.</a:t>
            </a:r>
          </a:p>
          <a:p>
            <a:pPr lvl="1"/>
            <a:endParaRPr lang="en-GB" sz="2500" dirty="0"/>
          </a:p>
          <a:p>
            <a:pPr lvl="1"/>
            <a:r>
              <a:rPr lang="en-GB" sz="2500" dirty="0"/>
              <a:t>Use </a:t>
            </a:r>
            <a:r>
              <a:rPr lang="en-GB" sz="2500" dirty="0"/>
              <a:t>meaningful names for signals, variables, and </a:t>
            </a:r>
            <a:r>
              <a:rPr lang="en-GB" sz="2500" dirty="0"/>
              <a:t>modules.</a:t>
            </a:r>
          </a:p>
          <a:p>
            <a:endParaRPr lang="en-US" dirty="0"/>
          </a:p>
          <a:p>
            <a:r>
              <a:rPr lang="en-US" dirty="0" smtClean="0"/>
              <a:t>Commenting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you know what is in your head.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need to be able to explain your design by putting comments in your code.</a:t>
            </a:r>
          </a:p>
          <a:p>
            <a:pPr lvl="1"/>
            <a:r>
              <a:rPr lang="en-GB" dirty="0" smtClean="0"/>
              <a:t>Two </a:t>
            </a:r>
            <a:r>
              <a:rPr lang="en-GB" dirty="0"/>
              <a:t>types:</a:t>
            </a:r>
          </a:p>
          <a:p>
            <a:pPr lvl="2"/>
            <a:r>
              <a:rPr lang="en-GB" b="1" dirty="0"/>
              <a:t>Short comments (single line)</a:t>
            </a: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This is a comment</a:t>
            </a:r>
          </a:p>
          <a:p>
            <a:pPr lvl="2"/>
            <a:r>
              <a:rPr lang="en-GB" b="1" dirty="0"/>
              <a:t>Long comments (Multiple lines)</a:t>
            </a:r>
          </a:p>
          <a:p>
            <a:pPr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	This a multiple </a:t>
            </a:r>
          </a:p>
          <a:p>
            <a:pPr>
              <a:buNone/>
            </a:pPr>
            <a:r>
              <a:rPr lang="en-GB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line comment </a:t>
            </a:r>
          </a:p>
          <a:p>
            <a:pPr>
              <a:buNone/>
            </a:pPr>
            <a:r>
              <a:rPr lang="en-GB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in Verilog */</a:t>
            </a:r>
          </a:p>
          <a:p>
            <a:endParaRPr lang="en-GB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40475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pPr defTabSz="871538"/>
            <a:fld id="{AF655845-F749-40CB-B386-6EA3C536B94F}" type="slidenum">
              <a:rPr lang="en-US">
                <a:cs typeface="Arial" charset="0"/>
              </a:rPr>
              <a:pPr defTabSz="871538"/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 to Unwanted Latch inference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To avoid latch inference make sure to specify all possible cases “explicitly”</a:t>
            </a:r>
          </a:p>
          <a:p>
            <a:endParaRPr lang="en-GB" dirty="0" smtClean="0"/>
          </a:p>
          <a:p>
            <a:r>
              <a:rPr lang="en-GB" dirty="0" smtClean="0"/>
              <a:t>Two practical approaches to avoid latch inference:</a:t>
            </a:r>
          </a:p>
          <a:p>
            <a:endParaRPr lang="en-GB" dirty="0" smtClean="0"/>
          </a:p>
          <a:p>
            <a:r>
              <a:rPr lang="en-GB" b="1" dirty="0" smtClean="0"/>
              <a:t>For if‐else construct:</a:t>
            </a:r>
          </a:p>
          <a:p>
            <a:pPr lvl="1"/>
            <a:r>
              <a:rPr lang="en-GB" dirty="0" smtClean="0"/>
              <a:t>Initialize the variable before the if‐else construct</a:t>
            </a:r>
          </a:p>
          <a:p>
            <a:pPr lvl="1"/>
            <a:r>
              <a:rPr lang="en-GB" dirty="0" smtClean="0"/>
              <a:t>Use else to explicitly list all possible cases</a:t>
            </a:r>
          </a:p>
          <a:p>
            <a:pPr lvl="1"/>
            <a:endParaRPr lang="en-GB" dirty="0" smtClean="0"/>
          </a:p>
          <a:p>
            <a:r>
              <a:rPr lang="en-GB" b="1" dirty="0" smtClean="0"/>
              <a:t>For case constructs:</a:t>
            </a:r>
          </a:p>
          <a:p>
            <a:pPr lvl="1"/>
            <a:r>
              <a:rPr lang="en-GB" dirty="0" smtClean="0"/>
              <a:t>Initialize the variable before the if‐else construct</a:t>
            </a:r>
          </a:p>
          <a:p>
            <a:pPr lvl="1"/>
            <a:r>
              <a:rPr lang="en-GB" dirty="0" smtClean="0"/>
              <a:t>Use default to make sure no case is missed!</a:t>
            </a:r>
          </a:p>
          <a:p>
            <a:endParaRPr lang="en-GB" dirty="0" smtClean="0"/>
          </a:p>
          <a:p>
            <a:r>
              <a:rPr lang="en-GB" dirty="0" smtClean="0"/>
              <a:t>Do NOT let it up to the synthesis tool to act in unspecified cases and specify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Solutions for If-Else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777181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Solutions for Case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5001" y="1447800"/>
            <a:ext cx="783197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Clock Distribution in FPGA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Clock is the most important signal in the design (golden)</a:t>
            </a:r>
          </a:p>
          <a:p>
            <a:endParaRPr lang="en-GB" dirty="0" smtClean="0"/>
          </a:p>
          <a:p>
            <a:r>
              <a:rPr lang="en-GB" dirty="0" smtClean="0"/>
              <a:t>Why is it different from other signals?</a:t>
            </a:r>
          </a:p>
          <a:p>
            <a:pPr lvl="1"/>
            <a:r>
              <a:rPr lang="en-GB" dirty="0" smtClean="0"/>
              <a:t>It is a global signal, i.e., it is routed across all modules in the design</a:t>
            </a:r>
          </a:p>
          <a:p>
            <a:endParaRPr lang="en-GB" dirty="0" smtClean="0"/>
          </a:p>
          <a:p>
            <a:r>
              <a:rPr lang="en-GB" dirty="0" smtClean="0"/>
              <a:t>In Xilinx FPGA devices, “global buffer” are employed in the design to drive the clock signals.</a:t>
            </a:r>
          </a:p>
          <a:p>
            <a:pPr lvl="1"/>
            <a:r>
              <a:rPr lang="en-GB" dirty="0" smtClean="0"/>
              <a:t>Schematic designs use a primitive called BUFG.</a:t>
            </a:r>
          </a:p>
          <a:p>
            <a:endParaRPr lang="en-GB" dirty="0" smtClean="0"/>
          </a:p>
          <a:p>
            <a:r>
              <a:rPr lang="en-GB" dirty="0" smtClean="0"/>
              <a:t>HDL designs have two options:</a:t>
            </a:r>
          </a:p>
          <a:p>
            <a:pPr lvl="1"/>
            <a:r>
              <a:rPr lang="en-GB" dirty="0" smtClean="0"/>
              <a:t>Direct use of instantiated BUFG primitive from library.</a:t>
            </a:r>
          </a:p>
          <a:p>
            <a:pPr lvl="1"/>
            <a:r>
              <a:rPr lang="en-GB" dirty="0" smtClean="0"/>
              <a:t>Allow synthesis tool to identify wires which are used as clocks and automatically infer BUFG primitives.</a:t>
            </a:r>
          </a:p>
          <a:p>
            <a:endParaRPr lang="en-GB" dirty="0" smtClean="0"/>
          </a:p>
          <a:p>
            <a:r>
              <a:rPr lang="en-GB" dirty="0" smtClean="0"/>
              <a:t>No buffering should be done on clock during coding. (Synthesizer will do it)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Avoid Gated clock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467600" cy="403860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Definition: Clock that is enabled by an enable signal</a:t>
            </a:r>
          </a:p>
          <a:p>
            <a:endParaRPr lang="en-GB" b="1" dirty="0" smtClean="0"/>
          </a:p>
          <a:p>
            <a:r>
              <a:rPr lang="en-GB" dirty="0" smtClean="0"/>
              <a:t>Applications:</a:t>
            </a:r>
          </a:p>
          <a:p>
            <a:pPr lvl="1"/>
            <a:r>
              <a:rPr lang="en-GB" dirty="0" smtClean="0"/>
              <a:t>Used for power saving to switch off part of the chip in fraction of time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Avoid clock gating as much as possible</a:t>
            </a:r>
          </a:p>
          <a:p>
            <a:pPr lvl="1"/>
            <a:r>
              <a:rPr lang="en-GB" dirty="0" smtClean="0"/>
              <a:t>Clock should be directly connected to flip‐flops without any logic gating</a:t>
            </a:r>
          </a:p>
          <a:p>
            <a:pPr lvl="1"/>
            <a:r>
              <a:rPr lang="en-GB" dirty="0" smtClean="0"/>
              <a:t>Otherwise, it results in clock skew in the design (undesired!)</a:t>
            </a:r>
          </a:p>
          <a:p>
            <a:pPr lvl="1"/>
            <a:r>
              <a:rPr lang="en-GB" dirty="0" smtClean="0"/>
              <a:t>A side benefit is that your static timing analysis will be less complicated!</a:t>
            </a:r>
          </a:p>
          <a:p>
            <a:pPr lvl="1"/>
            <a:r>
              <a:rPr lang="en-GB" b="1" dirty="0" smtClean="0"/>
              <a:t>Not a golden signal anymore!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1" y="5005388"/>
            <a:ext cx="2806475" cy="185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Gated Clock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assign gated =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&amp; Enable;</a:t>
            </a:r>
          </a:p>
          <a:p>
            <a:pPr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always @ 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gated)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Out[31:0] &lt;= In[31:0];</a:t>
            </a:r>
          </a:p>
          <a:p>
            <a:pPr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/>
              <a:t>High fan‐out (in this example: Deriving 32 flip flops)</a:t>
            </a:r>
          </a:p>
          <a:p>
            <a:r>
              <a:rPr lang="en-GB" sz="1600" dirty="0"/>
              <a:t>Large delay </a:t>
            </a:r>
          </a:p>
          <a:p>
            <a:r>
              <a:rPr lang="en-GB" sz="1600" dirty="0"/>
              <a:t>high clock skew</a:t>
            </a:r>
          </a:p>
          <a:p>
            <a:pPr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0" y="1676400"/>
            <a:ext cx="3045552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Gated clock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467600" cy="4648200"/>
          </a:xfrm>
        </p:spPr>
        <p:txBody>
          <a:bodyPr>
            <a:normAutofit/>
          </a:bodyPr>
          <a:lstStyle/>
          <a:p>
            <a:r>
              <a:rPr lang="en-GB" dirty="0" smtClean="0"/>
              <a:t>Example of a Gated Clock: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assign gated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&amp; Enable;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always @ 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gated)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Out &lt;= In;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Use clock enables instead.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always @ 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if (Enable)</a:t>
            </a: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Out &lt;= In;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1" y="2057401"/>
            <a:ext cx="2806475" cy="185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Internally Generated Clocks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Since most FPGA devices have a limited number of these clock distribution resources, it makes sense to minimize the number of unique clocks in your design.</a:t>
            </a:r>
          </a:p>
          <a:p>
            <a:r>
              <a:rPr lang="en-GB" dirty="0" smtClean="0"/>
              <a:t>Creating internally generated clocks is recommended only from the DLL/DCM because these elements have dedicated access to the global clock networks that exist in FPGAs. </a:t>
            </a:r>
          </a:p>
          <a:p>
            <a:endParaRPr lang="en-GB" dirty="0" smtClean="0"/>
          </a:p>
          <a:p>
            <a:r>
              <a:rPr lang="en-GB" dirty="0" smtClean="0"/>
              <a:t>Do not use internally generated clocks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always @ 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Out1 &lt;= In1;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always @ 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Out1)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Out2 &lt;= In2;</a:t>
            </a:r>
          </a:p>
          <a:p>
            <a:endParaRPr lang="en-GB" dirty="0" smtClean="0"/>
          </a:p>
          <a:p>
            <a:r>
              <a:rPr lang="en-GB" dirty="0" smtClean="0"/>
              <a:t>Complicates the timing analysis</a:t>
            </a:r>
          </a:p>
          <a:p>
            <a:pPr lvl="1"/>
            <a:r>
              <a:rPr lang="en-GB" dirty="0" smtClean="0"/>
              <a:t>Setup time</a:t>
            </a:r>
          </a:p>
          <a:p>
            <a:pPr lvl="1"/>
            <a:r>
              <a:rPr lang="en-GB" dirty="0" smtClean="0"/>
              <a:t>Hold time</a:t>
            </a:r>
          </a:p>
          <a:p>
            <a:endParaRPr lang="en-GB" dirty="0" smtClean="0"/>
          </a:p>
          <a:p>
            <a:r>
              <a:rPr lang="en-GB" dirty="0" smtClean="0"/>
              <a:t>Difficult to deal with during synthesis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1" y="3048001"/>
            <a:ext cx="3824287" cy="23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Most designs use another synchronization signal, a “reset”, to put the system in an initial state.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GB" sz="1700" dirty="0"/>
              <a:t>you may not need (or want) to initialize every state element.</a:t>
            </a:r>
          </a:p>
          <a:p>
            <a:endParaRPr lang="en-GB" sz="2000" dirty="0"/>
          </a:p>
          <a:p>
            <a:r>
              <a:rPr lang="en-GB" sz="2000" dirty="0"/>
              <a:t>Initial state does not need to be all zero or all one,  it can be whatever you need.</a:t>
            </a:r>
          </a:p>
          <a:p>
            <a:endParaRPr lang="en-GB" sz="2000" dirty="0"/>
          </a:p>
          <a:p>
            <a:r>
              <a:rPr lang="en-GB" sz="2000" dirty="0"/>
              <a:t>Reset signals can be synchronous (to the system clock) or asynchronous.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Synchronous Resets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 synchronous reset input to a flip flop has the same timing requirements as other synchronous inputs to the flip-flop.</a:t>
            </a:r>
          </a:p>
          <a:p>
            <a:endParaRPr lang="en-GB" dirty="0" smtClean="0"/>
          </a:p>
          <a:p>
            <a:r>
              <a:rPr lang="en-GB" dirty="0" smtClean="0"/>
              <a:t>Example: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always @ (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if (Reset == 0)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	Q&lt;=0;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	Q&lt;=D;</a:t>
            </a:r>
          </a:p>
          <a:p>
            <a:endParaRPr lang="en-GB" dirty="0" smtClean="0"/>
          </a:p>
          <a:p>
            <a:r>
              <a:rPr lang="en-GB" dirty="0" smtClean="0"/>
              <a:t>Issues:</a:t>
            </a:r>
          </a:p>
          <a:p>
            <a:pPr lvl="1"/>
            <a:r>
              <a:rPr lang="en-GB" dirty="0" smtClean="0"/>
              <a:t>Resources Without Reset: SRL16,...</a:t>
            </a:r>
          </a:p>
          <a:p>
            <a:pPr lvl="2"/>
            <a:r>
              <a:rPr lang="en-GB" dirty="0" smtClean="0"/>
              <a:t>An optimized FPGA resource will not be used if an incompatible reset is assigned to it. The function will be implemented with generic elements and will occupy more area</a:t>
            </a:r>
          </a:p>
          <a:p>
            <a:r>
              <a:rPr lang="en-GB" dirty="0" smtClean="0"/>
              <a:t>Resources With Reset: Mult16,...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3352800"/>
            <a:ext cx="2385214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Employing Parameters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281416" cy="4873752"/>
          </a:xfrm>
        </p:spPr>
        <p:txBody>
          <a:bodyPr/>
          <a:lstStyle/>
          <a:p>
            <a:r>
              <a:rPr lang="en-US" sz="2800" dirty="0"/>
              <a:t>Use parameters for commonly used constants. </a:t>
            </a:r>
          </a:p>
          <a:p>
            <a:pPr lvl="1"/>
            <a:r>
              <a:rPr lang="en-US" sz="2500" dirty="0"/>
              <a:t>In Signal processing applications it is better to define width of variables as parameters, so that they can be easier optimized. </a:t>
            </a:r>
            <a:endParaRPr lang="en-US" sz="2500" dirty="0"/>
          </a:p>
          <a:p>
            <a:pPr lvl="1"/>
            <a:r>
              <a:rPr lang="en-US" sz="2500" dirty="0"/>
              <a:t>Example:</a:t>
            </a:r>
            <a:endParaRPr lang="en-US" sz="2500" dirty="0"/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7800" y="3534014"/>
            <a:ext cx="39380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#(parameter n=7)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 [n:0] a,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input [n:0] b,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[n+1:0]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2*n+1:0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ab_mult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always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always @(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ab_mult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&lt;=a*b;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Asynchronous Resets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05000" y="1524000"/>
            <a:ext cx="7467600" cy="487375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An asynchronous reset is not synchronized  to the clock; when it is asserted, the state  element will immediately transition.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Example: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always @ 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Reset)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  if </a:t>
            </a:r>
            <a:r>
              <a:rPr lang="en-GB" sz="1600">
                <a:latin typeface="Courier New" pitchFamily="49" charset="0"/>
                <a:cs typeface="Courier New" pitchFamily="49" charset="0"/>
              </a:rPr>
              <a:t>(Reset)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      Q&lt;=0;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pPr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       Q&lt;=D;</a:t>
            </a:r>
          </a:p>
          <a:p>
            <a:endParaRPr lang="en-GB" dirty="0" smtClean="0"/>
          </a:p>
          <a:p>
            <a:r>
              <a:rPr lang="en-GB" dirty="0" smtClean="0"/>
              <a:t>In contrast to a synchronous reset, this reset has a potential problem when de-asserted.</a:t>
            </a:r>
          </a:p>
          <a:p>
            <a:pPr lvl="1"/>
            <a:r>
              <a:rPr lang="en-GB" dirty="0" smtClean="0"/>
              <a:t>It can occur at any time, even near clock edges.</a:t>
            </a:r>
          </a:p>
          <a:p>
            <a:pPr lvl="1"/>
            <a:r>
              <a:rPr lang="en-GB" dirty="0" smtClean="0"/>
              <a:t>Skew on the signal distribution can result in different portions of the design “waking up” at different times, sending the design into some state other than what was intended.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2667000"/>
            <a:ext cx="364153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Metastability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If the setup and hold times are violated, a node within the flip-flop can become suspended at a voltage that is not valid for either a logic-0 or logic-1.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amount of time the output can stay </a:t>
            </a:r>
            <a:r>
              <a:rPr lang="en-GB" dirty="0" err="1" smtClean="0"/>
              <a:t>metastable</a:t>
            </a:r>
            <a:r>
              <a:rPr lang="en-GB" dirty="0" smtClean="0"/>
              <a:t> is probabilistic, and it is possible for the output to remain </a:t>
            </a:r>
            <a:r>
              <a:rPr lang="en-GB" dirty="0" err="1" smtClean="0"/>
              <a:t>metastable</a:t>
            </a:r>
            <a:r>
              <a:rPr lang="en-GB" dirty="0" smtClean="0"/>
              <a:t> for the entire clock period.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2667000"/>
            <a:ext cx="4343400" cy="2507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Synchronizing Reset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Fully Synchronization: The best solution to the problem introduced in the preceding slide.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124200"/>
            <a:ext cx="47053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with Slow clock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Fully synchronous resets may fail to capture the reset signal itself (failure of assertion) depending on the nature of the clock.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3048000"/>
            <a:ext cx="685192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Asynchronous Assertion, Synchronous</a:t>
            </a:r>
            <a:br>
              <a:rPr lang="en-GB" dirty="0" smtClean="0"/>
            </a:br>
            <a:r>
              <a:rPr lang="en-GB" dirty="0" err="1" smtClean="0"/>
              <a:t>Deassertion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Interesting circuit to drive asynchronous resets:</a:t>
            </a:r>
          </a:p>
          <a:p>
            <a:pPr lvl="1"/>
            <a:r>
              <a:rPr lang="en-GB" dirty="0" smtClean="0"/>
              <a:t>Master reset asserts asynchronously, forcing	your circuit into a known state immediately.</a:t>
            </a:r>
          </a:p>
          <a:p>
            <a:pPr lvl="1"/>
            <a:r>
              <a:rPr lang="en-GB" dirty="0" smtClean="0"/>
              <a:t>Master reset de-asserts synchronously, allowing	meaningful timing requirements/analysis.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1" y="3581400"/>
            <a:ext cx="47529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Asynchronous Assertion, Synchronous</a:t>
            </a:r>
            <a:br>
              <a:rPr lang="en-GB" dirty="0" smtClean="0"/>
            </a:br>
            <a:r>
              <a:rPr lang="en-GB" dirty="0" err="1" smtClean="0"/>
              <a:t>Deassertion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4400" dirty="0"/>
              <a:t>A reset circuit that asserts asynchronously and de-asserts synchronously generally provides a more reliable reset than fully synchronous or fully asynchronous resets.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resetsync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output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oRstSync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input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iClk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iRst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R1;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always @(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iClk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or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negedge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iRst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if(!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iRst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begin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R1 &lt;= 0;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oRstSync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&lt;= 0;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else begin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R1 &lt;= 1;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oRstSync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&lt;= R1;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pPr>
              <a:buNone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Asynchronous Inputs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001000" cy="4873752"/>
          </a:xfrm>
        </p:spPr>
        <p:txBody>
          <a:bodyPr/>
          <a:lstStyle/>
          <a:p>
            <a:r>
              <a:rPr lang="en-GB" dirty="0" smtClean="0"/>
              <a:t>Asynchronous inputs, like buttons, switches, and anything not synchronized to the system clock will inevitably cause input setup or input hold violations.</a:t>
            </a:r>
          </a:p>
          <a:p>
            <a:r>
              <a:rPr lang="en-GB" dirty="0" smtClean="0"/>
              <a:t>Synchronize signals to system clock using a synchronizer circuit:</a:t>
            </a:r>
          </a:p>
          <a:p>
            <a:pPr lvl="1"/>
            <a:r>
              <a:rPr lang="en-GB" dirty="0" smtClean="0"/>
              <a:t>Double-flopping: a simple way to minimize the probability of </a:t>
            </a:r>
            <a:r>
              <a:rPr lang="en-GB" dirty="0" err="1" smtClean="0"/>
              <a:t>metastability</a:t>
            </a:r>
            <a:r>
              <a:rPr lang="en-GB" dirty="0" smtClean="0"/>
              <a:t> is to use.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4419600"/>
            <a:ext cx="67627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Clock Domain </a:t>
            </a:r>
            <a:r>
              <a:rPr lang="en-GB" b="1" dirty="0" smtClean="0"/>
              <a:t>Crossing (CDC)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963272"/>
            <a:ext cx="3886200" cy="190500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Double flopping is a technique that can be used when passing single-bit signals between two asynchronous clock domains.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25681" y="4786060"/>
            <a:ext cx="75152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363" y="1902333"/>
            <a:ext cx="3967163" cy="224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1" y="4150233"/>
            <a:ext cx="3688911" cy="986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CDC: Sending </a:t>
            </a:r>
            <a:r>
              <a:rPr lang="en-US" dirty="0"/>
              <a:t>a stream of </a:t>
            </a:r>
            <a:r>
              <a:rPr lang="en-US" dirty="0" smtClean="0"/>
              <a:t>values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Double flopping technique, although </a:t>
            </a:r>
            <a:r>
              <a:rPr lang="en-US" dirty="0"/>
              <a:t>solve the issue of </a:t>
            </a:r>
            <a:r>
              <a:rPr lang="en-GB" dirty="0" smtClean="0"/>
              <a:t>Metastability, however assume</a:t>
            </a:r>
            <a:r>
              <a:rPr lang="en-US" dirty="0" smtClean="0"/>
              <a:t> transferring a stream of data, but consider transferring </a:t>
            </a:r>
          </a:p>
          <a:p>
            <a:pPr lvl="1"/>
            <a:r>
              <a:rPr lang="en-US" b="1" dirty="0" smtClean="0"/>
              <a:t>from 100MHz to 200Mhz</a:t>
            </a:r>
            <a:r>
              <a:rPr lang="en-US" dirty="0" smtClean="0"/>
              <a:t>: double flopping </a:t>
            </a:r>
            <a:r>
              <a:rPr lang="en-GB" dirty="0" smtClean="0"/>
              <a:t>results in doubling the volume of data. This will occur even if two clocks have a little mismatch.</a:t>
            </a:r>
          </a:p>
          <a:p>
            <a:pPr lvl="1"/>
            <a:r>
              <a:rPr lang="en-US" b="1" dirty="0" smtClean="0"/>
              <a:t>Vie versa</a:t>
            </a:r>
            <a:r>
              <a:rPr lang="en-US" dirty="0" smtClean="0"/>
              <a:t>: half of data will be lost.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GB" dirty="0" smtClean="0"/>
          </a:p>
          <a:p>
            <a:r>
              <a:rPr lang="en-GB" b="1" dirty="0">
                <a:solidFill>
                  <a:srgbClr val="00B050"/>
                </a:solidFill>
              </a:rPr>
              <a:t>Asynchronouse FIFO</a:t>
            </a:r>
            <a:r>
              <a:rPr lang="en-GB" b="1" dirty="0" smtClean="0">
                <a:solidFill>
                  <a:srgbClr val="00B050"/>
                </a:solidFill>
              </a:rPr>
              <a:t> </a:t>
            </a:r>
            <a:r>
              <a:rPr lang="en-GB" dirty="0" smtClean="0"/>
              <a:t>guarantees not </a:t>
            </a:r>
            <a:r>
              <a:rPr lang="en-GB" dirty="0"/>
              <a:t>to loose </a:t>
            </a:r>
            <a:r>
              <a:rPr lang="en-GB" dirty="0" err="1"/>
              <a:t>nore</a:t>
            </a:r>
            <a:r>
              <a:rPr lang="en-GB" dirty="0"/>
              <a:t> </a:t>
            </a:r>
            <a:r>
              <a:rPr lang="en-GB" dirty="0" smtClean="0"/>
              <a:t>duplicate </a:t>
            </a:r>
            <a:r>
              <a:rPr lang="en-GB" dirty="0"/>
              <a:t>a </a:t>
            </a:r>
            <a:r>
              <a:rPr lang="en-GB" dirty="0" smtClean="0"/>
              <a:t>data.</a:t>
            </a:r>
          </a:p>
          <a:p>
            <a:r>
              <a:rPr lang="en-US" b="1" dirty="0" smtClean="0"/>
              <a:t>More Useful </a:t>
            </a:r>
            <a:r>
              <a:rPr lang="en-US" b="1" dirty="0"/>
              <a:t>and interesting information on CDC: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zipcpu.com/blog/2017/10/20/cdc.html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http://www.sunburst-design.com/papers/CummingsSNUG2008Boston_CDC.pdf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3487557"/>
            <a:ext cx="4762500" cy="10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8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Coding Styles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74676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Use </a:t>
            </a:r>
            <a:r>
              <a:rPr lang="en-GB" dirty="0"/>
              <a:t>assign statements for simple combinational logic and </a:t>
            </a:r>
            <a:r>
              <a:rPr lang="en-GB" dirty="0" smtClean="0"/>
              <a:t>level sensitive always </a:t>
            </a:r>
            <a:r>
              <a:rPr lang="en-GB" dirty="0"/>
              <a:t>block for complex combinational Logic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Remember that these to codes describe similar circuits:</a:t>
            </a:r>
          </a:p>
          <a:p>
            <a:pPr marL="365760" lvl="1" indent="0">
              <a:buNone/>
            </a:pP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itchFamily="49" charset="0"/>
              </a:rPr>
              <a:t>assign a=</a:t>
            </a:r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itchFamily="49" charset="0"/>
              </a:rPr>
              <a:t>b+c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        always @(b or c)</a:t>
            </a:r>
          </a:p>
          <a:p>
            <a:pPr marL="1737360" lvl="6" indent="0">
              <a:buNone/>
            </a:pPr>
            <a:r>
              <a:rPr lang="en-GB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	          a=</a:t>
            </a:r>
            <a:r>
              <a:rPr lang="en-GB" sz="20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b+c</a:t>
            </a:r>
            <a:r>
              <a:rPr lang="en-GB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Multiple </a:t>
            </a:r>
            <a:r>
              <a:rPr lang="en-GB" dirty="0"/>
              <a:t>continuous assignments (assign) to a single net in </a:t>
            </a:r>
            <a:r>
              <a:rPr lang="en-GB" b="1" dirty="0"/>
              <a:t>NOT allowed</a:t>
            </a:r>
            <a:r>
              <a:rPr lang="en-GB" b="1" dirty="0" smtClean="0"/>
              <a:t>.</a:t>
            </a:r>
          </a:p>
          <a:p>
            <a:pPr marL="1188720" lvl="4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assign a=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188720" lvl="4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assign a=b*c;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0" lvl="4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4876800" y="5271516"/>
            <a:ext cx="1905000" cy="990600"/>
          </a:xfrm>
          <a:prstGeom prst="mathMultiply">
            <a:avLst>
              <a:gd name="adj1" fmla="val 6737"/>
            </a:avLst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Coding Styles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305800" cy="4572000"/>
          </a:xfrm>
        </p:spPr>
        <p:txBody>
          <a:bodyPr>
            <a:normAutofit/>
          </a:bodyPr>
          <a:lstStyle/>
          <a:p>
            <a:r>
              <a:rPr lang="en-US" sz="2000" dirty="0"/>
              <a:t>Do not mix blocking and non‐blocking assignments in an always block.</a:t>
            </a:r>
          </a:p>
          <a:p>
            <a:r>
              <a:rPr lang="en-US" sz="2000" dirty="0"/>
              <a:t>Do not mix edge and level sensitive elements together.</a:t>
            </a:r>
          </a:p>
          <a:p>
            <a:endParaRPr lang="en-US" sz="2000" dirty="0"/>
          </a:p>
          <a:p>
            <a:pPr marL="1188720" lvl="4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always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or a)</a:t>
            </a:r>
          </a:p>
          <a:p>
            <a:endParaRPr lang="en-US" sz="2000" dirty="0"/>
          </a:p>
          <a:p>
            <a:r>
              <a:rPr lang="en-US" sz="2000" dirty="0"/>
              <a:t>It is better (not necessary) to avoid mixing positive‐edge and negative‐edge triggered flip‐flops (</a:t>
            </a:r>
            <a:r>
              <a:rPr lang="en-US" sz="2000" dirty="0" err="1"/>
              <a:t>clk</a:t>
            </a:r>
            <a:r>
              <a:rPr lang="en-US" sz="2000" dirty="0"/>
              <a:t>) in one design</a:t>
            </a:r>
          </a:p>
          <a:p>
            <a:pPr lvl="1"/>
            <a:r>
              <a:rPr lang="en-US" sz="1700" dirty="0"/>
              <a:t>Confuses the timing closure</a:t>
            </a:r>
          </a:p>
          <a:p>
            <a:endParaRPr lang="en-US" sz="2000" dirty="0"/>
          </a:p>
          <a:p>
            <a:r>
              <a:rPr lang="en-US" sz="2000" dirty="0"/>
              <a:t>Multiple procedural assignments (inside an always block) to a single variable is allowed.</a:t>
            </a:r>
          </a:p>
          <a:p>
            <a:pPr lvl="1"/>
            <a:r>
              <a:rPr lang="en-US" sz="1700" dirty="0"/>
              <a:t>The last assignment is evaluated.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4762500" y="2513559"/>
            <a:ext cx="1905000" cy="990600"/>
          </a:xfrm>
          <a:prstGeom prst="mathMultiply">
            <a:avLst>
              <a:gd name="adj1" fmla="val 6737"/>
            </a:avLst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Rectangle 5"/>
          <p:cNvSpPr/>
          <p:nvPr/>
        </p:nvSpPr>
        <p:spPr>
          <a:xfrm>
            <a:off x="6331527" y="5408117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always @(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ab_mult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 a*b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 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fa-I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467600" cy="639762"/>
          </a:xfrm>
        </p:spPr>
        <p:txBody>
          <a:bodyPr/>
          <a:lstStyle/>
          <a:p>
            <a:r>
              <a:rPr lang="en-GB" b="1" dirty="0" smtClean="0"/>
              <a:t>Coding Styles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990600"/>
            <a:ext cx="5638800" cy="5867400"/>
          </a:xfrm>
        </p:spPr>
        <p:txBody>
          <a:bodyPr>
            <a:normAutofit/>
          </a:bodyPr>
          <a:lstStyle/>
          <a:p>
            <a:r>
              <a:rPr lang="en-US" sz="2000" dirty="0"/>
              <a:t>Multiple </a:t>
            </a:r>
            <a:r>
              <a:rPr lang="en-US" sz="2000" dirty="0"/>
              <a:t>procedural assignments in different always blocks to a single variable is NOT allowed.</a:t>
            </a:r>
          </a:p>
          <a:p>
            <a:pPr lvl="1"/>
            <a:r>
              <a:rPr lang="en-US" sz="1700" dirty="0">
                <a:solidFill>
                  <a:srgbClr val="FF0000"/>
                </a:solidFill>
              </a:rPr>
              <a:t>ERROR:HDLCompiler:1401 - "D</a:t>
            </a:r>
            <a:r>
              <a:rPr lang="en-US" sz="1700" dirty="0">
                <a:solidFill>
                  <a:srgbClr val="FF0000"/>
                </a:solidFill>
              </a:rPr>
              <a:t>:\...\</a:t>
            </a:r>
            <a:r>
              <a:rPr lang="en-US" sz="1700" dirty="0">
                <a:solidFill>
                  <a:srgbClr val="FF0000"/>
                </a:solidFill>
              </a:rPr>
              <a:t>test.v" Line 29: Signal </a:t>
            </a:r>
            <a:r>
              <a:rPr lang="en-US" sz="1700" dirty="0" err="1">
                <a:solidFill>
                  <a:srgbClr val="FF0000"/>
                </a:solidFill>
              </a:rPr>
              <a:t>ab_mult</a:t>
            </a:r>
            <a:r>
              <a:rPr lang="en-US" sz="1700" dirty="0">
                <a:solidFill>
                  <a:srgbClr val="FF0000"/>
                </a:solidFill>
              </a:rPr>
              <a:t>[14] in unit </a:t>
            </a:r>
            <a:r>
              <a:rPr lang="en-US" sz="1700" dirty="0" err="1">
                <a:solidFill>
                  <a:srgbClr val="FF0000"/>
                </a:solidFill>
              </a:rPr>
              <a:t>add_mult</a:t>
            </a:r>
            <a:r>
              <a:rPr lang="en-US" sz="1700" dirty="0">
                <a:solidFill>
                  <a:srgbClr val="FF0000"/>
                </a:solidFill>
              </a:rPr>
              <a:t> is connected to following multiple drivers:</a:t>
            </a:r>
          </a:p>
          <a:p>
            <a:pPr lvl="1"/>
            <a:endParaRPr lang="en-US" sz="17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Be </a:t>
            </a:r>
            <a:r>
              <a:rPr lang="en-US" sz="2000" dirty="0"/>
              <a:t>careful to create correct sensitivity lists</a:t>
            </a:r>
            <a:r>
              <a:rPr lang="en-US" sz="2000" dirty="0"/>
              <a:t>.</a:t>
            </a:r>
          </a:p>
          <a:p>
            <a:pPr lvl="1"/>
            <a:r>
              <a:rPr lang="en-US" sz="1700" dirty="0"/>
              <a:t>Remember that synthesizer automatically completed the incomplete se</a:t>
            </a:r>
            <a:r>
              <a:rPr lang="en-US" sz="1800" dirty="0"/>
              <a:t>nsitivity list in a combinational always block!!!</a:t>
            </a:r>
          </a:p>
          <a:p>
            <a:pPr lvl="1"/>
            <a:r>
              <a:rPr lang="en-US" sz="1700" dirty="0">
                <a:solidFill>
                  <a:srgbClr val="FF0000"/>
                </a:solidFill>
              </a:rPr>
              <a:t>WARNING:HDLCompiler:91 - "D</a:t>
            </a:r>
            <a:r>
              <a:rPr lang="en-US" sz="1700" dirty="0">
                <a:solidFill>
                  <a:srgbClr val="FF0000"/>
                </a:solidFill>
              </a:rPr>
              <a:t>:\...test.v" </a:t>
            </a:r>
            <a:r>
              <a:rPr lang="en-US" sz="1700" dirty="0">
                <a:solidFill>
                  <a:srgbClr val="FF0000"/>
                </a:solidFill>
              </a:rPr>
              <a:t>Line </a:t>
            </a:r>
            <a:r>
              <a:rPr lang="en-US" sz="1700" dirty="0">
                <a:solidFill>
                  <a:srgbClr val="FF0000"/>
                </a:solidFill>
              </a:rPr>
              <a:t>30: Signal &lt;b&gt; </a:t>
            </a:r>
            <a:r>
              <a:rPr lang="en-US" sz="1700" dirty="0">
                <a:solidFill>
                  <a:srgbClr val="FF0000"/>
                </a:solidFill>
              </a:rPr>
              <a:t>missing in the sensitivity list is added for synthesis purposes. HDL and post-synthesis simulations may differ as a result.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67600" y="1752600"/>
            <a:ext cx="2971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always @(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ab_mult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&lt;=a*b;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always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ab_mult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&lt;=2*a*b;</a:t>
            </a:r>
            <a:endParaRPr lang="fa-I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24216" y="4464636"/>
            <a:ext cx="24384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91440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always @(a)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4" indent="-45720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49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Signed vs. Unsigned Addition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382000" cy="52578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Be careful of signed and unsigned operations.</a:t>
            </a:r>
          </a:p>
          <a:p>
            <a:r>
              <a:rPr lang="en-US" sz="2000" dirty="0"/>
              <a:t>Especially in signal processing applications always define signed variables..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multiply signed variables, Verilog-2001 style </a:t>
            </a:r>
            <a:r>
              <a:rPr lang="en-GB" sz="2000" dirty="0"/>
              <a:t>is more compact.</a:t>
            </a:r>
            <a:endParaRPr lang="en-US" sz="2000" dirty="0"/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2590801"/>
            <a:ext cx="36872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module add_signed_1995_template(</a:t>
            </a:r>
          </a:p>
          <a:p>
            <a:pPr lvl="1"/>
            <a:r>
              <a:rPr lang="en-GB" sz="1400" dirty="0">
                <a:latin typeface="Courier New" pitchFamily="49" charset="0"/>
                <a:cs typeface="Courier New" pitchFamily="49" charset="0"/>
              </a:rPr>
              <a:t>input  [3:0] A,</a:t>
            </a:r>
          </a:p>
          <a:p>
            <a:pPr lvl="1"/>
            <a:r>
              <a:rPr lang="en-GB" sz="1400" dirty="0">
                <a:latin typeface="Courier New" pitchFamily="49" charset="0"/>
                <a:cs typeface="Courier New" pitchFamily="49" charset="0"/>
              </a:rPr>
              <a:t>input  [3:0] B,</a:t>
            </a:r>
          </a:p>
          <a:p>
            <a:pPr lvl="1"/>
            <a:r>
              <a:rPr lang="en-GB" sz="1400" dirty="0">
                <a:latin typeface="Courier New" pitchFamily="49" charset="0"/>
                <a:cs typeface="Courier New" pitchFamily="49" charset="0"/>
              </a:rPr>
              <a:t>output [4:0]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1"/>
            <a:r>
              <a:rPr lang="en-GB" sz="1400" dirty="0">
                <a:latin typeface="Courier New" pitchFamily="49" charset="0"/>
                <a:cs typeface="Courier New" pitchFamily="49" charset="0"/>
              </a:rPr>
              <a:t>output [4:0]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Sum_unsigned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);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assign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Sum_unsigned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=A+B;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assign Sum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= {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A[3],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A}+{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B[3],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B};</a:t>
            </a: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Example</a:t>
            </a:r>
            <a:r>
              <a:rPr lang="en-GB" sz="1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GB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A=-</a:t>
            </a:r>
            <a:r>
              <a:rPr lang="en-GB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GB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             </a:t>
            </a:r>
            <a:r>
              <a:rPr lang="en-GB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//4’b1101</a:t>
            </a:r>
            <a:endParaRPr lang="en-GB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B=1;               </a:t>
            </a:r>
            <a:r>
              <a:rPr lang="en-GB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//4’b0001 </a:t>
            </a:r>
            <a:endParaRPr lang="en-GB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Sum_unsigned</a:t>
            </a:r>
            <a:r>
              <a:rPr lang="en-GB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14; </a:t>
            </a:r>
            <a:r>
              <a:rPr lang="en-GB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//5’b0</a:t>
            </a:r>
            <a:r>
              <a:rPr lang="en-GB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1110</a:t>
            </a:r>
            <a:r>
              <a:rPr lang="en-GB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GB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Sum = -2;          </a:t>
            </a:r>
            <a:r>
              <a:rPr lang="en-GB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//5’b11110</a:t>
            </a:r>
            <a:r>
              <a:rPr lang="en-GB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GB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2438400"/>
            <a:ext cx="4480560" cy="18158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module add_signed_2001 (</a:t>
            </a:r>
          </a:p>
          <a:p>
            <a:pPr lvl="1"/>
            <a:r>
              <a:rPr lang="en-GB" sz="1400" dirty="0">
                <a:latin typeface="Courier New" pitchFamily="49" charset="0"/>
                <a:cs typeface="Courier New" pitchFamily="49" charset="0"/>
              </a:rPr>
              <a:t>input  signed [7:0] A,</a:t>
            </a:r>
          </a:p>
          <a:p>
            <a:pPr lvl="1"/>
            <a:r>
              <a:rPr lang="en-GB" sz="1400" dirty="0">
                <a:latin typeface="Courier New" pitchFamily="49" charset="0"/>
                <a:cs typeface="Courier New" pitchFamily="49" charset="0"/>
              </a:rPr>
              <a:t>input  signed [7:0] B,</a:t>
            </a:r>
          </a:p>
          <a:p>
            <a:pPr lvl="1"/>
            <a:r>
              <a:rPr lang="en-GB" sz="1400" dirty="0">
                <a:latin typeface="Courier New" pitchFamily="49" charset="0"/>
                <a:cs typeface="Courier New" pitchFamily="49" charset="0"/>
              </a:rPr>
              <a:t>output signed [8:0] Sum);</a:t>
            </a: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assign Sum = A + B;</a:t>
            </a: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4402209"/>
            <a:ext cx="4480560" cy="2031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//if A and B could not be defined signed</a:t>
            </a: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add_carry_signed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1"/>
            <a:r>
              <a:rPr lang="en-GB" sz="1400" dirty="0">
                <a:latin typeface="Courier New" pitchFamily="49" charset="0"/>
                <a:cs typeface="Courier New" pitchFamily="49" charset="0"/>
              </a:rPr>
              <a:t>input [7:0] A,</a:t>
            </a:r>
          </a:p>
          <a:p>
            <a:pPr lvl="1"/>
            <a:r>
              <a:rPr lang="en-GB" sz="1400" dirty="0">
                <a:latin typeface="Courier New" pitchFamily="49" charset="0"/>
                <a:cs typeface="Courier New" pitchFamily="49" charset="0"/>
              </a:rPr>
              <a:t>input [7:0] B,</a:t>
            </a:r>
          </a:p>
          <a:p>
            <a:pPr lvl="1"/>
            <a:r>
              <a:rPr lang="en-GB" sz="1400" dirty="0">
                <a:latin typeface="Courier New" pitchFamily="49" charset="0"/>
                <a:cs typeface="Courier New" pitchFamily="49" charset="0"/>
              </a:rPr>
              <a:t>output signed [8:0] Sum);</a:t>
            </a: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>
                <a:latin typeface="Courier New" pitchFamily="49" charset="0"/>
                <a:cs typeface="Courier New" pitchFamily="49" charset="0"/>
              </a:rPr>
              <a:t>assign Sum = $signed(A) + $signed(B);</a:t>
            </a:r>
          </a:p>
          <a:p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triped Right Arrow 7"/>
          <p:cNvSpPr/>
          <p:nvPr/>
        </p:nvSpPr>
        <p:spPr>
          <a:xfrm>
            <a:off x="4876800" y="3657601"/>
            <a:ext cx="718774" cy="58203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Verilog is NOT a Software Programming </a:t>
            </a:r>
            <a:r>
              <a:rPr lang="en-GB" b="1" dirty="0" err="1" smtClean="0"/>
              <a:t>Languae</a:t>
            </a:r>
            <a:endParaRPr lang="en-GB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Software Programming Language</a:t>
            </a:r>
          </a:p>
          <a:p>
            <a:pPr lvl="1"/>
            <a:r>
              <a:rPr lang="en-GB" dirty="0" smtClean="0"/>
              <a:t>Language which can be translated into machine instructions and then executed on a compute</a:t>
            </a:r>
          </a:p>
          <a:p>
            <a:endParaRPr lang="en-GB" b="1" dirty="0" smtClean="0"/>
          </a:p>
          <a:p>
            <a:r>
              <a:rPr lang="en-GB" b="1" dirty="0" smtClean="0"/>
              <a:t>Hardware Description Language</a:t>
            </a:r>
          </a:p>
          <a:p>
            <a:pPr lvl="1"/>
            <a:r>
              <a:rPr lang="en-GB" dirty="0" smtClean="0"/>
              <a:t>Language for </a:t>
            </a:r>
            <a:r>
              <a:rPr lang="en-GB" dirty="0" err="1" smtClean="0"/>
              <a:t>modeling</a:t>
            </a:r>
            <a:r>
              <a:rPr lang="en-GB" dirty="0" smtClean="0"/>
              <a:t> the temporal </a:t>
            </a:r>
            <a:r>
              <a:rPr lang="en-GB" dirty="0" err="1" smtClean="0"/>
              <a:t>behavior</a:t>
            </a:r>
            <a:r>
              <a:rPr lang="en-GB" dirty="0" smtClean="0"/>
              <a:t> and spatial structure of hardware</a:t>
            </a:r>
          </a:p>
          <a:p>
            <a:endParaRPr lang="en-US" b="1" i="1" dirty="0" smtClean="0"/>
          </a:p>
          <a:p>
            <a:r>
              <a:rPr lang="en-US" b="1" i="1" dirty="0" smtClean="0"/>
              <a:t>Verilog is not C!: </a:t>
            </a:r>
            <a:r>
              <a:rPr lang="en-US" dirty="0"/>
              <a:t>You are not writing a computer program, you are describing hardware…</a:t>
            </a:r>
          </a:p>
          <a:p>
            <a:endParaRPr lang="en-GB" b="1" dirty="0" smtClean="0"/>
          </a:p>
          <a:p>
            <a:r>
              <a:rPr lang="en-GB" b="1" dirty="0" smtClean="0"/>
              <a:t>Think Hardware:</a:t>
            </a:r>
          </a:p>
          <a:p>
            <a:pPr lvl="1"/>
            <a:r>
              <a:rPr lang="en-GB" dirty="0" smtClean="0"/>
              <a:t>Think of the </a:t>
            </a:r>
            <a:r>
              <a:rPr lang="en-GB" i="1" dirty="0" smtClean="0"/>
              <a:t>topology implied by the code</a:t>
            </a:r>
          </a:p>
          <a:p>
            <a:endParaRPr lang="en-GB" dirty="0" smtClean="0"/>
          </a:p>
          <a:p>
            <a:pPr eaLnBrk="1" hangingPunct="1"/>
            <a:endParaRPr 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077200" y="6340475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pPr defTabSz="871538"/>
            <a:fld id="{E8D51B69-106B-41CA-9B94-0B4945466C4A}" type="slidenum">
              <a:rPr lang="en-US">
                <a:cs typeface="Arial" charset="0"/>
              </a:rPr>
              <a:pPr defTabSz="871538"/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6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Synthesis Considerations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8281416" cy="48737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Verilog provides a wide variety of means to express yourself.</a:t>
            </a:r>
          </a:p>
          <a:p>
            <a:endParaRPr lang="en-US" dirty="0" smtClean="0"/>
          </a:p>
          <a:p>
            <a:r>
              <a:rPr lang="en-US" dirty="0" smtClean="0"/>
              <a:t>Some modules you create, like </a:t>
            </a:r>
            <a:r>
              <a:rPr lang="en-US" dirty="0" err="1" smtClean="0"/>
              <a:t>testbenches</a:t>
            </a:r>
            <a:r>
              <a:rPr lang="en-US" dirty="0" smtClean="0"/>
              <a:t>, are never intended to be synthesized into actual hardware.</a:t>
            </a:r>
          </a:p>
          <a:p>
            <a:pPr lvl="1"/>
            <a:r>
              <a:rPr lang="en-US" dirty="0" smtClean="0"/>
              <a:t>In these types of modules, feel free to use the complete power of Verilog.</a:t>
            </a:r>
          </a:p>
          <a:p>
            <a:endParaRPr lang="en-US" dirty="0"/>
          </a:p>
          <a:p>
            <a:r>
              <a:rPr lang="en-US" dirty="0"/>
              <a:t>For modules you intend </a:t>
            </a:r>
            <a:r>
              <a:rPr lang="en-US" dirty="0" smtClean="0"/>
              <a:t>to synthesize, </a:t>
            </a:r>
            <a:r>
              <a:rPr lang="en-US" dirty="0"/>
              <a:t>you should </a:t>
            </a:r>
            <a:r>
              <a:rPr lang="en-US" dirty="0" smtClean="0"/>
              <a:t>consider:</a:t>
            </a:r>
            <a:endParaRPr lang="en-US" dirty="0"/>
          </a:p>
          <a:p>
            <a:pPr lvl="1"/>
            <a:r>
              <a:rPr lang="en-US" dirty="0"/>
              <a:t>Predictability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Synthesizability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20735</TotalTime>
  <Words>2404</Words>
  <Application>Microsoft Office PowerPoint</Application>
  <PresentationFormat>Widescreen</PresentationFormat>
  <Paragraphs>523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Oriel</vt:lpstr>
      <vt:lpstr>Coding Style and Synthesis Considerations   Ehsan Yazdian</vt:lpstr>
      <vt:lpstr>Suggested Coding Style</vt:lpstr>
      <vt:lpstr>Employing Parameters</vt:lpstr>
      <vt:lpstr>Coding Styles</vt:lpstr>
      <vt:lpstr>Coding Styles</vt:lpstr>
      <vt:lpstr>Coding Styles</vt:lpstr>
      <vt:lpstr>Signed vs. Unsigned Addition</vt:lpstr>
      <vt:lpstr>Verilog is NOT a Software Programming Languae</vt:lpstr>
      <vt:lpstr>Synthesis Considerations</vt:lpstr>
      <vt:lpstr>Synthesis Considerations</vt:lpstr>
      <vt:lpstr>HDL for Synthesis</vt:lpstr>
      <vt:lpstr>Synthesis Considerations: Synthesizability</vt:lpstr>
      <vt:lpstr>Non‐Synthesizable Constructs</vt:lpstr>
      <vt:lpstr>Avoid Timing Loop</vt:lpstr>
      <vt:lpstr>Standard Templates for Always Blocks</vt:lpstr>
      <vt:lpstr>Sequential Logic</vt:lpstr>
      <vt:lpstr>D-Latch</vt:lpstr>
      <vt:lpstr>Latch Inference in Combinational Logic</vt:lpstr>
      <vt:lpstr>Incomplete If-Else and Case statements</vt:lpstr>
      <vt:lpstr>Solution to Unwanted Latch inference</vt:lpstr>
      <vt:lpstr>Solutions for If-Else</vt:lpstr>
      <vt:lpstr>Solutions for Case</vt:lpstr>
      <vt:lpstr>Clock Distribution in FPGA</vt:lpstr>
      <vt:lpstr>Avoid Gated clock</vt:lpstr>
      <vt:lpstr>Gated Clock</vt:lpstr>
      <vt:lpstr>Gated clock</vt:lpstr>
      <vt:lpstr>Internally Generated Clocks</vt:lpstr>
      <vt:lpstr>Resets</vt:lpstr>
      <vt:lpstr> Synchronous Resets</vt:lpstr>
      <vt:lpstr> Asynchronous Resets</vt:lpstr>
      <vt:lpstr>Metastability</vt:lpstr>
      <vt:lpstr>Synchronizing Reset</vt:lpstr>
      <vt:lpstr>Problem with Slow clock</vt:lpstr>
      <vt:lpstr>Asynchronous Assertion, Synchronous Deassertion</vt:lpstr>
      <vt:lpstr>Asynchronous Assertion, Synchronous Deassertion</vt:lpstr>
      <vt:lpstr> Asynchronous Inputs </vt:lpstr>
      <vt:lpstr>Clock Domain Crossing (CDC)</vt:lpstr>
      <vt:lpstr>CDC: Sending a stream of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آشنایی با زبانهای توصیف سخت افزار و  FPGA</dc:title>
  <dc:creator>Ehsan</dc:creator>
  <cp:lastModifiedBy>admin</cp:lastModifiedBy>
  <cp:revision>765</cp:revision>
  <dcterms:created xsi:type="dcterms:W3CDTF">2006-08-16T00:00:00Z</dcterms:created>
  <dcterms:modified xsi:type="dcterms:W3CDTF">2020-12-14T04:02:08Z</dcterms:modified>
</cp:coreProperties>
</file>