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1" r:id="rId2"/>
    <p:sldId id="326" r:id="rId3"/>
    <p:sldId id="327" r:id="rId4"/>
    <p:sldId id="328" r:id="rId5"/>
    <p:sldId id="329" r:id="rId6"/>
    <p:sldId id="331" r:id="rId7"/>
    <p:sldId id="330" r:id="rId8"/>
    <p:sldId id="332" r:id="rId9"/>
    <p:sldId id="333" r:id="rId10"/>
    <p:sldId id="362" r:id="rId11"/>
    <p:sldId id="337" r:id="rId12"/>
    <p:sldId id="338" r:id="rId13"/>
    <p:sldId id="339" r:id="rId14"/>
    <p:sldId id="340" r:id="rId15"/>
    <p:sldId id="341" r:id="rId16"/>
    <p:sldId id="359" r:id="rId17"/>
    <p:sldId id="360" r:id="rId18"/>
    <p:sldId id="361" r:id="rId19"/>
    <p:sldId id="366" r:id="rId20"/>
    <p:sldId id="355" r:id="rId21"/>
    <p:sldId id="357" r:id="rId22"/>
    <p:sldId id="363" r:id="rId23"/>
    <p:sldId id="3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BAC-9121-4859-B1B7-489C6B312161}" type="datetimeFigureOut">
              <a:rPr lang="en-GB" smtClean="0"/>
              <a:pPr/>
              <a:t>19/12/2020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936C-F0B6-443A-A560-3236D7D8B9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48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3B5322F-D299-4AA6-9AB1-68D1A1B5751B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DCA-C3BD-4D3B-8B85-28C05CBD36CF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1BEC-DBE7-4277-B1BE-368398408085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B02089-2E1E-4A97-A344-DAF2703AF40C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B9538E3-F87C-4185-8D1C-5AC149BBA796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08FD-BFCC-4EF0-A050-12EE701B67AE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8784-0FC0-406B-BFDE-6A7817FE2446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BE3A20-6EBB-4B61-B305-1E8977DCFA5D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B98-EFAF-4574-BC4B-8A401D517DC0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604BD3-D4D3-4C47-9C52-D0A4AE73B30B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EC1B8B-FFC7-4E4F-9FAD-B402B1037934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2AE46C-F74A-42A4-96A4-47BF8FB3B79E}" type="datetime1">
              <a:rPr lang="en-US" smtClean="0"/>
              <a:pPr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295400"/>
            <a:ext cx="4572000" cy="3723162"/>
          </a:xfrm>
        </p:spPr>
        <p:txBody>
          <a:bodyPr>
            <a:no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</a:rPr>
              <a:t/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Static Timing Analysis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/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2800" dirty="0">
                <a:solidFill>
                  <a:schemeClr val="bg1"/>
                </a:solidFill>
              </a:rPr>
              <a:t>Ehsan </a:t>
            </a:r>
            <a:r>
              <a:rPr lang="en-GB" sz="2800" dirty="0" err="1">
                <a:solidFill>
                  <a:schemeClr val="bg1"/>
                </a:solidFill>
              </a:rPr>
              <a:t>Yazdian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Critical Path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600200"/>
            <a:ext cx="4648200" cy="3048000"/>
          </a:xfrm>
        </p:spPr>
        <p:txBody>
          <a:bodyPr>
            <a:noAutofit/>
          </a:bodyPr>
          <a:lstStyle/>
          <a:p>
            <a:r>
              <a:rPr lang="en-GB" sz="1800" dirty="0"/>
              <a:t>Critical path in any design is the longest path between</a:t>
            </a:r>
          </a:p>
          <a:p>
            <a:endParaRPr lang="en-GB" sz="1800" dirty="0"/>
          </a:p>
          <a:p>
            <a:pPr marL="822960" lvl="1" indent="-457200">
              <a:buClr>
                <a:schemeClr val="accent3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GB" sz="1600" dirty="0"/>
              <a:t>Any two internal latches/flip‐flops</a:t>
            </a:r>
          </a:p>
          <a:p>
            <a:pPr marL="822960" lvl="1" indent="-457200">
              <a:buClr>
                <a:schemeClr val="accent3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GB" sz="1600" dirty="0"/>
              <a:t>An input pad and an internal latch</a:t>
            </a:r>
          </a:p>
          <a:p>
            <a:pPr marL="822960" lvl="1" indent="-457200">
              <a:buClr>
                <a:schemeClr val="accent3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GB" sz="1600" dirty="0"/>
              <a:t>An internal latch and an output pad</a:t>
            </a:r>
          </a:p>
          <a:p>
            <a:pPr marL="822960" lvl="1" indent="-457200">
              <a:buClr>
                <a:schemeClr val="accent3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GB" sz="1600" dirty="0"/>
              <a:t>An input pad and an output pad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73338" y="1676401"/>
            <a:ext cx="4313663" cy="280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4876800"/>
            <a:ext cx="7162800" cy="1600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dirty="0"/>
              <a:t>Use FFs right after/before input/out pads to avoid the last three cases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dirty="0"/>
              <a:t>The maximum delay between any two sequential elements in a design will determine the max clock speed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Design Constraints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4873752"/>
          </a:xfrm>
        </p:spPr>
        <p:txBody>
          <a:bodyPr/>
          <a:lstStyle/>
          <a:p>
            <a:pPr>
              <a:buSzPct val="50000"/>
              <a:buFont typeface="Wingdings" pitchFamily="2" charset="2"/>
              <a:buChar char="u"/>
            </a:pPr>
            <a:r>
              <a:rPr lang="en-US" dirty="0" smtClean="0"/>
              <a:t>The Implementation tools don’t try to find the place and route that will obtain the best speed.</a:t>
            </a:r>
          </a:p>
          <a:p>
            <a:pPr>
              <a:buSzPct val="50000"/>
              <a:buFont typeface="Wingdings" pitchFamily="2" charset="2"/>
              <a:buChar char="u"/>
            </a:pPr>
            <a:endParaRPr lang="en-US" dirty="0" smtClean="0"/>
          </a:p>
          <a:p>
            <a:pPr>
              <a:buSzPct val="50000"/>
              <a:buFont typeface="Wingdings" pitchFamily="2" charset="2"/>
              <a:buChar char="u"/>
            </a:pPr>
            <a:r>
              <a:rPr lang="en-US" dirty="0" smtClean="0"/>
              <a:t>Instead, the Implementation tools try to meet our performance expectations.</a:t>
            </a:r>
          </a:p>
          <a:p>
            <a:pPr>
              <a:buSzPct val="50000"/>
              <a:buFont typeface="Wingdings" pitchFamily="2" charset="2"/>
              <a:buChar char="u"/>
            </a:pPr>
            <a:endParaRPr lang="en-US" dirty="0" smtClean="0"/>
          </a:p>
          <a:p>
            <a:pPr>
              <a:buSzPct val="50000"/>
              <a:buFont typeface="Wingdings" pitchFamily="2" charset="2"/>
              <a:buChar char="u"/>
            </a:pPr>
            <a:r>
              <a:rPr lang="en-US" dirty="0" smtClean="0"/>
              <a:t>Timing Constraints improve the design performance by placing logic closer together so shorter routing resources can be used.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Timing Constraint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0" y="1524000"/>
            <a:ext cx="3886200" cy="123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/>
          <a:lstStyle/>
          <a:p>
            <a:pPr marL="228600" indent="-2286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u="sng" dirty="0">
                <a:latin typeface="Arial Narrow" pitchFamily="34" charset="0"/>
              </a:rPr>
              <a:t>With</a:t>
            </a:r>
            <a:r>
              <a:rPr lang="en-US" sz="2000" b="1" dirty="0">
                <a:latin typeface="Arial Narrow" pitchFamily="34" charset="0"/>
              </a:rPr>
              <a:t> global timing constraints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dirty="0">
                <a:latin typeface="Arial Narrow" pitchFamily="34" charset="0"/>
              </a:rPr>
              <a:t>All timing paths are evaluated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dirty="0">
                <a:latin typeface="Arial Narrow" pitchFamily="34" charset="0"/>
              </a:rPr>
              <a:t>I/O paths are improved (CLBs are place closer to I/O pins)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5000" y="1524000"/>
            <a:ext cx="38862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/>
          <a:lstStyle/>
          <a:p>
            <a:pPr marL="228600" indent="-22860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000" b="1" u="sng" dirty="0">
                <a:latin typeface="Arial Narrow" pitchFamily="34" charset="0"/>
              </a:rPr>
              <a:t>Without</a:t>
            </a:r>
            <a:r>
              <a:rPr lang="en-US" sz="2000" b="1" dirty="0">
                <a:latin typeface="Arial Narrow" pitchFamily="34" charset="0"/>
              </a:rPr>
              <a:t> global timing </a:t>
            </a:r>
            <a:r>
              <a:rPr lang="en-US" sz="2000" b="1" dirty="0" err="1">
                <a:latin typeface="Arial Narrow" pitchFamily="34" charset="0"/>
              </a:rPr>
              <a:t>constraintsLogic</a:t>
            </a:r>
            <a:r>
              <a:rPr lang="en-US" sz="2000" b="1" dirty="0">
                <a:latin typeface="Arial Narrow" pitchFamily="34" charset="0"/>
              </a:rPr>
              <a:t> tends to be grouped to improve internal timing at the expense of I/O timing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11482" t="23532" r="16074" b="9413"/>
          <a:stretch>
            <a:fillRect/>
          </a:stretch>
        </p:blipFill>
        <p:spPr bwMode="auto">
          <a:xfrm>
            <a:off x="6134101" y="3324226"/>
            <a:ext cx="3611563" cy="32607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  <p:pic>
        <p:nvPicPr>
          <p:cNvPr id="9" name="Picture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 l="11969" t="23532" r="14362" b="9413"/>
          <a:stretch>
            <a:fillRect/>
          </a:stretch>
        </p:blipFill>
        <p:spPr bwMode="auto">
          <a:xfrm>
            <a:off x="1981201" y="3317875"/>
            <a:ext cx="3675063" cy="3246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Timing Constraints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7467600" cy="4873752"/>
          </a:xfrm>
        </p:spPr>
        <p:txBody>
          <a:bodyPr>
            <a:normAutofit fontScale="92500" lnSpcReduction="10000"/>
          </a:bodyPr>
          <a:lstStyle/>
          <a:p>
            <a:pPr marL="228600" indent="-228600"/>
            <a:r>
              <a:rPr lang="en-US" dirty="0" smtClean="0"/>
              <a:t>Timing constraints define your timing objectives</a:t>
            </a:r>
          </a:p>
          <a:p>
            <a:pPr marL="571500" lvl="1" indent="-228600"/>
            <a:r>
              <a:rPr lang="en-US" dirty="0" smtClean="0"/>
              <a:t>Over-constraining gets you nothing, but costs extra PAR time</a:t>
            </a:r>
          </a:p>
          <a:p>
            <a:pPr marL="571500" lvl="1" indent="-228600"/>
            <a:r>
              <a:rPr lang="en-US" dirty="0" smtClean="0"/>
              <a:t>Always use timing constraints, even when your timing objective is modest</a:t>
            </a:r>
          </a:p>
          <a:p>
            <a:pPr marL="228600" indent="-228600"/>
            <a:endParaRPr lang="en-US" u="sng" dirty="0" smtClean="0"/>
          </a:p>
          <a:p>
            <a:pPr marL="228600" indent="-228600"/>
            <a:r>
              <a:rPr lang="en-US" u="sng" dirty="0" smtClean="0"/>
              <a:t>Unrealistic</a:t>
            </a:r>
            <a:r>
              <a:rPr lang="en-US" dirty="0" smtClean="0"/>
              <a:t> timing constraints will cause the tools to stop</a:t>
            </a:r>
          </a:p>
          <a:p>
            <a:pPr marL="228600" indent="-228600"/>
            <a:endParaRPr lang="en-US" dirty="0" smtClean="0"/>
          </a:p>
          <a:p>
            <a:pPr marL="228600" indent="-228600"/>
            <a:r>
              <a:rPr lang="en-US" dirty="0" smtClean="0"/>
              <a:t>After implementing, review the Post-Place &amp; Route Static Timing Report to determine if your objectives were met</a:t>
            </a:r>
          </a:p>
          <a:p>
            <a:pPr marL="571500" lvl="1" indent="-228600"/>
            <a:r>
              <a:rPr lang="en-US" dirty="0" smtClean="0"/>
              <a:t>If your constraints failed, use the Timing Report to determine the cause</a:t>
            </a:r>
          </a:p>
          <a:p>
            <a:pPr marL="228600" indent="-2286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Combinational: PAD to PAD</a:t>
            </a: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505200" y="2438400"/>
          <a:ext cx="3962400" cy="155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Visio" r:id="rId3" imgW="4906061" imgH="1924507" progId="Visio.Drawing.11">
                  <p:embed/>
                </p:oleObj>
              </mc:Choice>
              <mc:Fallback>
                <p:oleObj name="Visio" r:id="rId3" imgW="4906061" imgH="192450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438400"/>
                        <a:ext cx="3962400" cy="1554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5"/>
          <p:cNvSpPr txBox="1">
            <a:spLocks/>
          </p:cNvSpPr>
          <p:nvPr/>
        </p:nvSpPr>
        <p:spPr>
          <a:xfrm>
            <a:off x="1981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400" dirty="0"/>
              <a:t>Purely combinatorial delay paths do not contain any synchronous elements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GB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67001" y="4495801"/>
            <a:ext cx="6939123" cy="2156335"/>
            <a:chOff x="887413" y="3482975"/>
            <a:chExt cx="8198667" cy="2786977"/>
          </a:xfrm>
        </p:grpSpPr>
        <p:sp>
          <p:nvSpPr>
            <p:cNvPr id="9" name="Freeform 2"/>
            <p:cNvSpPr>
              <a:spLocks noChangeArrowheads="1"/>
            </p:cNvSpPr>
            <p:nvPr/>
          </p:nvSpPr>
          <p:spPr bwMode="auto">
            <a:xfrm>
              <a:off x="1433513" y="4864100"/>
              <a:ext cx="777875" cy="3175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0" y="2"/>
                </a:cxn>
              </a:cxnLst>
              <a:rect l="0" t="0" r="r" b="b"/>
              <a:pathLst>
                <a:path w="490" h="2">
                  <a:moveTo>
                    <a:pt x="490" y="0"/>
                  </a:moveTo>
                  <a:lnTo>
                    <a:pt x="0" y="2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376988" y="5702300"/>
              <a:ext cx="404812" cy="285750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816725" y="5745162"/>
              <a:ext cx="2269355" cy="3977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CC"/>
                  </a:solidFill>
                  <a:latin typeface="Arial" charset="0"/>
                </a:rPr>
                <a:t>= Combinatorial Logic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3473450" y="4164013"/>
              <a:ext cx="293688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1096963" y="5778500"/>
              <a:ext cx="423862" cy="80963"/>
            </a:xfrm>
            <a:prstGeom prst="homePlate">
              <a:avLst>
                <a:gd name="adj" fmla="val 174509"/>
              </a:avLst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1711325" y="4422776"/>
              <a:ext cx="723875" cy="3580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charset="0"/>
                </a:rPr>
                <a:t>BUFG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2255838" y="4141788"/>
              <a:ext cx="285750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255838" y="4141788"/>
              <a:ext cx="1587" cy="26193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1119188" y="4794250"/>
              <a:ext cx="422275" cy="133350"/>
            </a:xfrm>
            <a:prstGeom prst="homePlate">
              <a:avLst>
                <a:gd name="adj" fmla="val 105556"/>
              </a:avLst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459163" y="5122863"/>
              <a:ext cx="285750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020763" y="4016375"/>
              <a:ext cx="621601" cy="3580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0000CC"/>
                  </a:solidFill>
                  <a:latin typeface="Arial" charset="0"/>
                </a:rPr>
                <a:t> CLK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2914650" y="3848100"/>
              <a:ext cx="842963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>
              <a:off x="4649788" y="4138613"/>
              <a:ext cx="285750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4094163" y="3840163"/>
              <a:ext cx="874712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646613" y="4144963"/>
              <a:ext cx="3175" cy="2397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51"/>
                </a:cxn>
              </a:cxnLst>
              <a:rect l="0" t="0" r="r" b="b"/>
              <a:pathLst>
                <a:path w="2" h="151">
                  <a:moveTo>
                    <a:pt x="2" y="0"/>
                  </a:moveTo>
                  <a:lnTo>
                    <a:pt x="0" y="15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2106613" y="4397375"/>
              <a:ext cx="2555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1522413" y="4386263"/>
              <a:ext cx="398462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>
              <a:off x="1485900" y="3878263"/>
              <a:ext cx="1069975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H="1">
              <a:off x="4094163" y="4824413"/>
              <a:ext cx="874712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78213" y="5494338"/>
              <a:ext cx="1238250" cy="1587"/>
            </a:xfrm>
            <a:custGeom>
              <a:avLst/>
              <a:gdLst/>
              <a:ahLst/>
              <a:cxnLst>
                <a:cxn ang="0">
                  <a:pos x="780" y="0"/>
                </a:cxn>
                <a:cxn ang="0">
                  <a:pos x="0" y="1"/>
                </a:cxn>
              </a:cxnLst>
              <a:rect l="0" t="0" r="r" b="b"/>
              <a:pathLst>
                <a:path w="780" h="1">
                  <a:moveTo>
                    <a:pt x="780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463925" y="4162425"/>
              <a:ext cx="1588" cy="133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842"/>
                </a:cxn>
              </a:cxnLst>
              <a:rect l="0" t="0" r="r" b="b"/>
              <a:pathLst>
                <a:path w="1" h="842">
                  <a:moveTo>
                    <a:pt x="0" y="0"/>
                  </a:moveTo>
                  <a:lnTo>
                    <a:pt x="1" y="842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703763" y="5102225"/>
              <a:ext cx="1587" cy="393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8"/>
                </a:cxn>
              </a:cxnLst>
              <a:rect l="0" t="0" r="r" b="b"/>
              <a:pathLst>
                <a:path w="1" h="248">
                  <a:moveTo>
                    <a:pt x="0" y="0"/>
                  </a:moveTo>
                  <a:lnTo>
                    <a:pt x="0" y="248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4694238" y="5102225"/>
              <a:ext cx="269875" cy="1588"/>
            </a:xfrm>
            <a:custGeom>
              <a:avLst/>
              <a:gdLst/>
              <a:ahLst/>
              <a:cxnLst>
                <a:cxn ang="0">
                  <a:pos x="170" y="0"/>
                </a:cxn>
                <a:cxn ang="0">
                  <a:pos x="0" y="0"/>
                </a:cxn>
              </a:cxnLst>
              <a:rect l="0" t="0" r="r" b="b"/>
              <a:pathLst>
                <a:path w="170" h="1">
                  <a:moveTo>
                    <a:pt x="170" y="0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2219325" y="4883150"/>
              <a:ext cx="720725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3035300" y="4865688"/>
              <a:ext cx="720725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887413" y="3482975"/>
              <a:ext cx="895014" cy="3977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CC"/>
                  </a:solidFill>
                  <a:latin typeface="Arial" charset="0"/>
                </a:rPr>
                <a:t>ADATA</a:t>
              </a: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1487488" y="5810250"/>
              <a:ext cx="4737100" cy="95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807075" y="3970338"/>
              <a:ext cx="1588" cy="858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41"/>
                </a:cxn>
              </a:cxnLst>
              <a:rect l="0" t="0" r="r" b="b"/>
              <a:pathLst>
                <a:path w="1" h="541">
                  <a:moveTo>
                    <a:pt x="0" y="0"/>
                  </a:moveTo>
                  <a:lnTo>
                    <a:pt x="1" y="54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6226175" y="5005388"/>
              <a:ext cx="1588" cy="822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6988175" y="4973638"/>
              <a:ext cx="88265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AutoShape 34"/>
            <p:cNvSpPr>
              <a:spLocks noChangeArrowheads="1"/>
            </p:cNvSpPr>
            <p:nvPr/>
          </p:nvSpPr>
          <p:spPr bwMode="auto">
            <a:xfrm>
              <a:off x="7870825" y="4951413"/>
              <a:ext cx="420688" cy="80962"/>
            </a:xfrm>
            <a:prstGeom prst="homePlate">
              <a:avLst>
                <a:gd name="adj" fmla="val 173204"/>
              </a:avLst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789863" y="4738688"/>
              <a:ext cx="692149" cy="593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200">
                  <a:solidFill>
                    <a:srgbClr val="0000CC"/>
                  </a:solidFill>
                  <a:latin typeface="Arial" charset="0"/>
                </a:rPr>
                <a:t>OUT2</a:t>
              </a:r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6218238" y="5002213"/>
              <a:ext cx="48895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H="1">
              <a:off x="6985000" y="3924300"/>
              <a:ext cx="8810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7866063" y="3865563"/>
              <a:ext cx="423862" cy="80962"/>
            </a:xfrm>
            <a:prstGeom prst="homePlate">
              <a:avLst>
                <a:gd name="adj" fmla="val 174511"/>
              </a:avLst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7777163" y="3651249"/>
              <a:ext cx="700770" cy="354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solidFill>
                    <a:srgbClr val="0000CC"/>
                  </a:solidFill>
                  <a:latin typeface="Arial" charset="0"/>
                </a:rPr>
                <a:t>OUT1</a:t>
              </a: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5808663" y="3975100"/>
              <a:ext cx="8159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5326063" y="3841750"/>
              <a:ext cx="1238250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2"/>
                </a:cxn>
              </a:cxnLst>
              <a:rect l="0" t="0" r="r" b="b"/>
              <a:pathLst>
                <a:path w="780" h="2">
                  <a:moveTo>
                    <a:pt x="0" y="0"/>
                  </a:moveTo>
                  <a:lnTo>
                    <a:pt x="780" y="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5303838" y="4835525"/>
              <a:ext cx="14890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8" h="1">
                  <a:moveTo>
                    <a:pt x="0" y="0"/>
                  </a:moveTo>
                  <a:lnTo>
                    <a:pt x="93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AutoShape 43"/>
            <p:cNvSpPr>
              <a:spLocks noChangeArrowheads="1"/>
            </p:cNvSpPr>
            <p:nvPr/>
          </p:nvSpPr>
          <p:spPr bwMode="auto">
            <a:xfrm>
              <a:off x="1116013" y="4346575"/>
              <a:ext cx="422275" cy="80963"/>
            </a:xfrm>
            <a:prstGeom prst="homePlate">
              <a:avLst>
                <a:gd name="adj" fmla="val 173855"/>
              </a:avLst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AutoShape 44"/>
            <p:cNvSpPr>
              <a:spLocks noChangeArrowheads="1"/>
            </p:cNvSpPr>
            <p:nvPr/>
          </p:nvSpPr>
          <p:spPr bwMode="auto">
            <a:xfrm>
              <a:off x="1090613" y="3835400"/>
              <a:ext cx="422275" cy="80963"/>
            </a:xfrm>
            <a:prstGeom prst="homePlate">
              <a:avLst>
                <a:gd name="adj" fmla="val 173855"/>
              </a:avLst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AutoShape 45"/>
            <p:cNvSpPr>
              <a:spLocks noChangeArrowheads="1"/>
            </p:cNvSpPr>
            <p:nvPr/>
          </p:nvSpPr>
          <p:spPr bwMode="auto">
            <a:xfrm>
              <a:off x="1925638" y="4321175"/>
              <a:ext cx="203200" cy="149225"/>
            </a:xfrm>
            <a:prstGeom prst="homePlate">
              <a:avLst>
                <a:gd name="adj" fmla="val 121040"/>
              </a:avLst>
            </a:pr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5103813" y="3748088"/>
              <a:ext cx="345082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4852988" y="3505200"/>
              <a:ext cx="756073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FLOP3</a:t>
              </a:r>
            </a:p>
          </p:txBody>
        </p: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4868863" y="3748088"/>
              <a:ext cx="335611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D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933950" y="3724275"/>
              <a:ext cx="368300" cy="6080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" name="AutoShape 50"/>
            <p:cNvSpPr>
              <a:spLocks noChangeArrowheads="1"/>
            </p:cNvSpPr>
            <p:nvPr/>
          </p:nvSpPr>
          <p:spPr bwMode="auto">
            <a:xfrm rot="5492108">
              <a:off x="4915694" y="4083844"/>
              <a:ext cx="146050" cy="109538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" name="Text Box 51"/>
            <p:cNvSpPr txBox="1">
              <a:spLocks noChangeArrowheads="1"/>
            </p:cNvSpPr>
            <p:nvPr/>
          </p:nvSpPr>
          <p:spPr bwMode="auto">
            <a:xfrm>
              <a:off x="2711450" y="3748088"/>
              <a:ext cx="345082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57" name="Text Box 52"/>
            <p:cNvSpPr txBox="1">
              <a:spLocks noChangeArrowheads="1"/>
            </p:cNvSpPr>
            <p:nvPr/>
          </p:nvSpPr>
          <p:spPr bwMode="auto">
            <a:xfrm>
              <a:off x="2460625" y="3505200"/>
              <a:ext cx="756073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FLOP1</a:t>
              </a:r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2476500" y="3748088"/>
              <a:ext cx="335611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D</a:t>
              </a: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2541588" y="3724275"/>
              <a:ext cx="366712" cy="6080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AutoShape 55"/>
            <p:cNvSpPr>
              <a:spLocks noChangeArrowheads="1"/>
            </p:cNvSpPr>
            <p:nvPr/>
          </p:nvSpPr>
          <p:spPr bwMode="auto">
            <a:xfrm rot="5492108">
              <a:off x="2522538" y="4084638"/>
              <a:ext cx="146050" cy="107950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167063" y="3671888"/>
              <a:ext cx="404812" cy="285750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73550" y="3689350"/>
              <a:ext cx="404813" cy="285750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6557963" y="3762375"/>
              <a:ext cx="404812" cy="285750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6702425" y="4813300"/>
              <a:ext cx="404813" cy="285750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5103813" y="4703763"/>
              <a:ext cx="345082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4852988" y="4465637"/>
              <a:ext cx="756073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 Black" pitchFamily="34" charset="0"/>
                </a:rPr>
                <a:t>FLOP5</a:t>
              </a:r>
            </a:p>
          </p:txBody>
        </p:sp>
        <p:sp>
          <p:nvSpPr>
            <p:cNvPr id="67" name="Text Box 62"/>
            <p:cNvSpPr txBox="1">
              <a:spLocks noChangeArrowheads="1"/>
            </p:cNvSpPr>
            <p:nvPr/>
          </p:nvSpPr>
          <p:spPr bwMode="auto">
            <a:xfrm>
              <a:off x="4868863" y="4700589"/>
              <a:ext cx="335611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Arial Black" pitchFamily="34" charset="0"/>
                </a:rPr>
                <a:t>D</a:t>
              </a: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4935538" y="4684713"/>
              <a:ext cx="366712" cy="6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" name="AutoShape 64"/>
            <p:cNvSpPr>
              <a:spLocks noChangeArrowheads="1"/>
            </p:cNvSpPr>
            <p:nvPr/>
          </p:nvSpPr>
          <p:spPr bwMode="auto">
            <a:xfrm rot="5492108">
              <a:off x="4916488" y="5045075"/>
              <a:ext cx="146050" cy="107950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Text Box 65"/>
            <p:cNvSpPr txBox="1">
              <a:spLocks noChangeArrowheads="1"/>
            </p:cNvSpPr>
            <p:nvPr/>
          </p:nvSpPr>
          <p:spPr bwMode="auto">
            <a:xfrm>
              <a:off x="3900488" y="4727575"/>
              <a:ext cx="345082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71" name="Text Box 66"/>
            <p:cNvSpPr txBox="1">
              <a:spLocks noChangeArrowheads="1"/>
            </p:cNvSpPr>
            <p:nvPr/>
          </p:nvSpPr>
          <p:spPr bwMode="auto">
            <a:xfrm>
              <a:off x="3657600" y="4484688"/>
              <a:ext cx="756073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FLOP4</a:t>
              </a:r>
            </a:p>
          </p:txBody>
        </p:sp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3673475" y="4727575"/>
              <a:ext cx="335611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D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736975" y="4703763"/>
              <a:ext cx="368300" cy="6080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AutoShape 69"/>
            <p:cNvSpPr>
              <a:spLocks noChangeArrowheads="1"/>
            </p:cNvSpPr>
            <p:nvPr/>
          </p:nvSpPr>
          <p:spPr bwMode="auto">
            <a:xfrm rot="5492108">
              <a:off x="3718719" y="5063331"/>
              <a:ext cx="146050" cy="109538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310063" y="4686300"/>
              <a:ext cx="404812" cy="285750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989138" y="4722813"/>
              <a:ext cx="404812" cy="285750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714625" y="4722813"/>
              <a:ext cx="404813" cy="285750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Text Box 73"/>
            <p:cNvSpPr txBox="1">
              <a:spLocks noChangeArrowheads="1"/>
            </p:cNvSpPr>
            <p:nvPr/>
          </p:nvSpPr>
          <p:spPr bwMode="auto">
            <a:xfrm>
              <a:off x="887413" y="4910138"/>
              <a:ext cx="1184109" cy="3977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CC"/>
                  </a:solidFill>
                  <a:latin typeface="Arial" charset="0"/>
                </a:rPr>
                <a:t>BUS [7..0]</a:t>
              </a:r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903288" y="5872163"/>
              <a:ext cx="906378" cy="39778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CC"/>
                  </a:solidFill>
                  <a:latin typeface="Arial" charset="0"/>
                </a:rPr>
                <a:t>CDATA</a:t>
              </a:r>
            </a:p>
          </p:txBody>
        </p:sp>
        <p:sp>
          <p:nvSpPr>
            <p:cNvPr id="80" name="Text Box 75"/>
            <p:cNvSpPr txBox="1">
              <a:spLocks noChangeArrowheads="1"/>
            </p:cNvSpPr>
            <p:nvPr/>
          </p:nvSpPr>
          <p:spPr bwMode="auto">
            <a:xfrm>
              <a:off x="3900488" y="3748088"/>
              <a:ext cx="345082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81" name="Text Box 76"/>
            <p:cNvSpPr txBox="1">
              <a:spLocks noChangeArrowheads="1"/>
            </p:cNvSpPr>
            <p:nvPr/>
          </p:nvSpPr>
          <p:spPr bwMode="auto">
            <a:xfrm>
              <a:off x="3657600" y="3505200"/>
              <a:ext cx="756073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FLOP2</a:t>
              </a:r>
            </a:p>
          </p:txBody>
        </p:sp>
        <p:sp>
          <p:nvSpPr>
            <p:cNvPr id="82" name="Text Box 77"/>
            <p:cNvSpPr txBox="1">
              <a:spLocks noChangeArrowheads="1"/>
            </p:cNvSpPr>
            <p:nvPr/>
          </p:nvSpPr>
          <p:spPr bwMode="auto">
            <a:xfrm>
              <a:off x="3673475" y="3748088"/>
              <a:ext cx="335611" cy="318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D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736975" y="3724275"/>
              <a:ext cx="368300" cy="6080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4" name="AutoShape 79"/>
            <p:cNvSpPr>
              <a:spLocks noChangeArrowheads="1"/>
            </p:cNvSpPr>
            <p:nvPr/>
          </p:nvSpPr>
          <p:spPr bwMode="auto">
            <a:xfrm rot="5492108">
              <a:off x="3718719" y="4083844"/>
              <a:ext cx="146050" cy="109538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3055938" y="3563938"/>
              <a:ext cx="638175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4219575" y="3594100"/>
              <a:ext cx="671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4238625" y="4562475"/>
              <a:ext cx="598488" cy="111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67600" cy="1143000"/>
          </a:xfrm>
        </p:spPr>
        <p:txBody>
          <a:bodyPr/>
          <a:lstStyle/>
          <a:p>
            <a:pPr eaLnBrk="1" hangingPunct="1"/>
            <a:r>
              <a:rPr lang="en-US" smtClean="0"/>
              <a:t>Sequential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Register to Register</a:t>
            </a:r>
          </a:p>
          <a:p>
            <a:pPr eaLnBrk="1" hangingPunct="1"/>
            <a:r>
              <a:rPr lang="en-US" dirty="0" smtClean="0"/>
              <a:t>PAD to Clock/Register</a:t>
            </a:r>
          </a:p>
          <a:p>
            <a:pPr eaLnBrk="1" hangingPunct="1"/>
            <a:r>
              <a:rPr lang="en-US" dirty="0" smtClean="0"/>
              <a:t>Clock/Register to PAD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Clock Tree Synthesis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924800" cy="4873752"/>
          </a:xfrm>
        </p:spPr>
        <p:txBody>
          <a:bodyPr/>
          <a:lstStyle/>
          <a:p>
            <a:r>
              <a:rPr lang="en-GB" dirty="0" smtClean="0"/>
              <a:t>Clock is one of the most important signals in a chip, do not take it as others.</a:t>
            </a:r>
          </a:p>
          <a:p>
            <a:endParaRPr lang="en-GB" dirty="0" smtClean="0"/>
          </a:p>
          <a:p>
            <a:r>
              <a:rPr lang="en-GB" dirty="0" smtClean="0"/>
              <a:t>Clock Issues:</a:t>
            </a:r>
          </a:p>
          <a:p>
            <a:pPr lvl="1"/>
            <a:r>
              <a:rPr lang="en-GB" dirty="0" smtClean="0"/>
              <a:t>Heavy clock loading</a:t>
            </a:r>
          </a:p>
          <a:p>
            <a:pPr lvl="1"/>
            <a:r>
              <a:rPr lang="en-GB" dirty="0" smtClean="0"/>
              <a:t>Delay of long clock lines</a:t>
            </a:r>
          </a:p>
          <a:p>
            <a:pPr lvl="1"/>
            <a:r>
              <a:rPr lang="en-GB" dirty="0" smtClean="0"/>
              <a:t>Clock Skew</a:t>
            </a:r>
          </a:p>
          <a:p>
            <a:pPr lvl="1"/>
            <a:r>
              <a:rPr lang="en-GB" dirty="0" smtClean="0"/>
              <a:t>Clock Power Consumption: The largest proportion of power in the FPGA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Clock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458200" cy="48737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Clock Skew: </a:t>
            </a:r>
          </a:p>
          <a:p>
            <a:pPr lvl="1"/>
            <a:r>
              <a:rPr lang="en-US" dirty="0" smtClean="0"/>
              <a:t>Clock skew between any tow connected registers:</a:t>
            </a:r>
          </a:p>
          <a:p>
            <a:pPr lvl="2"/>
            <a:r>
              <a:rPr lang="en-US" dirty="0" smtClean="0"/>
              <a:t>Destination clock </a:t>
            </a:r>
            <a:r>
              <a:rPr lang="en-US" dirty="0"/>
              <a:t>delay - </a:t>
            </a:r>
            <a:r>
              <a:rPr lang="en-US" dirty="0" smtClean="0"/>
              <a:t>Source </a:t>
            </a:r>
            <a:r>
              <a:rPr lang="en-US" dirty="0"/>
              <a:t>clock delay. </a:t>
            </a:r>
            <a:endParaRPr lang="en-US" dirty="0" smtClean="0"/>
          </a:p>
          <a:p>
            <a:pPr lvl="1"/>
            <a:r>
              <a:rPr lang="en-US" dirty="0" smtClean="0"/>
              <a:t>There </a:t>
            </a:r>
            <a:r>
              <a:rPr lang="en-US" dirty="0"/>
              <a:t>are two types of clock skew: </a:t>
            </a:r>
            <a:endParaRPr lang="en-US" dirty="0" smtClean="0"/>
          </a:p>
          <a:p>
            <a:pPr lvl="2"/>
            <a:r>
              <a:rPr lang="en-US" b="1" dirty="0" smtClean="0"/>
              <a:t>Negative skew:</a:t>
            </a:r>
            <a:r>
              <a:rPr lang="en-US" dirty="0" smtClean="0"/>
              <a:t> when the </a:t>
            </a:r>
            <a:r>
              <a:rPr lang="en-US" dirty="0"/>
              <a:t>destination register receives the clock tick earlier than </a:t>
            </a:r>
            <a:r>
              <a:rPr lang="en-US"/>
              <a:t>the source </a:t>
            </a:r>
            <a:r>
              <a:rPr lang="en-US" dirty="0"/>
              <a:t>register</a:t>
            </a:r>
            <a:r>
              <a:rPr lang="en-US" dirty="0" smtClean="0"/>
              <a:t>.</a:t>
            </a:r>
          </a:p>
          <a:p>
            <a:pPr lvl="3"/>
            <a:r>
              <a:rPr lang="en-US" dirty="0" smtClean="0"/>
              <a:t>May result in setup violation or decreasing the maximum frequency</a:t>
            </a:r>
          </a:p>
          <a:p>
            <a:pPr lvl="2"/>
            <a:r>
              <a:rPr lang="en-US" b="1" dirty="0" smtClean="0"/>
              <a:t>Positive skew:</a:t>
            </a:r>
            <a:r>
              <a:rPr lang="en-US" dirty="0" smtClean="0"/>
              <a:t> when the destination register </a:t>
            </a:r>
            <a:r>
              <a:rPr lang="en-US" dirty="0"/>
              <a:t>gets the clock tick </a:t>
            </a:r>
            <a:r>
              <a:rPr lang="en-US" dirty="0" smtClean="0"/>
              <a:t>later than </a:t>
            </a:r>
            <a:r>
              <a:rPr lang="en-US" dirty="0"/>
              <a:t>the </a:t>
            </a:r>
            <a:r>
              <a:rPr lang="en-US" dirty="0" smtClean="0"/>
              <a:t>source register.</a:t>
            </a:r>
          </a:p>
          <a:p>
            <a:pPr lvl="3"/>
            <a:r>
              <a:rPr lang="en-US" dirty="0" smtClean="0"/>
              <a:t>May result in decreasing </a:t>
            </a:r>
            <a:r>
              <a:rPr lang="en-US" dirty="0"/>
              <a:t>the </a:t>
            </a:r>
            <a:r>
              <a:rPr lang="en-US" dirty="0" smtClean="0"/>
              <a:t>minimum period or increasing the maximum frequency.</a:t>
            </a:r>
          </a:p>
          <a:p>
            <a:pPr lvl="3"/>
            <a:r>
              <a:rPr lang="en-US" dirty="0" smtClean="0"/>
              <a:t>Very large positive skew may results in hold violation.</a:t>
            </a:r>
          </a:p>
          <a:p>
            <a:pPr lvl="1"/>
            <a:r>
              <a:rPr lang="en-GB" dirty="0" smtClean="0"/>
              <a:t>We should minimize the absolute of clock skew.</a:t>
            </a:r>
          </a:p>
          <a:p>
            <a:pPr lvl="1"/>
            <a:r>
              <a:rPr lang="en-GB" dirty="0" smtClean="0"/>
              <a:t>In a real design, clock skew may be more than 10% of a period.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dirty="0" smtClean="0"/>
              <a:t>Clock Power Consumption: 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GB" dirty="0" smtClean="0"/>
              <a:t>Consumes the largest proportion of power in the FPGA.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GB" dirty="0" smtClean="0"/>
              <a:t>Clock is connected to many sinks.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GB" dirty="0" smtClean="0"/>
              <a:t>Clock nets are so long.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en-GB" dirty="0" smtClean="0"/>
          </a:p>
          <a:p>
            <a:pPr marL="548640" lvl="2">
              <a:spcBef>
                <a:spcPts val="600"/>
              </a:spcBef>
              <a:buSzPct val="70000"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</p:spPr>
        <p:txBody>
          <a:bodyPr/>
          <a:lstStyle/>
          <a:p>
            <a:r>
              <a:rPr lang="en-GB" dirty="0" smtClean="0"/>
              <a:t>Decreasing Clock Skew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417638"/>
            <a:ext cx="4648200" cy="5135563"/>
          </a:xfrm>
        </p:spPr>
        <p:txBody>
          <a:bodyPr>
            <a:normAutofit/>
          </a:bodyPr>
          <a:lstStyle/>
          <a:p>
            <a:r>
              <a:rPr lang="en-GB" sz="2000" b="1" dirty="0"/>
              <a:t>Using Clock Tree:</a:t>
            </a:r>
          </a:p>
          <a:p>
            <a:pPr lvl="1"/>
            <a:r>
              <a:rPr lang="en-GB" sz="1700" dirty="0"/>
              <a:t>Implementing a Clock Tree and using buffers, reduce the clock skew and balance different clock lines.</a:t>
            </a:r>
          </a:p>
          <a:p>
            <a:pPr lvl="1"/>
            <a:r>
              <a:rPr lang="en-US" sz="1700" dirty="0"/>
              <a:t>Using global buffers (BUFG ) to distribute clock signals to minimize clock skew</a:t>
            </a:r>
          </a:p>
          <a:p>
            <a:pPr lvl="1"/>
            <a:r>
              <a:rPr lang="en-US" sz="1700" dirty="0"/>
              <a:t>Most synthesis tools can automatically use global buffers for clock signals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Phase-Locked Loop (PLL)</a:t>
            </a:r>
            <a:r>
              <a:rPr lang="en-US" sz="2000" dirty="0"/>
              <a:t>, is used to minimize clock skew 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87" t="21148" r="5387" b="22459"/>
          <a:stretch>
            <a:fillRect/>
          </a:stretch>
        </p:blipFill>
        <p:spPr bwMode="auto">
          <a:xfrm>
            <a:off x="6172201" y="914400"/>
            <a:ext cx="4307961" cy="210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498" t="39508" r="15526" b="19836"/>
          <a:stretch>
            <a:fillRect/>
          </a:stretch>
        </p:blipFill>
        <p:spPr bwMode="auto">
          <a:xfrm>
            <a:off x="6365361" y="3200401"/>
            <a:ext cx="4114800" cy="182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Clock Skew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382000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Assume wire delays are T</a:t>
            </a:r>
            <a:r>
              <a:rPr lang="en-GB" sz="2200" baseline="-25000" dirty="0"/>
              <a:t>W</a:t>
            </a:r>
            <a:r>
              <a:rPr lang="en-GB" dirty="0"/>
              <a:t>= 0 ns.</a:t>
            </a:r>
          </a:p>
          <a:p>
            <a:pPr lvl="1"/>
            <a:r>
              <a:rPr lang="en-GB" dirty="0"/>
              <a:t>Buffers have delay of T</a:t>
            </a:r>
            <a:r>
              <a:rPr lang="en-GB" baseline="-25000" dirty="0"/>
              <a:t>B</a:t>
            </a:r>
            <a:r>
              <a:rPr lang="en-GB" dirty="0"/>
              <a:t>= 1 ns</a:t>
            </a:r>
          </a:p>
          <a:p>
            <a:pPr lvl="1"/>
            <a:r>
              <a:rPr lang="en-GB" dirty="0"/>
              <a:t>Logic has delay of T</a:t>
            </a:r>
            <a:r>
              <a:rPr lang="en-GB" baseline="-25000" dirty="0"/>
              <a:t>L</a:t>
            </a:r>
            <a:r>
              <a:rPr lang="en-GB" dirty="0"/>
              <a:t>= 7 ns</a:t>
            </a:r>
          </a:p>
          <a:p>
            <a:r>
              <a:rPr lang="en-GB" dirty="0"/>
              <a:t>Flip flops are identical with parameters:</a:t>
            </a:r>
          </a:p>
          <a:p>
            <a:pPr lvl="1"/>
            <a:r>
              <a:rPr lang="en-GB" dirty="0"/>
              <a:t>Input setup is T</a:t>
            </a:r>
            <a:r>
              <a:rPr lang="en-GB" baseline="-25000" dirty="0"/>
              <a:t>SU</a:t>
            </a:r>
            <a:r>
              <a:rPr lang="en-GB" dirty="0"/>
              <a:t>= 2 ns</a:t>
            </a:r>
          </a:p>
          <a:p>
            <a:pPr lvl="1"/>
            <a:r>
              <a:rPr lang="en-GB" dirty="0"/>
              <a:t>Input hold T</a:t>
            </a:r>
            <a:r>
              <a:rPr lang="en-GB" baseline="-25000" dirty="0"/>
              <a:t>H</a:t>
            </a:r>
            <a:r>
              <a:rPr lang="en-GB" dirty="0"/>
              <a:t>= 0 ns</a:t>
            </a:r>
          </a:p>
          <a:p>
            <a:pPr lvl="1"/>
            <a:r>
              <a:rPr lang="en-GB" dirty="0"/>
              <a:t>Clock to out is T</a:t>
            </a:r>
            <a:r>
              <a:rPr lang="en-GB" baseline="-25000" dirty="0"/>
              <a:t>Q</a:t>
            </a:r>
            <a:r>
              <a:rPr lang="en-GB" dirty="0"/>
              <a:t>= 1 ns</a:t>
            </a:r>
          </a:p>
          <a:p>
            <a:pPr lvl="1"/>
            <a:endParaRPr lang="en-GB" dirty="0"/>
          </a:p>
          <a:p>
            <a:r>
              <a:rPr lang="en-US" dirty="0" smtClean="0"/>
              <a:t>Think </a:t>
            </a:r>
            <a:r>
              <a:rPr lang="en-US" dirty="0"/>
              <a:t>on situations where clock wire </a:t>
            </a:r>
            <a:r>
              <a:rPr lang="en-US" dirty="0" smtClean="0"/>
              <a:t>between two FFs, has </a:t>
            </a:r>
            <a:r>
              <a:rPr lang="en-US" dirty="0"/>
              <a:t>some </a:t>
            </a:r>
            <a:r>
              <a:rPr lang="en-US" dirty="0" smtClean="0"/>
              <a:t>delay (Skew).</a:t>
            </a:r>
          </a:p>
          <a:p>
            <a:pPr lvl="1"/>
            <a:r>
              <a:rPr lang="en-US" dirty="0"/>
              <a:t>If cock arrives at FF1 earlier than </a:t>
            </a:r>
            <a:r>
              <a:rPr lang="en-US" dirty="0" smtClean="0"/>
              <a:t>FF2 (positive skew: +2ns)? </a:t>
            </a:r>
          </a:p>
          <a:p>
            <a:pPr lvl="2"/>
            <a:r>
              <a:rPr lang="en-GB" dirty="0" err="1" smtClean="0"/>
              <a:t>T</a:t>
            </a:r>
            <a:r>
              <a:rPr lang="en-GB" sz="1400" baseline="-25000" dirty="0" err="1"/>
              <a:t>period</a:t>
            </a:r>
            <a:r>
              <a:rPr lang="en-GB" dirty="0" smtClean="0"/>
              <a:t>= </a:t>
            </a:r>
            <a:r>
              <a:rPr lang="en-GB" dirty="0"/>
              <a:t>10 </a:t>
            </a:r>
            <a:r>
              <a:rPr lang="en-GB" dirty="0" smtClean="0"/>
              <a:t>ns-2ns =8ns ⇒125 </a:t>
            </a:r>
            <a:r>
              <a:rPr lang="en-GB" dirty="0"/>
              <a:t>MHz max</a:t>
            </a:r>
            <a:endParaRPr lang="en-US" dirty="0"/>
          </a:p>
          <a:p>
            <a:pPr lvl="1"/>
            <a:r>
              <a:rPr lang="en-US" dirty="0"/>
              <a:t>If cock arrives at </a:t>
            </a:r>
            <a:r>
              <a:rPr lang="en-US" dirty="0" smtClean="0"/>
              <a:t>FF2 </a:t>
            </a:r>
            <a:r>
              <a:rPr lang="en-US" dirty="0"/>
              <a:t>earlier than </a:t>
            </a:r>
            <a:r>
              <a:rPr lang="en-US" dirty="0" smtClean="0"/>
              <a:t>FF1 (negative skew: -2ns)?</a:t>
            </a:r>
          </a:p>
          <a:p>
            <a:pPr lvl="2"/>
            <a:r>
              <a:rPr lang="en-GB" dirty="0" err="1"/>
              <a:t>T</a:t>
            </a:r>
            <a:r>
              <a:rPr lang="en-GB" sz="1500" baseline="-25000" dirty="0" err="1"/>
              <a:t>period</a:t>
            </a:r>
            <a:r>
              <a:rPr lang="en-GB" dirty="0"/>
              <a:t>= 10 </a:t>
            </a:r>
            <a:r>
              <a:rPr lang="en-GB" dirty="0" smtClean="0"/>
              <a:t>ns+2ns =12ns ⇒ 83  </a:t>
            </a:r>
            <a:r>
              <a:rPr lang="en-GB" dirty="0"/>
              <a:t>MHz max</a:t>
            </a:r>
            <a:endParaRPr lang="en-US" dirty="0"/>
          </a:p>
          <a:p>
            <a:r>
              <a:rPr lang="en-US" dirty="0" smtClean="0"/>
              <a:t>It can be seen that in some situations the clock skew may result in increasing the frequency of the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44184" y="3049186"/>
            <a:ext cx="4319016" cy="106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68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Static Timing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Even though a digital circuit may be logically correct, we need to know how it will perform in its physical implementation.</a:t>
            </a:r>
          </a:p>
          <a:p>
            <a:pPr lvl="1"/>
            <a:r>
              <a:rPr lang="en-GB" dirty="0" smtClean="0"/>
              <a:t>To meet a performance specification.</a:t>
            </a:r>
          </a:p>
          <a:p>
            <a:pPr lvl="1"/>
            <a:r>
              <a:rPr lang="en-GB" dirty="0" smtClean="0"/>
              <a:t>To evaluate how your design operates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Items of interest for analysis include:</a:t>
            </a:r>
          </a:p>
          <a:p>
            <a:pPr lvl="1"/>
            <a:r>
              <a:rPr lang="en-GB" dirty="0" smtClean="0"/>
              <a:t>Requirements for input signals to the circuit.</a:t>
            </a:r>
          </a:p>
          <a:p>
            <a:pPr lvl="1"/>
            <a:r>
              <a:rPr lang="en-GB" dirty="0" smtClean="0"/>
              <a:t>Internal performance, maximum clock frequency.</a:t>
            </a:r>
          </a:p>
          <a:p>
            <a:pPr lvl="1"/>
            <a:r>
              <a:rPr lang="en-GB" dirty="0" err="1" smtClean="0"/>
              <a:t>Behavior</a:t>
            </a:r>
            <a:r>
              <a:rPr lang="en-GB" dirty="0" smtClean="0"/>
              <a:t> of output signals from the circuit.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67600" cy="868362"/>
          </a:xfrm>
        </p:spPr>
        <p:txBody>
          <a:bodyPr/>
          <a:lstStyle/>
          <a:p>
            <a:r>
              <a:rPr lang="en-US" dirty="0" smtClean="0"/>
              <a:t>The Period Constraint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153400" cy="5178552"/>
          </a:xfrm>
        </p:spPr>
        <p:txBody>
          <a:bodyPr/>
          <a:lstStyle/>
          <a:p>
            <a:pPr>
              <a:buSzPct val="50000"/>
              <a:buFont typeface="Wingdings" pitchFamily="2" charset="2"/>
              <a:buChar char="u"/>
            </a:pPr>
            <a:r>
              <a:rPr lang="en-US" dirty="0" smtClean="0"/>
              <a:t>The Period constraint optimizes all delay paths between flip-flops</a:t>
            </a:r>
          </a:p>
          <a:p>
            <a:pPr>
              <a:buSzPct val="50000"/>
              <a:buFont typeface="Wingdings" pitchFamily="2" charset="2"/>
              <a:buChar char="u"/>
            </a:pPr>
            <a:endParaRPr lang="en-US" dirty="0" smtClean="0"/>
          </a:p>
          <a:p>
            <a:pPr>
              <a:buSzPct val="50000"/>
              <a:buFont typeface="Wingdings" pitchFamily="2" charset="2"/>
              <a:buChar char="u"/>
            </a:pPr>
            <a:r>
              <a:rPr lang="en-US" dirty="0" smtClean="0"/>
              <a:t>The Period constraint does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optimize delay paths </a:t>
            </a:r>
          </a:p>
          <a:p>
            <a:pPr lvl="1">
              <a:buSzPct val="50000"/>
              <a:buFont typeface="Wingdings" pitchFamily="2" charset="2"/>
              <a:buChar char="u"/>
            </a:pPr>
            <a:r>
              <a:rPr lang="en-US" dirty="0" smtClean="0"/>
              <a:t>from input pads to output pads (purely combinatorial)</a:t>
            </a:r>
          </a:p>
          <a:p>
            <a:pPr lvl="1">
              <a:buSzPct val="50000"/>
              <a:buFont typeface="Wingdings" pitchFamily="2" charset="2"/>
              <a:buChar char="u"/>
            </a:pPr>
            <a:r>
              <a:rPr lang="en-US" dirty="0" smtClean="0"/>
              <a:t>from input pads to flip-flops, </a:t>
            </a:r>
          </a:p>
          <a:p>
            <a:pPr lvl="1">
              <a:buSzPct val="50000"/>
              <a:buFont typeface="Wingdings" pitchFamily="2" charset="2"/>
              <a:buChar char="u"/>
            </a:pPr>
            <a:r>
              <a:rPr lang="en-US" dirty="0" smtClean="0"/>
              <a:t>from flip-flops to output pads</a:t>
            </a:r>
            <a:endParaRPr lang="en-US" dirty="0"/>
          </a:p>
        </p:txBody>
      </p:sp>
      <p:grpSp>
        <p:nvGrpSpPr>
          <p:cNvPr id="2" name="Group 85"/>
          <p:cNvGrpSpPr/>
          <p:nvPr/>
        </p:nvGrpSpPr>
        <p:grpSpPr>
          <a:xfrm>
            <a:off x="2209800" y="4668838"/>
            <a:ext cx="7297738" cy="1960562"/>
            <a:chOff x="838200" y="4572000"/>
            <a:chExt cx="7297738" cy="1960562"/>
          </a:xfrm>
        </p:grpSpPr>
        <p:sp>
          <p:nvSpPr>
            <p:cNvPr id="7" name="Freeform 2"/>
            <p:cNvSpPr>
              <a:spLocks noChangeArrowheads="1"/>
            </p:cNvSpPr>
            <p:nvPr/>
          </p:nvSpPr>
          <p:spPr bwMode="auto">
            <a:xfrm>
              <a:off x="1406525" y="5921375"/>
              <a:ext cx="698500" cy="3175"/>
            </a:xfrm>
            <a:custGeom>
              <a:avLst/>
              <a:gdLst/>
              <a:ahLst/>
              <a:cxnLst>
                <a:cxn ang="0">
                  <a:pos x="440" y="2"/>
                </a:cxn>
                <a:cxn ang="0">
                  <a:pos x="0" y="0"/>
                </a:cxn>
              </a:cxnLst>
              <a:rect l="0" t="0" r="r" b="b"/>
              <a:pathLst>
                <a:path w="440" h="2">
                  <a:moveTo>
                    <a:pt x="440" y="2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Freeform 7"/>
            <p:cNvSpPr>
              <a:spLocks noChangeArrowheads="1"/>
            </p:cNvSpPr>
            <p:nvPr/>
          </p:nvSpPr>
          <p:spPr bwMode="auto">
            <a:xfrm>
              <a:off x="3349625" y="5256212"/>
              <a:ext cx="312738" cy="1588"/>
            </a:xfrm>
            <a:custGeom>
              <a:avLst/>
              <a:gdLst/>
              <a:ahLst/>
              <a:cxnLst>
                <a:cxn ang="0">
                  <a:pos x="197" y="1"/>
                </a:cxn>
                <a:cxn ang="0">
                  <a:pos x="0" y="0"/>
                </a:cxn>
              </a:cxnLst>
              <a:rect l="0" t="0" r="r" b="b"/>
              <a:pathLst>
                <a:path w="197" h="1">
                  <a:moveTo>
                    <a:pt x="197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631950" y="5475287"/>
              <a:ext cx="608013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latin typeface="Arial" charset="0"/>
                </a:rPr>
                <a:t>BUFG</a:t>
              </a:r>
              <a:endParaRPr lang="en-US" sz="1200">
                <a:solidFill>
                  <a:schemeClr val="tx2"/>
                </a:solidFill>
                <a:latin typeface="Arial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2159000" y="5232400"/>
              <a:ext cx="274638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157413" y="5232400"/>
              <a:ext cx="1587" cy="2492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57"/>
                </a:cxn>
              </a:cxnLst>
              <a:rect l="0" t="0" r="r" b="b"/>
              <a:pathLst>
                <a:path w="1" h="157">
                  <a:moveTo>
                    <a:pt x="1" y="0"/>
                  </a:moveTo>
                  <a:lnTo>
                    <a:pt x="0" y="157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1062038" y="5862637"/>
              <a:ext cx="407987" cy="128588"/>
            </a:xfrm>
            <a:prstGeom prst="homePlate">
              <a:avLst>
                <a:gd name="adj" fmla="val 105761"/>
              </a:avLst>
            </a:pr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352800" y="5257800"/>
              <a:ext cx="1588" cy="12747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03"/>
                </a:cxn>
              </a:cxnLst>
              <a:rect l="0" t="0" r="r" b="b"/>
              <a:pathLst>
                <a:path w="1" h="803">
                  <a:moveTo>
                    <a:pt x="0" y="0"/>
                  </a:moveTo>
                  <a:lnTo>
                    <a:pt x="0" y="803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3344863" y="6186487"/>
              <a:ext cx="2746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794000" y="4949825"/>
              <a:ext cx="812800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4465638" y="5230812"/>
              <a:ext cx="2762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930650" y="4943475"/>
              <a:ext cx="842963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462463" y="5233987"/>
              <a:ext cx="1587" cy="246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5"/>
                </a:cxn>
              </a:cxnLst>
              <a:rect l="0" t="0" r="r" b="b"/>
              <a:pathLst>
                <a:path w="1" h="155">
                  <a:moveTo>
                    <a:pt x="0" y="0"/>
                  </a:moveTo>
                  <a:lnTo>
                    <a:pt x="1" y="15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006600" y="5473700"/>
              <a:ext cx="246538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450975" y="5468937"/>
              <a:ext cx="384175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416050" y="4979987"/>
              <a:ext cx="1030288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3930650" y="5891212"/>
              <a:ext cx="842963" cy="15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343275" y="6527800"/>
              <a:ext cx="1177925" cy="3175"/>
            </a:xfrm>
            <a:custGeom>
              <a:avLst/>
              <a:gdLst/>
              <a:ahLst/>
              <a:cxnLst>
                <a:cxn ang="0">
                  <a:pos x="742" y="2"/>
                </a:cxn>
                <a:cxn ang="0">
                  <a:pos x="0" y="0"/>
                </a:cxn>
              </a:cxnLst>
              <a:rect l="0" t="0" r="r" b="b"/>
              <a:pathLst>
                <a:path w="742" h="2">
                  <a:moveTo>
                    <a:pt x="742" y="2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510088" y="6153150"/>
              <a:ext cx="1587" cy="37623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37"/>
                </a:cxn>
              </a:cxnLst>
              <a:rect l="0" t="0" r="r" b="b"/>
              <a:pathLst>
                <a:path w="1" h="237">
                  <a:moveTo>
                    <a:pt x="1" y="0"/>
                  </a:moveTo>
                  <a:lnTo>
                    <a:pt x="0" y="237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508500" y="6159500"/>
              <a:ext cx="250825" cy="1587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0"/>
                </a:cxn>
              </a:cxnLst>
              <a:rect l="0" t="0" r="r" b="b"/>
              <a:pathLst>
                <a:path w="158" h="1">
                  <a:moveTo>
                    <a:pt x="158" y="0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Freeform 27"/>
            <p:cNvSpPr>
              <a:spLocks noChangeArrowheads="1"/>
            </p:cNvSpPr>
            <p:nvPr/>
          </p:nvSpPr>
          <p:spPr bwMode="auto">
            <a:xfrm>
              <a:off x="2124075" y="5943600"/>
              <a:ext cx="695325" cy="4762"/>
            </a:xfrm>
            <a:custGeom>
              <a:avLst/>
              <a:gdLst/>
              <a:ahLst/>
              <a:cxnLst>
                <a:cxn ang="0">
                  <a:pos x="438" y="3"/>
                </a:cxn>
                <a:cxn ang="0">
                  <a:pos x="0" y="0"/>
                </a:cxn>
              </a:cxnLst>
              <a:rect l="0" t="0" r="r" b="b"/>
              <a:pathLst>
                <a:path w="438" h="3">
                  <a:moveTo>
                    <a:pt x="438" y="3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Freeform 28"/>
            <p:cNvSpPr>
              <a:spLocks noChangeArrowheads="1"/>
            </p:cNvSpPr>
            <p:nvPr/>
          </p:nvSpPr>
          <p:spPr bwMode="auto">
            <a:xfrm>
              <a:off x="2909888" y="5932487"/>
              <a:ext cx="700087" cy="1588"/>
            </a:xfrm>
            <a:custGeom>
              <a:avLst/>
              <a:gdLst/>
              <a:ahLst/>
              <a:cxnLst>
                <a:cxn ang="0">
                  <a:pos x="441" y="1"/>
                </a:cxn>
                <a:cxn ang="0">
                  <a:pos x="0" y="0"/>
                </a:cxn>
              </a:cxnLst>
              <a:rect l="0" t="0" r="r" b="b"/>
              <a:pathLst>
                <a:path w="441" h="1">
                  <a:moveTo>
                    <a:pt x="441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838200" y="4572000"/>
              <a:ext cx="777875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CC"/>
                  </a:solidFill>
                  <a:latin typeface="Arial" charset="0"/>
                </a:rPr>
                <a:t>ADATA</a:t>
              </a: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5581650" y="5068887"/>
              <a:ext cx="1588" cy="83026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23"/>
                </a:cxn>
              </a:cxnLst>
              <a:rect l="0" t="0" r="r" b="b"/>
              <a:pathLst>
                <a:path w="1" h="523">
                  <a:moveTo>
                    <a:pt x="1" y="0"/>
                  </a:moveTo>
                  <a:lnTo>
                    <a:pt x="0" y="52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6721475" y="5959475"/>
              <a:ext cx="8509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7543800" y="5929745"/>
              <a:ext cx="406400" cy="79375"/>
            </a:xfrm>
            <a:prstGeom prst="homePlate">
              <a:avLst>
                <a:gd name="adj" fmla="val 170667"/>
              </a:avLst>
            </a:pr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7496175" y="5715000"/>
              <a:ext cx="639763" cy="274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sz="1200">
                  <a:solidFill>
                    <a:srgbClr val="0000CC"/>
                  </a:solidFill>
                  <a:latin typeface="Arial" charset="0"/>
                </a:rPr>
                <a:t>OUT2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H="1">
              <a:off x="6718300" y="5022850"/>
              <a:ext cx="8493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AutoShape 38"/>
            <p:cNvSpPr>
              <a:spLocks noChangeArrowheads="1"/>
            </p:cNvSpPr>
            <p:nvPr/>
          </p:nvSpPr>
          <p:spPr bwMode="auto">
            <a:xfrm>
              <a:off x="7567613" y="4965700"/>
              <a:ext cx="407987" cy="79375"/>
            </a:xfrm>
            <a:prstGeom prst="homePlate">
              <a:avLst>
                <a:gd name="adj" fmla="val 171333"/>
              </a:avLst>
            </a:pr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7483475" y="4741862"/>
              <a:ext cx="593112" cy="274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>
                  <a:solidFill>
                    <a:srgbClr val="0000CC"/>
                  </a:solidFill>
                  <a:latin typeface="Arial" charset="0"/>
                </a:rPr>
                <a:t>OUT1</a:t>
              </a: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572125" y="5072062"/>
              <a:ext cx="78581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Freeform 41"/>
            <p:cNvSpPr>
              <a:spLocks noChangeArrowheads="1"/>
            </p:cNvSpPr>
            <p:nvPr/>
          </p:nvSpPr>
          <p:spPr bwMode="auto">
            <a:xfrm>
              <a:off x="5099050" y="4953000"/>
              <a:ext cx="119062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0" y="0"/>
                </a:cxn>
              </a:cxnLst>
              <a:rect l="0" t="0" r="r" b="b"/>
              <a:pathLst>
                <a:path w="750" h="1">
                  <a:moveTo>
                    <a:pt x="0" y="0"/>
                  </a:moveTo>
                  <a:lnTo>
                    <a:pt x="75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Freeform 42"/>
            <p:cNvSpPr>
              <a:spLocks noChangeArrowheads="1"/>
            </p:cNvSpPr>
            <p:nvPr/>
          </p:nvSpPr>
          <p:spPr bwMode="auto">
            <a:xfrm>
              <a:off x="5097463" y="5899150"/>
              <a:ext cx="1423987" cy="317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97" y="0"/>
                </a:cxn>
              </a:cxnLst>
              <a:rect l="0" t="0" r="r" b="b"/>
              <a:pathLst>
                <a:path w="897" h="2">
                  <a:moveTo>
                    <a:pt x="0" y="2"/>
                  </a:moveTo>
                  <a:lnTo>
                    <a:pt x="897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1041400" y="5430837"/>
              <a:ext cx="406400" cy="79375"/>
            </a:xfrm>
            <a:prstGeom prst="homePlate">
              <a:avLst>
                <a:gd name="adj" fmla="val 170667"/>
              </a:avLst>
            </a:pr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AutoShape 44"/>
            <p:cNvSpPr>
              <a:spLocks noChangeArrowheads="1"/>
            </p:cNvSpPr>
            <p:nvPr/>
          </p:nvSpPr>
          <p:spPr bwMode="auto">
            <a:xfrm>
              <a:off x="1028700" y="4937125"/>
              <a:ext cx="407988" cy="79375"/>
            </a:xfrm>
            <a:prstGeom prst="homePlate">
              <a:avLst>
                <a:gd name="adj" fmla="val 171334"/>
              </a:avLst>
            </a:pr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AutoShape 45"/>
            <p:cNvSpPr>
              <a:spLocks noChangeArrowheads="1"/>
            </p:cNvSpPr>
            <p:nvPr/>
          </p:nvSpPr>
          <p:spPr bwMode="auto">
            <a:xfrm>
              <a:off x="1839913" y="5394325"/>
              <a:ext cx="196850" cy="142875"/>
            </a:xfrm>
            <a:prstGeom prst="homePlate">
              <a:avLst>
                <a:gd name="adj" fmla="val 122469"/>
              </a:avLst>
            </a:pr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4903788" y="4854575"/>
              <a:ext cx="290512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4662488" y="4619625"/>
              <a:ext cx="635000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FLOP3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4678363" y="4854575"/>
              <a:ext cx="282575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D</a:t>
              </a: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740275" y="4830762"/>
              <a:ext cx="354013" cy="5857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 rot="5492108">
              <a:off x="4722019" y="5177631"/>
              <a:ext cx="141287" cy="104775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2597150" y="4854575"/>
              <a:ext cx="290513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2270125" y="4619625"/>
              <a:ext cx="635000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FLOP1</a:t>
              </a: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371725" y="4854575"/>
              <a:ext cx="282575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D</a:t>
              </a: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2433638" y="4830762"/>
              <a:ext cx="354012" cy="5857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" name="AutoShape 55"/>
            <p:cNvSpPr>
              <a:spLocks noChangeArrowheads="1"/>
            </p:cNvSpPr>
            <p:nvPr/>
          </p:nvSpPr>
          <p:spPr bwMode="auto">
            <a:xfrm rot="5492108">
              <a:off x="2415382" y="5177631"/>
              <a:ext cx="141287" cy="104775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3036888" y="4779962"/>
              <a:ext cx="390525" cy="27463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4103688" y="4797425"/>
              <a:ext cx="390525" cy="274637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6305550" y="4867275"/>
              <a:ext cx="390525" cy="274637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6445250" y="5805487"/>
              <a:ext cx="390525" cy="274638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4903788" y="5781675"/>
              <a:ext cx="290512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4662488" y="5548312"/>
              <a:ext cx="635000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FLOP5</a:t>
              </a: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4678363" y="5783262"/>
              <a:ext cx="282575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D</a:t>
              </a: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740275" y="5757862"/>
              <a:ext cx="354013" cy="5857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AutoShape 64"/>
            <p:cNvSpPr>
              <a:spLocks noChangeArrowheads="1"/>
            </p:cNvSpPr>
            <p:nvPr/>
          </p:nvSpPr>
          <p:spPr bwMode="auto">
            <a:xfrm rot="5492108">
              <a:off x="4722019" y="6104731"/>
              <a:ext cx="141287" cy="104775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Text Box 65"/>
            <p:cNvSpPr txBox="1">
              <a:spLocks noChangeArrowheads="1"/>
            </p:cNvSpPr>
            <p:nvPr/>
          </p:nvSpPr>
          <p:spPr bwMode="auto">
            <a:xfrm>
              <a:off x="3746500" y="5802312"/>
              <a:ext cx="290513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3422650" y="5565775"/>
              <a:ext cx="635000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FLOP4</a:t>
              </a:r>
            </a:p>
          </p:txBody>
        </p:sp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3524250" y="5800725"/>
              <a:ext cx="282575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D</a:t>
              </a: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3586163" y="5775325"/>
              <a:ext cx="354012" cy="5857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AutoShape 69"/>
            <p:cNvSpPr>
              <a:spLocks noChangeArrowheads="1"/>
            </p:cNvSpPr>
            <p:nvPr/>
          </p:nvSpPr>
          <p:spPr bwMode="auto">
            <a:xfrm rot="5492108">
              <a:off x="3567907" y="6122193"/>
              <a:ext cx="141288" cy="104775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4138613" y="5759450"/>
              <a:ext cx="390525" cy="274637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1900238" y="5794375"/>
              <a:ext cx="390525" cy="274637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2600325" y="5794375"/>
              <a:ext cx="390525" cy="274637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46" y="11"/>
                </a:cxn>
                <a:cxn ang="0">
                  <a:pos x="72" y="5"/>
                </a:cxn>
                <a:cxn ang="0">
                  <a:pos x="91" y="5"/>
                </a:cxn>
                <a:cxn ang="0">
                  <a:pos x="117" y="11"/>
                </a:cxn>
                <a:cxn ang="0">
                  <a:pos x="137" y="3"/>
                </a:cxn>
                <a:cxn ang="0">
                  <a:pos x="160" y="0"/>
                </a:cxn>
                <a:cxn ang="0">
                  <a:pos x="186" y="0"/>
                </a:cxn>
                <a:cxn ang="0">
                  <a:pos x="208" y="11"/>
                </a:cxn>
                <a:cxn ang="0">
                  <a:pos x="221" y="27"/>
                </a:cxn>
                <a:cxn ang="0">
                  <a:pos x="228" y="44"/>
                </a:cxn>
                <a:cxn ang="0">
                  <a:pos x="231" y="60"/>
                </a:cxn>
                <a:cxn ang="0">
                  <a:pos x="254" y="71"/>
                </a:cxn>
                <a:cxn ang="0">
                  <a:pos x="260" y="90"/>
                </a:cxn>
                <a:cxn ang="0">
                  <a:pos x="267" y="107"/>
                </a:cxn>
                <a:cxn ang="0">
                  <a:pos x="267" y="126"/>
                </a:cxn>
                <a:cxn ang="0">
                  <a:pos x="267" y="142"/>
                </a:cxn>
                <a:cxn ang="0">
                  <a:pos x="260" y="161"/>
                </a:cxn>
                <a:cxn ang="0">
                  <a:pos x="244" y="175"/>
                </a:cxn>
                <a:cxn ang="0">
                  <a:pos x="225" y="183"/>
                </a:cxn>
                <a:cxn ang="0">
                  <a:pos x="199" y="197"/>
                </a:cxn>
                <a:cxn ang="0">
                  <a:pos x="176" y="208"/>
                </a:cxn>
                <a:cxn ang="0">
                  <a:pos x="153" y="213"/>
                </a:cxn>
                <a:cxn ang="0">
                  <a:pos x="127" y="216"/>
                </a:cxn>
                <a:cxn ang="0">
                  <a:pos x="101" y="205"/>
                </a:cxn>
                <a:cxn ang="0">
                  <a:pos x="85" y="189"/>
                </a:cxn>
                <a:cxn ang="0">
                  <a:pos x="62" y="189"/>
                </a:cxn>
                <a:cxn ang="0">
                  <a:pos x="42" y="189"/>
                </a:cxn>
                <a:cxn ang="0">
                  <a:pos x="20" y="172"/>
                </a:cxn>
                <a:cxn ang="0">
                  <a:pos x="3" y="156"/>
                </a:cxn>
                <a:cxn ang="0">
                  <a:pos x="0" y="137"/>
                </a:cxn>
                <a:cxn ang="0">
                  <a:pos x="0" y="115"/>
                </a:cxn>
                <a:cxn ang="0">
                  <a:pos x="10" y="101"/>
                </a:cxn>
                <a:cxn ang="0">
                  <a:pos x="13" y="79"/>
                </a:cxn>
                <a:cxn ang="0">
                  <a:pos x="13" y="57"/>
                </a:cxn>
                <a:cxn ang="0">
                  <a:pos x="13" y="41"/>
                </a:cxn>
                <a:cxn ang="0">
                  <a:pos x="16" y="38"/>
                </a:cxn>
              </a:cxnLst>
              <a:rect l="0" t="0" r="r" b="b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gradFill rotWithShape="0">
              <a:gsLst>
                <a:gs pos="0">
                  <a:srgbClr val="DDFFDD"/>
                </a:gs>
                <a:gs pos="100000">
                  <a:srgbClr val="FFFFFF"/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838200" y="5973762"/>
              <a:ext cx="993775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CC"/>
                  </a:solidFill>
                  <a:latin typeface="Arial" charset="0"/>
                </a:rPr>
                <a:t>BUS [7..0]</a:t>
              </a:r>
            </a:p>
          </p:txBody>
        </p:sp>
        <p:sp>
          <p:nvSpPr>
            <p:cNvPr id="77" name="Text Box 75"/>
            <p:cNvSpPr txBox="1">
              <a:spLocks noChangeArrowheads="1"/>
            </p:cNvSpPr>
            <p:nvPr/>
          </p:nvSpPr>
          <p:spPr bwMode="auto">
            <a:xfrm>
              <a:off x="3746500" y="4854575"/>
              <a:ext cx="290513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Q</a:t>
              </a:r>
            </a:p>
          </p:txBody>
        </p:sp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3508375" y="4605337"/>
              <a:ext cx="635000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FLOP2</a:t>
              </a:r>
            </a:p>
          </p:txBody>
        </p:sp>
        <p:sp>
          <p:nvSpPr>
            <p:cNvPr id="79" name="Text Box 77"/>
            <p:cNvSpPr txBox="1">
              <a:spLocks noChangeArrowheads="1"/>
            </p:cNvSpPr>
            <p:nvPr/>
          </p:nvSpPr>
          <p:spPr bwMode="auto">
            <a:xfrm>
              <a:off x="3524250" y="4854575"/>
              <a:ext cx="282575" cy="2444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>
                  <a:latin typeface="Arial Black" pitchFamily="34" charset="0"/>
                </a:rPr>
                <a:t>D</a:t>
              </a: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3586163" y="4830762"/>
              <a:ext cx="354012" cy="5857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1" name="AutoShape 79"/>
            <p:cNvSpPr>
              <a:spLocks noChangeArrowheads="1"/>
            </p:cNvSpPr>
            <p:nvPr/>
          </p:nvSpPr>
          <p:spPr bwMode="auto">
            <a:xfrm rot="5492108">
              <a:off x="3567907" y="5177631"/>
              <a:ext cx="141287" cy="104775"/>
            </a:xfrm>
            <a:prstGeom prst="triangle">
              <a:avLst>
                <a:gd name="adj" fmla="val 476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 flipV="1">
              <a:off x="2892425" y="4705350"/>
              <a:ext cx="6810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4052888" y="4705350"/>
              <a:ext cx="6810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V="1">
              <a:off x="4027488" y="5686425"/>
              <a:ext cx="647700" cy="3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715962"/>
          </a:xfrm>
        </p:spPr>
        <p:txBody>
          <a:bodyPr/>
          <a:lstStyle/>
          <a:p>
            <a:r>
              <a:rPr lang="en-US" dirty="0" smtClean="0"/>
              <a:t>PERIOD Constraint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38746" y="1447801"/>
            <a:ext cx="4738255" cy="3347661"/>
          </a:xfrm>
        </p:spPr>
        <p:txBody>
          <a:bodyPr>
            <a:normAutofit fontScale="77500" lnSpcReduction="20000"/>
          </a:bodyPr>
          <a:lstStyle/>
          <a:p>
            <a:pPr marL="228600" indent="-228600">
              <a:lnSpc>
                <a:spcPct val="90000"/>
              </a:lnSpc>
            </a:pPr>
            <a:r>
              <a:rPr lang="en-US" u="sng" dirty="0" smtClean="0"/>
              <a:t>Clock skew</a:t>
            </a:r>
            <a:r>
              <a:rPr lang="en-US" dirty="0" smtClean="0"/>
              <a:t> between the source and destination flip-flops</a:t>
            </a:r>
          </a:p>
          <a:p>
            <a:pPr marL="228600" indent="-228600">
              <a:lnSpc>
                <a:spcPct val="90000"/>
              </a:lnSpc>
            </a:pPr>
            <a:endParaRPr lang="en-US" dirty="0" smtClean="0"/>
          </a:p>
          <a:p>
            <a:pPr marL="228600" indent="-228600">
              <a:lnSpc>
                <a:spcPct val="90000"/>
              </a:lnSpc>
            </a:pPr>
            <a:endParaRPr lang="en-US" dirty="0" smtClean="0"/>
          </a:p>
          <a:p>
            <a:pPr marL="228600" indent="-228600">
              <a:lnSpc>
                <a:spcPct val="90000"/>
              </a:lnSpc>
            </a:pPr>
            <a:endParaRPr lang="en-US" dirty="0" smtClean="0"/>
          </a:p>
          <a:p>
            <a:pPr marL="228600" indent="-228600">
              <a:lnSpc>
                <a:spcPct val="90000"/>
              </a:lnSpc>
            </a:pPr>
            <a:r>
              <a:rPr lang="en-US" dirty="0" smtClean="0"/>
              <a:t>Synchronous elements clocked on the </a:t>
            </a:r>
            <a:r>
              <a:rPr lang="en-US" u="sng" dirty="0" smtClean="0"/>
              <a:t>negative edge</a:t>
            </a:r>
          </a:p>
          <a:p>
            <a:pPr marL="228600" indent="-228600">
              <a:lnSpc>
                <a:spcPct val="90000"/>
              </a:lnSpc>
            </a:pPr>
            <a:endParaRPr lang="en-US" u="sng" dirty="0" smtClean="0"/>
          </a:p>
          <a:p>
            <a:pPr marL="228600" indent="-228600">
              <a:lnSpc>
                <a:spcPct val="90000"/>
              </a:lnSpc>
            </a:pPr>
            <a:endParaRPr lang="en-US" u="sng" dirty="0" smtClean="0"/>
          </a:p>
          <a:p>
            <a:pPr marL="228600" indent="-228600">
              <a:lnSpc>
                <a:spcPct val="90000"/>
              </a:lnSpc>
            </a:pPr>
            <a:endParaRPr lang="en-US" u="sng" dirty="0" smtClean="0"/>
          </a:p>
          <a:p>
            <a:pPr marL="228600" indent="-228600">
              <a:lnSpc>
                <a:spcPct val="90000"/>
              </a:lnSpc>
            </a:pPr>
            <a:r>
              <a:rPr lang="en-US" dirty="0" smtClean="0"/>
              <a:t>Clock </a:t>
            </a:r>
            <a:r>
              <a:rPr lang="en-US" u="sng" dirty="0" smtClean="0"/>
              <a:t>jitter (main source of clock uncertainty) always decrease the </a:t>
            </a:r>
            <a:r>
              <a:rPr lang="en-US" u="sng" dirty="0" err="1" smtClean="0"/>
              <a:t>frequcy</a:t>
            </a:r>
            <a:r>
              <a:rPr lang="en-US" u="sng" dirty="0" smtClean="0"/>
              <a:t> (always </a:t>
            </a:r>
            <a:r>
              <a:rPr lang="en-US" u="sng" dirty="0" err="1" smtClean="0"/>
              <a:t>harmfull</a:t>
            </a:r>
            <a:r>
              <a:rPr lang="en-US" u="sng" dirty="0" smtClean="0"/>
              <a:t>)</a:t>
            </a: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5" descr="period-constrain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b="8834"/>
          <a:stretch>
            <a:fillRect/>
          </a:stretch>
        </p:blipFill>
        <p:spPr bwMode="auto">
          <a:xfrm>
            <a:off x="6248400" y="1905000"/>
            <a:ext cx="415201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lock-jitter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2408" y="4795461"/>
            <a:ext cx="6019800" cy="206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67600" cy="715962"/>
          </a:xfrm>
        </p:spPr>
        <p:txBody>
          <a:bodyPr/>
          <a:lstStyle/>
          <a:p>
            <a:r>
              <a:rPr lang="en-US" dirty="0" smtClean="0"/>
              <a:t>OFFSET IN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40475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8CF7ED-9780-4099-B25B-006D1ADEC675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066800"/>
            <a:ext cx="7467600" cy="5407152"/>
          </a:xfrm>
        </p:spPr>
        <p:txBody>
          <a:bodyPr>
            <a:normAutofit/>
          </a:bodyPr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000" dirty="0"/>
              <a:t>The Offset In constraint covers paths from input pads to synchronous elements.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Courier New" pitchFamily="49" charset="0"/>
              <a:buChar char="o"/>
            </a:pPr>
            <a:endParaRPr lang="en-US" sz="2000" dirty="0"/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000" dirty="0">
                <a:latin typeface="Arial Narrow" pitchFamily="34" charset="0"/>
              </a:rPr>
              <a:t>Example :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OFFSET = IN 2 ns VALID 16 ns BEFORE “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GB" sz="1800" dirty="0"/>
              <a:t>This constraint tells the tools that data will be setup at PADs 2 ns before the </a:t>
            </a:r>
            <a:r>
              <a:rPr lang="en-GB" sz="1800" dirty="0" err="1"/>
              <a:t>clk</a:t>
            </a:r>
            <a:r>
              <a:rPr lang="en-GB" sz="1800" dirty="0"/>
              <a:t> rising edge, and that the data will remain valid for 16 ns after it arrives.  This constraint only applies to PADs that go to registers that are clocked by clk.</a:t>
            </a:r>
            <a:endParaRPr lang="en-US" sz="1800" dirty="0">
              <a:latin typeface="Arial Narrow" pitchFamily="34" charset="0"/>
            </a:endParaRPr>
          </a:p>
          <a:p>
            <a:pPr marL="594360" lvl="1" indent="-228600">
              <a:buClr>
                <a:schemeClr val="tx1"/>
              </a:buClr>
              <a:buFont typeface="Wingdings" pitchFamily="2" charset="2"/>
              <a:buChar char="§"/>
            </a:pPr>
            <a:endParaRPr lang="en-US" sz="2000" dirty="0">
              <a:latin typeface="Arial Narrow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941514" y="3678238"/>
            <a:ext cx="7659687" cy="3179763"/>
            <a:chOff x="623888" y="2209800"/>
            <a:chExt cx="7659687" cy="3179763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1146175" y="4037013"/>
              <a:ext cx="885825" cy="1587"/>
            </a:xfrm>
            <a:custGeom>
              <a:avLst/>
              <a:gdLst>
                <a:gd name="T0" fmla="*/ 2147483647 w 558"/>
                <a:gd name="T1" fmla="*/ 2147483647 h 1"/>
                <a:gd name="T2" fmla="*/ 0 w 558"/>
                <a:gd name="T3" fmla="*/ 0 h 1"/>
                <a:gd name="T4" fmla="*/ 0 60000 65536"/>
                <a:gd name="T5" fmla="*/ 0 60000 65536"/>
                <a:gd name="T6" fmla="*/ 0 w 558"/>
                <a:gd name="T7" fmla="*/ 0 h 1"/>
                <a:gd name="T8" fmla="*/ 558 w 55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8" h="1">
                  <a:moveTo>
                    <a:pt x="558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906963" y="283051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906963" y="384016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649663" y="385921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649663" y="283051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6616700" y="4957763"/>
              <a:ext cx="1598613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400" dirty="0">
                  <a:latin typeface="Arial Narrow" pitchFamily="34" charset="0"/>
                </a:rPr>
                <a:t>= Combinatorial Logic</a:t>
              </a: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345238" y="4943475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360738" y="3300413"/>
              <a:ext cx="1587" cy="1365250"/>
            </a:xfrm>
            <a:custGeom>
              <a:avLst/>
              <a:gdLst>
                <a:gd name="T0" fmla="*/ 2147483647 w 1"/>
                <a:gd name="T1" fmla="*/ 0 h 860"/>
                <a:gd name="T2" fmla="*/ 0 w 1"/>
                <a:gd name="T3" fmla="*/ 2147483647 h 860"/>
                <a:gd name="T4" fmla="*/ 0 60000 65536"/>
                <a:gd name="T5" fmla="*/ 0 60000 65536"/>
                <a:gd name="T6" fmla="*/ 0 w 1"/>
                <a:gd name="T7" fmla="*/ 0 h 860"/>
                <a:gd name="T8" fmla="*/ 1 w 1"/>
                <a:gd name="T9" fmla="*/ 860 h 8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60">
                  <a:moveTo>
                    <a:pt x="1" y="0"/>
                  </a:moveTo>
                  <a:lnTo>
                    <a:pt x="0" y="86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362325" y="3294063"/>
              <a:ext cx="304800" cy="1587"/>
            </a:xfrm>
            <a:custGeom>
              <a:avLst/>
              <a:gdLst>
                <a:gd name="T0" fmla="*/ 2147483647 w 192"/>
                <a:gd name="T1" fmla="*/ 2147483647 h 1"/>
                <a:gd name="T2" fmla="*/ 0 w 192"/>
                <a:gd name="T3" fmla="*/ 0 h 1"/>
                <a:gd name="T4" fmla="*/ 0 60000 65536"/>
                <a:gd name="T5" fmla="*/ 0 60000 65536"/>
                <a:gd name="T6" fmla="*/ 0 w 192"/>
                <a:gd name="T7" fmla="*/ 0 h 1"/>
                <a:gd name="T8" fmla="*/ 192 w 1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">
                  <a:moveTo>
                    <a:pt x="192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874713" y="4983163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089150" y="3275013"/>
              <a:ext cx="306388" cy="1587"/>
            </a:xfrm>
            <a:custGeom>
              <a:avLst/>
              <a:gdLst>
                <a:gd name="T0" fmla="*/ 2147483647 w 193"/>
                <a:gd name="T1" fmla="*/ 2147483647 h 1"/>
                <a:gd name="T2" fmla="*/ 0 w 193"/>
                <a:gd name="T3" fmla="*/ 0 h 1"/>
                <a:gd name="T4" fmla="*/ 0 60000 65536"/>
                <a:gd name="T5" fmla="*/ 0 60000 65536"/>
                <a:gd name="T6" fmla="*/ 0 w 193"/>
                <a:gd name="T7" fmla="*/ 0 h 1"/>
                <a:gd name="T8" fmla="*/ 193 w 19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" h="1">
                  <a:moveTo>
                    <a:pt x="19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090738" y="3268663"/>
              <a:ext cx="1587" cy="255587"/>
            </a:xfrm>
            <a:custGeom>
              <a:avLst/>
              <a:gdLst>
                <a:gd name="T0" fmla="*/ 2147483647 w 1"/>
                <a:gd name="T1" fmla="*/ 0 h 161"/>
                <a:gd name="T2" fmla="*/ 0 w 1"/>
                <a:gd name="T3" fmla="*/ 2147483647 h 161"/>
                <a:gd name="T4" fmla="*/ 0 60000 65536"/>
                <a:gd name="T5" fmla="*/ 0 60000 65536"/>
                <a:gd name="T6" fmla="*/ 0 w 1"/>
                <a:gd name="T7" fmla="*/ 0 h 161"/>
                <a:gd name="T8" fmla="*/ 1 w 1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1">
                  <a:moveTo>
                    <a:pt x="1" y="0"/>
                  </a:moveTo>
                  <a:lnTo>
                    <a:pt x="0" y="16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896938" y="3968750"/>
              <a:ext cx="444500" cy="139700"/>
            </a:xfrm>
            <a:prstGeom prst="homePlate">
              <a:avLst>
                <a:gd name="adj" fmla="val 106061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3354388" y="4308475"/>
              <a:ext cx="307975" cy="1588"/>
            </a:xfrm>
            <a:custGeom>
              <a:avLst/>
              <a:gdLst>
                <a:gd name="T0" fmla="*/ 2147483647 w 194"/>
                <a:gd name="T1" fmla="*/ 2147483647 h 1"/>
                <a:gd name="T2" fmla="*/ 0 w 194"/>
                <a:gd name="T3" fmla="*/ 0 h 1"/>
                <a:gd name="T4" fmla="*/ 0 60000 65536"/>
                <a:gd name="T5" fmla="*/ 0 60000 65536"/>
                <a:gd name="T6" fmla="*/ 0 w 194"/>
                <a:gd name="T7" fmla="*/ 0 h 1"/>
                <a:gd name="T8" fmla="*/ 194 w 19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4" h="1">
                  <a:moveTo>
                    <a:pt x="194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623888" y="3260725"/>
              <a:ext cx="463550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 CLK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2784475" y="2960688"/>
              <a:ext cx="885825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606925" y="3265488"/>
              <a:ext cx="300038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4032250" y="2955925"/>
              <a:ext cx="869950" cy="6350"/>
            </a:xfrm>
            <a:custGeom>
              <a:avLst/>
              <a:gdLst>
                <a:gd name="T0" fmla="*/ 2147483647 w 548"/>
                <a:gd name="T1" fmla="*/ 2147483647 h 4"/>
                <a:gd name="T2" fmla="*/ 0 w 548"/>
                <a:gd name="T3" fmla="*/ 0 h 4"/>
                <a:gd name="T4" fmla="*/ 0 60000 65536"/>
                <a:gd name="T5" fmla="*/ 0 60000 65536"/>
                <a:gd name="T6" fmla="*/ 0 w 548"/>
                <a:gd name="T7" fmla="*/ 0 h 4"/>
                <a:gd name="T8" fmla="*/ 548 w 54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8" h="4">
                  <a:moveTo>
                    <a:pt x="548" y="4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603750" y="3257550"/>
              <a:ext cx="1588" cy="246063"/>
            </a:xfrm>
            <a:custGeom>
              <a:avLst/>
              <a:gdLst>
                <a:gd name="T0" fmla="*/ 0 w 1"/>
                <a:gd name="T1" fmla="*/ 0 h 155"/>
                <a:gd name="T2" fmla="*/ 0 w 1"/>
                <a:gd name="T3" fmla="*/ 2147483647 h 155"/>
                <a:gd name="T4" fmla="*/ 0 60000 65536"/>
                <a:gd name="T5" fmla="*/ 0 60000 65536"/>
                <a:gd name="T6" fmla="*/ 0 w 1"/>
                <a:gd name="T7" fmla="*/ 0 h 155"/>
                <a:gd name="T8" fmla="*/ 1 w 1"/>
                <a:gd name="T9" fmla="*/ 155 h 1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5">
                  <a:moveTo>
                    <a:pt x="0" y="0"/>
                  </a:moveTo>
                  <a:lnTo>
                    <a:pt x="0" y="15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H="1">
              <a:off x="1935163" y="3508375"/>
              <a:ext cx="268605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320800" y="3517900"/>
              <a:ext cx="422275" cy="1588"/>
            </a:xfrm>
            <a:custGeom>
              <a:avLst/>
              <a:gdLst>
                <a:gd name="T0" fmla="*/ 2147483647 w 266"/>
                <a:gd name="T1" fmla="*/ 2147483647 h 1"/>
                <a:gd name="T2" fmla="*/ 0 w 266"/>
                <a:gd name="T3" fmla="*/ 0 h 1"/>
                <a:gd name="T4" fmla="*/ 0 60000 65536"/>
                <a:gd name="T5" fmla="*/ 0 60000 65536"/>
                <a:gd name="T6" fmla="*/ 0 w 266"/>
                <a:gd name="T7" fmla="*/ 0 h 1"/>
                <a:gd name="T8" fmla="*/ 266 w 2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6" h="1">
                  <a:moveTo>
                    <a:pt x="266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1282700" y="2994025"/>
              <a:ext cx="1108075" cy="1588"/>
            </a:xfrm>
            <a:custGeom>
              <a:avLst/>
              <a:gdLst>
                <a:gd name="T0" fmla="*/ 2147483647 w 698"/>
                <a:gd name="T1" fmla="*/ 2147483647 h 1"/>
                <a:gd name="T2" fmla="*/ 0 w 698"/>
                <a:gd name="T3" fmla="*/ 0 h 1"/>
                <a:gd name="T4" fmla="*/ 0 60000 65536"/>
                <a:gd name="T5" fmla="*/ 0 60000 65536"/>
                <a:gd name="T6" fmla="*/ 0 w 698"/>
                <a:gd name="T7" fmla="*/ 0 h 1"/>
                <a:gd name="T8" fmla="*/ 698 w 69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8" h="1">
                  <a:moveTo>
                    <a:pt x="698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Freeform 25"/>
            <p:cNvSpPr>
              <a:spLocks noChangeArrowheads="1"/>
            </p:cNvSpPr>
            <p:nvPr/>
          </p:nvSpPr>
          <p:spPr bwMode="auto">
            <a:xfrm>
              <a:off x="4024313" y="3986213"/>
              <a:ext cx="881062" cy="1587"/>
            </a:xfrm>
            <a:custGeom>
              <a:avLst/>
              <a:gdLst>
                <a:gd name="T0" fmla="*/ 2147483647 w 555"/>
                <a:gd name="T1" fmla="*/ 0 h 1"/>
                <a:gd name="T2" fmla="*/ 0 w 555"/>
                <a:gd name="T3" fmla="*/ 2147483647 h 1"/>
                <a:gd name="T4" fmla="*/ 0 60000 65536"/>
                <a:gd name="T5" fmla="*/ 0 60000 65536"/>
                <a:gd name="T6" fmla="*/ 0 w 555"/>
                <a:gd name="T7" fmla="*/ 0 h 1"/>
                <a:gd name="T8" fmla="*/ 555 w 55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5" h="1">
                  <a:moveTo>
                    <a:pt x="555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359150" y="4651375"/>
              <a:ext cx="1308100" cy="1588"/>
            </a:xfrm>
            <a:custGeom>
              <a:avLst/>
              <a:gdLst>
                <a:gd name="T0" fmla="*/ 2147483647 w 824"/>
                <a:gd name="T1" fmla="*/ 0 h 1"/>
                <a:gd name="T2" fmla="*/ 0 w 824"/>
                <a:gd name="T3" fmla="*/ 0 h 1"/>
                <a:gd name="T4" fmla="*/ 0 60000 65536"/>
                <a:gd name="T5" fmla="*/ 0 60000 65536"/>
                <a:gd name="T6" fmla="*/ 0 w 824"/>
                <a:gd name="T7" fmla="*/ 0 h 1"/>
                <a:gd name="T8" fmla="*/ 824 w 82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4" h="1">
                  <a:moveTo>
                    <a:pt x="824" y="0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662488" y="4273550"/>
              <a:ext cx="1587" cy="388938"/>
            </a:xfrm>
            <a:custGeom>
              <a:avLst/>
              <a:gdLst>
                <a:gd name="T0" fmla="*/ 2147483647 w 1"/>
                <a:gd name="T1" fmla="*/ 0 h 245"/>
                <a:gd name="T2" fmla="*/ 0 w 1"/>
                <a:gd name="T3" fmla="*/ 2147483647 h 245"/>
                <a:gd name="T4" fmla="*/ 0 60000 65536"/>
                <a:gd name="T5" fmla="*/ 0 60000 65536"/>
                <a:gd name="T6" fmla="*/ 0 w 1"/>
                <a:gd name="T7" fmla="*/ 0 h 245"/>
                <a:gd name="T8" fmla="*/ 1 w 1"/>
                <a:gd name="T9" fmla="*/ 245 h 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5">
                  <a:moveTo>
                    <a:pt x="1" y="0"/>
                  </a:moveTo>
                  <a:lnTo>
                    <a:pt x="0" y="24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4670425" y="4279900"/>
              <a:ext cx="258763" cy="1588"/>
            </a:xfrm>
            <a:custGeom>
              <a:avLst/>
              <a:gdLst>
                <a:gd name="T0" fmla="*/ 2147483647 w 163"/>
                <a:gd name="T1" fmla="*/ 2147483647 h 1"/>
                <a:gd name="T2" fmla="*/ 0 w 163"/>
                <a:gd name="T3" fmla="*/ 0 h 1"/>
                <a:gd name="T4" fmla="*/ 0 60000 65536"/>
                <a:gd name="T5" fmla="*/ 0 60000 65536"/>
                <a:gd name="T6" fmla="*/ 0 w 163"/>
                <a:gd name="T7" fmla="*/ 0 h 1"/>
                <a:gd name="T8" fmla="*/ 163 w 1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" h="1">
                  <a:moveTo>
                    <a:pt x="16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3187700" y="3030538"/>
              <a:ext cx="325438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25" tIns="45713" rIns="91425" bIns="45713">
              <a:spAutoFit/>
            </a:bodyPr>
            <a:lstStyle/>
            <a:p>
              <a:pPr algn="l"/>
              <a:endParaRPr lang="en-US" sz="2400">
                <a:latin typeface="Arial Narrow" pitchFamily="34" charset="0"/>
              </a:endParaRPr>
            </a:p>
          </p:txBody>
        </p:sp>
        <p:sp>
          <p:nvSpPr>
            <p:cNvPr id="35" name="Freeform 30"/>
            <p:cNvSpPr>
              <a:spLocks noChangeArrowheads="1"/>
            </p:cNvSpPr>
            <p:nvPr/>
          </p:nvSpPr>
          <p:spPr bwMode="auto">
            <a:xfrm>
              <a:off x="2055813" y="4037013"/>
              <a:ext cx="749300" cy="1587"/>
            </a:xfrm>
            <a:custGeom>
              <a:avLst/>
              <a:gdLst>
                <a:gd name="T0" fmla="*/ 2147483647 w 472"/>
                <a:gd name="T1" fmla="*/ 2147483647 h 1"/>
                <a:gd name="T2" fmla="*/ 0 w 472"/>
                <a:gd name="T3" fmla="*/ 0 h 1"/>
                <a:gd name="T4" fmla="*/ 0 60000 65536"/>
                <a:gd name="T5" fmla="*/ 0 60000 65536"/>
                <a:gd name="T6" fmla="*/ 0 w 472"/>
                <a:gd name="T7" fmla="*/ 0 h 1"/>
                <a:gd name="T8" fmla="*/ 472 w 4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2" h="1">
                  <a:moveTo>
                    <a:pt x="472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Freeform 31"/>
            <p:cNvSpPr>
              <a:spLocks noChangeArrowheads="1"/>
            </p:cNvSpPr>
            <p:nvPr/>
          </p:nvSpPr>
          <p:spPr bwMode="auto">
            <a:xfrm>
              <a:off x="2913063" y="4029075"/>
              <a:ext cx="735012" cy="1588"/>
            </a:xfrm>
            <a:custGeom>
              <a:avLst/>
              <a:gdLst>
                <a:gd name="T0" fmla="*/ 2147483647 w 463"/>
                <a:gd name="T1" fmla="*/ 0 h 1"/>
                <a:gd name="T2" fmla="*/ 0 w 463"/>
                <a:gd name="T3" fmla="*/ 2147483647 h 1"/>
                <a:gd name="T4" fmla="*/ 0 60000 65536"/>
                <a:gd name="T5" fmla="*/ 0 60000 65536"/>
                <a:gd name="T6" fmla="*/ 0 w 463"/>
                <a:gd name="T7" fmla="*/ 0 h 1"/>
                <a:gd name="T8" fmla="*/ 463 w 4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3" h="1">
                  <a:moveTo>
                    <a:pt x="463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654050" y="2703513"/>
              <a:ext cx="668338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400">
                  <a:latin typeface="Arial Narrow" pitchFamily="34" charset="0"/>
                </a:rPr>
                <a:t>ADATA</a:t>
              </a:r>
            </a:p>
          </p:txBody>
        </p:sp>
        <p:sp>
          <p:nvSpPr>
            <p:cNvPr id="38" name="Freeform 33"/>
            <p:cNvSpPr>
              <a:spLocks noChangeArrowheads="1"/>
            </p:cNvSpPr>
            <p:nvPr/>
          </p:nvSpPr>
          <p:spPr bwMode="auto">
            <a:xfrm>
              <a:off x="1289050" y="5022850"/>
              <a:ext cx="4983163" cy="1588"/>
            </a:xfrm>
            <a:custGeom>
              <a:avLst/>
              <a:gdLst>
                <a:gd name="T0" fmla="*/ 2147483647 w 3139"/>
                <a:gd name="T1" fmla="*/ 2147483647 h 1"/>
                <a:gd name="T2" fmla="*/ 0 w 3139"/>
                <a:gd name="T3" fmla="*/ 0 h 1"/>
                <a:gd name="T4" fmla="*/ 0 60000 65536"/>
                <a:gd name="T5" fmla="*/ 0 60000 65536"/>
                <a:gd name="T6" fmla="*/ 0 w 3139"/>
                <a:gd name="T7" fmla="*/ 0 h 1"/>
                <a:gd name="T8" fmla="*/ 3139 w 31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39" h="1">
                  <a:moveTo>
                    <a:pt x="3139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5808663" y="3103563"/>
              <a:ext cx="1587" cy="895350"/>
            </a:xfrm>
            <a:custGeom>
              <a:avLst/>
              <a:gdLst>
                <a:gd name="T0" fmla="*/ 0 w 1"/>
                <a:gd name="T1" fmla="*/ 0 h 564"/>
                <a:gd name="T2" fmla="*/ 0 w 1"/>
                <a:gd name="T3" fmla="*/ 2147483647 h 564"/>
                <a:gd name="T4" fmla="*/ 0 60000 65536"/>
                <a:gd name="T5" fmla="*/ 0 60000 65536"/>
                <a:gd name="T6" fmla="*/ 0 w 1"/>
                <a:gd name="T7" fmla="*/ 0 h 564"/>
                <a:gd name="T8" fmla="*/ 1 w 1"/>
                <a:gd name="T9" fmla="*/ 564 h 5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4">
                  <a:moveTo>
                    <a:pt x="0" y="0"/>
                  </a:moveTo>
                  <a:lnTo>
                    <a:pt x="0" y="5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6264275" y="4152900"/>
              <a:ext cx="1588" cy="874713"/>
            </a:xfrm>
            <a:custGeom>
              <a:avLst/>
              <a:gdLst>
                <a:gd name="T0" fmla="*/ 0 w 1"/>
                <a:gd name="T1" fmla="*/ 0 h 551"/>
                <a:gd name="T2" fmla="*/ 2147483647 w 1"/>
                <a:gd name="T3" fmla="*/ 2147483647 h 551"/>
                <a:gd name="T4" fmla="*/ 0 60000 65536"/>
                <a:gd name="T5" fmla="*/ 0 60000 65536"/>
                <a:gd name="T6" fmla="*/ 0 w 1"/>
                <a:gd name="T7" fmla="*/ 0 h 551"/>
                <a:gd name="T8" fmla="*/ 1 w 1"/>
                <a:gd name="T9" fmla="*/ 551 h 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51">
                  <a:moveTo>
                    <a:pt x="0" y="0"/>
                  </a:moveTo>
                  <a:lnTo>
                    <a:pt x="1" y="55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7064375" y="4143375"/>
              <a:ext cx="9271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7758113" y="4119563"/>
              <a:ext cx="442912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7677150" y="3897313"/>
              <a:ext cx="606425" cy="274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73" tIns="44443" rIns="90473" bIns="4444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OUT2</a:t>
              </a: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6276975" y="4159250"/>
              <a:ext cx="514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Freeform 40"/>
            <p:cNvSpPr>
              <a:spLocks noChangeArrowheads="1"/>
            </p:cNvSpPr>
            <p:nvPr/>
          </p:nvSpPr>
          <p:spPr bwMode="auto">
            <a:xfrm>
              <a:off x="6813550" y="3038475"/>
              <a:ext cx="1174750" cy="1588"/>
            </a:xfrm>
            <a:custGeom>
              <a:avLst/>
              <a:gdLst>
                <a:gd name="T0" fmla="*/ 2147483647 w 740"/>
                <a:gd name="T1" fmla="*/ 2147483647 h 1"/>
                <a:gd name="T2" fmla="*/ 0 w 740"/>
                <a:gd name="T3" fmla="*/ 0 h 1"/>
                <a:gd name="T4" fmla="*/ 0 60000 65536"/>
                <a:gd name="T5" fmla="*/ 0 60000 65536"/>
                <a:gd name="T6" fmla="*/ 0 w 740"/>
                <a:gd name="T7" fmla="*/ 0 h 1"/>
                <a:gd name="T8" fmla="*/ 740 w 7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0" h="1">
                  <a:moveTo>
                    <a:pt x="740" y="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AutoShape 41"/>
            <p:cNvSpPr>
              <a:spLocks noChangeArrowheads="1"/>
            </p:cNvSpPr>
            <p:nvPr/>
          </p:nvSpPr>
          <p:spPr bwMode="auto">
            <a:xfrm>
              <a:off x="7753350" y="2978150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7662863" y="2754313"/>
              <a:ext cx="519344" cy="274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73" tIns="44443" rIns="90473" bIns="4444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OUT1</a:t>
              </a: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5805488" y="3106738"/>
              <a:ext cx="85725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Freeform 44"/>
            <p:cNvSpPr>
              <a:spLocks noChangeArrowheads="1"/>
            </p:cNvSpPr>
            <p:nvPr/>
          </p:nvSpPr>
          <p:spPr bwMode="auto">
            <a:xfrm>
              <a:off x="5286375" y="2952750"/>
              <a:ext cx="1292225" cy="1588"/>
            </a:xfrm>
            <a:custGeom>
              <a:avLst/>
              <a:gdLst>
                <a:gd name="T0" fmla="*/ 0 w 814"/>
                <a:gd name="T1" fmla="*/ 2147483647 h 1"/>
                <a:gd name="T2" fmla="*/ 2147483647 w 814"/>
                <a:gd name="T3" fmla="*/ 0 h 1"/>
                <a:gd name="T4" fmla="*/ 0 60000 65536"/>
                <a:gd name="T5" fmla="*/ 0 60000 65536"/>
                <a:gd name="T6" fmla="*/ 0 w 814"/>
                <a:gd name="T7" fmla="*/ 0 h 1"/>
                <a:gd name="T8" fmla="*/ 814 w 8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4" h="1">
                  <a:moveTo>
                    <a:pt x="0" y="1"/>
                  </a:moveTo>
                  <a:lnTo>
                    <a:pt x="81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Freeform 45"/>
            <p:cNvSpPr>
              <a:spLocks noChangeArrowheads="1"/>
            </p:cNvSpPr>
            <p:nvPr/>
          </p:nvSpPr>
          <p:spPr bwMode="auto">
            <a:xfrm>
              <a:off x="5294313" y="3994150"/>
              <a:ext cx="1552575" cy="3175"/>
            </a:xfrm>
            <a:custGeom>
              <a:avLst/>
              <a:gdLst>
                <a:gd name="T0" fmla="*/ 0 w 978"/>
                <a:gd name="T1" fmla="*/ 2147483647 h 2"/>
                <a:gd name="T2" fmla="*/ 2147483647 w 978"/>
                <a:gd name="T3" fmla="*/ 0 h 2"/>
                <a:gd name="T4" fmla="*/ 0 60000 65536"/>
                <a:gd name="T5" fmla="*/ 0 60000 65536"/>
                <a:gd name="T6" fmla="*/ 0 w 978"/>
                <a:gd name="T7" fmla="*/ 0 h 2"/>
                <a:gd name="T8" fmla="*/ 978 w 97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8" h="2">
                  <a:moveTo>
                    <a:pt x="0" y="2"/>
                  </a:moveTo>
                  <a:lnTo>
                    <a:pt x="97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" name="AutoShape 46"/>
            <p:cNvSpPr>
              <a:spLocks noChangeArrowheads="1"/>
            </p:cNvSpPr>
            <p:nvPr/>
          </p:nvSpPr>
          <p:spPr bwMode="auto">
            <a:xfrm>
              <a:off x="882650" y="3475038"/>
              <a:ext cx="442913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52" name="AutoShape 47"/>
            <p:cNvSpPr>
              <a:spLocks noChangeArrowheads="1"/>
            </p:cNvSpPr>
            <p:nvPr/>
          </p:nvSpPr>
          <p:spPr bwMode="auto">
            <a:xfrm>
              <a:off x="860425" y="2951163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53" name="AutoShape 48"/>
            <p:cNvSpPr>
              <a:spLocks noChangeArrowheads="1"/>
            </p:cNvSpPr>
            <p:nvPr/>
          </p:nvSpPr>
          <p:spPr bwMode="auto">
            <a:xfrm>
              <a:off x="1744663" y="3432175"/>
              <a:ext cx="214312" cy="155575"/>
            </a:xfrm>
            <a:prstGeom prst="homePlate">
              <a:avLst>
                <a:gd name="adj" fmla="val 122449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5084763" y="285115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4821238" y="2595563"/>
              <a:ext cx="679964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56" name="Text Box 51"/>
            <p:cNvSpPr txBox="1">
              <a:spLocks noChangeArrowheads="1"/>
            </p:cNvSpPr>
            <p:nvPr/>
          </p:nvSpPr>
          <p:spPr bwMode="auto">
            <a:xfrm>
              <a:off x="4838700" y="2851150"/>
              <a:ext cx="320891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57" name="AutoShape 52"/>
            <p:cNvSpPr>
              <a:spLocks noChangeArrowheads="1"/>
            </p:cNvSpPr>
            <p:nvPr/>
          </p:nvSpPr>
          <p:spPr bwMode="auto">
            <a:xfrm rot="5492108">
              <a:off x="4887913" y="320833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2570163" y="285115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grpSp>
          <p:nvGrpSpPr>
            <p:cNvPr id="3" name="Group 54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2306636" y="2595563"/>
              <a:ext cx="679449" cy="873125"/>
              <a:chOff x="2675" y="1462"/>
              <a:chExt cx="428" cy="550"/>
            </a:xfrm>
          </p:grpSpPr>
          <p:sp>
            <p:nvSpPr>
              <p:cNvPr id="92" name="Text Box 55"/>
              <p:cNvSpPr txBox="1">
                <a:spLocks noChangeArrowheads="1"/>
              </p:cNvSpPr>
              <p:nvPr/>
            </p:nvSpPr>
            <p:spPr bwMode="auto">
              <a:xfrm>
                <a:off x="2675" y="1462"/>
                <a:ext cx="42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1425" tIns="45713" rIns="91425" bIns="45713">
                <a:spAutoFit/>
              </a:bodyPr>
              <a:lstStyle/>
              <a:p>
                <a:pPr algn="l"/>
                <a:r>
                  <a:rPr lang="en-US">
                    <a:latin typeface="Arial Narrow" pitchFamily="34" charset="0"/>
                  </a:rPr>
                  <a:t>FLOP</a:t>
                </a:r>
              </a:p>
            </p:txBody>
          </p:sp>
          <p:grpSp>
            <p:nvGrpSpPr>
              <p:cNvPr id="5" name="Group 56"/>
              <p:cNvGrpSpPr>
                <a:grpSpLocks/>
              </p:cNvGrpSpPr>
              <p:nvPr/>
            </p:nvGrpSpPr>
            <p:grpSpPr bwMode="auto">
              <a:xfrm>
                <a:off x="2686" y="1610"/>
                <a:ext cx="286" cy="402"/>
                <a:chOff x="2686" y="1610"/>
                <a:chExt cx="286" cy="402"/>
              </a:xfrm>
            </p:grpSpPr>
            <p:sp>
              <p:nvSpPr>
                <p:cNvPr id="9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6" y="1623"/>
                  <a:ext cx="202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5" tIns="45713" rIns="91425" bIns="45713">
                  <a:spAutoFit/>
                </a:bodyPr>
                <a:lstStyle/>
                <a:p>
                  <a:pPr algn="l"/>
                  <a:r>
                    <a:rPr lang="en-US">
                      <a:latin typeface="Arial Narrow" pitchFamily="34" charset="0"/>
                    </a:rPr>
                    <a:t>D</a:t>
                  </a:r>
                </a:p>
              </p:txBody>
            </p:sp>
            <p:sp>
              <p:nvSpPr>
                <p:cNvPr id="95" name="Rectangle 58"/>
                <p:cNvSpPr>
                  <a:spLocks noChangeArrowheads="1"/>
                </p:cNvSpPr>
                <p:nvPr/>
              </p:nvSpPr>
              <p:spPr bwMode="auto">
                <a:xfrm>
                  <a:off x="2729" y="1610"/>
                  <a:ext cx="243" cy="4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auto">
                <a:xfrm rot="5492108">
                  <a:off x="2717" y="1848"/>
                  <a:ext cx="96" cy="72"/>
                </a:xfrm>
                <a:prstGeom prst="triangle">
                  <a:avLst>
                    <a:gd name="adj" fmla="val 476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Arial" charset="0"/>
                  </a:endParaRPr>
                </a:p>
              </p:txBody>
            </p:sp>
          </p:grpSp>
        </p:grp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3049588" y="27749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211638" y="279400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6510338" y="287020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6764338" y="397510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5084763" y="386080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4821238" y="3605213"/>
              <a:ext cx="679964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dirty="0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4838700" y="3860800"/>
              <a:ext cx="320891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67" name="AutoShape 67"/>
            <p:cNvSpPr>
              <a:spLocks noChangeArrowheads="1"/>
            </p:cNvSpPr>
            <p:nvPr/>
          </p:nvSpPr>
          <p:spPr bwMode="auto">
            <a:xfrm rot="5492108">
              <a:off x="4887913" y="421798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3827463" y="387985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3563938" y="3624263"/>
              <a:ext cx="679964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3581400" y="3879850"/>
              <a:ext cx="320891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71" name="AutoShape 71"/>
            <p:cNvSpPr>
              <a:spLocks noChangeArrowheads="1"/>
            </p:cNvSpPr>
            <p:nvPr/>
          </p:nvSpPr>
          <p:spPr bwMode="auto">
            <a:xfrm rot="5492108">
              <a:off x="3630613" y="423703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4249738" y="38417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811338" y="38798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2573338" y="38798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654050" y="4075113"/>
              <a:ext cx="850900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400">
                  <a:latin typeface="Arial Narrow" pitchFamily="34" charset="0"/>
                </a:rPr>
                <a:t>BUS [7..0]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673100" y="5084763"/>
              <a:ext cx="676275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400">
                  <a:latin typeface="Arial Narrow" pitchFamily="34" charset="0"/>
                </a:rPr>
                <a:t>CDATA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3827463" y="285115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563938" y="2595563"/>
              <a:ext cx="679964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3581400" y="2851150"/>
              <a:ext cx="320891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80" name="AutoShape 80"/>
            <p:cNvSpPr>
              <a:spLocks noChangeArrowheads="1"/>
            </p:cNvSpPr>
            <p:nvPr/>
          </p:nvSpPr>
          <p:spPr bwMode="auto">
            <a:xfrm rot="5492108">
              <a:off x="3630613" y="320833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81" name="Text Box 82"/>
            <p:cNvSpPr txBox="1">
              <a:spLocks noChangeArrowheads="1"/>
            </p:cNvSpPr>
            <p:nvPr/>
          </p:nvSpPr>
          <p:spPr bwMode="auto">
            <a:xfrm>
              <a:off x="1519238" y="3563938"/>
              <a:ext cx="531812" cy="2746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BUFG</a:t>
              </a:r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955675" y="3798888"/>
              <a:ext cx="266700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" name="Group 8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974725" y="2209800"/>
              <a:ext cx="1333500" cy="465138"/>
              <a:chOff x="614" y="1842"/>
              <a:chExt cx="840" cy="293"/>
            </a:xfrm>
          </p:grpSpPr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614" y="2135"/>
                <a:ext cx="840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1" name="Text Box 86"/>
              <p:cNvSpPr txBox="1">
                <a:spLocks noChangeArrowheads="1"/>
              </p:cNvSpPr>
              <p:nvPr/>
            </p:nvSpPr>
            <p:spPr bwMode="auto">
              <a:xfrm>
                <a:off x="638" y="1842"/>
                <a:ext cx="80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1425" tIns="45713" rIns="91425" bIns="45713">
                <a:spAutoFit/>
              </a:bodyPr>
              <a:lstStyle/>
              <a:p>
                <a:pPr algn="l"/>
                <a:r>
                  <a:rPr lang="en-US" sz="2000" b="1">
                    <a:solidFill>
                      <a:srgbClr val="0033CC"/>
                    </a:solidFill>
                    <a:latin typeface="Arial Narrow" pitchFamily="34" charset="0"/>
                  </a:rPr>
                  <a:t>OFFSET IN</a:t>
                </a:r>
                <a:endParaRPr lang="en-US" sz="2000" b="1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V="1">
              <a:off x="5680075" y="3208338"/>
              <a:ext cx="2571750" cy="76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9" name="Group 88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5413375" y="2209800"/>
              <a:ext cx="2800350" cy="1620838"/>
              <a:chOff x="3410" y="1842"/>
              <a:chExt cx="1764" cy="1021"/>
            </a:xfrm>
          </p:grpSpPr>
          <p:sp>
            <p:nvSpPr>
              <p:cNvPr id="87" name="Line 89"/>
              <p:cNvSpPr>
                <a:spLocks noChangeShapeType="1"/>
              </p:cNvSpPr>
              <p:nvPr/>
            </p:nvSpPr>
            <p:spPr bwMode="auto">
              <a:xfrm flipV="1">
                <a:off x="3446" y="2123"/>
                <a:ext cx="172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8" name="Line 90"/>
              <p:cNvSpPr>
                <a:spLocks noChangeShapeType="1"/>
              </p:cNvSpPr>
              <p:nvPr/>
            </p:nvSpPr>
            <p:spPr bwMode="auto">
              <a:xfrm flipV="1">
                <a:off x="3410" y="2863"/>
                <a:ext cx="148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9" name="Text Box 91"/>
              <p:cNvSpPr txBox="1">
                <a:spLocks noChangeArrowheads="1"/>
              </p:cNvSpPr>
              <p:nvPr/>
            </p:nvSpPr>
            <p:spPr bwMode="auto">
              <a:xfrm>
                <a:off x="3819" y="1842"/>
                <a:ext cx="94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1425" tIns="45713" rIns="91425" bIns="45713">
                <a:spAutoFit/>
              </a:bodyPr>
              <a:lstStyle/>
              <a:p>
                <a:pPr algn="l"/>
                <a:r>
                  <a:rPr lang="en-US" sz="2000" b="1">
                    <a:solidFill>
                      <a:srgbClr val="008000"/>
                    </a:solidFill>
                    <a:latin typeface="Arial Narrow" pitchFamily="34" charset="0"/>
                  </a:rPr>
                  <a:t>OFFSET OUT</a:t>
                </a:r>
              </a:p>
            </p:txBody>
          </p:sp>
        </p:grpSp>
        <p:sp>
          <p:nvSpPr>
            <p:cNvPr id="86" name="Line 92"/>
            <p:cNvSpPr>
              <a:spLocks noChangeShapeType="1"/>
            </p:cNvSpPr>
            <p:nvPr/>
          </p:nvSpPr>
          <p:spPr bwMode="auto">
            <a:xfrm flipV="1">
              <a:off x="5603875" y="3284538"/>
              <a:ext cx="9525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467600" cy="1143000"/>
          </a:xfrm>
        </p:spPr>
        <p:txBody>
          <a:bodyPr/>
          <a:lstStyle/>
          <a:p>
            <a:r>
              <a:rPr lang="en-US" dirty="0" smtClean="0"/>
              <a:t>OFFSET OUT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40475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8CF7ED-9780-4099-B25B-006D1ADEC675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7467600" cy="4873752"/>
          </a:xfrm>
        </p:spPr>
        <p:txBody>
          <a:bodyPr/>
          <a:lstStyle/>
          <a:p>
            <a:r>
              <a:rPr lang="en-GB" dirty="0" smtClean="0"/>
              <a:t>The Offset Out constraint covers paths from synchronous elements to output pads </a:t>
            </a:r>
          </a:p>
          <a:p>
            <a:r>
              <a:rPr lang="en-GB" dirty="0" smtClean="0"/>
              <a:t>Example: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OFFSET = OUT 3 ns AFTER “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“;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800" dirty="0"/>
              <a:t>This constraint tells the tools that you need to ensure that data is at the output pin of the FPGA 3 ns after a clock transition at the input of the specified clock to the FPGA. </a:t>
            </a:r>
          </a:p>
          <a:p>
            <a:endParaRPr lang="en-GB" sz="1800" dirty="0"/>
          </a:p>
          <a:p>
            <a:endParaRPr lang="en-GB" dirty="0"/>
          </a:p>
        </p:txBody>
      </p:sp>
      <p:grpSp>
        <p:nvGrpSpPr>
          <p:cNvPr id="2" name="Group 6"/>
          <p:cNvGrpSpPr/>
          <p:nvPr/>
        </p:nvGrpSpPr>
        <p:grpSpPr>
          <a:xfrm>
            <a:off x="1941514" y="3733801"/>
            <a:ext cx="7659687" cy="3179763"/>
            <a:chOff x="623888" y="2209800"/>
            <a:chExt cx="7659687" cy="3179763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1146175" y="4037013"/>
              <a:ext cx="885825" cy="1587"/>
            </a:xfrm>
            <a:custGeom>
              <a:avLst/>
              <a:gdLst>
                <a:gd name="T0" fmla="*/ 2147483647 w 558"/>
                <a:gd name="T1" fmla="*/ 2147483647 h 1"/>
                <a:gd name="T2" fmla="*/ 0 w 558"/>
                <a:gd name="T3" fmla="*/ 0 h 1"/>
                <a:gd name="T4" fmla="*/ 0 60000 65536"/>
                <a:gd name="T5" fmla="*/ 0 60000 65536"/>
                <a:gd name="T6" fmla="*/ 0 w 558"/>
                <a:gd name="T7" fmla="*/ 0 h 1"/>
                <a:gd name="T8" fmla="*/ 558 w 55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8" h="1">
                  <a:moveTo>
                    <a:pt x="558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906963" y="283051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906963" y="384016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649663" y="385921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649663" y="2830513"/>
              <a:ext cx="385762" cy="638175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6616700" y="4957763"/>
              <a:ext cx="1598613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400">
                  <a:latin typeface="Arial Narrow" pitchFamily="34" charset="0"/>
                </a:rPr>
                <a:t>= Combinatorial Logic</a:t>
              </a: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345238" y="4943475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360738" y="3300413"/>
              <a:ext cx="1587" cy="1365250"/>
            </a:xfrm>
            <a:custGeom>
              <a:avLst/>
              <a:gdLst>
                <a:gd name="T0" fmla="*/ 2147483647 w 1"/>
                <a:gd name="T1" fmla="*/ 0 h 860"/>
                <a:gd name="T2" fmla="*/ 0 w 1"/>
                <a:gd name="T3" fmla="*/ 2147483647 h 860"/>
                <a:gd name="T4" fmla="*/ 0 60000 65536"/>
                <a:gd name="T5" fmla="*/ 0 60000 65536"/>
                <a:gd name="T6" fmla="*/ 0 w 1"/>
                <a:gd name="T7" fmla="*/ 0 h 860"/>
                <a:gd name="T8" fmla="*/ 1 w 1"/>
                <a:gd name="T9" fmla="*/ 860 h 8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60">
                  <a:moveTo>
                    <a:pt x="1" y="0"/>
                  </a:moveTo>
                  <a:lnTo>
                    <a:pt x="0" y="86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3362325" y="3294063"/>
              <a:ext cx="304800" cy="1587"/>
            </a:xfrm>
            <a:custGeom>
              <a:avLst/>
              <a:gdLst>
                <a:gd name="T0" fmla="*/ 2147483647 w 192"/>
                <a:gd name="T1" fmla="*/ 2147483647 h 1"/>
                <a:gd name="T2" fmla="*/ 0 w 192"/>
                <a:gd name="T3" fmla="*/ 0 h 1"/>
                <a:gd name="T4" fmla="*/ 0 60000 65536"/>
                <a:gd name="T5" fmla="*/ 0 60000 65536"/>
                <a:gd name="T6" fmla="*/ 0 w 192"/>
                <a:gd name="T7" fmla="*/ 0 h 1"/>
                <a:gd name="T8" fmla="*/ 192 w 19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">
                  <a:moveTo>
                    <a:pt x="192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>
              <a:off x="874713" y="4983163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089150" y="3275013"/>
              <a:ext cx="306388" cy="1587"/>
            </a:xfrm>
            <a:custGeom>
              <a:avLst/>
              <a:gdLst>
                <a:gd name="T0" fmla="*/ 2147483647 w 193"/>
                <a:gd name="T1" fmla="*/ 2147483647 h 1"/>
                <a:gd name="T2" fmla="*/ 0 w 193"/>
                <a:gd name="T3" fmla="*/ 0 h 1"/>
                <a:gd name="T4" fmla="*/ 0 60000 65536"/>
                <a:gd name="T5" fmla="*/ 0 60000 65536"/>
                <a:gd name="T6" fmla="*/ 0 w 193"/>
                <a:gd name="T7" fmla="*/ 0 h 1"/>
                <a:gd name="T8" fmla="*/ 193 w 19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" h="1">
                  <a:moveTo>
                    <a:pt x="19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090738" y="3268663"/>
              <a:ext cx="1587" cy="255587"/>
            </a:xfrm>
            <a:custGeom>
              <a:avLst/>
              <a:gdLst>
                <a:gd name="T0" fmla="*/ 2147483647 w 1"/>
                <a:gd name="T1" fmla="*/ 0 h 161"/>
                <a:gd name="T2" fmla="*/ 0 w 1"/>
                <a:gd name="T3" fmla="*/ 2147483647 h 161"/>
                <a:gd name="T4" fmla="*/ 0 60000 65536"/>
                <a:gd name="T5" fmla="*/ 0 60000 65536"/>
                <a:gd name="T6" fmla="*/ 0 w 1"/>
                <a:gd name="T7" fmla="*/ 0 h 161"/>
                <a:gd name="T8" fmla="*/ 1 w 1"/>
                <a:gd name="T9" fmla="*/ 161 h 16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61">
                  <a:moveTo>
                    <a:pt x="1" y="0"/>
                  </a:moveTo>
                  <a:lnTo>
                    <a:pt x="0" y="16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896938" y="3968750"/>
              <a:ext cx="444500" cy="139700"/>
            </a:xfrm>
            <a:prstGeom prst="homePlate">
              <a:avLst>
                <a:gd name="adj" fmla="val 106061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3354388" y="4308475"/>
              <a:ext cx="307975" cy="1588"/>
            </a:xfrm>
            <a:custGeom>
              <a:avLst/>
              <a:gdLst>
                <a:gd name="T0" fmla="*/ 2147483647 w 194"/>
                <a:gd name="T1" fmla="*/ 2147483647 h 1"/>
                <a:gd name="T2" fmla="*/ 0 w 194"/>
                <a:gd name="T3" fmla="*/ 0 h 1"/>
                <a:gd name="T4" fmla="*/ 0 60000 65536"/>
                <a:gd name="T5" fmla="*/ 0 60000 65536"/>
                <a:gd name="T6" fmla="*/ 0 w 194"/>
                <a:gd name="T7" fmla="*/ 0 h 1"/>
                <a:gd name="T8" fmla="*/ 194 w 19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4" h="1">
                  <a:moveTo>
                    <a:pt x="194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623888" y="3260725"/>
              <a:ext cx="463550" cy="27463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 CLK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2784475" y="2960688"/>
              <a:ext cx="885825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606925" y="3265488"/>
              <a:ext cx="300038" cy="15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Freeform 20"/>
            <p:cNvSpPr>
              <a:spLocks noChangeArrowheads="1"/>
            </p:cNvSpPr>
            <p:nvPr/>
          </p:nvSpPr>
          <p:spPr bwMode="auto">
            <a:xfrm>
              <a:off x="4032250" y="2955925"/>
              <a:ext cx="869950" cy="6350"/>
            </a:xfrm>
            <a:custGeom>
              <a:avLst/>
              <a:gdLst>
                <a:gd name="T0" fmla="*/ 2147483647 w 548"/>
                <a:gd name="T1" fmla="*/ 2147483647 h 4"/>
                <a:gd name="T2" fmla="*/ 0 w 548"/>
                <a:gd name="T3" fmla="*/ 0 h 4"/>
                <a:gd name="T4" fmla="*/ 0 60000 65536"/>
                <a:gd name="T5" fmla="*/ 0 60000 65536"/>
                <a:gd name="T6" fmla="*/ 0 w 548"/>
                <a:gd name="T7" fmla="*/ 0 h 4"/>
                <a:gd name="T8" fmla="*/ 548 w 548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8" h="4">
                  <a:moveTo>
                    <a:pt x="548" y="4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603750" y="3257550"/>
              <a:ext cx="1588" cy="246063"/>
            </a:xfrm>
            <a:custGeom>
              <a:avLst/>
              <a:gdLst>
                <a:gd name="T0" fmla="*/ 0 w 1"/>
                <a:gd name="T1" fmla="*/ 0 h 155"/>
                <a:gd name="T2" fmla="*/ 0 w 1"/>
                <a:gd name="T3" fmla="*/ 2147483647 h 155"/>
                <a:gd name="T4" fmla="*/ 0 60000 65536"/>
                <a:gd name="T5" fmla="*/ 0 60000 65536"/>
                <a:gd name="T6" fmla="*/ 0 w 1"/>
                <a:gd name="T7" fmla="*/ 0 h 155"/>
                <a:gd name="T8" fmla="*/ 1 w 1"/>
                <a:gd name="T9" fmla="*/ 155 h 1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55">
                  <a:moveTo>
                    <a:pt x="0" y="0"/>
                  </a:moveTo>
                  <a:lnTo>
                    <a:pt x="0" y="15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H="1">
              <a:off x="1935163" y="3508375"/>
              <a:ext cx="268605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320800" y="3517900"/>
              <a:ext cx="422275" cy="1588"/>
            </a:xfrm>
            <a:custGeom>
              <a:avLst/>
              <a:gdLst>
                <a:gd name="T0" fmla="*/ 2147483647 w 266"/>
                <a:gd name="T1" fmla="*/ 2147483647 h 1"/>
                <a:gd name="T2" fmla="*/ 0 w 266"/>
                <a:gd name="T3" fmla="*/ 0 h 1"/>
                <a:gd name="T4" fmla="*/ 0 60000 65536"/>
                <a:gd name="T5" fmla="*/ 0 60000 65536"/>
                <a:gd name="T6" fmla="*/ 0 w 266"/>
                <a:gd name="T7" fmla="*/ 0 h 1"/>
                <a:gd name="T8" fmla="*/ 266 w 2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6" h="1">
                  <a:moveTo>
                    <a:pt x="266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1282700" y="2994025"/>
              <a:ext cx="1108075" cy="1588"/>
            </a:xfrm>
            <a:custGeom>
              <a:avLst/>
              <a:gdLst>
                <a:gd name="T0" fmla="*/ 2147483647 w 698"/>
                <a:gd name="T1" fmla="*/ 2147483647 h 1"/>
                <a:gd name="T2" fmla="*/ 0 w 698"/>
                <a:gd name="T3" fmla="*/ 0 h 1"/>
                <a:gd name="T4" fmla="*/ 0 60000 65536"/>
                <a:gd name="T5" fmla="*/ 0 60000 65536"/>
                <a:gd name="T6" fmla="*/ 0 w 698"/>
                <a:gd name="T7" fmla="*/ 0 h 1"/>
                <a:gd name="T8" fmla="*/ 698 w 69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8" h="1">
                  <a:moveTo>
                    <a:pt x="698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Freeform 25"/>
            <p:cNvSpPr>
              <a:spLocks noChangeArrowheads="1"/>
            </p:cNvSpPr>
            <p:nvPr/>
          </p:nvSpPr>
          <p:spPr bwMode="auto">
            <a:xfrm>
              <a:off x="4024313" y="3986213"/>
              <a:ext cx="881062" cy="1587"/>
            </a:xfrm>
            <a:custGeom>
              <a:avLst/>
              <a:gdLst>
                <a:gd name="T0" fmla="*/ 2147483647 w 555"/>
                <a:gd name="T1" fmla="*/ 0 h 1"/>
                <a:gd name="T2" fmla="*/ 0 w 555"/>
                <a:gd name="T3" fmla="*/ 2147483647 h 1"/>
                <a:gd name="T4" fmla="*/ 0 60000 65536"/>
                <a:gd name="T5" fmla="*/ 0 60000 65536"/>
                <a:gd name="T6" fmla="*/ 0 w 555"/>
                <a:gd name="T7" fmla="*/ 0 h 1"/>
                <a:gd name="T8" fmla="*/ 555 w 55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55" h="1">
                  <a:moveTo>
                    <a:pt x="555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359150" y="4651375"/>
              <a:ext cx="1308100" cy="1588"/>
            </a:xfrm>
            <a:custGeom>
              <a:avLst/>
              <a:gdLst>
                <a:gd name="T0" fmla="*/ 2147483647 w 824"/>
                <a:gd name="T1" fmla="*/ 0 h 1"/>
                <a:gd name="T2" fmla="*/ 0 w 824"/>
                <a:gd name="T3" fmla="*/ 0 h 1"/>
                <a:gd name="T4" fmla="*/ 0 60000 65536"/>
                <a:gd name="T5" fmla="*/ 0 60000 65536"/>
                <a:gd name="T6" fmla="*/ 0 w 824"/>
                <a:gd name="T7" fmla="*/ 0 h 1"/>
                <a:gd name="T8" fmla="*/ 824 w 82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4" h="1">
                  <a:moveTo>
                    <a:pt x="824" y="0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4662488" y="4273550"/>
              <a:ext cx="1587" cy="388938"/>
            </a:xfrm>
            <a:custGeom>
              <a:avLst/>
              <a:gdLst>
                <a:gd name="T0" fmla="*/ 2147483647 w 1"/>
                <a:gd name="T1" fmla="*/ 0 h 245"/>
                <a:gd name="T2" fmla="*/ 0 w 1"/>
                <a:gd name="T3" fmla="*/ 2147483647 h 245"/>
                <a:gd name="T4" fmla="*/ 0 60000 65536"/>
                <a:gd name="T5" fmla="*/ 0 60000 65536"/>
                <a:gd name="T6" fmla="*/ 0 w 1"/>
                <a:gd name="T7" fmla="*/ 0 h 245"/>
                <a:gd name="T8" fmla="*/ 1 w 1"/>
                <a:gd name="T9" fmla="*/ 245 h 2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5">
                  <a:moveTo>
                    <a:pt x="1" y="0"/>
                  </a:moveTo>
                  <a:lnTo>
                    <a:pt x="0" y="245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4670425" y="4279900"/>
              <a:ext cx="258763" cy="1588"/>
            </a:xfrm>
            <a:custGeom>
              <a:avLst/>
              <a:gdLst>
                <a:gd name="T0" fmla="*/ 2147483647 w 163"/>
                <a:gd name="T1" fmla="*/ 2147483647 h 1"/>
                <a:gd name="T2" fmla="*/ 0 w 163"/>
                <a:gd name="T3" fmla="*/ 0 h 1"/>
                <a:gd name="T4" fmla="*/ 0 60000 65536"/>
                <a:gd name="T5" fmla="*/ 0 60000 65536"/>
                <a:gd name="T6" fmla="*/ 0 w 163"/>
                <a:gd name="T7" fmla="*/ 0 h 1"/>
                <a:gd name="T8" fmla="*/ 163 w 1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" h="1">
                  <a:moveTo>
                    <a:pt x="163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3187700" y="3030538"/>
              <a:ext cx="325438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25" tIns="45713" rIns="91425" bIns="45713">
              <a:spAutoFit/>
            </a:bodyPr>
            <a:lstStyle/>
            <a:p>
              <a:pPr algn="l"/>
              <a:endParaRPr lang="en-US" sz="2400">
                <a:latin typeface="Arial Narrow" pitchFamily="34" charset="0"/>
              </a:endParaRPr>
            </a:p>
          </p:txBody>
        </p:sp>
        <p:sp>
          <p:nvSpPr>
            <p:cNvPr id="35" name="Freeform 30"/>
            <p:cNvSpPr>
              <a:spLocks noChangeArrowheads="1"/>
            </p:cNvSpPr>
            <p:nvPr/>
          </p:nvSpPr>
          <p:spPr bwMode="auto">
            <a:xfrm>
              <a:off x="2055813" y="4037013"/>
              <a:ext cx="749300" cy="1587"/>
            </a:xfrm>
            <a:custGeom>
              <a:avLst/>
              <a:gdLst>
                <a:gd name="T0" fmla="*/ 2147483647 w 472"/>
                <a:gd name="T1" fmla="*/ 2147483647 h 1"/>
                <a:gd name="T2" fmla="*/ 0 w 472"/>
                <a:gd name="T3" fmla="*/ 0 h 1"/>
                <a:gd name="T4" fmla="*/ 0 60000 65536"/>
                <a:gd name="T5" fmla="*/ 0 60000 65536"/>
                <a:gd name="T6" fmla="*/ 0 w 472"/>
                <a:gd name="T7" fmla="*/ 0 h 1"/>
                <a:gd name="T8" fmla="*/ 472 w 4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2" h="1">
                  <a:moveTo>
                    <a:pt x="472" y="1"/>
                  </a:moveTo>
                  <a:lnTo>
                    <a:pt x="0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Freeform 31"/>
            <p:cNvSpPr>
              <a:spLocks noChangeArrowheads="1"/>
            </p:cNvSpPr>
            <p:nvPr/>
          </p:nvSpPr>
          <p:spPr bwMode="auto">
            <a:xfrm>
              <a:off x="2913063" y="4029075"/>
              <a:ext cx="735012" cy="1588"/>
            </a:xfrm>
            <a:custGeom>
              <a:avLst/>
              <a:gdLst>
                <a:gd name="T0" fmla="*/ 2147483647 w 463"/>
                <a:gd name="T1" fmla="*/ 0 h 1"/>
                <a:gd name="T2" fmla="*/ 0 w 463"/>
                <a:gd name="T3" fmla="*/ 2147483647 h 1"/>
                <a:gd name="T4" fmla="*/ 0 60000 65536"/>
                <a:gd name="T5" fmla="*/ 0 60000 65536"/>
                <a:gd name="T6" fmla="*/ 0 w 463"/>
                <a:gd name="T7" fmla="*/ 0 h 1"/>
                <a:gd name="T8" fmla="*/ 463 w 46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3" h="1">
                  <a:moveTo>
                    <a:pt x="463" y="0"/>
                  </a:moveTo>
                  <a:lnTo>
                    <a:pt x="0" y="1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654050" y="2703513"/>
              <a:ext cx="668338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400">
                  <a:latin typeface="Arial Narrow" pitchFamily="34" charset="0"/>
                </a:rPr>
                <a:t>ADATA</a:t>
              </a:r>
            </a:p>
          </p:txBody>
        </p:sp>
        <p:sp>
          <p:nvSpPr>
            <p:cNvPr id="38" name="Freeform 33"/>
            <p:cNvSpPr>
              <a:spLocks noChangeArrowheads="1"/>
            </p:cNvSpPr>
            <p:nvPr/>
          </p:nvSpPr>
          <p:spPr bwMode="auto">
            <a:xfrm>
              <a:off x="1289050" y="5022850"/>
              <a:ext cx="4983163" cy="1588"/>
            </a:xfrm>
            <a:custGeom>
              <a:avLst/>
              <a:gdLst>
                <a:gd name="T0" fmla="*/ 2147483647 w 3139"/>
                <a:gd name="T1" fmla="*/ 2147483647 h 1"/>
                <a:gd name="T2" fmla="*/ 0 w 3139"/>
                <a:gd name="T3" fmla="*/ 0 h 1"/>
                <a:gd name="T4" fmla="*/ 0 60000 65536"/>
                <a:gd name="T5" fmla="*/ 0 60000 65536"/>
                <a:gd name="T6" fmla="*/ 0 w 3139"/>
                <a:gd name="T7" fmla="*/ 0 h 1"/>
                <a:gd name="T8" fmla="*/ 3139 w 313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39" h="1">
                  <a:moveTo>
                    <a:pt x="3139" y="1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5808663" y="3103563"/>
              <a:ext cx="1587" cy="895350"/>
            </a:xfrm>
            <a:custGeom>
              <a:avLst/>
              <a:gdLst>
                <a:gd name="T0" fmla="*/ 0 w 1"/>
                <a:gd name="T1" fmla="*/ 0 h 564"/>
                <a:gd name="T2" fmla="*/ 0 w 1"/>
                <a:gd name="T3" fmla="*/ 2147483647 h 564"/>
                <a:gd name="T4" fmla="*/ 0 60000 65536"/>
                <a:gd name="T5" fmla="*/ 0 60000 65536"/>
                <a:gd name="T6" fmla="*/ 0 w 1"/>
                <a:gd name="T7" fmla="*/ 0 h 564"/>
                <a:gd name="T8" fmla="*/ 1 w 1"/>
                <a:gd name="T9" fmla="*/ 564 h 5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64">
                  <a:moveTo>
                    <a:pt x="0" y="0"/>
                  </a:moveTo>
                  <a:lnTo>
                    <a:pt x="0" y="56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6264275" y="4152900"/>
              <a:ext cx="1588" cy="874713"/>
            </a:xfrm>
            <a:custGeom>
              <a:avLst/>
              <a:gdLst>
                <a:gd name="T0" fmla="*/ 0 w 1"/>
                <a:gd name="T1" fmla="*/ 0 h 551"/>
                <a:gd name="T2" fmla="*/ 2147483647 w 1"/>
                <a:gd name="T3" fmla="*/ 2147483647 h 551"/>
                <a:gd name="T4" fmla="*/ 0 60000 65536"/>
                <a:gd name="T5" fmla="*/ 0 60000 65536"/>
                <a:gd name="T6" fmla="*/ 0 w 1"/>
                <a:gd name="T7" fmla="*/ 0 h 551"/>
                <a:gd name="T8" fmla="*/ 1 w 1"/>
                <a:gd name="T9" fmla="*/ 551 h 5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51">
                  <a:moveTo>
                    <a:pt x="0" y="0"/>
                  </a:moveTo>
                  <a:lnTo>
                    <a:pt x="1" y="55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7064375" y="4143375"/>
              <a:ext cx="9271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AutoShape 37"/>
            <p:cNvSpPr>
              <a:spLocks noChangeArrowheads="1"/>
            </p:cNvSpPr>
            <p:nvPr/>
          </p:nvSpPr>
          <p:spPr bwMode="auto">
            <a:xfrm>
              <a:off x="7758113" y="4119563"/>
              <a:ext cx="442912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7677150" y="3897313"/>
              <a:ext cx="606425" cy="274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73" tIns="44443" rIns="90473" bIns="4444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OUT2</a:t>
              </a:r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6276975" y="4159250"/>
              <a:ext cx="514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Freeform 40"/>
            <p:cNvSpPr>
              <a:spLocks noChangeArrowheads="1"/>
            </p:cNvSpPr>
            <p:nvPr/>
          </p:nvSpPr>
          <p:spPr bwMode="auto">
            <a:xfrm>
              <a:off x="6813550" y="3038475"/>
              <a:ext cx="1174750" cy="1588"/>
            </a:xfrm>
            <a:custGeom>
              <a:avLst/>
              <a:gdLst>
                <a:gd name="T0" fmla="*/ 2147483647 w 740"/>
                <a:gd name="T1" fmla="*/ 2147483647 h 1"/>
                <a:gd name="T2" fmla="*/ 0 w 740"/>
                <a:gd name="T3" fmla="*/ 0 h 1"/>
                <a:gd name="T4" fmla="*/ 0 60000 65536"/>
                <a:gd name="T5" fmla="*/ 0 60000 65536"/>
                <a:gd name="T6" fmla="*/ 0 w 740"/>
                <a:gd name="T7" fmla="*/ 0 h 1"/>
                <a:gd name="T8" fmla="*/ 740 w 74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0" h="1">
                  <a:moveTo>
                    <a:pt x="740" y="1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AutoShape 41"/>
            <p:cNvSpPr>
              <a:spLocks noChangeArrowheads="1"/>
            </p:cNvSpPr>
            <p:nvPr/>
          </p:nvSpPr>
          <p:spPr bwMode="auto">
            <a:xfrm>
              <a:off x="7753350" y="2978150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7662863" y="2754313"/>
              <a:ext cx="519344" cy="274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73" tIns="44443" rIns="90473" bIns="4444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OUT1</a:t>
              </a: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5805488" y="3106738"/>
              <a:ext cx="85725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Freeform 44"/>
            <p:cNvSpPr>
              <a:spLocks noChangeArrowheads="1"/>
            </p:cNvSpPr>
            <p:nvPr/>
          </p:nvSpPr>
          <p:spPr bwMode="auto">
            <a:xfrm>
              <a:off x="5286375" y="2952750"/>
              <a:ext cx="1292225" cy="1588"/>
            </a:xfrm>
            <a:custGeom>
              <a:avLst/>
              <a:gdLst>
                <a:gd name="T0" fmla="*/ 0 w 814"/>
                <a:gd name="T1" fmla="*/ 2147483647 h 1"/>
                <a:gd name="T2" fmla="*/ 2147483647 w 814"/>
                <a:gd name="T3" fmla="*/ 0 h 1"/>
                <a:gd name="T4" fmla="*/ 0 60000 65536"/>
                <a:gd name="T5" fmla="*/ 0 60000 65536"/>
                <a:gd name="T6" fmla="*/ 0 w 814"/>
                <a:gd name="T7" fmla="*/ 0 h 1"/>
                <a:gd name="T8" fmla="*/ 814 w 8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4" h="1">
                  <a:moveTo>
                    <a:pt x="0" y="1"/>
                  </a:moveTo>
                  <a:lnTo>
                    <a:pt x="814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Freeform 45"/>
            <p:cNvSpPr>
              <a:spLocks noChangeArrowheads="1"/>
            </p:cNvSpPr>
            <p:nvPr/>
          </p:nvSpPr>
          <p:spPr bwMode="auto">
            <a:xfrm>
              <a:off x="5294313" y="3994150"/>
              <a:ext cx="1552575" cy="3175"/>
            </a:xfrm>
            <a:custGeom>
              <a:avLst/>
              <a:gdLst>
                <a:gd name="T0" fmla="*/ 0 w 978"/>
                <a:gd name="T1" fmla="*/ 2147483647 h 2"/>
                <a:gd name="T2" fmla="*/ 2147483647 w 978"/>
                <a:gd name="T3" fmla="*/ 0 h 2"/>
                <a:gd name="T4" fmla="*/ 0 60000 65536"/>
                <a:gd name="T5" fmla="*/ 0 60000 65536"/>
                <a:gd name="T6" fmla="*/ 0 w 978"/>
                <a:gd name="T7" fmla="*/ 0 h 2"/>
                <a:gd name="T8" fmla="*/ 978 w 978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8" h="2">
                  <a:moveTo>
                    <a:pt x="0" y="2"/>
                  </a:moveTo>
                  <a:lnTo>
                    <a:pt x="978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" name="AutoShape 46"/>
            <p:cNvSpPr>
              <a:spLocks noChangeArrowheads="1"/>
            </p:cNvSpPr>
            <p:nvPr/>
          </p:nvSpPr>
          <p:spPr bwMode="auto">
            <a:xfrm>
              <a:off x="882650" y="3475038"/>
              <a:ext cx="442913" cy="85725"/>
            </a:xfrm>
            <a:prstGeom prst="homePlate">
              <a:avLst>
                <a:gd name="adj" fmla="val 172222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52" name="AutoShape 47"/>
            <p:cNvSpPr>
              <a:spLocks noChangeArrowheads="1"/>
            </p:cNvSpPr>
            <p:nvPr/>
          </p:nvSpPr>
          <p:spPr bwMode="auto">
            <a:xfrm>
              <a:off x="860425" y="2951163"/>
              <a:ext cx="444500" cy="85725"/>
            </a:xfrm>
            <a:prstGeom prst="homePlate">
              <a:avLst>
                <a:gd name="adj" fmla="val 172840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53" name="AutoShape 48"/>
            <p:cNvSpPr>
              <a:spLocks noChangeArrowheads="1"/>
            </p:cNvSpPr>
            <p:nvPr/>
          </p:nvSpPr>
          <p:spPr bwMode="auto">
            <a:xfrm>
              <a:off x="1744663" y="3432175"/>
              <a:ext cx="214312" cy="155575"/>
            </a:xfrm>
            <a:prstGeom prst="homePlate">
              <a:avLst>
                <a:gd name="adj" fmla="val 122449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5084763" y="285115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55" name="Text Box 50"/>
            <p:cNvSpPr txBox="1">
              <a:spLocks noChangeArrowheads="1"/>
            </p:cNvSpPr>
            <p:nvPr/>
          </p:nvSpPr>
          <p:spPr bwMode="auto">
            <a:xfrm>
              <a:off x="4821238" y="2595563"/>
              <a:ext cx="679964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56" name="Text Box 51"/>
            <p:cNvSpPr txBox="1">
              <a:spLocks noChangeArrowheads="1"/>
            </p:cNvSpPr>
            <p:nvPr/>
          </p:nvSpPr>
          <p:spPr bwMode="auto">
            <a:xfrm>
              <a:off x="4838700" y="2851150"/>
              <a:ext cx="320891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57" name="AutoShape 52"/>
            <p:cNvSpPr>
              <a:spLocks noChangeArrowheads="1"/>
            </p:cNvSpPr>
            <p:nvPr/>
          </p:nvSpPr>
          <p:spPr bwMode="auto">
            <a:xfrm rot="5492108">
              <a:off x="4887913" y="320833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2570163" y="285115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grpSp>
          <p:nvGrpSpPr>
            <p:cNvPr id="3" name="Group 54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2306636" y="2595563"/>
              <a:ext cx="679449" cy="873125"/>
              <a:chOff x="2675" y="1462"/>
              <a:chExt cx="428" cy="550"/>
            </a:xfrm>
          </p:grpSpPr>
          <p:sp>
            <p:nvSpPr>
              <p:cNvPr id="92" name="Text Box 55"/>
              <p:cNvSpPr txBox="1">
                <a:spLocks noChangeArrowheads="1"/>
              </p:cNvSpPr>
              <p:nvPr/>
            </p:nvSpPr>
            <p:spPr bwMode="auto">
              <a:xfrm>
                <a:off x="2675" y="1462"/>
                <a:ext cx="42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1425" tIns="45713" rIns="91425" bIns="45713">
                <a:spAutoFit/>
              </a:bodyPr>
              <a:lstStyle/>
              <a:p>
                <a:pPr algn="l"/>
                <a:r>
                  <a:rPr lang="en-US">
                    <a:latin typeface="Arial Narrow" pitchFamily="34" charset="0"/>
                  </a:rPr>
                  <a:t>FLOP</a:t>
                </a:r>
              </a:p>
            </p:txBody>
          </p:sp>
          <p:grpSp>
            <p:nvGrpSpPr>
              <p:cNvPr id="5" name="Group 56"/>
              <p:cNvGrpSpPr>
                <a:grpSpLocks/>
              </p:cNvGrpSpPr>
              <p:nvPr/>
            </p:nvGrpSpPr>
            <p:grpSpPr bwMode="auto">
              <a:xfrm>
                <a:off x="2686" y="1610"/>
                <a:ext cx="286" cy="402"/>
                <a:chOff x="2686" y="1610"/>
                <a:chExt cx="286" cy="402"/>
              </a:xfrm>
            </p:grpSpPr>
            <p:sp>
              <p:nvSpPr>
                <p:cNvPr id="9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686" y="1623"/>
                  <a:ext cx="202" cy="23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5" tIns="45713" rIns="91425" bIns="45713">
                  <a:spAutoFit/>
                </a:bodyPr>
                <a:lstStyle/>
                <a:p>
                  <a:pPr algn="l"/>
                  <a:r>
                    <a:rPr lang="en-US">
                      <a:latin typeface="Arial Narrow" pitchFamily="34" charset="0"/>
                    </a:rPr>
                    <a:t>D</a:t>
                  </a:r>
                </a:p>
              </p:txBody>
            </p:sp>
            <p:sp>
              <p:nvSpPr>
                <p:cNvPr id="95" name="Rectangle 58"/>
                <p:cNvSpPr>
                  <a:spLocks noChangeArrowheads="1"/>
                </p:cNvSpPr>
                <p:nvPr/>
              </p:nvSpPr>
              <p:spPr bwMode="auto">
                <a:xfrm>
                  <a:off x="2729" y="1610"/>
                  <a:ext cx="243" cy="4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96" name="AutoShape 59"/>
                <p:cNvSpPr>
                  <a:spLocks noChangeArrowheads="1"/>
                </p:cNvSpPr>
                <p:nvPr/>
              </p:nvSpPr>
              <p:spPr bwMode="auto">
                <a:xfrm rot="5492108">
                  <a:off x="2717" y="1848"/>
                  <a:ext cx="96" cy="72"/>
                </a:xfrm>
                <a:prstGeom prst="triangle">
                  <a:avLst>
                    <a:gd name="adj" fmla="val 47616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>
                    <a:latin typeface="Arial" charset="0"/>
                  </a:endParaRPr>
                </a:p>
              </p:txBody>
            </p:sp>
          </p:grpSp>
        </p:grp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3049588" y="27749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4211638" y="279400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6510338" y="287020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6764338" y="397510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5084763" y="386080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4821238" y="3605213"/>
              <a:ext cx="679964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dirty="0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4838700" y="3860800"/>
              <a:ext cx="320891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67" name="AutoShape 67"/>
            <p:cNvSpPr>
              <a:spLocks noChangeArrowheads="1"/>
            </p:cNvSpPr>
            <p:nvPr/>
          </p:nvSpPr>
          <p:spPr bwMode="auto">
            <a:xfrm rot="5492108">
              <a:off x="4887913" y="421798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3827463" y="387985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3563938" y="3624263"/>
              <a:ext cx="679964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3581400" y="3879850"/>
              <a:ext cx="320891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71" name="AutoShape 71"/>
            <p:cNvSpPr>
              <a:spLocks noChangeArrowheads="1"/>
            </p:cNvSpPr>
            <p:nvPr/>
          </p:nvSpPr>
          <p:spPr bwMode="auto">
            <a:xfrm rot="5492108">
              <a:off x="3630613" y="423703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4249738" y="38417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1811338" y="38798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2573338" y="3879850"/>
              <a:ext cx="425450" cy="300038"/>
            </a:xfrm>
            <a:custGeom>
              <a:avLst/>
              <a:gdLst>
                <a:gd name="T0" fmla="*/ 2147483647 w 268"/>
                <a:gd name="T1" fmla="*/ 2147483647 h 217"/>
                <a:gd name="T2" fmla="*/ 2147483647 w 268"/>
                <a:gd name="T3" fmla="*/ 2147483647 h 217"/>
                <a:gd name="T4" fmla="*/ 2147483647 w 268"/>
                <a:gd name="T5" fmla="*/ 2147483647 h 217"/>
                <a:gd name="T6" fmla="*/ 2147483647 w 268"/>
                <a:gd name="T7" fmla="*/ 2147483647 h 217"/>
                <a:gd name="T8" fmla="*/ 2147483647 w 268"/>
                <a:gd name="T9" fmla="*/ 2147483647 h 217"/>
                <a:gd name="T10" fmla="*/ 2147483647 w 268"/>
                <a:gd name="T11" fmla="*/ 2147483647 h 217"/>
                <a:gd name="T12" fmla="*/ 2147483647 w 268"/>
                <a:gd name="T13" fmla="*/ 0 h 217"/>
                <a:gd name="T14" fmla="*/ 2147483647 w 268"/>
                <a:gd name="T15" fmla="*/ 0 h 217"/>
                <a:gd name="T16" fmla="*/ 2147483647 w 268"/>
                <a:gd name="T17" fmla="*/ 2147483647 h 217"/>
                <a:gd name="T18" fmla="*/ 2147483647 w 268"/>
                <a:gd name="T19" fmla="*/ 2147483647 h 217"/>
                <a:gd name="T20" fmla="*/ 2147483647 w 268"/>
                <a:gd name="T21" fmla="*/ 2147483647 h 217"/>
                <a:gd name="T22" fmla="*/ 2147483647 w 268"/>
                <a:gd name="T23" fmla="*/ 2147483647 h 217"/>
                <a:gd name="T24" fmla="*/ 2147483647 w 268"/>
                <a:gd name="T25" fmla="*/ 2147483647 h 217"/>
                <a:gd name="T26" fmla="*/ 2147483647 w 268"/>
                <a:gd name="T27" fmla="*/ 2147483647 h 217"/>
                <a:gd name="T28" fmla="*/ 2147483647 w 268"/>
                <a:gd name="T29" fmla="*/ 2147483647 h 217"/>
                <a:gd name="T30" fmla="*/ 2147483647 w 268"/>
                <a:gd name="T31" fmla="*/ 2147483647 h 217"/>
                <a:gd name="T32" fmla="*/ 2147483647 w 268"/>
                <a:gd name="T33" fmla="*/ 2147483647 h 217"/>
                <a:gd name="T34" fmla="*/ 2147483647 w 268"/>
                <a:gd name="T35" fmla="*/ 2147483647 h 217"/>
                <a:gd name="T36" fmla="*/ 2147483647 w 268"/>
                <a:gd name="T37" fmla="*/ 2147483647 h 217"/>
                <a:gd name="T38" fmla="*/ 2147483647 w 268"/>
                <a:gd name="T39" fmla="*/ 2147483647 h 217"/>
                <a:gd name="T40" fmla="*/ 2147483647 w 268"/>
                <a:gd name="T41" fmla="*/ 2147483647 h 217"/>
                <a:gd name="T42" fmla="*/ 2147483647 w 268"/>
                <a:gd name="T43" fmla="*/ 2147483647 h 217"/>
                <a:gd name="T44" fmla="*/ 2147483647 w 268"/>
                <a:gd name="T45" fmla="*/ 2147483647 h 217"/>
                <a:gd name="T46" fmla="*/ 2147483647 w 268"/>
                <a:gd name="T47" fmla="*/ 2147483647 h 217"/>
                <a:gd name="T48" fmla="*/ 2147483647 w 268"/>
                <a:gd name="T49" fmla="*/ 2147483647 h 217"/>
                <a:gd name="T50" fmla="*/ 2147483647 w 268"/>
                <a:gd name="T51" fmla="*/ 2147483647 h 217"/>
                <a:gd name="T52" fmla="*/ 2147483647 w 268"/>
                <a:gd name="T53" fmla="*/ 2147483647 h 217"/>
                <a:gd name="T54" fmla="*/ 2147483647 w 268"/>
                <a:gd name="T55" fmla="*/ 2147483647 h 217"/>
                <a:gd name="T56" fmla="*/ 2147483647 w 268"/>
                <a:gd name="T57" fmla="*/ 2147483647 h 217"/>
                <a:gd name="T58" fmla="*/ 2147483647 w 268"/>
                <a:gd name="T59" fmla="*/ 2147483647 h 217"/>
                <a:gd name="T60" fmla="*/ 0 w 268"/>
                <a:gd name="T61" fmla="*/ 2147483647 h 217"/>
                <a:gd name="T62" fmla="*/ 0 w 268"/>
                <a:gd name="T63" fmla="*/ 2147483647 h 217"/>
                <a:gd name="T64" fmla="*/ 2147483647 w 268"/>
                <a:gd name="T65" fmla="*/ 2147483647 h 217"/>
                <a:gd name="T66" fmla="*/ 2147483647 w 268"/>
                <a:gd name="T67" fmla="*/ 2147483647 h 217"/>
                <a:gd name="T68" fmla="*/ 2147483647 w 268"/>
                <a:gd name="T69" fmla="*/ 2147483647 h 217"/>
                <a:gd name="T70" fmla="*/ 2147483647 w 268"/>
                <a:gd name="T71" fmla="*/ 2147483647 h 217"/>
                <a:gd name="T72" fmla="*/ 2147483647 w 268"/>
                <a:gd name="T73" fmla="*/ 2147483647 h 21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8"/>
                <a:gd name="T112" fmla="*/ 0 h 217"/>
                <a:gd name="T113" fmla="*/ 268 w 268"/>
                <a:gd name="T114" fmla="*/ 217 h 21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8" h="217">
                  <a:moveTo>
                    <a:pt x="16" y="38"/>
                  </a:moveTo>
                  <a:lnTo>
                    <a:pt x="20" y="30"/>
                  </a:lnTo>
                  <a:lnTo>
                    <a:pt x="33" y="19"/>
                  </a:lnTo>
                  <a:lnTo>
                    <a:pt x="46" y="11"/>
                  </a:lnTo>
                  <a:lnTo>
                    <a:pt x="59" y="8"/>
                  </a:lnTo>
                  <a:lnTo>
                    <a:pt x="72" y="5"/>
                  </a:lnTo>
                  <a:lnTo>
                    <a:pt x="81" y="5"/>
                  </a:lnTo>
                  <a:lnTo>
                    <a:pt x="91" y="5"/>
                  </a:lnTo>
                  <a:lnTo>
                    <a:pt x="107" y="5"/>
                  </a:lnTo>
                  <a:lnTo>
                    <a:pt x="117" y="11"/>
                  </a:lnTo>
                  <a:lnTo>
                    <a:pt x="127" y="8"/>
                  </a:lnTo>
                  <a:lnTo>
                    <a:pt x="137" y="3"/>
                  </a:lnTo>
                  <a:lnTo>
                    <a:pt x="147" y="0"/>
                  </a:lnTo>
                  <a:lnTo>
                    <a:pt x="160" y="0"/>
                  </a:lnTo>
                  <a:lnTo>
                    <a:pt x="169" y="0"/>
                  </a:lnTo>
                  <a:lnTo>
                    <a:pt x="186" y="0"/>
                  </a:lnTo>
                  <a:lnTo>
                    <a:pt x="199" y="5"/>
                  </a:lnTo>
                  <a:lnTo>
                    <a:pt x="208" y="11"/>
                  </a:lnTo>
                  <a:lnTo>
                    <a:pt x="215" y="19"/>
                  </a:lnTo>
                  <a:lnTo>
                    <a:pt x="221" y="27"/>
                  </a:lnTo>
                  <a:lnTo>
                    <a:pt x="225" y="36"/>
                  </a:lnTo>
                  <a:lnTo>
                    <a:pt x="228" y="44"/>
                  </a:lnTo>
                  <a:lnTo>
                    <a:pt x="231" y="52"/>
                  </a:lnTo>
                  <a:lnTo>
                    <a:pt x="231" y="60"/>
                  </a:lnTo>
                  <a:lnTo>
                    <a:pt x="241" y="63"/>
                  </a:lnTo>
                  <a:lnTo>
                    <a:pt x="254" y="71"/>
                  </a:lnTo>
                  <a:lnTo>
                    <a:pt x="254" y="79"/>
                  </a:lnTo>
                  <a:lnTo>
                    <a:pt x="260" y="90"/>
                  </a:lnTo>
                  <a:lnTo>
                    <a:pt x="264" y="98"/>
                  </a:lnTo>
                  <a:lnTo>
                    <a:pt x="267" y="107"/>
                  </a:lnTo>
                  <a:lnTo>
                    <a:pt x="267" y="115"/>
                  </a:lnTo>
                  <a:lnTo>
                    <a:pt x="267" y="126"/>
                  </a:lnTo>
                  <a:lnTo>
                    <a:pt x="267" y="134"/>
                  </a:lnTo>
                  <a:lnTo>
                    <a:pt x="267" y="142"/>
                  </a:lnTo>
                  <a:lnTo>
                    <a:pt x="264" y="153"/>
                  </a:lnTo>
                  <a:lnTo>
                    <a:pt x="260" y="161"/>
                  </a:lnTo>
                  <a:lnTo>
                    <a:pt x="254" y="170"/>
                  </a:lnTo>
                  <a:lnTo>
                    <a:pt x="244" y="175"/>
                  </a:lnTo>
                  <a:lnTo>
                    <a:pt x="234" y="180"/>
                  </a:lnTo>
                  <a:lnTo>
                    <a:pt x="225" y="183"/>
                  </a:lnTo>
                  <a:lnTo>
                    <a:pt x="212" y="191"/>
                  </a:lnTo>
                  <a:lnTo>
                    <a:pt x="199" y="197"/>
                  </a:lnTo>
                  <a:lnTo>
                    <a:pt x="189" y="202"/>
                  </a:lnTo>
                  <a:lnTo>
                    <a:pt x="176" y="208"/>
                  </a:lnTo>
                  <a:lnTo>
                    <a:pt x="166" y="211"/>
                  </a:lnTo>
                  <a:lnTo>
                    <a:pt x="153" y="213"/>
                  </a:lnTo>
                  <a:lnTo>
                    <a:pt x="140" y="216"/>
                  </a:lnTo>
                  <a:lnTo>
                    <a:pt x="127" y="216"/>
                  </a:lnTo>
                  <a:lnTo>
                    <a:pt x="111" y="211"/>
                  </a:lnTo>
                  <a:lnTo>
                    <a:pt x="101" y="205"/>
                  </a:lnTo>
                  <a:lnTo>
                    <a:pt x="94" y="194"/>
                  </a:lnTo>
                  <a:lnTo>
                    <a:pt x="85" y="189"/>
                  </a:lnTo>
                  <a:lnTo>
                    <a:pt x="75" y="189"/>
                  </a:lnTo>
                  <a:lnTo>
                    <a:pt x="62" y="189"/>
                  </a:lnTo>
                  <a:lnTo>
                    <a:pt x="52" y="189"/>
                  </a:lnTo>
                  <a:lnTo>
                    <a:pt x="42" y="189"/>
                  </a:lnTo>
                  <a:lnTo>
                    <a:pt x="36" y="180"/>
                  </a:lnTo>
                  <a:lnTo>
                    <a:pt x="20" y="172"/>
                  </a:lnTo>
                  <a:lnTo>
                    <a:pt x="10" y="164"/>
                  </a:lnTo>
                  <a:lnTo>
                    <a:pt x="3" y="156"/>
                  </a:lnTo>
                  <a:lnTo>
                    <a:pt x="3" y="148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10" y="101"/>
                  </a:lnTo>
                  <a:lnTo>
                    <a:pt x="13" y="93"/>
                  </a:lnTo>
                  <a:lnTo>
                    <a:pt x="13" y="79"/>
                  </a:lnTo>
                  <a:lnTo>
                    <a:pt x="13" y="66"/>
                  </a:lnTo>
                  <a:lnTo>
                    <a:pt x="13" y="57"/>
                  </a:lnTo>
                  <a:lnTo>
                    <a:pt x="13" y="49"/>
                  </a:lnTo>
                  <a:lnTo>
                    <a:pt x="13" y="41"/>
                  </a:lnTo>
                  <a:lnTo>
                    <a:pt x="23" y="36"/>
                  </a:lnTo>
                  <a:lnTo>
                    <a:pt x="16" y="38"/>
                  </a:lnTo>
                </a:path>
              </a:pathLst>
            </a:custGeom>
            <a:solidFill>
              <a:srgbClr val="CCE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654050" y="4075113"/>
              <a:ext cx="850900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400">
                  <a:latin typeface="Arial Narrow" pitchFamily="34" charset="0"/>
                </a:rPr>
                <a:t>BUS [7..0]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673100" y="5084763"/>
              <a:ext cx="676275" cy="3048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400">
                  <a:latin typeface="Arial Narrow" pitchFamily="34" charset="0"/>
                </a:rPr>
                <a:t>CDATA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3827463" y="2851150"/>
              <a:ext cx="332112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Q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563938" y="2595563"/>
              <a:ext cx="679964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FLOP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3581400" y="2851150"/>
              <a:ext cx="320891" cy="36931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>
                  <a:latin typeface="Arial Narrow" pitchFamily="34" charset="0"/>
                </a:rPr>
                <a:t>D</a:t>
              </a:r>
            </a:p>
          </p:txBody>
        </p:sp>
        <p:sp>
          <p:nvSpPr>
            <p:cNvPr id="80" name="AutoShape 80"/>
            <p:cNvSpPr>
              <a:spLocks noChangeArrowheads="1"/>
            </p:cNvSpPr>
            <p:nvPr/>
          </p:nvSpPr>
          <p:spPr bwMode="auto">
            <a:xfrm rot="5492108">
              <a:off x="3630613" y="3208338"/>
              <a:ext cx="152400" cy="114300"/>
            </a:xfrm>
            <a:prstGeom prst="triangle">
              <a:avLst>
                <a:gd name="adj" fmla="val 47616"/>
              </a:avLst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en-US">
                <a:latin typeface="Arial" charset="0"/>
              </a:endParaRPr>
            </a:p>
          </p:txBody>
        </p:sp>
        <p:sp>
          <p:nvSpPr>
            <p:cNvPr id="81" name="Text Box 82"/>
            <p:cNvSpPr txBox="1">
              <a:spLocks noChangeArrowheads="1"/>
            </p:cNvSpPr>
            <p:nvPr/>
          </p:nvSpPr>
          <p:spPr bwMode="auto">
            <a:xfrm>
              <a:off x="1519238" y="3563938"/>
              <a:ext cx="531812" cy="2746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5" tIns="45713" rIns="91425" bIns="45713">
              <a:spAutoFit/>
            </a:bodyPr>
            <a:lstStyle/>
            <a:p>
              <a:pPr algn="l"/>
              <a:r>
                <a:rPr lang="en-US" sz="1200">
                  <a:latin typeface="Arial Narrow" pitchFamily="34" charset="0"/>
                </a:rPr>
                <a:t>BUFG</a:t>
              </a:r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955675" y="3798888"/>
              <a:ext cx="266700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7" name="Group 84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974725" y="2209800"/>
              <a:ext cx="1333500" cy="465138"/>
              <a:chOff x="614" y="1842"/>
              <a:chExt cx="840" cy="293"/>
            </a:xfrm>
          </p:grpSpPr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614" y="2135"/>
                <a:ext cx="840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91" name="Text Box 86"/>
              <p:cNvSpPr txBox="1">
                <a:spLocks noChangeArrowheads="1"/>
              </p:cNvSpPr>
              <p:nvPr/>
            </p:nvSpPr>
            <p:spPr bwMode="auto">
              <a:xfrm>
                <a:off x="638" y="1842"/>
                <a:ext cx="80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1425" tIns="45713" rIns="91425" bIns="45713">
                <a:spAutoFit/>
              </a:bodyPr>
              <a:lstStyle/>
              <a:p>
                <a:pPr algn="l"/>
                <a:r>
                  <a:rPr lang="en-US" sz="2000" b="1">
                    <a:solidFill>
                      <a:srgbClr val="0033CC"/>
                    </a:solidFill>
                    <a:latin typeface="Arial Narrow" pitchFamily="34" charset="0"/>
                  </a:rPr>
                  <a:t>OFFSET IN</a:t>
                </a:r>
                <a:endParaRPr lang="en-US" sz="2000" b="1">
                  <a:solidFill>
                    <a:srgbClr val="FF0000"/>
                  </a:solidFill>
                  <a:latin typeface="Arial Narrow" pitchFamily="34" charset="0"/>
                </a:endParaRPr>
              </a:p>
            </p:txBody>
          </p:sp>
        </p:grp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 flipV="1">
              <a:off x="5680075" y="3208338"/>
              <a:ext cx="2571750" cy="76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59" name="Group 88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5413375" y="2209800"/>
              <a:ext cx="2800350" cy="1620838"/>
              <a:chOff x="3410" y="1842"/>
              <a:chExt cx="1764" cy="1021"/>
            </a:xfrm>
          </p:grpSpPr>
          <p:sp>
            <p:nvSpPr>
              <p:cNvPr id="87" name="Line 89"/>
              <p:cNvSpPr>
                <a:spLocks noChangeShapeType="1"/>
              </p:cNvSpPr>
              <p:nvPr/>
            </p:nvSpPr>
            <p:spPr bwMode="auto">
              <a:xfrm flipV="1">
                <a:off x="3446" y="2123"/>
                <a:ext cx="172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8" name="Line 90"/>
              <p:cNvSpPr>
                <a:spLocks noChangeShapeType="1"/>
              </p:cNvSpPr>
              <p:nvPr/>
            </p:nvSpPr>
            <p:spPr bwMode="auto">
              <a:xfrm flipV="1">
                <a:off x="3410" y="2863"/>
                <a:ext cx="1488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89" name="Text Box 91"/>
              <p:cNvSpPr txBox="1">
                <a:spLocks noChangeArrowheads="1"/>
              </p:cNvSpPr>
              <p:nvPr/>
            </p:nvSpPr>
            <p:spPr bwMode="auto">
              <a:xfrm>
                <a:off x="3819" y="1842"/>
                <a:ext cx="947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lIns="91425" tIns="45713" rIns="91425" bIns="45713">
                <a:spAutoFit/>
              </a:bodyPr>
              <a:lstStyle/>
              <a:p>
                <a:pPr algn="l"/>
                <a:r>
                  <a:rPr lang="en-US" sz="2000" b="1">
                    <a:solidFill>
                      <a:srgbClr val="008000"/>
                    </a:solidFill>
                    <a:latin typeface="Arial Narrow" pitchFamily="34" charset="0"/>
                  </a:rPr>
                  <a:t>OFFSET OUT</a:t>
                </a:r>
              </a:p>
            </p:txBody>
          </p:sp>
        </p:grpSp>
        <p:sp>
          <p:nvSpPr>
            <p:cNvPr id="86" name="Line 92"/>
            <p:cNvSpPr>
              <a:spLocks noChangeShapeType="1"/>
            </p:cNvSpPr>
            <p:nvPr/>
          </p:nvSpPr>
          <p:spPr bwMode="auto">
            <a:xfrm flipV="1">
              <a:off x="5603875" y="3284538"/>
              <a:ext cx="95250" cy="4953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ot"/>
              <a:round/>
              <a:headEnd type="none" w="sm" len="sm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Static Timing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Important timing parameters of the components in the circuit.</a:t>
            </a:r>
          </a:p>
          <a:p>
            <a:pPr lvl="1"/>
            <a:r>
              <a:rPr lang="en-GB" dirty="0" smtClean="0"/>
              <a:t>Combinational logic propagation delays.</a:t>
            </a:r>
          </a:p>
          <a:p>
            <a:pPr lvl="1"/>
            <a:r>
              <a:rPr lang="en-GB" dirty="0" smtClean="0"/>
              <a:t>Signal propagation delays through wire.</a:t>
            </a:r>
          </a:p>
          <a:p>
            <a:pPr lvl="1"/>
            <a:r>
              <a:rPr lang="en-GB" dirty="0" smtClean="0"/>
              <a:t>Sequential logic input requirements and output valid delays. (Setup time, Hold time)</a:t>
            </a:r>
          </a:p>
          <a:p>
            <a:pPr lvl="2"/>
            <a:r>
              <a:rPr lang="en-GB" dirty="0" smtClean="0"/>
              <a:t>Memory, Flip Flops, Latches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Combinational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Combinational logic propagation delays.</a:t>
            </a:r>
          </a:p>
          <a:p>
            <a:pPr lvl="1"/>
            <a:r>
              <a:rPr lang="en-GB" dirty="0" smtClean="0"/>
              <a:t>Input to output propagation delays.</a:t>
            </a:r>
          </a:p>
          <a:p>
            <a:pPr lvl="1"/>
            <a:r>
              <a:rPr lang="en-GB" dirty="0" smtClean="0"/>
              <a:t>Always non-zero, because we live in reality.</a:t>
            </a:r>
          </a:p>
          <a:p>
            <a:pPr lvl="1"/>
            <a:r>
              <a:rPr lang="en-GB" dirty="0" smtClean="0"/>
              <a:t>Input rising versus falling delays can be different.</a:t>
            </a:r>
          </a:p>
          <a:p>
            <a:pPr lvl="1"/>
            <a:r>
              <a:rPr lang="en-GB" dirty="0" smtClean="0"/>
              <a:t>Worst case and best case delays (max/min).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4191000"/>
            <a:ext cx="7315200" cy="223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Signal propagation delays through wire.</a:t>
            </a:r>
          </a:p>
          <a:p>
            <a:pPr lvl="1"/>
            <a:r>
              <a:rPr lang="en-GB" dirty="0" smtClean="0"/>
              <a:t>Delays due to the physical nature of real wires such as resistance, capacitance, inductance.</a:t>
            </a:r>
          </a:p>
          <a:p>
            <a:r>
              <a:rPr lang="en-GB" dirty="0" smtClean="0"/>
              <a:t>Always non-zero, because we live in reality.</a:t>
            </a:r>
          </a:p>
          <a:p>
            <a:r>
              <a:rPr lang="en-GB" dirty="0" smtClean="0"/>
              <a:t>Worst case and best case delays (max/min).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191000"/>
            <a:ext cx="7086600" cy="201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Synchronous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Every clock cycle, the flip flops in a design will sample their inputs, store the value, and provide it at their outputs.</a:t>
            </a:r>
          </a:p>
          <a:p>
            <a:pPr lvl="1"/>
            <a:r>
              <a:rPr lang="en-GB" dirty="0" smtClean="0"/>
              <a:t>This happens at all flip flops, on all clock edges.</a:t>
            </a:r>
          </a:p>
          <a:p>
            <a:pPr lvl="1"/>
            <a:r>
              <a:rPr lang="en-GB" dirty="0" smtClean="0"/>
              <a:t>At the input side of the flip flops, the input setup and input hold requirements must be observed in order to guarantee predictable behaviour.</a:t>
            </a:r>
          </a:p>
          <a:p>
            <a:endParaRPr lang="en-GB" dirty="0" smtClean="0"/>
          </a:p>
          <a:p>
            <a:r>
              <a:rPr lang="en-GB" dirty="0" smtClean="0"/>
              <a:t>This applies on-chip, and between chips, as long as they are synchronous --a common clock.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Register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924800" cy="21336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must be at rest during sampling window:</a:t>
            </a:r>
          </a:p>
          <a:p>
            <a:pPr lvl="1"/>
            <a:r>
              <a:rPr lang="en-GB" dirty="0" smtClean="0"/>
              <a:t>For a short time before (Input setup)</a:t>
            </a:r>
          </a:p>
          <a:p>
            <a:pPr lvl="1"/>
            <a:r>
              <a:rPr lang="en-GB" dirty="0" smtClean="0"/>
              <a:t>For a short time after (Input hold)</a:t>
            </a:r>
          </a:p>
          <a:p>
            <a:endParaRPr lang="en-GB" dirty="0" smtClean="0"/>
          </a:p>
          <a:p>
            <a:r>
              <a:rPr lang="en-GB" dirty="0" smtClean="0"/>
              <a:t>Some time after sampling event takes place, the sampled result is available (clock to out).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9014" y="3855774"/>
            <a:ext cx="4852987" cy="300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Synchronous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29718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Items of interest for analysis include:</a:t>
            </a:r>
          </a:p>
          <a:p>
            <a:pPr lvl="1"/>
            <a:r>
              <a:rPr lang="en-GB" dirty="0" smtClean="0"/>
              <a:t>Requirements for input signals to the circuit.</a:t>
            </a:r>
          </a:p>
          <a:p>
            <a:pPr lvl="1"/>
            <a:r>
              <a:rPr lang="en-GB" dirty="0" smtClean="0"/>
              <a:t>Internal performance, maximum clock frequency.</a:t>
            </a:r>
          </a:p>
          <a:p>
            <a:pPr lvl="1"/>
            <a:r>
              <a:rPr lang="en-GB" dirty="0" smtClean="0"/>
              <a:t>Behaviour of output signals from the circuit.</a:t>
            </a:r>
          </a:p>
          <a:p>
            <a:r>
              <a:rPr lang="en-GB" dirty="0" smtClean="0"/>
              <a:t>Maximum clock frequency tells us how fast the circuit will operate.</a:t>
            </a:r>
          </a:p>
          <a:p>
            <a:r>
              <a:rPr lang="en-GB" dirty="0" smtClean="0"/>
              <a:t>Input and output behaviour tells us how the circuit interacts with other circuits and the outside world.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876801"/>
            <a:ext cx="5410200" cy="133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52578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Assume wire delays are T</a:t>
            </a:r>
            <a:r>
              <a:rPr lang="en-GB" sz="2200" baseline="-25000" dirty="0"/>
              <a:t>W</a:t>
            </a:r>
            <a:r>
              <a:rPr lang="en-GB" dirty="0" smtClean="0"/>
              <a:t>= 0 ns.</a:t>
            </a:r>
          </a:p>
          <a:p>
            <a:pPr lvl="1"/>
            <a:r>
              <a:rPr lang="en-GB" dirty="0" smtClean="0"/>
              <a:t>Buffers have delay of T</a:t>
            </a:r>
            <a:r>
              <a:rPr lang="en-GB" baseline="-25000" dirty="0" smtClean="0"/>
              <a:t>B</a:t>
            </a:r>
            <a:r>
              <a:rPr lang="en-GB" dirty="0" smtClean="0"/>
              <a:t>= 1 ns</a:t>
            </a:r>
          </a:p>
          <a:p>
            <a:pPr lvl="1"/>
            <a:r>
              <a:rPr lang="en-GB" dirty="0" smtClean="0"/>
              <a:t>Logic has delay of T</a:t>
            </a:r>
            <a:r>
              <a:rPr lang="en-GB" baseline="-25000" dirty="0" smtClean="0"/>
              <a:t>L</a:t>
            </a:r>
            <a:r>
              <a:rPr lang="en-GB" dirty="0" smtClean="0"/>
              <a:t>= 7 ns</a:t>
            </a:r>
          </a:p>
          <a:p>
            <a:r>
              <a:rPr lang="en-GB" dirty="0" smtClean="0"/>
              <a:t>Flip flops are identical with parameters:</a:t>
            </a:r>
          </a:p>
          <a:p>
            <a:pPr lvl="1"/>
            <a:r>
              <a:rPr lang="en-GB" dirty="0" smtClean="0"/>
              <a:t>Input setup is T</a:t>
            </a:r>
            <a:r>
              <a:rPr lang="en-GB" baseline="-25000" dirty="0" smtClean="0"/>
              <a:t>SU</a:t>
            </a:r>
            <a:r>
              <a:rPr lang="en-GB" dirty="0" smtClean="0"/>
              <a:t>= 2 ns</a:t>
            </a:r>
          </a:p>
          <a:p>
            <a:pPr lvl="1"/>
            <a:r>
              <a:rPr lang="en-GB" dirty="0" smtClean="0"/>
              <a:t>Input hold T</a:t>
            </a:r>
            <a:r>
              <a:rPr lang="en-GB" baseline="-25000" dirty="0" smtClean="0"/>
              <a:t>H</a:t>
            </a:r>
            <a:r>
              <a:rPr lang="en-GB" dirty="0" smtClean="0"/>
              <a:t>= 0 ns</a:t>
            </a:r>
          </a:p>
          <a:p>
            <a:pPr lvl="1"/>
            <a:r>
              <a:rPr lang="en-GB" dirty="0" smtClean="0"/>
              <a:t>Clock to out is T</a:t>
            </a:r>
            <a:r>
              <a:rPr lang="en-GB" baseline="-25000" dirty="0" smtClean="0"/>
              <a:t>Q</a:t>
            </a:r>
            <a:r>
              <a:rPr lang="en-GB" dirty="0" smtClean="0"/>
              <a:t>= 1 ns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</a:t>
            </a:r>
            <a:r>
              <a:rPr lang="en-GB" sz="1800" baseline="-25000" dirty="0"/>
              <a:t>QFF1</a:t>
            </a:r>
            <a:r>
              <a:rPr lang="en-GB" dirty="0" smtClean="0"/>
              <a:t>+ T</a:t>
            </a:r>
            <a:r>
              <a:rPr lang="en-GB" sz="1800" baseline="-25000" dirty="0"/>
              <a:t>L</a:t>
            </a:r>
            <a:r>
              <a:rPr lang="en-GB" dirty="0" smtClean="0"/>
              <a:t>+ T</a:t>
            </a:r>
            <a:r>
              <a:rPr lang="en-GB" sz="1800" baseline="-25000" dirty="0"/>
              <a:t>SUFF2</a:t>
            </a:r>
            <a:r>
              <a:rPr lang="en-GB" dirty="0" smtClean="0"/>
              <a:t>= 10 ns ⇒100 MHz max</a:t>
            </a:r>
          </a:p>
          <a:p>
            <a:r>
              <a:rPr lang="en-US" dirty="0"/>
              <a:t>PAD to Clock :</a:t>
            </a:r>
          </a:p>
          <a:p>
            <a:pPr lvl="1"/>
            <a:r>
              <a:rPr lang="en-GB" dirty="0"/>
              <a:t>T</a:t>
            </a:r>
            <a:r>
              <a:rPr lang="en-GB" baseline="-25000" dirty="0"/>
              <a:t>B </a:t>
            </a:r>
            <a:r>
              <a:rPr lang="en-GB" dirty="0"/>
              <a:t>+ T</a:t>
            </a:r>
            <a:r>
              <a:rPr lang="en-GB" sz="1500" baseline="-25000" dirty="0"/>
              <a:t>SUFF1</a:t>
            </a:r>
            <a:r>
              <a:rPr lang="en-GB" dirty="0"/>
              <a:t>- </a:t>
            </a:r>
            <a:r>
              <a:rPr lang="en-GB" dirty="0" err="1"/>
              <a:t>T</a:t>
            </a:r>
            <a:r>
              <a:rPr lang="en-GB" baseline="-25000" dirty="0" err="1"/>
              <a:t>B,Clk</a:t>
            </a:r>
            <a:r>
              <a:rPr lang="en-GB" dirty="0"/>
              <a:t> = 2ns</a:t>
            </a:r>
          </a:p>
          <a:p>
            <a:r>
              <a:rPr lang="en-US" dirty="0"/>
              <a:t>Clock To PAD :</a:t>
            </a:r>
          </a:p>
          <a:p>
            <a:pPr lvl="1"/>
            <a:r>
              <a:rPr lang="en-GB" dirty="0"/>
              <a:t>T</a:t>
            </a:r>
            <a:r>
              <a:rPr lang="en-GB" sz="1500" baseline="-25000" dirty="0"/>
              <a:t>QFF2</a:t>
            </a:r>
            <a:r>
              <a:rPr lang="en-GB" dirty="0"/>
              <a:t>+ T</a:t>
            </a:r>
            <a:r>
              <a:rPr lang="en-GB" sz="1500" baseline="-25000" dirty="0"/>
              <a:t>B</a:t>
            </a:r>
            <a:r>
              <a:rPr lang="en-GB" dirty="0"/>
              <a:t> + </a:t>
            </a:r>
            <a:r>
              <a:rPr lang="en-GB" dirty="0" err="1"/>
              <a:t>T</a:t>
            </a:r>
            <a:r>
              <a:rPr lang="en-GB" baseline="-25000" dirty="0" err="1"/>
              <a:t>B,Clk</a:t>
            </a:r>
            <a:r>
              <a:rPr lang="en-GB" dirty="0"/>
              <a:t> = 3 ns</a:t>
            </a:r>
            <a:endParaRPr lang="en-US" dirty="0"/>
          </a:p>
          <a:p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689" y="3619730"/>
            <a:ext cx="5410200" cy="133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Temp\articulate\presenter\imgtemp\edzdYPNX_files\slide0001_image001.j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Temp\articulate\presenter\imgtemp\ah5EbwmA_files\slide0001_image001.j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21078</TotalTime>
  <Words>1450</Words>
  <Application>Microsoft Office PowerPoint</Application>
  <PresentationFormat>Widescreen</PresentationFormat>
  <Paragraphs>292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Ｐ明朝</vt:lpstr>
      <vt:lpstr>Arial</vt:lpstr>
      <vt:lpstr>Arial Black</vt:lpstr>
      <vt:lpstr>Arial Narrow</vt:lpstr>
      <vt:lpstr>Calibri</vt:lpstr>
      <vt:lpstr>Century Schoolbook</vt:lpstr>
      <vt:lpstr>Courier New</vt:lpstr>
      <vt:lpstr>Wingdings</vt:lpstr>
      <vt:lpstr>Wingdings 2</vt:lpstr>
      <vt:lpstr>Oriel</vt:lpstr>
      <vt:lpstr>Visio</vt:lpstr>
      <vt:lpstr> Static Timing Analysis  Ehsan Yazdian</vt:lpstr>
      <vt:lpstr> Static Timing Analysis</vt:lpstr>
      <vt:lpstr> Static Timing Analysis</vt:lpstr>
      <vt:lpstr>Combinational Logic</vt:lpstr>
      <vt:lpstr>Wires</vt:lpstr>
      <vt:lpstr> Synchronous Design</vt:lpstr>
      <vt:lpstr>Register Elements</vt:lpstr>
      <vt:lpstr> Synchronous Design</vt:lpstr>
      <vt:lpstr>A Simple Example</vt:lpstr>
      <vt:lpstr>Critical Path</vt:lpstr>
      <vt:lpstr>Design Constraints</vt:lpstr>
      <vt:lpstr>Timing Constraint</vt:lpstr>
      <vt:lpstr>Timing Constraints </vt:lpstr>
      <vt:lpstr>Combinational: PAD to PAD</vt:lpstr>
      <vt:lpstr>Sequential</vt:lpstr>
      <vt:lpstr>Clock Tree Synthesis</vt:lpstr>
      <vt:lpstr>Clock Issues</vt:lpstr>
      <vt:lpstr>Decreasing Clock Skew</vt:lpstr>
      <vt:lpstr>Example of Clock Skew</vt:lpstr>
      <vt:lpstr>The Period Constraint</vt:lpstr>
      <vt:lpstr>PERIOD Constraint Considerations</vt:lpstr>
      <vt:lpstr>OFFSET IN Constraints</vt:lpstr>
      <vt:lpstr>OFFSET OUT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admin</cp:lastModifiedBy>
  <cp:revision>547</cp:revision>
  <dcterms:created xsi:type="dcterms:W3CDTF">2006-08-16T00:00:00Z</dcterms:created>
  <dcterms:modified xsi:type="dcterms:W3CDTF">2020-12-19T17:59:53Z</dcterms:modified>
</cp:coreProperties>
</file>