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61" r:id="rId2"/>
    <p:sldId id="262" r:id="rId3"/>
    <p:sldId id="263" r:id="rId4"/>
    <p:sldId id="264" r:id="rId5"/>
    <p:sldId id="265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276" r:id="rId14"/>
    <p:sldId id="280" r:id="rId15"/>
    <p:sldId id="281" r:id="rId16"/>
    <p:sldId id="282" r:id="rId17"/>
    <p:sldId id="283" r:id="rId18"/>
    <p:sldId id="286" r:id="rId19"/>
    <p:sldId id="304" r:id="rId20"/>
    <p:sldId id="296" r:id="rId21"/>
    <p:sldId id="300" r:id="rId22"/>
    <p:sldId id="302" r:id="rId23"/>
    <p:sldId id="301" r:id="rId24"/>
    <p:sldId id="288" r:id="rId25"/>
    <p:sldId id="290" r:id="rId26"/>
    <p:sldId id="291" r:id="rId27"/>
    <p:sldId id="347" r:id="rId28"/>
    <p:sldId id="348" r:id="rId29"/>
    <p:sldId id="349" r:id="rId30"/>
    <p:sldId id="350" r:id="rId31"/>
    <p:sldId id="308" r:id="rId32"/>
    <p:sldId id="309" r:id="rId33"/>
    <p:sldId id="310" r:id="rId34"/>
    <p:sldId id="313" r:id="rId35"/>
    <p:sldId id="312" r:id="rId36"/>
    <p:sldId id="315" r:id="rId37"/>
    <p:sldId id="317" r:id="rId38"/>
    <p:sldId id="331" r:id="rId39"/>
    <p:sldId id="332" r:id="rId40"/>
    <p:sldId id="319" r:id="rId41"/>
    <p:sldId id="322" r:id="rId42"/>
    <p:sldId id="323" r:id="rId43"/>
    <p:sldId id="325" r:id="rId44"/>
    <p:sldId id="327" r:id="rId45"/>
    <p:sldId id="329" r:id="rId46"/>
    <p:sldId id="340" r:id="rId47"/>
    <p:sldId id="341" r:id="rId48"/>
    <p:sldId id="342" r:id="rId49"/>
    <p:sldId id="343" r:id="rId50"/>
    <p:sldId id="344" r:id="rId51"/>
    <p:sldId id="345" r:id="rId52"/>
    <p:sldId id="34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066800"/>
            <a:ext cx="4267200" cy="3951762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Design Optimization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/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Ehsan </a:t>
            </a:r>
            <a:r>
              <a:rPr lang="en-GB" sz="2400" dirty="0" err="1">
                <a:solidFill>
                  <a:schemeClr val="bg1"/>
                </a:solidFill>
              </a:rPr>
              <a:t>Yazdian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</p:spPr>
        <p:txBody>
          <a:bodyPr/>
          <a:lstStyle/>
          <a:p>
            <a:r>
              <a:rPr lang="en-GB" dirty="0" smtClean="0"/>
              <a:t>A Real Example: FIR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7467600" cy="266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module fir(input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input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validsample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output [17:0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Y, input [7:0] A, B, C, X);</a:t>
            </a:r>
          </a:p>
          <a:p>
            <a:pPr>
              <a:buNone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[7:0] X1, X2, Y;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validsample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X1 &lt;= X;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X2 &lt;= X1;</a:t>
            </a:r>
          </a:p>
          <a:p>
            <a:pPr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	Y &lt;= A* X+B* X1+C* X2;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9421" y="3831231"/>
            <a:ext cx="7324725" cy="3019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4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GB" dirty="0" smtClean="0"/>
              <a:t>Pipelining The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90600"/>
            <a:ext cx="83058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The critical path of one multiplier and one adder is greater than the minimum clock period requirement for </a:t>
            </a:r>
            <a:r>
              <a:rPr lang="en-US" sz="2900" dirty="0" err="1"/>
              <a:t>registring</a:t>
            </a:r>
            <a:r>
              <a:rPr lang="en-US" sz="2900" dirty="0"/>
              <a:t>.</a:t>
            </a:r>
          </a:p>
          <a:p>
            <a:r>
              <a:rPr lang="en-US" sz="3300" b="1" dirty="0"/>
              <a:t>Pipelining</a:t>
            </a:r>
            <a:r>
              <a:rPr lang="en-US" sz="2900" dirty="0"/>
              <a:t>: Adder was separated from the multipliers with a pipeline stage</a:t>
            </a:r>
            <a:endParaRPr lang="en-GB" sz="2900" dirty="0"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validsample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X1 &lt;= X; 		X2 &lt;= X1;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prod1 &lt;= A * X;		prod2 &lt;= B * X1;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prod3 &lt;= C * X2;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validsample_reg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validsample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end else if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validsample_reg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	Y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&lt;= prod1 + prod2 + prod3;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414044"/>
            <a:ext cx="7056234" cy="24439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95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82000" cy="48737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dirty="0" smtClean="0"/>
              <a:t>Computation depends on the result of a previous computation still in the pipeline. We should be careful of placing FF on all of edges in the cut-set.</a:t>
            </a:r>
          </a:p>
          <a:p>
            <a:endParaRPr lang="en-GB" dirty="0" smtClean="0"/>
          </a:p>
          <a:p>
            <a:r>
              <a:rPr lang="en-GB" dirty="0" smtClean="0"/>
              <a:t>Conclusion:</a:t>
            </a:r>
          </a:p>
          <a:p>
            <a:pPr lvl="1"/>
            <a:r>
              <a:rPr lang="en-GB" dirty="0" smtClean="0"/>
              <a:t>Pipelining is a tool you can use to trade area and latency for throughput.</a:t>
            </a:r>
          </a:p>
          <a:p>
            <a:pPr lvl="1"/>
            <a:r>
              <a:rPr lang="en-GB" dirty="0" smtClean="0"/>
              <a:t>In complex designs, you need to be careful of the above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Pipelining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M →∞, so does your circuit area and latency.</a:t>
            </a:r>
          </a:p>
          <a:p>
            <a:pPr lvl="1"/>
            <a:r>
              <a:rPr lang="en-GB" dirty="0" smtClean="0"/>
              <a:t>Even if that were not true, you will reach a point where you can no longer sub-divide the design.</a:t>
            </a:r>
          </a:p>
          <a:p>
            <a:r>
              <a:rPr lang="en-GB" dirty="0" smtClean="0"/>
              <a:t>The flip flop clock-to-out and setup time requirements do not change and set a limit on F, as M →∞.</a:t>
            </a:r>
          </a:p>
          <a:p>
            <a:endParaRPr lang="en-GB" dirty="0" smtClean="0"/>
          </a:p>
          <a:p>
            <a:r>
              <a:rPr lang="en-GB" dirty="0" smtClean="0"/>
              <a:t>Your algorithm may not easily partition into M equal stages</a:t>
            </a:r>
          </a:p>
          <a:p>
            <a:pPr lvl="1"/>
            <a:r>
              <a:rPr lang="en-GB" dirty="0" smtClean="0"/>
              <a:t>in which case, the increase in F is set by the partition with the longest delay.</a:t>
            </a:r>
          </a:p>
          <a:p>
            <a:r>
              <a:rPr lang="en-GB" b="1" dirty="0" smtClean="0"/>
              <a:t>Strategy:</a:t>
            </a:r>
            <a:r>
              <a:rPr lang="en-GB" dirty="0" smtClean="0"/>
              <a:t> Focus your attention on placing the pipelining flip flops to isolate the slowest piece of the design and then maintain balance.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Retiming (</a:t>
            </a:r>
            <a:r>
              <a:rPr lang="en-US" dirty="0" smtClean="0"/>
              <a:t>Register Balancing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Improving throughput by decreasing the </a:t>
            </a:r>
            <a:r>
              <a:rPr lang="en-US" sz="2000" dirty="0"/>
              <a:t>worst-case delay → </a:t>
            </a:r>
            <a:r>
              <a:rPr lang="en-GB" sz="2000" dirty="0"/>
              <a:t>increasing F.</a:t>
            </a:r>
          </a:p>
          <a:p>
            <a:endParaRPr lang="en-US" sz="2000" dirty="0"/>
          </a:p>
          <a:p>
            <a:r>
              <a:rPr lang="en-US" sz="2000" dirty="0"/>
              <a:t>Redistribute logic evenly between registers to minimize the worst-case delay between any two registers.</a:t>
            </a:r>
          </a:p>
          <a:p>
            <a:endParaRPr lang="en-US" sz="2000" dirty="0"/>
          </a:p>
          <a:p>
            <a:r>
              <a:rPr lang="en-US" sz="2000" dirty="0"/>
              <a:t>This technique should be used whenever logic is highly imbalanced between the critical path and other paths.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4838700"/>
            <a:ext cx="71723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Solid bars represent flip flops. Assume the design flip flops.</a:t>
            </a:r>
          </a:p>
          <a:p>
            <a:r>
              <a:rPr lang="en-GB" dirty="0" smtClean="0"/>
              <a:t>This is an unbalanced, pipelined design.</a:t>
            </a:r>
          </a:p>
          <a:p>
            <a:r>
              <a:rPr lang="en-GB" dirty="0" smtClean="0"/>
              <a:t>Retime the circuit without moving the input or output flip flops.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81350" y="3810001"/>
            <a:ext cx="54292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Old Latency = 32 ns (2 cycles)</a:t>
            </a:r>
          </a:p>
          <a:p>
            <a:r>
              <a:rPr lang="en-GB" dirty="0" smtClean="0"/>
              <a:t>Old Throughput = 1 op / 16 ns</a:t>
            </a:r>
          </a:p>
          <a:p>
            <a:endParaRPr lang="en-GB" dirty="0" smtClean="0"/>
          </a:p>
          <a:p>
            <a:r>
              <a:rPr lang="en-GB" dirty="0" smtClean="0"/>
              <a:t>New Latency = 22 ns (2 cycles)</a:t>
            </a:r>
          </a:p>
          <a:p>
            <a:r>
              <a:rPr lang="en-GB" dirty="0" smtClean="0"/>
              <a:t>New Throughput = 1 op / 11 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267201"/>
            <a:ext cx="4991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The logic between stages 1 and 2 is the adder for all inputs</a:t>
            </a:r>
          </a:p>
          <a:p>
            <a:endParaRPr lang="en-US" sz="2600" dirty="0"/>
          </a:p>
          <a:p>
            <a:r>
              <a:rPr lang="en-US" sz="2600" dirty="0"/>
              <a:t>There is no logic between the input and the first register (assume the outputs feeding this module are registered)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input [7:0] A, B, C;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reg   [7:0] rA, rB, rC;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A;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B;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C;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Sum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334001" y="4267200"/>
            <a:ext cx="5188467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 Balancing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We can push one of the add operations backward.</a:t>
            </a:r>
            <a:endParaRPr lang="en-GB" dirty="0" smtClean="0">
              <a:cs typeface="Courier New" pitchFamily="49" charset="0"/>
            </a:endParaRPr>
          </a:p>
          <a:p>
            <a:pPr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rABSum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&lt;= A + B;</a:t>
            </a:r>
          </a:p>
          <a:p>
            <a:pPr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&lt;= C;</a:t>
            </a:r>
          </a:p>
          <a:p>
            <a:pPr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Sum &lt;=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rABSum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981200" y="4191001"/>
            <a:ext cx="8245349" cy="2497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Retiming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Retiming in many cases is not a magic tool and may gain you very little. However </a:t>
            </a:r>
            <a:r>
              <a:rPr lang="en-GB" dirty="0"/>
              <a:t>i</a:t>
            </a:r>
            <a:r>
              <a:rPr lang="en-GB" dirty="0" smtClean="0"/>
              <a:t>n some cases if the initial design is not well enough, retiming may results in substantial improvement.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decision to use this tool to optimize your design should be based on </a:t>
            </a:r>
            <a:r>
              <a:rPr lang="en-GB" b="1" dirty="0" smtClean="0"/>
              <a:t>the critical path of the design</a:t>
            </a:r>
            <a:r>
              <a:rPr lang="en-GB" dirty="0" smtClean="0"/>
              <a:t> and your design constraints.</a:t>
            </a:r>
          </a:p>
          <a:p>
            <a:endParaRPr lang="en-US" dirty="0"/>
          </a:p>
          <a:p>
            <a:r>
              <a:rPr lang="en-US" dirty="0" smtClean="0"/>
              <a:t>Nowadays retiming can be done in synthesis tools. However you should take care of significant design structure changes.</a:t>
            </a:r>
            <a:endParaRPr lang="en-GB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Tool optimizations are often not good enough to meet most design constraints if an arbitrary coding style is used.</a:t>
            </a:r>
          </a:p>
          <a:p>
            <a:r>
              <a:rPr lang="en-GB" dirty="0" smtClean="0"/>
              <a:t>Three primary physical characteristics which should be optimized: 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Area</a:t>
            </a:r>
          </a:p>
          <a:p>
            <a:pPr lvl="1"/>
            <a:r>
              <a:rPr lang="en-GB" dirty="0" smtClean="0"/>
              <a:t>Power</a:t>
            </a:r>
          </a:p>
          <a:p>
            <a:r>
              <a:rPr lang="en-GB" dirty="0" smtClean="0"/>
              <a:t>Implementation Tradeoffs</a:t>
            </a:r>
          </a:p>
          <a:p>
            <a:r>
              <a:rPr lang="en-GB" dirty="0" smtClean="0"/>
              <a:t>Definitions of speed (depending on the context of the problem)</a:t>
            </a:r>
          </a:p>
          <a:p>
            <a:pPr lvl="1"/>
            <a:r>
              <a:rPr lang="en-GB" dirty="0" smtClean="0"/>
              <a:t>Throughput</a:t>
            </a:r>
          </a:p>
          <a:p>
            <a:pPr lvl="1"/>
            <a:r>
              <a:rPr lang="en-GB" dirty="0" smtClean="0"/>
              <a:t>Latency</a:t>
            </a:r>
          </a:p>
          <a:p>
            <a:pPr lvl="1"/>
            <a:r>
              <a:rPr lang="en-GB" dirty="0" smtClean="0"/>
              <a:t>Timing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Duplicating Flip-Flops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953000" cy="4873752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High-</a:t>
            </a:r>
            <a:r>
              <a:rPr lang="en-GB" b="1" dirty="0" err="1" smtClean="0"/>
              <a:t>fanout</a:t>
            </a:r>
            <a:r>
              <a:rPr lang="en-GB" b="1" dirty="0" smtClean="0"/>
              <a:t> nets can be slow and hard to route</a:t>
            </a:r>
          </a:p>
          <a:p>
            <a:endParaRPr lang="en-GB" b="1" dirty="0" smtClean="0"/>
          </a:p>
          <a:p>
            <a:r>
              <a:rPr lang="en-GB" b="1" dirty="0" smtClean="0"/>
              <a:t>Duplicating flip-flops can fix both problems</a:t>
            </a:r>
          </a:p>
          <a:p>
            <a:pPr lvl="1"/>
            <a:r>
              <a:rPr lang="en-GB" dirty="0" smtClean="0"/>
              <a:t>Reduced </a:t>
            </a:r>
            <a:r>
              <a:rPr lang="en-GB" dirty="0" err="1" smtClean="0"/>
              <a:t>fanout</a:t>
            </a:r>
            <a:r>
              <a:rPr lang="en-GB" dirty="0" smtClean="0"/>
              <a:t> shortens net delays</a:t>
            </a:r>
          </a:p>
          <a:p>
            <a:pPr lvl="1"/>
            <a:r>
              <a:rPr lang="en-GB" dirty="0" smtClean="0"/>
              <a:t>Each flip-flop can </a:t>
            </a:r>
            <a:r>
              <a:rPr lang="en-GB" dirty="0" err="1" smtClean="0"/>
              <a:t>fanout</a:t>
            </a:r>
            <a:r>
              <a:rPr lang="en-GB" dirty="0" smtClean="0"/>
              <a:t> to a different physical region of the chip to help with routing</a:t>
            </a:r>
          </a:p>
          <a:p>
            <a:endParaRPr lang="en-GB" b="1" dirty="0" smtClean="0"/>
          </a:p>
          <a:p>
            <a:r>
              <a:rPr lang="en-GB" b="1" dirty="0" smtClean="0"/>
              <a:t>Design tradeoffs</a:t>
            </a:r>
          </a:p>
          <a:p>
            <a:pPr lvl="1"/>
            <a:r>
              <a:rPr lang="en-GB" dirty="0" smtClean="0"/>
              <a:t>Gain </a:t>
            </a:r>
            <a:r>
              <a:rPr lang="en-GB" dirty="0" err="1" smtClean="0"/>
              <a:t>routability</a:t>
            </a:r>
            <a:r>
              <a:rPr lang="en-GB" dirty="0" smtClean="0"/>
              <a:t> and performance</a:t>
            </a:r>
          </a:p>
          <a:p>
            <a:pPr lvl="1"/>
            <a:r>
              <a:rPr lang="en-GB" dirty="0" smtClean="0"/>
              <a:t>Design area increases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1524000"/>
            <a:ext cx="361252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Duplicating Flip-Flops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Explicitly create duplicate flip-flops in your HDL code</a:t>
            </a:r>
          </a:p>
          <a:p>
            <a:pPr lvl="1"/>
            <a:r>
              <a:rPr lang="en-GB" dirty="0" smtClean="0"/>
              <a:t>Most synthesis tools have automatic </a:t>
            </a:r>
            <a:r>
              <a:rPr lang="en-GB" dirty="0" err="1" smtClean="0"/>
              <a:t>fanout</a:t>
            </a:r>
            <a:r>
              <a:rPr lang="en-GB" dirty="0" smtClean="0"/>
              <a:t>-control features</a:t>
            </a:r>
          </a:p>
          <a:p>
            <a:pPr lvl="2"/>
            <a:r>
              <a:rPr lang="en-GB" dirty="0" smtClean="0"/>
              <a:t>However, they do not always pick the best division of loads</a:t>
            </a:r>
          </a:p>
          <a:p>
            <a:r>
              <a:rPr lang="en-GB" dirty="0" smtClean="0"/>
              <a:t>Many synthesis tools will optimize-out duplicated flip-flops</a:t>
            </a:r>
          </a:p>
          <a:p>
            <a:pPr lvl="1"/>
            <a:r>
              <a:rPr lang="en-GB" dirty="0" smtClean="0"/>
              <a:t>Tel your synthesis tool to keep redundant </a:t>
            </a:r>
            <a:r>
              <a:rPr lang="en-GB" dirty="0" err="1" smtClean="0"/>
              <a:t>logicl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(EQUIVALENT_REGISTER_REMOVAL option in XST).</a:t>
            </a:r>
          </a:p>
          <a:p>
            <a:endParaRPr lang="en-GB" dirty="0" smtClean="0"/>
          </a:p>
          <a:p>
            <a:r>
              <a:rPr lang="en-GB" dirty="0" smtClean="0"/>
              <a:t>We can apply attributes on specific registers or levels of hierarchy to specify which registers can or cannot be replicated.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114800" cy="44196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PERIOD = 5 ns timing constraint</a:t>
            </a:r>
          </a:p>
          <a:p>
            <a:endParaRPr lang="en-GB" b="1" dirty="0" smtClean="0"/>
          </a:p>
          <a:p>
            <a:r>
              <a:rPr lang="en-GB" b="1" dirty="0" smtClean="0"/>
              <a:t>Implemented with default options</a:t>
            </a:r>
          </a:p>
          <a:p>
            <a:pPr lvl="1"/>
            <a:r>
              <a:rPr lang="en-GB" b="1" dirty="0" smtClean="0"/>
              <a:t>Longest path = 6.806 ns</a:t>
            </a:r>
          </a:p>
          <a:p>
            <a:pPr lvl="1"/>
            <a:r>
              <a:rPr lang="en-GB" dirty="0" smtClean="0"/>
              <a:t>Fails to meet timing constraint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Longest path = 4.666 ns</a:t>
            </a:r>
          </a:p>
          <a:p>
            <a:pPr lvl="1"/>
            <a:r>
              <a:rPr lang="en-GB" dirty="0" smtClean="0"/>
              <a:t>Meets timing constraint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1" y="3942000"/>
            <a:ext cx="2873533" cy="29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4776" y="1143000"/>
            <a:ext cx="2738824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Verilog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391400" cy="5257800"/>
          </a:xfrm>
        </p:spPr>
        <p:txBody>
          <a:bodyPr>
            <a:normAutofit fontScale="55000" lnSpcReduction="20000"/>
          </a:bodyPr>
          <a:lstStyle/>
          <a:p>
            <a:r>
              <a:rPr lang="en-GB" sz="3300" dirty="0"/>
              <a:t>Many times an additional synthesis constraint needs to be added to ensure that a manually duplicated register is not optimized away by the synthesis tool. </a:t>
            </a:r>
          </a:p>
          <a:p>
            <a:r>
              <a:rPr lang="en-GB" sz="3300" dirty="0"/>
              <a:t>In this example, the XST syntax was used</a:t>
            </a:r>
            <a:endParaRPr lang="en-GB" sz="3300" dirty="0"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(*EQUIVALENT_REGISTER_REMOVAL="NO"*)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ce1,ce2;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Clock enable register with 64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fanout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Duplicating once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ce1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ce2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 (ce1)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res[31:0]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a_data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[31:0];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if (ce2)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res[63:32]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a_data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[63:32];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Resource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Resource sharing is a technique to trade frequency and latency for area.</a:t>
            </a:r>
          </a:p>
          <a:p>
            <a:r>
              <a:rPr lang="en-GB" dirty="0" smtClean="0"/>
              <a:t>Resource sharing is when a single hardware resource (typically area-expensive) is used to implement several operations in the design.</a:t>
            </a:r>
          </a:p>
          <a:p>
            <a:r>
              <a:rPr lang="en-GB" dirty="0" smtClean="0"/>
              <a:t>What kind of operations can share hardware?</a:t>
            </a:r>
          </a:p>
          <a:p>
            <a:pPr lvl="1"/>
            <a:r>
              <a:rPr lang="en-GB" dirty="0" smtClean="0"/>
              <a:t>Addition, Subtraction, Comparisons.</a:t>
            </a:r>
          </a:p>
          <a:p>
            <a:pPr lvl="1"/>
            <a:r>
              <a:rPr lang="en-GB" dirty="0" smtClean="0"/>
              <a:t>Multiplication, Division.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Resource Sharing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Assume a 16x16 multiplier uses 100 area units.</a:t>
            </a:r>
          </a:p>
          <a:p>
            <a:r>
              <a:rPr lang="en-GB" dirty="0" smtClean="0"/>
              <a:t>Assume a 4:1 multiplexer uses 1 area unit.</a:t>
            </a:r>
          </a:p>
          <a:p>
            <a:r>
              <a:rPr lang="en-GB" dirty="0" smtClean="0"/>
              <a:t>Consider the following block of code: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wire [15:0] a, b, c, d, e, f, g, h,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[31:0] output1, output2;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wire [1:0] op;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@*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output1 = a * b;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case (op)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2’b00: output2 = c * d;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2’b01: output2 = e * f;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2’b10: output2 = g * h;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2’b11: output2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* j;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simple implementation uses:</a:t>
            </a:r>
          </a:p>
          <a:p>
            <a:pPr lvl="1"/>
            <a:r>
              <a:rPr lang="en-GB" dirty="0" smtClean="0"/>
              <a:t>A multiplier to generate output1.</a:t>
            </a:r>
          </a:p>
          <a:p>
            <a:pPr lvl="1"/>
            <a:r>
              <a:rPr lang="en-GB" dirty="0" smtClean="0"/>
              <a:t>Four multipliers, followed by a 32-bit wide 4:1 multiplexer to generate output2.</a:t>
            </a:r>
          </a:p>
          <a:p>
            <a:pPr lvl="1"/>
            <a:r>
              <a:rPr lang="en-GB" dirty="0" smtClean="0"/>
              <a:t>Area cost is 532 area units.</a:t>
            </a:r>
          </a:p>
          <a:p>
            <a:endParaRPr lang="en-GB" dirty="0" smtClean="0"/>
          </a:p>
          <a:p>
            <a:r>
              <a:rPr lang="en-GB" dirty="0" smtClean="0"/>
              <a:t>A better implementation uses:</a:t>
            </a:r>
          </a:p>
          <a:p>
            <a:pPr lvl="1"/>
            <a:r>
              <a:rPr lang="en-GB" dirty="0" smtClean="0"/>
              <a:t>A multiplier to generate output 1.</a:t>
            </a:r>
          </a:p>
          <a:p>
            <a:pPr lvl="1"/>
            <a:r>
              <a:rPr lang="en-GB" dirty="0" smtClean="0"/>
              <a:t>Two 16-bit wide 4:1 multiplexers followed by a multiplier to generate output2.</a:t>
            </a:r>
          </a:p>
          <a:p>
            <a:pPr lvl="1"/>
            <a:r>
              <a:rPr lang="en-GB" dirty="0" smtClean="0"/>
              <a:t>Area cost is 200 </a:t>
            </a:r>
            <a:r>
              <a:rPr lang="en-GB" smtClean="0"/>
              <a:t>+ 2*16=232 </a:t>
            </a:r>
            <a:r>
              <a:rPr lang="en-GB" dirty="0" smtClean="0"/>
              <a:t>area units.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62200"/>
            <a:ext cx="7467600" cy="11430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O</a:t>
            </a:r>
            <a:r>
              <a:rPr lang="en-US" dirty="0" smtClean="0"/>
              <a:t>ther Ideas for Timing and Area Optimization (Less Important)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Timing Optimizations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structures</a:t>
            </a:r>
          </a:p>
          <a:p>
            <a:pPr lvl="1"/>
            <a:r>
              <a:rPr lang="en-GB" dirty="0" smtClean="0"/>
              <a:t>Separating sequentially executed operations into parallel operations.</a:t>
            </a:r>
          </a:p>
          <a:p>
            <a:pPr lvl="1"/>
            <a:r>
              <a:rPr lang="en-US" dirty="0" smtClean="0"/>
              <a:t>For example, we can break the multipliers into independent operations.</a:t>
            </a:r>
          </a:p>
          <a:p>
            <a:pPr lvl="1"/>
            <a:r>
              <a:rPr lang="en-US" dirty="0" smtClean="0"/>
              <a:t>X = {A, B}</a:t>
            </a:r>
          </a:p>
          <a:p>
            <a:pPr lvl="2"/>
            <a:r>
              <a:rPr lang="en-US" dirty="0" smtClean="0"/>
              <a:t>A is the 4 most significant bits</a:t>
            </a:r>
          </a:p>
          <a:p>
            <a:pPr lvl="2"/>
            <a:r>
              <a:rPr lang="en-US" dirty="0" smtClean="0"/>
              <a:t>B is the 4 least significant bits</a:t>
            </a:r>
          </a:p>
          <a:p>
            <a:pPr lvl="1"/>
            <a:r>
              <a:rPr lang="en-US" dirty="0" smtClean="0"/>
              <a:t>For instance : X</a:t>
            </a:r>
            <a:r>
              <a:rPr lang="en-US" baseline="30000" dirty="0" smtClean="0"/>
              <a:t>2 </a:t>
            </a:r>
            <a:r>
              <a:rPr lang="en-US" dirty="0" smtClean="0"/>
              <a:t>can be calculated as follows</a:t>
            </a: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5334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  * X = {A, B} * {A, B} 	= {A *A , B*B}   +  2*(A *B)&lt;&lt;4; </a:t>
            </a:r>
          </a:p>
          <a:p>
            <a:r>
              <a:rPr lang="pt-BR" dirty="0"/>
              <a:t>			= {A *A , B*B}   +      (A *B)&lt;&lt;5;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5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Reordering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3886200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Diverting operations in a critical path to a noncritical path.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randomlogic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( output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[7:0] Out, input [7:0] A, B, C,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, input Cond1, Cond2);</a:t>
            </a:r>
          </a:p>
          <a:p>
            <a:pPr>
              <a:buNone/>
            </a:pP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if(Cond1)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Out &lt;= A;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else if(Cond2 &amp;&amp; (C &lt; 8))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Out &lt;= B;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Out &lt;= C;</a:t>
            </a:r>
          </a:p>
          <a:p>
            <a:pPr>
              <a:buNone/>
            </a:pP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81450" y="4404830"/>
            <a:ext cx="6686550" cy="17673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the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Throughput</a:t>
            </a:r>
            <a:r>
              <a:rPr lang="en-GB" dirty="0" smtClean="0"/>
              <a:t>: </a:t>
            </a:r>
            <a:r>
              <a:rPr lang="en-GB" sz="1900" dirty="0"/>
              <a:t>A</a:t>
            </a:r>
            <a:r>
              <a:rPr lang="en-US" sz="1900" dirty="0"/>
              <a:t>mount of data that is processed in one clock cycle</a:t>
            </a:r>
            <a:endParaRPr lang="en-US" dirty="0" smtClean="0"/>
          </a:p>
          <a:p>
            <a:pPr lvl="1"/>
            <a:r>
              <a:rPr lang="en-US" dirty="0" smtClean="0"/>
              <a:t>Metric:      bits per second</a:t>
            </a:r>
          </a:p>
          <a:p>
            <a:pPr lvl="1"/>
            <a:r>
              <a:rPr lang="en-GB" dirty="0" smtClean="0"/>
              <a:t>Goal:         High-throughput architectures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Latency</a:t>
            </a:r>
            <a:r>
              <a:rPr lang="en-GB" dirty="0" smtClean="0"/>
              <a:t>: </a:t>
            </a:r>
            <a:r>
              <a:rPr lang="en-GB" sz="1900" dirty="0"/>
              <a:t>T</a:t>
            </a:r>
            <a:r>
              <a:rPr lang="en-US" sz="1900" dirty="0"/>
              <a:t>he time between data input and processed data output</a:t>
            </a:r>
            <a:endParaRPr lang="en-US" dirty="0" smtClean="0"/>
          </a:p>
          <a:p>
            <a:pPr lvl="1"/>
            <a:r>
              <a:rPr lang="en-US" dirty="0" smtClean="0"/>
              <a:t>Metric:     time or clock cycles</a:t>
            </a:r>
          </a:p>
          <a:p>
            <a:pPr lvl="1"/>
            <a:r>
              <a:rPr lang="en-US" dirty="0" smtClean="0"/>
              <a:t>Goal:        </a:t>
            </a:r>
            <a:r>
              <a:rPr lang="en-GB" dirty="0" smtClean="0"/>
              <a:t>Low-latency architectures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Timing</a:t>
            </a:r>
            <a:r>
              <a:rPr lang="en-GB" dirty="0" smtClean="0"/>
              <a:t>: </a:t>
            </a:r>
            <a:r>
              <a:rPr lang="en-GB" sz="1900" dirty="0"/>
              <a:t>T</a:t>
            </a:r>
            <a:r>
              <a:rPr lang="en-US" sz="1900" dirty="0"/>
              <a:t>he logic delays between sequential elements</a:t>
            </a:r>
            <a:endParaRPr lang="en-US" dirty="0" smtClean="0"/>
          </a:p>
          <a:p>
            <a:pPr lvl="1"/>
            <a:r>
              <a:rPr lang="en-US" dirty="0" smtClean="0"/>
              <a:t>Metric:     clock period and frequency</a:t>
            </a:r>
          </a:p>
          <a:p>
            <a:pPr lvl="1"/>
            <a:r>
              <a:rPr lang="en-US" dirty="0" smtClean="0"/>
              <a:t>Goal:        Reduce the combinatorial delay of the critical path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Has been discussed in previous sessions as combinatorial delay, </a:t>
            </a:r>
            <a:r>
              <a:rPr lang="en-US" dirty="0" err="1" smtClean="0"/>
              <a:t>clk</a:t>
            </a:r>
            <a:r>
              <a:rPr lang="en-US" dirty="0" smtClean="0"/>
              <a:t>-to-out delay, routing delay, setup timing, clock skew and 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Reordering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82000" cy="27432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Moving one of the gates out of the critical path in series with the comparator.</a:t>
            </a: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wire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CondB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(Cond2 &amp; !Cond1);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CondB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&amp;&amp; (C &lt; 8))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Out &lt;= B;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else if(Cond1)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Out &lt;= A;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Out &lt;=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4287678"/>
            <a:ext cx="6605587" cy="24179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1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RESET ON AREA</a:t>
            </a:r>
            <a:endParaRPr lang="fa-IR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considerations to take into account relative to area when designing a reset structure.</a:t>
            </a:r>
          </a:p>
          <a:p>
            <a:endParaRPr lang="en-US" dirty="0" smtClean="0"/>
          </a:p>
          <a:p>
            <a:r>
              <a:rPr lang="en-GB" dirty="0" smtClean="0"/>
              <a:t>An improper reset strategy can create an unnecessarily large design and inhibit certain area optimizations.</a:t>
            </a:r>
          </a:p>
          <a:p>
            <a:pPr lvl="1"/>
            <a:r>
              <a:rPr lang="en-GB" dirty="0" smtClean="0"/>
              <a:t>Resources Without Reset</a:t>
            </a:r>
          </a:p>
          <a:p>
            <a:pPr lvl="1"/>
            <a:r>
              <a:rPr lang="en-GB" dirty="0" smtClean="0"/>
              <a:t>Resources Without Set</a:t>
            </a:r>
          </a:p>
          <a:p>
            <a:pPr lvl="1"/>
            <a:r>
              <a:rPr lang="en-GB" dirty="0" smtClean="0"/>
              <a:t>Resources Without Asynchronous Reset</a:t>
            </a:r>
          </a:p>
          <a:p>
            <a:pPr lvl="1"/>
            <a:r>
              <a:rPr lang="en-GB" dirty="0" smtClean="0"/>
              <a:t>Resetting RAM</a:t>
            </a:r>
          </a:p>
          <a:p>
            <a:pPr lvl="1"/>
            <a:r>
              <a:rPr lang="en-GB" dirty="0" smtClean="0"/>
              <a:t>Utilizing Set/Reset Flip-Flop Pins</a:t>
            </a:r>
            <a:endParaRPr lang="en-US" dirty="0" smtClean="0"/>
          </a:p>
          <a:p>
            <a:endParaRPr lang="fa-I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Without Reset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Insistence on defining a global set/reset condition for every flip-flop.</a:t>
            </a:r>
          </a:p>
          <a:p>
            <a:pPr lvl="1"/>
            <a:r>
              <a:rPr lang="en-US" sz="2400" dirty="0"/>
              <a:t>Although this may seem like good design practice, it can often lead to a larger design</a:t>
            </a:r>
          </a:p>
          <a:p>
            <a:endParaRPr lang="en-US" dirty="0" smtClean="0"/>
          </a:p>
          <a:p>
            <a:r>
              <a:rPr lang="en-US" dirty="0" smtClean="0"/>
              <a:t>The reason for this is</a:t>
            </a:r>
          </a:p>
          <a:p>
            <a:pPr lvl="1"/>
            <a:r>
              <a:rPr lang="en-US" sz="2000" dirty="0"/>
              <a:t>Certain functions can be optimized according to the fine-grain architecture of the FPGA without reset input.</a:t>
            </a:r>
          </a:p>
          <a:p>
            <a:pPr lvl="1"/>
            <a:r>
              <a:rPr lang="en-US" sz="2000" dirty="0"/>
              <a:t>Bringing a reset into every synchronous element can cause the synthesis and mapping tools to push the logic into a coarser implementation</a:t>
            </a:r>
          </a:p>
          <a:p>
            <a:endParaRPr lang="fa-IR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Reset</a:t>
            </a:r>
            <a:endParaRPr lang="fa-IR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exists built-in shift-register resources in the FPGA: SRL16</a:t>
            </a:r>
          </a:p>
          <a:p>
            <a:pPr lvl="1"/>
            <a:r>
              <a:rPr lang="en-GB" dirty="0" smtClean="0"/>
              <a:t>No resets are defined for the SRL16 resources.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Example of a simple shift register: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IMPLEMENTATION 1 : Synchronous Reset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&lt;= {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[14:0],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iDat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r>
              <a:rPr lang="en-GB" dirty="0" smtClean="0"/>
              <a:t>IMPLEMENTATION 2 : No Reset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&lt;= {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[14:0],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iDat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2000" dirty="0"/>
          </a:p>
          <a:p>
            <a:endParaRPr lang="fa-IR" sz="2800" dirty="0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352801"/>
            <a:ext cx="6172200" cy="1419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495800"/>
            <a:ext cx="411480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4343401" y="2983468"/>
            <a:ext cx="281679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Implementation 2</a:t>
            </a:r>
            <a:endParaRPr lang="fa-I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1" y="1676401"/>
            <a:ext cx="7315199" cy="1361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419601" y="1524000"/>
            <a:ext cx="2816797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Implementation 1</a:t>
            </a:r>
            <a:endParaRPr lang="fa-I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 b="4762"/>
          <a:stretch>
            <a:fillRect/>
          </a:stretch>
        </p:blipFill>
        <p:spPr bwMode="auto">
          <a:xfrm>
            <a:off x="2895600" y="5105401"/>
            <a:ext cx="5562600" cy="15239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Reset</a:t>
            </a:r>
            <a:endParaRPr lang="fa-IR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here is that </a:t>
            </a:r>
          </a:p>
          <a:p>
            <a:pPr lvl="1"/>
            <a:r>
              <a:rPr lang="en-US" dirty="0" smtClean="0"/>
              <a:t>if we wish to take advantage of built-in shift-register resources available in the FPGA, we will need to code it such that there is a direct mapping. 	</a:t>
            </a:r>
          </a:p>
          <a:p>
            <a:endParaRPr lang="en-US" dirty="0" smtClean="0"/>
          </a:p>
          <a:p>
            <a:r>
              <a:rPr lang="en-US" dirty="0" smtClean="0"/>
              <a:t>If resets are defined in our design, then the SRL16 unit could not be used as there are no reset control signals to the resource</a:t>
            </a:r>
          </a:p>
          <a:p>
            <a:endParaRPr lang="en-US" dirty="0" smtClean="0"/>
          </a:p>
          <a:p>
            <a:r>
              <a:rPr lang="en-US" dirty="0" smtClean="0"/>
              <a:t>Then, shift register would be implemented as discrete </a:t>
            </a:r>
            <a:r>
              <a:rPr lang="en-US" dirty="0" err="1" smtClean="0"/>
              <a:t>flipflops</a:t>
            </a:r>
            <a:r>
              <a:rPr lang="en-US" dirty="0" smtClean="0"/>
              <a:t> as shown in the next slide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Set</a:t>
            </a:r>
            <a:endParaRPr lang="fa-IR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81200" y="1484314"/>
            <a:ext cx="8458200" cy="51450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Similar to the previous problem, some internal resources lack any type of set capability.</a:t>
            </a:r>
          </a:p>
          <a:p>
            <a:r>
              <a:rPr lang="en-US" dirty="0" smtClean="0"/>
              <a:t>The multiplier resources in most FPGAs have built-in reset resources while they do not typically have set resources.</a:t>
            </a:r>
          </a:p>
          <a:p>
            <a:r>
              <a:rPr lang="en-US" dirty="0" smtClean="0"/>
              <a:t>An example is that of an 8*8 multiplier</a:t>
            </a:r>
          </a:p>
          <a:p>
            <a:pPr lvl="1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module mult8(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[15:0]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input [7:0] iDat1, iDat2);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16’hffff;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iDat1 * iDat2; 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fa-I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Set</a:t>
            </a:r>
            <a:endParaRPr lang="fa-IR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 set functionality as described above (16’hffff instead of simply 0) is required, the used area would be much larger.</a:t>
            </a:r>
          </a:p>
          <a:p>
            <a:r>
              <a:rPr lang="en-GB" dirty="0" smtClean="0"/>
              <a:t>In the set scenario, an additional gate for each output is required to set the output when the reset is active. </a:t>
            </a:r>
          </a:p>
          <a:p>
            <a:r>
              <a:rPr lang="en-GB" dirty="0" smtClean="0"/>
              <a:t>The reset on the multiplier, in this case, will go unused.</a:t>
            </a:r>
            <a:endParaRPr lang="en-US" dirty="0" smtClean="0"/>
          </a:p>
          <a:p>
            <a:r>
              <a:rPr lang="en-US" dirty="0" smtClean="0"/>
              <a:t>Affects both timing and area usage.</a:t>
            </a:r>
            <a:endParaRPr lang="fa-IR" dirty="0" smtClean="0"/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551796"/>
            <a:ext cx="7162800" cy="223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</a:t>
            </a:r>
            <a:r>
              <a:rPr lang="en-US" dirty="0" err="1" smtClean="0"/>
              <a:t>Async</a:t>
            </a:r>
            <a:r>
              <a:rPr lang="en-US" dirty="0" smtClean="0"/>
              <a:t>.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Built-in DSP resources are used to multiply–accumulate functions.</a:t>
            </a:r>
          </a:p>
          <a:p>
            <a:r>
              <a:rPr lang="en-GB" dirty="0" smtClean="0"/>
              <a:t>The DSP structures inside a many Xilinx FPGA,  for example Virtex-4 devices, have only synchronous reset capabilities.</a:t>
            </a:r>
          </a:p>
          <a:p>
            <a:pPr>
              <a:buNone/>
            </a:pPr>
            <a:endParaRPr lang="en-GB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multfactor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else begin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multfactor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&lt;= (iDat1 * iDat2);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multfactor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end</a:t>
            </a:r>
            <a:endParaRPr lang="en-GB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Without </a:t>
            </a:r>
            <a:r>
              <a:rPr lang="en-US" dirty="0" err="1" smtClean="0"/>
              <a:t>Async</a:t>
            </a:r>
            <a:r>
              <a:rPr lang="en-US" dirty="0" smtClean="0"/>
              <a:t>.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implement an asynchronous reset, the synthesis tool must create additional logic outside of the DSP core.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Built-in RAM resources are similar to the DSP resources and often only synchronous resets are available. </a:t>
            </a:r>
          </a:p>
          <a:p>
            <a:r>
              <a:rPr lang="en-GB" dirty="0" smtClean="0"/>
              <a:t>Generally resetting RAM is usually poor design practice, particularly if the reset is asynchronous.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90800"/>
            <a:ext cx="7391400" cy="162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Throughput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153400" cy="4873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Concerning the steady-state data rate not latency.</a:t>
            </a:r>
          </a:p>
          <a:p>
            <a:endParaRPr lang="en-US" dirty="0" smtClean="0"/>
          </a:p>
          <a:p>
            <a:r>
              <a:rPr lang="en-US" dirty="0" smtClean="0"/>
              <a:t>Ford idea: </a:t>
            </a:r>
            <a:r>
              <a:rPr lang="en-US" sz="3000" b="1" dirty="0"/>
              <a:t>Assembly line</a:t>
            </a:r>
          </a:p>
          <a:p>
            <a:pPr lvl="1"/>
            <a:r>
              <a:rPr lang="en-US" dirty="0" smtClean="0"/>
              <a:t>In the world of digital design we refer to this term as: pipeline</a:t>
            </a:r>
          </a:p>
          <a:p>
            <a:endParaRPr lang="en-US" dirty="0" smtClean="0"/>
          </a:p>
          <a:p>
            <a:r>
              <a:rPr lang="en-US" b="1" dirty="0" smtClean="0"/>
              <a:t>The beauty of a pipelined design is that new data can begin processing before the prior data has finished, much like cars are processed on an assembly line</a:t>
            </a:r>
          </a:p>
          <a:p>
            <a:endParaRPr lang="en-US" dirty="0" smtClean="0"/>
          </a:p>
          <a:p>
            <a:r>
              <a:rPr lang="en-US" dirty="0" smtClean="0"/>
              <a:t>Pipelines are used in nearly all very-high-performance devices</a:t>
            </a:r>
          </a:p>
          <a:p>
            <a:pPr lvl="1"/>
            <a:r>
              <a:rPr lang="en-US" sz="1900" dirty="0"/>
              <a:t>CPU instruction sets</a:t>
            </a:r>
          </a:p>
          <a:p>
            <a:pPr lvl="1"/>
            <a:r>
              <a:rPr lang="en-US" sz="1900" dirty="0"/>
              <a:t>network protocol stacks</a:t>
            </a:r>
          </a:p>
          <a:p>
            <a:pPr lvl="1"/>
            <a:r>
              <a:rPr lang="en-US" sz="1900" dirty="0"/>
              <a:t>encryption engines</a:t>
            </a:r>
          </a:p>
          <a:p>
            <a:pPr lvl="1"/>
            <a:r>
              <a:rPr lang="en-US" sz="1900" dirty="0"/>
              <a:t>…..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Utilizing Set/Reset Flip-Flop Pins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particular logic function, the synthesis tool can often use the </a:t>
            </a:r>
            <a:r>
              <a:rPr lang="en-US" dirty="0" smtClean="0">
                <a:solidFill>
                  <a:srgbClr val="0000FF"/>
                </a:solidFill>
              </a:rPr>
              <a:t>set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reset</a:t>
            </a:r>
            <a:r>
              <a:rPr lang="en-US" dirty="0" smtClean="0"/>
              <a:t> pins to implement aspects of the logic and reduce the burden on the look-up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case, the synthesis tool may choose to implement the logic using the set pin on a flip-flop.</a:t>
            </a:r>
          </a:p>
          <a:p>
            <a:endParaRPr lang="en-US" dirty="0" smtClean="0"/>
          </a:p>
          <a:p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3200400"/>
            <a:ext cx="4412827" cy="1348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416352"/>
            <a:ext cx="3810000" cy="1441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consider a logic function of the form illustrated in this figure. The AND gate can be eliminated by running the input signal to the reset pin of the flip-flop.</a:t>
            </a:r>
          </a:p>
          <a:p>
            <a:endParaRPr lang="fa-IR" dirty="0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9876" y="2971800"/>
            <a:ext cx="5800725" cy="180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476750"/>
            <a:ext cx="4914900" cy="238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strategy may prevent synthesis tools from performing this class of optimizations.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setreset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output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input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input iDat1, iDat2);</a:t>
            </a:r>
          </a:p>
          <a:p>
            <a:pPr lvl="1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iReset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&lt;= iDat1 | iDat2;</a:t>
            </a:r>
          </a:p>
          <a:p>
            <a:pPr lvl="1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524000" y="3886200"/>
            <a:ext cx="8991600" cy="2435352"/>
          </a:xfrm>
        </p:spPr>
        <p:txBody>
          <a:bodyPr>
            <a:normAutofit/>
          </a:bodyPr>
          <a:lstStyle/>
          <a:p>
            <a:r>
              <a:rPr lang="en-US" dirty="0" smtClean="0"/>
              <a:t>If we remove the reset pin the same logic can be optimized.</a:t>
            </a:r>
            <a:endParaRPr lang="fa-IR" dirty="0" smtClean="0"/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600201"/>
            <a:ext cx="6553199" cy="22990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7964" y="4419600"/>
            <a:ext cx="7002236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Moreover we can use both synchronous set and reset signals. </a:t>
            </a:r>
          </a:p>
          <a:p>
            <a:r>
              <a:rPr lang="en-US" dirty="0" smtClean="0"/>
              <a:t>Assume we want to calculate:</a:t>
            </a:r>
          </a:p>
          <a:p>
            <a:pPr lvl="1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oDat&lt;=!iDat3 &amp; (iDat1 | iDat2);</a:t>
            </a:r>
          </a:p>
          <a:p>
            <a:endParaRPr lang="nl-NL" dirty="0" smtClean="0">
              <a:cs typeface="Courier New" pitchFamily="49" charset="0"/>
            </a:endParaRPr>
          </a:p>
          <a:p>
            <a:r>
              <a:rPr lang="nl-NL" dirty="0" smtClean="0">
                <a:cs typeface="Courier New" pitchFamily="49" charset="0"/>
              </a:rPr>
              <a:t>We can code like this to optimize the area: 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if(iDat3)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else if(iDat1)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1;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oDat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iDat2; </a:t>
            </a:r>
            <a:endParaRPr lang="en-US" dirty="0" smtClean="0"/>
          </a:p>
          <a:p>
            <a:endParaRPr lang="fa-I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495800" y="4572000"/>
            <a:ext cx="5410200" cy="1901952"/>
          </a:xfrm>
        </p:spPr>
        <p:txBody>
          <a:bodyPr>
            <a:normAutofit/>
          </a:bodyPr>
          <a:lstStyle/>
          <a:p>
            <a:r>
              <a:rPr lang="en-US" dirty="0" smtClean="0"/>
              <a:t>It is not recommended to optimize in this way unless when area is the key consideration</a:t>
            </a:r>
          </a:p>
          <a:p>
            <a:endParaRPr lang="fa-IR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697466"/>
            <a:ext cx="6172200" cy="4703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On Pipelining: </a:t>
            </a:r>
            <a:r>
              <a:rPr lang="en-US" dirty="0" smtClean="0">
                <a:solidFill>
                  <a:srgbClr val="FF0000"/>
                </a:solidFill>
              </a:rPr>
              <a:t>unrolling the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Calculating the 3</a:t>
            </a:r>
            <a:r>
              <a:rPr lang="en-GB" baseline="30000" dirty="0" smtClean="0"/>
              <a:t>rd</a:t>
            </a:r>
            <a:r>
              <a:rPr lang="en-GB" dirty="0" smtClean="0"/>
              <a:t> power of X : X^3</a:t>
            </a:r>
          </a:p>
          <a:p>
            <a:r>
              <a:rPr lang="en-GB" dirty="0" smtClean="0"/>
              <a:t>Assume 8 bit input.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Software Implementation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=0;i &lt; 3;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X *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/>
              <a:t>There is no use for parallelism because a microprocessor only executes one instruction at a time (single core processor)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US" sz="3200" dirty="0"/>
              <a:t>iterative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3124200"/>
            <a:ext cx="74676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input [7:0] X; input start;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always@(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if(start) begin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&lt;= X;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&lt;= 2;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end else if (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!==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0) begin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* X;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143001"/>
            <a:ext cx="6934200" cy="15588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iterative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Throughput</a:t>
            </a:r>
            <a:r>
              <a:rPr lang="en-GB" dirty="0" smtClean="0"/>
              <a:t>: 8/3, or 2.7 bits/clock</a:t>
            </a:r>
          </a:p>
          <a:p>
            <a:r>
              <a:rPr lang="en-GB" b="1" dirty="0" smtClean="0"/>
              <a:t>Latency</a:t>
            </a:r>
            <a:r>
              <a:rPr lang="en-GB" dirty="0" smtClean="0"/>
              <a:t>: 3 clocks</a:t>
            </a:r>
          </a:p>
          <a:p>
            <a:r>
              <a:rPr lang="en-GB" b="1" dirty="0" smtClean="0"/>
              <a:t>Timing</a:t>
            </a:r>
            <a:r>
              <a:rPr lang="en-GB" dirty="0" smtClean="0"/>
              <a:t>: One multiplier delay in the critical path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With this type of iterative implementation, no new computations can begin until the previous computation has completed</a:t>
            </a:r>
          </a:p>
          <a:p>
            <a:endParaRPr lang="en-US" dirty="0" smtClean="0"/>
          </a:p>
          <a:p>
            <a:r>
              <a:rPr lang="en-US" dirty="0" smtClean="0"/>
              <a:t>This iterative scheme is very similar to a software implementation</a:t>
            </a:r>
          </a:p>
          <a:p>
            <a:endParaRPr lang="en-US" dirty="0" smtClean="0"/>
          </a:p>
          <a:p>
            <a:r>
              <a:rPr lang="en-US" dirty="0" smtClean="0"/>
              <a:t>Certain handshaking signals are required to indicate the beginning and completion of a computation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Latency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Low Latency Solution:</a:t>
            </a: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@* begin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XPower1 = X;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XPower2 = XPower1*X;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XPower2 * X;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r>
              <a:rPr lang="en-GB" dirty="0" smtClean="0"/>
              <a:t>Throughput:  8 bits/clock (assuming one new input per clock)</a:t>
            </a:r>
          </a:p>
          <a:p>
            <a:r>
              <a:rPr lang="en-GB" dirty="0" smtClean="0"/>
              <a:t>Latency: Two multiplier delays, 1 clock</a:t>
            </a:r>
          </a:p>
          <a:p>
            <a:r>
              <a:rPr lang="en-GB" dirty="0" smtClean="0"/>
              <a:t>Timing: Two multiplier delays in the critical path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752601"/>
            <a:ext cx="6172200" cy="110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3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Consider a circuit that does N operations per clock cycle at a frequency F. This design performs N*F  ops/second.</a:t>
            </a:r>
          </a:p>
          <a:p>
            <a:endParaRPr lang="en-GB" dirty="0" smtClean="0"/>
          </a:p>
          <a:p>
            <a:r>
              <a:rPr lang="en-GB" dirty="0" smtClean="0"/>
              <a:t>Pipelining is a technique to trade latency and area to improve throughput by increasing F.</a:t>
            </a:r>
          </a:p>
          <a:p>
            <a:endParaRPr lang="en-GB" dirty="0" smtClean="0"/>
          </a:p>
          <a:p>
            <a:r>
              <a:rPr lang="en-GB" dirty="0" smtClean="0"/>
              <a:t>What sets the maximum frequency?</a:t>
            </a:r>
          </a:p>
          <a:p>
            <a:pPr lvl="1"/>
            <a:r>
              <a:rPr lang="en-GB" dirty="0" smtClean="0"/>
              <a:t>The maximum delay between flip flops!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</p:spPr>
        <p:txBody>
          <a:bodyPr/>
          <a:lstStyle/>
          <a:p>
            <a:r>
              <a:rPr lang="en-GB" dirty="0" smtClean="0"/>
              <a:t>Pipelined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66800"/>
            <a:ext cx="7467600" cy="3429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Pipeline stage 1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XPower1  &lt;= X;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X_reg2   &lt;= XPower1;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Pipeline stage 2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XPower2 &lt;= XPower1 * XPower1;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Pipeline stage 3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XPower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XPower2 * X_reg2;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r>
              <a:rPr lang="en-GB" b="1" dirty="0" smtClean="0"/>
              <a:t>Throughput</a:t>
            </a:r>
            <a:r>
              <a:rPr lang="en-GB" dirty="0" smtClean="0"/>
              <a:t>: 8/1, or 8 bits/clock</a:t>
            </a:r>
          </a:p>
          <a:p>
            <a:r>
              <a:rPr lang="en-GB" b="1" dirty="0" smtClean="0"/>
              <a:t>Latency</a:t>
            </a:r>
            <a:r>
              <a:rPr lang="en-GB" dirty="0" smtClean="0"/>
              <a:t>: 3 clocks</a:t>
            </a:r>
          </a:p>
          <a:p>
            <a:r>
              <a:rPr lang="en-GB" b="1" dirty="0" smtClean="0"/>
              <a:t>Timing</a:t>
            </a:r>
            <a:r>
              <a:rPr lang="en-GB" dirty="0" smtClean="0"/>
              <a:t>: One multiplier delay in the critical path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495800"/>
            <a:ext cx="9075094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57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Comparing pipeline with iterative implementation:</a:t>
            </a:r>
          </a:p>
          <a:p>
            <a:pPr lvl="1"/>
            <a:r>
              <a:rPr lang="en-US" dirty="0" smtClean="0"/>
              <a:t>Both of them have 3 clocks latency</a:t>
            </a:r>
          </a:p>
          <a:p>
            <a:pPr lvl="1"/>
            <a:r>
              <a:rPr lang="en-US" dirty="0" smtClean="0"/>
              <a:t>Both of them have the similar critical path, contained only one multiplier.</a:t>
            </a:r>
          </a:p>
          <a:p>
            <a:pPr lvl="1"/>
            <a:r>
              <a:rPr lang="en-US" dirty="0" smtClean="0"/>
              <a:t>Pipelined implementation improves </a:t>
            </a:r>
            <a:r>
              <a:rPr lang="en-US" dirty="0" smtClean="0">
                <a:solidFill>
                  <a:srgbClr val="FF0000"/>
                </a:solidFill>
              </a:rPr>
              <a:t>throughput </a:t>
            </a:r>
            <a:r>
              <a:rPr lang="en-US" dirty="0" smtClean="0"/>
              <a:t>by a factor 3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Pipeline implementation needs more </a:t>
            </a:r>
            <a:r>
              <a:rPr lang="en-US" dirty="0" smtClean="0">
                <a:solidFill>
                  <a:srgbClr val="FF0000"/>
                </a:solidFill>
              </a:rPr>
              <a:t>area </a:t>
            </a:r>
            <a:r>
              <a:rPr lang="en-US" dirty="0" smtClean="0"/>
              <a:t>in this example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pipeline with low latency implementation: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Both of them needs same area unless the registers.</a:t>
            </a:r>
          </a:p>
          <a:p>
            <a:pPr lvl="1"/>
            <a:r>
              <a:rPr lang="en-US" dirty="0" smtClean="0">
                <a:cs typeface="Arial" pitchFamily="34" charset="0"/>
              </a:rPr>
              <a:t>Latency can be reduced by removing pipeline registers, t</a:t>
            </a:r>
            <a:r>
              <a:rPr lang="en-US" dirty="0" smtClean="0"/>
              <a:t>he penalty is clearly in the timing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Pipeline implementations could theoretically run the system </a:t>
            </a:r>
            <a:r>
              <a:rPr lang="en-US" dirty="0" smtClean="0">
                <a:solidFill>
                  <a:srgbClr val="FF0000"/>
                </a:solidFill>
              </a:rPr>
              <a:t>clock period close to the delay of a single multiplier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Low-latency implementation, the </a:t>
            </a:r>
            <a:r>
              <a:rPr lang="en-US" dirty="0" smtClean="0">
                <a:solidFill>
                  <a:srgbClr val="FF0000"/>
                </a:solidFill>
              </a:rPr>
              <a:t>clock period must be at least two multiplier delays </a:t>
            </a:r>
            <a:r>
              <a:rPr lang="en-US" dirty="0" smtClean="0"/>
              <a:t>(depending on the implementation) plus any external logic in the critical path.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Pipelining Improves the Throughput?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3886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What causes delay between flip flops?</a:t>
            </a:r>
          </a:p>
          <a:p>
            <a:pPr lvl="1"/>
            <a:r>
              <a:rPr lang="en-GB" dirty="0" smtClean="0"/>
              <a:t>Combinational logic to implement the algorithm.</a:t>
            </a:r>
          </a:p>
          <a:p>
            <a:pPr lvl="1"/>
            <a:r>
              <a:rPr lang="en-GB" dirty="0" smtClean="0"/>
              <a:t>Wires for distributing signals.</a:t>
            </a:r>
          </a:p>
          <a:p>
            <a:pPr lvl="1"/>
            <a:r>
              <a:rPr lang="en-GB" dirty="0" smtClean="0"/>
              <a:t>Timing characteristics of the flip flops themselves. (Setup time, ...)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Partitioning the design into two pieces, with each piece contributing 1/2 of the total delay</a:t>
            </a:r>
          </a:p>
          <a:p>
            <a:r>
              <a:rPr lang="en-GB" dirty="0" smtClean="0"/>
              <a:t>Inserting  FF’s in middle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1" y="2438400"/>
            <a:ext cx="610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4800600"/>
            <a:ext cx="7229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Results…</a:t>
            </a:r>
          </a:p>
          <a:p>
            <a:pPr lvl="1"/>
            <a:r>
              <a:rPr lang="en-GB" dirty="0" smtClean="0"/>
              <a:t>Frequency increases; the critical paths are halved.</a:t>
            </a:r>
          </a:p>
          <a:p>
            <a:pPr lvl="1"/>
            <a:r>
              <a:rPr lang="en-GB" dirty="0" smtClean="0"/>
              <a:t>Latency in cycles increases; not obvious yet but the latency in real (elapsed time) also increases.</a:t>
            </a:r>
          </a:p>
          <a:p>
            <a:pPr lvl="1"/>
            <a:r>
              <a:rPr lang="en-GB" dirty="0" smtClean="0"/>
              <a:t>Area increases; more flip flops required.</a:t>
            </a:r>
          </a:p>
          <a:p>
            <a:r>
              <a:rPr lang="en-GB" dirty="0" smtClean="0"/>
              <a:t>What if you partitioned into M equal stages?</a:t>
            </a:r>
          </a:p>
          <a:p>
            <a:pPr lvl="1"/>
            <a:r>
              <a:rPr lang="en-GB" dirty="0" smtClean="0"/>
              <a:t>Ideally, your new throughput is N*F*M ops/sec, but …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Individual functions are marked with their delay and cannot be further divided.</a:t>
            </a:r>
          </a:p>
          <a:p>
            <a:r>
              <a:rPr lang="en-GB" dirty="0" smtClean="0"/>
              <a:t>Where is the best points to insert pipelining flip flops?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848" y="3581400"/>
            <a:ext cx="667535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6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Some signal paths need two flip flops to keep information flow synchronized.</a:t>
            </a:r>
          </a:p>
          <a:p>
            <a:pPr lvl="1"/>
            <a:r>
              <a:rPr lang="en-GB" dirty="0" smtClean="0"/>
              <a:t>Old Latency = 19 ns</a:t>
            </a:r>
          </a:p>
          <a:p>
            <a:pPr lvl="1"/>
            <a:r>
              <a:rPr lang="en-GB" dirty="0" smtClean="0"/>
              <a:t>Old Throughput = 1 op / 19 ns</a:t>
            </a:r>
          </a:p>
          <a:p>
            <a:pPr lvl="1"/>
            <a:r>
              <a:rPr lang="en-GB" dirty="0" smtClean="0"/>
              <a:t>New Latency = 27 ns (3 cycles)</a:t>
            </a:r>
          </a:p>
          <a:p>
            <a:pPr lvl="1"/>
            <a:r>
              <a:rPr lang="en-GB" dirty="0" smtClean="0"/>
              <a:t>New Throughput = 1 op / 9 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000500"/>
            <a:ext cx="51244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39593</TotalTime>
  <Words>2532</Words>
  <Application>Microsoft Office PowerPoint</Application>
  <PresentationFormat>Widescreen</PresentationFormat>
  <Paragraphs>533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Design Optimization  Ehsan Yazdian</vt:lpstr>
      <vt:lpstr>Introduction</vt:lpstr>
      <vt:lpstr>Defining the metrics</vt:lpstr>
      <vt:lpstr>High Throughput Design</vt:lpstr>
      <vt:lpstr>Pipelining</vt:lpstr>
      <vt:lpstr>How Pipelining Improves the Throughput?</vt:lpstr>
      <vt:lpstr>Pipelining</vt:lpstr>
      <vt:lpstr>Pipeline Example</vt:lpstr>
      <vt:lpstr>Cont.</vt:lpstr>
      <vt:lpstr>A Real Example: FIR Filter</vt:lpstr>
      <vt:lpstr>Pipelining The Filter</vt:lpstr>
      <vt:lpstr>Problems and Conclusion</vt:lpstr>
      <vt:lpstr> Pipelining Issues</vt:lpstr>
      <vt:lpstr> Retiming (Register Balancing)</vt:lpstr>
      <vt:lpstr>Simple Example</vt:lpstr>
      <vt:lpstr>Solution</vt:lpstr>
      <vt:lpstr>A Real Example</vt:lpstr>
      <vt:lpstr>Register Balancing </vt:lpstr>
      <vt:lpstr>Retiming Conclusion</vt:lpstr>
      <vt:lpstr> Duplicating Flip-Flops</vt:lpstr>
      <vt:lpstr> Duplicating Flip-Flops</vt:lpstr>
      <vt:lpstr>Implementation Example</vt:lpstr>
      <vt:lpstr>Simple Verilog Example</vt:lpstr>
      <vt:lpstr> Resource Sharing</vt:lpstr>
      <vt:lpstr> Resource Sharing Example</vt:lpstr>
      <vt:lpstr>Resource Sharing</vt:lpstr>
      <vt:lpstr>Some Other Ideas for Timing and Area Optimization (Less Important)</vt:lpstr>
      <vt:lpstr>Other Timing Optimizations Techniques</vt:lpstr>
      <vt:lpstr>Reordering paths</vt:lpstr>
      <vt:lpstr>Reordering paths</vt:lpstr>
      <vt:lpstr>IMPACT OF RESET ON AREA</vt:lpstr>
      <vt:lpstr>Resources Without Reset</vt:lpstr>
      <vt:lpstr>Resources Without Reset</vt:lpstr>
      <vt:lpstr>PowerPoint Presentation</vt:lpstr>
      <vt:lpstr>Resources Without Reset</vt:lpstr>
      <vt:lpstr>Resources Without Set</vt:lpstr>
      <vt:lpstr>Resources Without Set</vt:lpstr>
      <vt:lpstr>Resources Without Async. Reset</vt:lpstr>
      <vt:lpstr>Resources Without Async. Reset</vt:lpstr>
      <vt:lpstr>Utilizing Set/Reset Flip-Flop Pins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Example On Pipelining: unrolling the loop</vt:lpstr>
      <vt:lpstr>iterative implementation</vt:lpstr>
      <vt:lpstr>iterative implementation</vt:lpstr>
      <vt:lpstr>Low Latency Solution</vt:lpstr>
      <vt:lpstr>Pipelined Implementation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779</cp:revision>
  <dcterms:created xsi:type="dcterms:W3CDTF">2006-08-16T00:00:00Z</dcterms:created>
  <dcterms:modified xsi:type="dcterms:W3CDTF">2020-12-29T09:53:22Z</dcterms:modified>
</cp:coreProperties>
</file>