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6" r:id="rId1"/>
    <p:sldMasterId id="2147483864" r:id="rId2"/>
  </p:sldMasterIdLst>
  <p:notesMasterIdLst>
    <p:notesMasterId r:id="rId23"/>
  </p:notesMasterIdLst>
  <p:sldIdLst>
    <p:sldId id="256" r:id="rId3"/>
    <p:sldId id="283" r:id="rId4"/>
    <p:sldId id="329" r:id="rId5"/>
    <p:sldId id="330" r:id="rId6"/>
    <p:sldId id="310" r:id="rId7"/>
    <p:sldId id="331" r:id="rId8"/>
    <p:sldId id="332" r:id="rId9"/>
    <p:sldId id="333" r:id="rId10"/>
    <p:sldId id="309" r:id="rId11"/>
    <p:sldId id="311" r:id="rId12"/>
    <p:sldId id="312" r:id="rId13"/>
    <p:sldId id="313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7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343" autoAdjust="0"/>
  </p:normalViewPr>
  <p:slideViewPr>
    <p:cSldViewPr snapToGrid="0">
      <p:cViewPr varScale="1">
        <p:scale>
          <a:sx n="97" d="100"/>
          <a:sy n="97" d="100"/>
        </p:scale>
        <p:origin x="45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4B1B9-F707-449C-AA0F-801B783A3D4A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B47EE-CFD6-437A-A54A-D6A2814D52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06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EB47EE-CFD6-437A-A54A-D6A2814D521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8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0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 cap="none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25FBF-66C6-4E9F-BC05-329833168C51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82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20107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313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747937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5391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42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86B3A-D4E7-4741-A00D-97271675DFAA}" type="datetime1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457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EEF1E-E36A-4A51-B418-147CAEF304E3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22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0398-8B27-4288-91ED-82FCE5212909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64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E8DFF9-44C4-6B4E-B5A3-96ED369AFD9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850774"/>
      </p:ext>
    </p:extLst>
  </p:cSld>
  <p:clrMapOvr>
    <a:masterClrMapping/>
  </p:clrMapOvr>
  <p:transition spd="med"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9DA09-039A-A841-BA90-58CFCFBF8E0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9813282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saturation sat="1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79906" y="94887"/>
            <a:ext cx="6746518" cy="6746518"/>
          </a:xfrm>
          <a:prstGeom prst="rect">
            <a:avLst/>
          </a:prstGeom>
          <a:effectLst>
            <a:reflection stA="0" endPos="0" dir="5400000" sy="-100000" algn="bl" rotWithShape="0"/>
            <a:softEdge rad="25400"/>
          </a:effectLst>
        </p:spPr>
      </p:pic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>
            <a:lvl1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cap="none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2F464-B4F2-486B-93A5-D0A529C8A213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583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F2F7EC-46EB-964D-B691-B03AC1106FC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387158"/>
      </p:ext>
    </p:extLst>
  </p:cSld>
  <p:clrMapOvr>
    <a:masterClrMapping/>
  </p:clrMapOvr>
  <p:transition spd="med"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F6D4F7-D30A-2D46-8C56-BBD860B78FB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155730"/>
      </p:ext>
    </p:extLst>
  </p:cSld>
  <p:clrMapOvr>
    <a:masterClrMapping/>
  </p:clrMapOvr>
  <p:transition spd="med"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227A3EF-D9D8-3141-91A2-80F03BEF3F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989609"/>
      </p:ext>
    </p:extLst>
  </p:cSld>
  <p:clrMapOvr>
    <a:masterClrMapping/>
  </p:clrMapOvr>
  <p:transition spd="med"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4AD586-7C25-0244-A129-E014CC0A164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704131"/>
      </p:ext>
    </p:extLst>
  </p:cSld>
  <p:clrMapOvr>
    <a:masterClrMapping/>
  </p:clrMapOvr>
  <p:transition spd="med"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41E2DB-6B26-1148-BBB7-224489DC432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0862523"/>
      </p:ext>
    </p:extLst>
  </p:cSld>
  <p:clrMapOvr>
    <a:masterClrMapping/>
  </p:clrMapOvr>
  <p:transition spd="med"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7EC744-B227-4A42-B0B8-DD1F9FC186D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364898"/>
      </p:ext>
    </p:extLst>
  </p:cSld>
  <p:clrMapOvr>
    <a:masterClrMapping/>
  </p:clrMapOvr>
  <p:transition spd="med"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6C30EE-4725-9040-82E4-7631508820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080611"/>
      </p:ext>
    </p:extLst>
  </p:cSld>
  <p:clrMapOvr>
    <a:masterClrMapping/>
  </p:clrMapOvr>
  <p:transition spd="med"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69BD90-93E8-7D4C-B473-7191F00429C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054070"/>
      </p:ext>
    </p:extLst>
  </p:cSld>
  <p:clrMapOvr>
    <a:masterClrMapping/>
  </p:clrMapOvr>
  <p:transition spd="med"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DC435-2897-F34A-8447-1EC8A691D11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65535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D8857-6D60-4828-9130-81C1813D7ED8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1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17D3B-1465-46A1-AB7B-1B9673E73B46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65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ABE0-A761-461E-B96D-6CD813220667}" type="datetime1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0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19C26-847B-4BA3-8002-96772053819E}" type="datetime1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6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065B9-DE50-46DE-8BE3-7A570826BE1C}" type="datetime1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627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0FA73-3087-4522-ACC1-BFD7F2C12FD1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63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49399-D4CD-47F9-953E-18695FF53436}" type="datetime1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0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5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5286B3A-D4E7-4741-A00D-97271675DFAA}" type="datetime1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44B347F-5038-41A8-84D6-1416E88477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9724309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C5F77F-66C9-B04B-B94C-B68F7102428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609601" y="1419226"/>
            <a:ext cx="9741073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Sommerville Cover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910" y="213186"/>
            <a:ext cx="1231725" cy="1219356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609600" y="1417638"/>
            <a:ext cx="1095603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hmoudzadeh@cc.iut.ac.i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Software Engineering I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068763"/>
            <a:ext cx="9144000" cy="2032280"/>
          </a:xfr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defRPr/>
            </a:pP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Dr.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Elham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Mahmoudzadeh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Isfahan University of Technology</a:t>
            </a:r>
          </a:p>
          <a:p>
            <a:pPr marL="342900" indent="-342900">
              <a:spcBef>
                <a:spcPct val="20000"/>
              </a:spcBef>
              <a:defRPr/>
            </a:pP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hlinkClick r:id="rId3"/>
              </a:rPr>
              <a:t>mahmoudzadeh@iut.ac.ir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2024</a:t>
            </a:r>
          </a:p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15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Introduction(</a:t>
            </a:r>
            <a:r>
              <a:rPr lang="en-US" dirty="0" err="1"/>
              <a:t>Cnt’d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Activity diagrams </a:t>
            </a:r>
            <a:r>
              <a:rPr lang="en-US" dirty="0"/>
              <a:t>are typically used to augment our understanding of the business processes and our use-case model. </a:t>
            </a:r>
          </a:p>
          <a:p>
            <a:r>
              <a:rPr lang="en-US" dirty="0"/>
              <a:t>Technically, an activity diagram can be used for any type of process-modeling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Introduction(</a:t>
            </a:r>
            <a:r>
              <a:rPr lang="en-US" dirty="0" err="1"/>
              <a:t>Cnt’d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Activity diagrams and use cases are </a:t>
            </a:r>
            <a:r>
              <a:rPr lang="en-US" i="1" dirty="0"/>
              <a:t>logical models</a:t>
            </a:r>
            <a:r>
              <a:rPr lang="en-US" dirty="0"/>
              <a:t>—models that describe the business domain’s activities without suggesting how they are conducted. </a:t>
            </a:r>
          </a:p>
          <a:p>
            <a:pPr algn="just"/>
            <a:r>
              <a:rPr lang="en-US" i="1" dirty="0"/>
              <a:t>Logical models </a:t>
            </a:r>
            <a:r>
              <a:rPr lang="en-US" dirty="0"/>
              <a:t>are sometimes referred to as </a:t>
            </a:r>
            <a:r>
              <a:rPr lang="en-US" i="1" dirty="0"/>
              <a:t>problem domain models. </a:t>
            </a:r>
            <a:r>
              <a:rPr lang="en-US" dirty="0"/>
              <a:t>Reading a use-case or activity diagram, in principle, should not indicate if an activity is computerized or manual.</a:t>
            </a:r>
          </a:p>
          <a:p>
            <a:pPr algn="just"/>
            <a:r>
              <a:rPr lang="en-US" dirty="0"/>
              <a:t>These physical details are defined during design when the logical models are refined into </a:t>
            </a:r>
            <a:r>
              <a:rPr lang="en-US" i="1" dirty="0"/>
              <a:t>physical models</a:t>
            </a:r>
            <a:r>
              <a:rPr lang="en-US" dirty="0"/>
              <a:t>. These models provide information that is needed to ultimately build the system. </a:t>
            </a:r>
          </a:p>
          <a:p>
            <a:pPr algn="just"/>
            <a:r>
              <a:rPr lang="en-US" dirty="0"/>
              <a:t>By focusing on logical activities first, analysts can focus on how the business should run without being distracted with implementation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303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Use-case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Employ the use-case diagram to better understand the functionality of the system at a very high level.</a:t>
            </a:r>
          </a:p>
          <a:p>
            <a:pPr algn="just"/>
            <a:r>
              <a:rPr lang="en-US" dirty="0"/>
              <a:t>Because a use-case diagram provides a simple, straightforward way of communicating to the users exactly what the system will do, a use-case diagram is drawn when gathering and defining</a:t>
            </a:r>
            <a:br>
              <a:rPr lang="en-US" dirty="0"/>
            </a:br>
            <a:r>
              <a:rPr lang="en-US" dirty="0"/>
              <a:t>requirements for the system. </a:t>
            </a:r>
          </a:p>
          <a:p>
            <a:pPr algn="just"/>
            <a:r>
              <a:rPr lang="en-US" dirty="0"/>
              <a:t>Use-case diagram can encourage the users to provide additional high-level requirements. </a:t>
            </a:r>
          </a:p>
          <a:p>
            <a:pPr algn="just"/>
            <a:r>
              <a:rPr lang="en-US" dirty="0"/>
              <a:t>A use-case diagram illustrates in a very simple way the main functions of the system and the different kinds of users that will interact with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490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For identifying use cases, Jacobson et al. (1992) recommend that you ask the following questions:</a:t>
            </a:r>
            <a:br>
              <a:rPr lang="en-US" dirty="0"/>
            </a:br>
            <a:r>
              <a:rPr lang="en-US" dirty="0"/>
              <a:t>• </a:t>
            </a:r>
            <a:r>
              <a:rPr lang="en-US" sz="1800" dirty="0"/>
              <a:t>What are the main tasks performed by each actor?</a:t>
            </a:r>
            <a:br>
              <a:rPr lang="en-US" sz="1800" dirty="0"/>
            </a:br>
            <a:r>
              <a:rPr lang="en-US" sz="1800" dirty="0"/>
              <a:t>• Will the actor read or update any information in the system?</a:t>
            </a:r>
            <a:br>
              <a:rPr lang="en-US" sz="1800" dirty="0"/>
            </a:br>
            <a:r>
              <a:rPr lang="en-US" sz="1800" dirty="0"/>
              <a:t>• Will the actor have to inform the system about changes outside the system?</a:t>
            </a:r>
            <a:br>
              <a:rPr lang="en-US" sz="1800" dirty="0"/>
            </a:br>
            <a:r>
              <a:rPr lang="en-US" sz="1800" dirty="0"/>
              <a:t>• Does the actor have to be informed of unexpected changes?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013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Use-Case Diagrams(I)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68245" y="1770745"/>
            <a:ext cx="9255510" cy="500016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11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Elements of Use-Case Diagrams(II)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15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4437" y="2214694"/>
            <a:ext cx="10766488" cy="4556351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 flipV="1">
            <a:off x="3257004" y="4110447"/>
            <a:ext cx="3030583" cy="174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3357151" y="5329647"/>
            <a:ext cx="3217817" cy="3048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280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03" y="618517"/>
            <a:ext cx="2299063" cy="2377232"/>
          </a:xfrm>
        </p:spPr>
        <p:txBody>
          <a:bodyPr/>
          <a:lstStyle/>
          <a:p>
            <a:r>
              <a:rPr lang="en-US" dirty="0"/>
              <a:t>First Example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109456" y="781106"/>
            <a:ext cx="7586156" cy="48881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65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746" y="200297"/>
            <a:ext cx="8754372" cy="6657703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409510" y="836023"/>
            <a:ext cx="1219200" cy="6444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10002" y="4079145"/>
            <a:ext cx="1219200" cy="6444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810002" y="5192803"/>
            <a:ext cx="1219200" cy="64443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13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3243261" cy="1596177"/>
          </a:xfrm>
        </p:spPr>
        <p:txBody>
          <a:bodyPr/>
          <a:lstStyle/>
          <a:p>
            <a:r>
              <a:rPr lang="en-US" dirty="0"/>
              <a:t>Second example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157036" y="238055"/>
            <a:ext cx="6824472" cy="654592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187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should you do </a:t>
            </a:r>
            <a:r>
              <a:rPr lang="en-US" dirty="0"/>
              <a:t>for </a:t>
            </a:r>
            <a:r>
              <a:rPr lang="en-US"/>
              <a:t>your project?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2950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Create use-case diagram, level 0.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We will </a:t>
            </a:r>
            <a:r>
              <a:rPr lang="en-US" i="1"/>
              <a:t>work in </a:t>
            </a:r>
            <a:r>
              <a:rPr lang="en-US" i="1" dirty="0"/>
              <a:t>the lab.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17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/>
              <a:t>Chapter 4</a:t>
            </a:r>
            <a:br>
              <a:rPr lang="en-US" b="1"/>
            </a:br>
            <a:r>
              <a:rPr lang="en-US" b="1"/>
              <a:t> Functional Modeling(I)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53054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GB" altLang="en-US" b="1" dirty="0">
                <a:solidFill>
                  <a:schemeClr val="tx2"/>
                </a:solidFill>
              </a:rPr>
              <a:t>Dennis, </a:t>
            </a:r>
            <a:r>
              <a:rPr lang="en-GB" altLang="en-US" b="1" dirty="0" err="1">
                <a:solidFill>
                  <a:schemeClr val="tx2"/>
                </a:solidFill>
              </a:rPr>
              <a:t>Wixon</a:t>
            </a:r>
            <a:r>
              <a:rPr lang="en-GB" altLang="en-US" b="1" dirty="0">
                <a:solidFill>
                  <a:schemeClr val="tx2"/>
                </a:solidFill>
              </a:rPr>
              <a:t>, </a:t>
            </a:r>
            <a:r>
              <a:rPr lang="en-GB" altLang="en-US" b="1" dirty="0" err="1">
                <a:solidFill>
                  <a:schemeClr val="tx2"/>
                </a:solidFill>
              </a:rPr>
              <a:t>Tegarden</a:t>
            </a:r>
            <a:r>
              <a:rPr lang="en-US" altLang="en-US" dirty="0"/>
              <a:t>, “</a:t>
            </a:r>
            <a:r>
              <a:rPr lang="en-US" b="1" dirty="0"/>
              <a:t>System Analysis and Design, An Object Oriented Approach with UML”, 5</a:t>
            </a:r>
            <a:r>
              <a:rPr lang="pt-BR" altLang="en-US" b="1" dirty="0"/>
              <a:t>th Edition, 2015.</a:t>
            </a:r>
          </a:p>
          <a:p>
            <a:r>
              <a:rPr lang="pt-BR" altLang="en-US" b="1" dirty="0"/>
              <a:t>Valacich, J. S., J. F. </a:t>
            </a:r>
            <a:r>
              <a:rPr lang="pt-BR" altLang="en-US" b="1"/>
              <a:t>George, “Modern systems analysis and design”, 8th Edition, 2017.</a:t>
            </a:r>
            <a:endParaRPr lang="pt-BR" altLang="en-US" b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83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Steps(I)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37334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Preparing proposal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Requirements determination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User story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Abstract Business Process Modelling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Analysis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</a:rPr>
              <a:t>Functional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>
                <a:solidFill>
                  <a:srgbClr val="00B050"/>
                </a:solidFill>
              </a:rPr>
              <a:t>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Structural Modelling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Behavioral Modelling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7132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Steps(II)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en-US" dirty="0">
                <a:solidFill>
                  <a:srgbClr val="0070C0"/>
                </a:solidFill>
              </a:rPr>
              <a:t>Design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Optimization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Database Management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User Interface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Physical Architecture </a:t>
            </a:r>
          </a:p>
          <a:p>
            <a:pPr marL="800100" lvl="1" indent="-342900">
              <a:buFont typeface="+mj-lt"/>
              <a:buAutoNum type="arabicPeriod" startAt="5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4B347F-5038-41A8-84D6-1416E88477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955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All object-oriented systems development approaches are </a:t>
            </a:r>
            <a:r>
              <a:rPr lang="en-US" u="sng" dirty="0"/>
              <a:t>use-case driven</a:t>
            </a:r>
            <a:r>
              <a:rPr lang="en-US" dirty="0"/>
              <a:t>, </a:t>
            </a:r>
            <a:r>
              <a:rPr lang="en-US" u="sng" dirty="0"/>
              <a:t>architecture-centric</a:t>
            </a:r>
            <a:r>
              <a:rPr lang="en-US" dirty="0"/>
              <a:t>, and </a:t>
            </a:r>
            <a:r>
              <a:rPr lang="en-US" u="sng" dirty="0"/>
              <a:t>iterative and incremental</a:t>
            </a:r>
            <a:r>
              <a:rPr lang="en-US" dirty="0"/>
              <a:t>. </a:t>
            </a:r>
          </a:p>
          <a:p>
            <a:pPr algn="just"/>
            <a:r>
              <a:rPr lang="en-US" i="1" dirty="0"/>
              <a:t>Use case </a:t>
            </a:r>
            <a:r>
              <a:rPr lang="en-US" dirty="0"/>
              <a:t>is a formal way of representing the way a business system interacts with its environment. </a:t>
            </a:r>
          </a:p>
          <a:p>
            <a:pPr algn="just"/>
            <a:r>
              <a:rPr lang="en-US" i="1" dirty="0"/>
              <a:t>Use case</a:t>
            </a:r>
            <a:r>
              <a:rPr lang="en-US" dirty="0"/>
              <a:t> is a high-level overview of the business processes in a business information system. </a:t>
            </a:r>
          </a:p>
          <a:p>
            <a:pPr algn="just"/>
            <a:r>
              <a:rPr lang="en-US" i="1" dirty="0"/>
              <a:t>Use cases</a:t>
            </a:r>
            <a:r>
              <a:rPr lang="en-US" dirty="0"/>
              <a:t> represent the entire basis for an object-oriented system. </a:t>
            </a:r>
          </a:p>
          <a:p>
            <a:pPr algn="just"/>
            <a:r>
              <a:rPr lang="en-US" i="1" dirty="0"/>
              <a:t>Use cases</a:t>
            </a:r>
            <a:r>
              <a:rPr lang="en-US" dirty="0"/>
              <a:t> can document the current system (i.e., as-is system) or the new system being developed (i.e., to-be system). </a:t>
            </a:r>
          </a:p>
          <a:p>
            <a:pPr algn="just"/>
            <a:r>
              <a:rPr lang="en-US" i="1" dirty="0"/>
              <a:t>Use cases</a:t>
            </a:r>
            <a:r>
              <a:rPr lang="en-US" dirty="0"/>
              <a:t> also form the foundation for testing and user-interface design 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System modeling is the process of developing abstract models of a system, with each model presenting a different view or perspective of that system. </a:t>
            </a:r>
          </a:p>
          <a:p>
            <a:r>
              <a:rPr lang="en-US" dirty="0"/>
              <a:t>System modeling has now come to mean representing a system using some kind of graphical notation, which is now almost always based on notations in the Unified Modeling Language (UML). </a:t>
            </a:r>
          </a:p>
          <a:p>
            <a:r>
              <a:rPr lang="en-GB" dirty="0"/>
              <a:t>System modelling helps the analyst to understand the functionality of the system and models are used to communicate with customers.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9DA09-039A-A841-BA90-58CFCFBF8E0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4349697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external perspective, where you model the context or environment of the system.</a:t>
            </a:r>
            <a:endParaRPr lang="en-GB" dirty="0"/>
          </a:p>
          <a:p>
            <a:r>
              <a:rPr lang="en-US" dirty="0"/>
              <a:t>A structural perspective, where you model the organization of a system or the structure of the data that is processed by the system.</a:t>
            </a:r>
            <a:endParaRPr lang="en-GB" dirty="0"/>
          </a:p>
          <a:p>
            <a:r>
              <a:rPr lang="en-US" dirty="0"/>
              <a:t>A behavioral perspective, where you model the dynamic behavior of the system and how it responds to events. </a:t>
            </a:r>
            <a:endParaRPr lang="en-GB" dirty="0"/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9DA09-039A-A841-BA90-58CFCFBF8E0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828136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UML diagram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Use case diagrams, which show the interactions between a system and its environment.</a:t>
            </a:r>
          </a:p>
          <a:p>
            <a:r>
              <a:rPr lang="en-US" dirty="0">
                <a:solidFill>
                  <a:srgbClr val="FF0000"/>
                </a:solidFill>
              </a:rPr>
              <a:t>Activity diagrams, which show the activities involved in a process or in data processing .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Class diagrams, which show the object classes in the system and the associations between these classes. 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Sequence diagrams, which show interactions between actors and the system and between system components.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State diagrams, which show how the system reacts to internal and external events. </a:t>
            </a:r>
            <a:endParaRPr lang="en-GB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Chapter 5 System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C9DA09-039A-A841-BA90-58CFCFBF8E01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30/10/2014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62866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Introduction(</a:t>
            </a:r>
            <a:r>
              <a:rPr lang="en-US" dirty="0" err="1"/>
              <a:t>Cnt’d</a:t>
            </a:r>
            <a:r>
              <a:rPr lang="en-US" dirty="0"/>
              <a:t>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From an architecture-centric perspective, use-case modeling supports the creation of an external or functional view of a business process in that it shows how the users view the process rather than the internal mechanisms by which the process and supporting systems operate.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B347F-5038-41A8-84D6-1416E88477E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157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2611</TotalTime>
  <Words>886</Words>
  <Application>Microsoft Office PowerPoint</Application>
  <PresentationFormat>Widescreen</PresentationFormat>
  <Paragraphs>96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Times New Roman</vt:lpstr>
      <vt:lpstr>Tw Cen MT</vt:lpstr>
      <vt:lpstr>Wingdings</vt:lpstr>
      <vt:lpstr>Droplet</vt:lpstr>
      <vt:lpstr>SE10 slides</vt:lpstr>
      <vt:lpstr>Software Engineering I </vt:lpstr>
      <vt:lpstr>Chapter 4  Functional Modeling(I)</vt:lpstr>
      <vt:lpstr>Steps(I) </vt:lpstr>
      <vt:lpstr>Steps(II) </vt:lpstr>
      <vt:lpstr>Introduction </vt:lpstr>
      <vt:lpstr>System modeling</vt:lpstr>
      <vt:lpstr>System perspectives</vt:lpstr>
      <vt:lpstr>UML diagram types</vt:lpstr>
      <vt:lpstr>Introduction(Cnt’d) </vt:lpstr>
      <vt:lpstr>Introduction(Cnt’d) </vt:lpstr>
      <vt:lpstr>Introduction(Cnt’d) </vt:lpstr>
      <vt:lpstr>Use-case Diagram</vt:lpstr>
      <vt:lpstr>Let’s start</vt:lpstr>
      <vt:lpstr>Elements of Use-Case Diagrams(I)</vt:lpstr>
      <vt:lpstr>Elements of Use-Case Diagrams(II)</vt:lpstr>
      <vt:lpstr>First Example </vt:lpstr>
      <vt:lpstr>PowerPoint Presentation</vt:lpstr>
      <vt:lpstr>Second example</vt:lpstr>
      <vt:lpstr>What should you do for your project?</vt:lpstr>
      <vt:lpstr>Reference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drmahmoodzadeh</dc:creator>
  <cp:lastModifiedBy>elham mahmoudzadeh</cp:lastModifiedBy>
  <cp:revision>175</cp:revision>
  <dcterms:created xsi:type="dcterms:W3CDTF">2017-08-12T07:11:04Z</dcterms:created>
  <dcterms:modified xsi:type="dcterms:W3CDTF">2024-11-08T06:54:00Z</dcterms:modified>
</cp:coreProperties>
</file>