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46" r:id="rId1"/>
  </p:sldMasterIdLst>
  <p:notesMasterIdLst>
    <p:notesMasterId r:id="rId31"/>
  </p:notesMasterIdLst>
  <p:sldIdLst>
    <p:sldId id="256" r:id="rId2"/>
    <p:sldId id="283" r:id="rId3"/>
    <p:sldId id="350" r:id="rId4"/>
    <p:sldId id="351" r:id="rId5"/>
    <p:sldId id="321" r:id="rId6"/>
    <p:sldId id="339" r:id="rId7"/>
    <p:sldId id="349" r:id="rId8"/>
    <p:sldId id="322" r:id="rId9"/>
    <p:sldId id="323" r:id="rId10"/>
    <p:sldId id="324" r:id="rId11"/>
    <p:sldId id="325" r:id="rId12"/>
    <p:sldId id="327" r:id="rId13"/>
    <p:sldId id="330" r:id="rId14"/>
    <p:sldId id="331" r:id="rId15"/>
    <p:sldId id="332" r:id="rId16"/>
    <p:sldId id="333" r:id="rId17"/>
    <p:sldId id="334" r:id="rId18"/>
    <p:sldId id="335" r:id="rId19"/>
    <p:sldId id="338" r:id="rId20"/>
    <p:sldId id="336" r:id="rId21"/>
    <p:sldId id="346" r:id="rId22"/>
    <p:sldId id="343" r:id="rId23"/>
    <p:sldId id="340" r:id="rId24"/>
    <p:sldId id="341" r:id="rId25"/>
    <p:sldId id="345" r:id="rId26"/>
    <p:sldId id="344" r:id="rId27"/>
    <p:sldId id="342" r:id="rId28"/>
    <p:sldId id="306" r:id="rId29"/>
    <p:sldId id="320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74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343" autoAdjust="0"/>
  </p:normalViewPr>
  <p:slideViewPr>
    <p:cSldViewPr snapToGrid="0">
      <p:cViewPr varScale="1">
        <p:scale>
          <a:sx n="97" d="100"/>
          <a:sy n="97" d="100"/>
        </p:scale>
        <p:origin x="45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64B1B9-F707-449C-AA0F-801B783A3D4A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EB47EE-CFD6-437A-A54A-D6A2814D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206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EB47EE-CFD6-437A-A54A-D6A2814D521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18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saturation sat="13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79906" y="0"/>
            <a:ext cx="6746518" cy="6746518"/>
          </a:xfrm>
          <a:prstGeom prst="rect">
            <a:avLst/>
          </a:prstGeom>
          <a:effectLst>
            <a:reflection stA="0" endPos="0" dir="5400000" sy="-100000" algn="bl" rotWithShape="0"/>
            <a:softEdge rad="25400"/>
          </a:effectLst>
        </p:spPr>
      </p:pic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 cap="none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 cap="none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25FBF-66C6-4E9F-BC05-329833168C51}" type="datetime1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782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86B3A-D4E7-4741-A00D-97271675DFAA}" type="datetime1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201075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86B3A-D4E7-4741-A00D-97271675DFAA}" type="datetime1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533138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86B3A-D4E7-4741-A00D-97271675DFAA}" type="datetime1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77479372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86B3A-D4E7-4741-A00D-97271675DFAA}" type="datetime1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95391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86B3A-D4E7-4741-A00D-97271675DFAA}" type="datetime1">
              <a:rPr lang="en-US" smtClean="0"/>
              <a:t>11/11/2024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042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86B3A-D4E7-4741-A00D-97271675DFAA}" type="datetime1">
              <a:rPr lang="en-US" smtClean="0"/>
              <a:t>11/11/2024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14576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EEF1E-E36A-4A51-B418-147CAEF304E3}" type="datetime1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9222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D0398-8B27-4288-91ED-82FCE5212909}" type="datetime1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736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saturation sat="13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79906" y="94887"/>
            <a:ext cx="6746518" cy="6746518"/>
          </a:xfrm>
          <a:prstGeom prst="rect">
            <a:avLst/>
          </a:prstGeom>
          <a:effectLst>
            <a:reflection stA="0" endPos="0" dir="5400000" sy="-100000" algn="bl" rotWithShape="0"/>
            <a:softEdge rad="25400"/>
          </a:effectLst>
        </p:spPr>
      </p:pic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none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 hasCustomPrompt="1"/>
          </p:nvPr>
        </p:nvSpPr>
        <p:spPr>
          <a:xfrm>
            <a:off x="913774" y="2367092"/>
            <a:ext cx="10363826" cy="3424107"/>
          </a:xfrm>
        </p:spPr>
        <p:txBody>
          <a:bodyPr/>
          <a:lstStyle>
            <a:lvl1pPr>
              <a:defRPr cap="none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cap="none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cap="none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cap="none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cap="none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2F464-B4F2-486B-93A5-D0A529C8A213}" type="datetime1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58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8857-6D60-4828-9130-81C1813D7ED8}" type="datetime1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481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17D3B-1465-46A1-AB7B-1B9673E73B46}" type="datetime1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065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7ABE0-A761-461E-B96D-6CD813220667}" type="datetime1">
              <a:rPr lang="en-US" smtClean="0"/>
              <a:t>11/11/2024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660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19C26-847B-4BA3-8002-96772053819E}" type="datetime1">
              <a:rPr lang="en-US" smtClean="0"/>
              <a:t>11/11/2024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166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065B9-DE50-46DE-8BE3-7A570826BE1C}" type="datetime1">
              <a:rPr lang="en-US" smtClean="0"/>
              <a:t>11/11/2024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627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0FA73-3087-4522-ACC1-BFD7F2C12FD1}" type="datetime1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563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49399-D4CD-47F9-953E-18695FF53436}" type="datetime1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004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5286B3A-D4E7-4741-A00D-97271675DFAA}" type="datetime1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744B347F-5038-41A8-84D6-1416E8847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002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7" r:id="rId1"/>
    <p:sldLayoutId id="2147483848" r:id="rId2"/>
    <p:sldLayoutId id="2147483849" r:id="rId3"/>
    <p:sldLayoutId id="2147483850" r:id="rId4"/>
    <p:sldLayoutId id="2147483851" r:id="rId5"/>
    <p:sldLayoutId id="2147483852" r:id="rId6"/>
    <p:sldLayoutId id="2147483853" r:id="rId7"/>
    <p:sldLayoutId id="2147483854" r:id="rId8"/>
    <p:sldLayoutId id="2147483855" r:id="rId9"/>
    <p:sldLayoutId id="2147483856" r:id="rId10"/>
    <p:sldLayoutId id="2147483857" r:id="rId11"/>
    <p:sldLayoutId id="2147483858" r:id="rId12"/>
    <p:sldLayoutId id="2147483859" r:id="rId13"/>
    <p:sldLayoutId id="2147483860" r:id="rId14"/>
    <p:sldLayoutId id="2147483861" r:id="rId15"/>
    <p:sldLayoutId id="2147483862" r:id="rId16"/>
    <p:sldLayoutId id="2147483863" r:id="rId17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mahmoudzadeh@cc.iut.ac.i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Software Engineering I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4068763"/>
            <a:ext cx="9144000" cy="2032280"/>
          </a:xfrm>
        </p:spPr>
        <p:txBody>
          <a:bodyPr>
            <a:norm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Dr.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Elham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Mahmoudzadeh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Isfahan University of Technology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hlinkClick r:id="rId3"/>
              </a:rPr>
              <a:t>mahmoudzadeh@iut.ac.ir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2024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61151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Elements of an Activity Diagram(III)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5026" y="2583441"/>
            <a:ext cx="10363200" cy="313061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7149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Actions and Activities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dirty="0"/>
              <a:t>Can represent manual or computerized behavior. </a:t>
            </a:r>
          </a:p>
          <a:p>
            <a:pPr algn="just"/>
            <a:r>
              <a:rPr lang="en-US" dirty="0"/>
              <a:t>Depicted in an activity diagram as a rounded rectangle.</a:t>
            </a:r>
          </a:p>
          <a:p>
            <a:pPr algn="just"/>
            <a:r>
              <a:rPr lang="en-US" dirty="0"/>
              <a:t>They should have a name that begins with a verb and ends with a noun (e.g., Get Patient Information) </a:t>
            </a:r>
          </a:p>
          <a:p>
            <a:pPr algn="just"/>
            <a:r>
              <a:rPr lang="en-US" dirty="0"/>
              <a:t>Names should be short, yet contain enough information so that the reader can easily understand exactly what they do. </a:t>
            </a:r>
          </a:p>
          <a:p>
            <a:pPr algn="just"/>
            <a:r>
              <a:rPr lang="en-US" dirty="0"/>
              <a:t>The only difference between an action and an activity is that an activity can be decomposed further into a set of activities and/or actions, whereas an action represents a simple non-decomposable piece of the overall behavior being modeled. </a:t>
            </a:r>
          </a:p>
          <a:p>
            <a:pPr algn="just"/>
            <a:r>
              <a:rPr lang="en-US" dirty="0"/>
              <a:t>In most cases, each activity is associated with a use case.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9783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Control Flows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i="1" dirty="0"/>
              <a:t>Control flows </a:t>
            </a:r>
            <a:r>
              <a:rPr lang="en-US" dirty="0"/>
              <a:t>model the paths of execution through a business process. </a:t>
            </a:r>
          </a:p>
          <a:p>
            <a:r>
              <a:rPr lang="en-US" dirty="0"/>
              <a:t>A control flow is portrayed as a solid line with an arrowhead on it showing the direction of flow. </a:t>
            </a:r>
          </a:p>
          <a:p>
            <a:r>
              <a:rPr lang="en-US" dirty="0"/>
              <a:t>Control flows can be attached only to actions or activities.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6003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Initial node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Portrays the beginning of a set of actions or activities. </a:t>
            </a:r>
          </a:p>
          <a:p>
            <a:r>
              <a:rPr lang="en-US" dirty="0"/>
              <a:t>Is shown as a small filled-in circle.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3905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final-activity node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Is used to stop the process being modeled. </a:t>
            </a:r>
          </a:p>
          <a:p>
            <a:pPr algn="just"/>
            <a:r>
              <a:rPr lang="en-US" dirty="0"/>
              <a:t>Any time a final-activity node is reached, all actions and activities are ended immediately,  regardless of whether they are completed. </a:t>
            </a:r>
          </a:p>
          <a:p>
            <a:pPr algn="just"/>
            <a:r>
              <a:rPr lang="en-US" dirty="0"/>
              <a:t>Is represented as a circle surrounding a small, filled-in circle.</a:t>
            </a:r>
          </a:p>
          <a:p>
            <a:pPr marL="0" indent="0" algn="just">
              <a:buNone/>
            </a:pP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9698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Final-flow node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Is similar to a final-activity node, except that it stops a specific path of execution through the business process but allows the other concurrent or parallel paths to continue. </a:t>
            </a:r>
          </a:p>
          <a:p>
            <a:r>
              <a:rPr lang="en-US" dirty="0"/>
              <a:t>Is shown as a small circle with an X in it.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4008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Decision node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Is used to represent the actual test condition that determines which of the paths exiting the decision node is to be traversed. </a:t>
            </a:r>
          </a:p>
          <a:p>
            <a:pPr algn="just"/>
            <a:r>
              <a:rPr lang="en-US" dirty="0"/>
              <a:t>In this case, each exiting path must be labeled with a guard condition. </a:t>
            </a:r>
          </a:p>
          <a:p>
            <a:pPr algn="just"/>
            <a:r>
              <a:rPr lang="en-US" dirty="0"/>
              <a:t>A </a:t>
            </a:r>
            <a:r>
              <a:rPr lang="en-US" i="1" dirty="0"/>
              <a:t>guard condition </a:t>
            </a:r>
            <a:r>
              <a:rPr lang="en-US" dirty="0"/>
              <a:t>represents the value of the test for that particular path to be executed.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307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Merge node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Is used to bring back together multiple mutually exclusive paths that have been split based on earlier.</a:t>
            </a:r>
          </a:p>
          <a:p>
            <a:pPr algn="just"/>
            <a:r>
              <a:rPr lang="en-US" dirty="0"/>
              <a:t> However, sometimes, for clarity, it is better not to use a merge node.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3818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Fork</a:t>
            </a:r>
            <a:r>
              <a:rPr lang="en-US" b="1" dirty="0"/>
              <a:t> and </a:t>
            </a:r>
            <a:r>
              <a:rPr lang="en-US" b="1" u="sng" dirty="0"/>
              <a:t>Join</a:t>
            </a:r>
            <a:r>
              <a:rPr lang="en-US" b="1" dirty="0"/>
              <a:t> nodes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The fork and join nodes allow parallel and concurrent processes to be modeled .</a:t>
            </a:r>
          </a:p>
          <a:p>
            <a:pPr algn="just"/>
            <a:r>
              <a:rPr lang="en-US" dirty="0"/>
              <a:t>The </a:t>
            </a:r>
            <a:r>
              <a:rPr lang="en-US" i="1" dirty="0"/>
              <a:t>fork node </a:t>
            </a:r>
            <a:r>
              <a:rPr lang="en-US" dirty="0"/>
              <a:t>is used to split the behavior of the business process into multiple parallel or concurrent flows. Unlike the decision node, the paths are not mutually exclusive.</a:t>
            </a:r>
          </a:p>
          <a:p>
            <a:pPr algn="just"/>
            <a:r>
              <a:rPr lang="en-US" dirty="0"/>
              <a:t>The </a:t>
            </a:r>
            <a:r>
              <a:rPr lang="en-US" i="1" dirty="0"/>
              <a:t>join node </a:t>
            </a:r>
            <a:r>
              <a:rPr lang="en-US" dirty="0"/>
              <a:t>simply brings back together the separate parallel or concurrent flows in the business process into a single flow.</a:t>
            </a:r>
          </a:p>
          <a:p>
            <a:pPr marL="0" indent="0" algn="just">
              <a:buNone/>
            </a:pPr>
            <a:endParaRPr lang="en-US" dirty="0"/>
          </a:p>
          <a:p>
            <a:pPr algn="just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4930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Swimlanes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However, there are times when it helps to break up an activity diagram in such a way that it can be used to assign responsibility to objects or individuals who would actually perform the activity. This is especially useful when modeling a business workflow and is accomplished through the use of </a:t>
            </a:r>
            <a:r>
              <a:rPr lang="en-US" i="1" dirty="0" err="1"/>
              <a:t>swimlanes</a:t>
            </a:r>
            <a:r>
              <a:rPr lang="en-US" i="1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637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Chapter 4 </a:t>
            </a:r>
            <a:br>
              <a:rPr lang="en-US" b="1" dirty="0"/>
            </a:br>
            <a:r>
              <a:rPr lang="en-US" b="1" dirty="0"/>
              <a:t>Functional Modeling(II)</a:t>
            </a:r>
          </a:p>
        </p:txBody>
      </p:sp>
    </p:spTree>
    <p:extLst>
      <p:ext uri="{BB962C8B-B14F-4D97-AF65-F5344CB8AC3E}">
        <p14:creationId xmlns:p14="http://schemas.microsoft.com/office/powerpoint/2010/main" val="38530543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20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5870" y="355555"/>
            <a:ext cx="388919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7493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21</a:t>
            </a:fld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7036" y="238055"/>
            <a:ext cx="6824472" cy="6545923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6418218" y="3605348"/>
            <a:ext cx="1306285" cy="63572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5420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3370217" y="618517"/>
            <a:ext cx="4959787" cy="5751816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4497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Object nodes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Activities and actions typically modify or transform objects. </a:t>
            </a:r>
            <a:r>
              <a:rPr lang="en-US" i="1" dirty="0"/>
              <a:t>Object nodes </a:t>
            </a:r>
            <a:r>
              <a:rPr lang="en-US" dirty="0"/>
              <a:t>model these objects in an activity diagram. </a:t>
            </a:r>
          </a:p>
          <a:p>
            <a:r>
              <a:rPr lang="en-US" dirty="0"/>
              <a:t>The name of the class of the object is written inside the rectangle. </a:t>
            </a:r>
          </a:p>
          <a:p>
            <a:r>
              <a:rPr lang="en-US" dirty="0"/>
              <a:t>Essentially, object nodes represent the flow of information from one activity to another activity.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4922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Object Flows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i="1" dirty="0"/>
              <a:t>Object flows </a:t>
            </a:r>
            <a:r>
              <a:rPr lang="en-US" dirty="0"/>
              <a:t>model the flow of objects through a business process. </a:t>
            </a:r>
          </a:p>
          <a:p>
            <a:r>
              <a:rPr lang="en-US" dirty="0"/>
              <a:t>Because activities and actions modify or transform objects, object flows are necessary to show the actual objects that flow into and out of the actions or activities. </a:t>
            </a:r>
          </a:p>
          <a:p>
            <a:r>
              <a:rPr lang="en-US" dirty="0"/>
              <a:t>An object flow is depicted as a dashed line with an arrowhead on it showing the direction of flow. 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An individual object flow must be attached to an action or activity on one end and an object node on the other end.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8884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25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1746" y="200297"/>
            <a:ext cx="8754372" cy="6657703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6392092" y="862148"/>
            <a:ext cx="1245325" cy="63572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6639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26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287" y="396971"/>
            <a:ext cx="6400800" cy="6363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1558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Control Nodes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Initial, </a:t>
            </a:r>
          </a:p>
          <a:p>
            <a:r>
              <a:rPr lang="en-US" dirty="0"/>
              <a:t>Final-activity, </a:t>
            </a:r>
          </a:p>
          <a:p>
            <a:r>
              <a:rPr lang="en-US" dirty="0"/>
              <a:t>Final-flow, </a:t>
            </a:r>
          </a:p>
          <a:p>
            <a:r>
              <a:rPr lang="en-US" dirty="0"/>
              <a:t>Decision, </a:t>
            </a:r>
          </a:p>
          <a:p>
            <a:r>
              <a:rPr lang="en-US" dirty="0"/>
              <a:t>Merge, </a:t>
            </a:r>
          </a:p>
          <a:p>
            <a:r>
              <a:rPr lang="en-US" dirty="0"/>
              <a:t>Fork, </a:t>
            </a:r>
          </a:p>
          <a:p>
            <a:r>
              <a:rPr lang="en-US" dirty="0"/>
              <a:t>Join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7719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accent2">
                <a:lumMod val="75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</a:t>
            </a:r>
            <a:r>
              <a:rPr lang="en-US"/>
              <a:t>should you do </a:t>
            </a:r>
            <a:r>
              <a:rPr lang="en-US" dirty="0"/>
              <a:t>for </a:t>
            </a:r>
            <a:r>
              <a:rPr lang="en-US"/>
              <a:t>your project?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4129502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Create</a:t>
            </a:r>
            <a:r>
              <a:rPr lang="fa-IR" dirty="0"/>
              <a:t> </a:t>
            </a:r>
            <a:r>
              <a:rPr lang="en-US" dirty="0"/>
              <a:t>Activity diagram.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i="1" dirty="0"/>
              <a:t>We will work in the lab.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7621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altLang="en-US" b="1" dirty="0">
                <a:solidFill>
                  <a:schemeClr val="tx2"/>
                </a:solidFill>
              </a:rPr>
              <a:t>Dennis, </a:t>
            </a:r>
            <a:r>
              <a:rPr lang="en-GB" altLang="en-US" b="1" dirty="0" err="1">
                <a:solidFill>
                  <a:schemeClr val="tx2"/>
                </a:solidFill>
              </a:rPr>
              <a:t>Wixon</a:t>
            </a:r>
            <a:r>
              <a:rPr lang="en-GB" altLang="en-US" b="1" dirty="0">
                <a:solidFill>
                  <a:schemeClr val="tx2"/>
                </a:solidFill>
              </a:rPr>
              <a:t>, </a:t>
            </a:r>
            <a:r>
              <a:rPr lang="en-GB" altLang="en-US" b="1" dirty="0" err="1">
                <a:solidFill>
                  <a:schemeClr val="tx2"/>
                </a:solidFill>
              </a:rPr>
              <a:t>Tegarden</a:t>
            </a:r>
            <a:r>
              <a:rPr lang="en-US" altLang="en-US" dirty="0"/>
              <a:t>, “</a:t>
            </a:r>
            <a:r>
              <a:rPr lang="en-US" b="1" dirty="0"/>
              <a:t>System Analysis and Design, An Object Oriented Approach with UML”, 5</a:t>
            </a:r>
            <a:r>
              <a:rPr lang="pt-BR" altLang="en-US" b="1" dirty="0"/>
              <a:t>th Edition, 2015.</a:t>
            </a:r>
          </a:p>
          <a:p>
            <a:r>
              <a:rPr lang="pt-BR" altLang="en-US" b="1" dirty="0"/>
              <a:t>Valacich, J. S., J. F. </a:t>
            </a:r>
            <a:r>
              <a:rPr lang="pt-BR" altLang="en-US" b="1"/>
              <a:t>George, “Modern systems analysis and design”, 8th Edition, 2017.</a:t>
            </a:r>
          </a:p>
          <a:p>
            <a:pPr marL="0" indent="0">
              <a:buNone/>
            </a:pPr>
            <a:endParaRPr lang="pt-BR" altLang="en-US" b="1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830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Steps(I)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4373342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Preparing proposal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Requirements determination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0000"/>
                </a:solidFill>
              </a:rPr>
              <a:t>User story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Abstract Business Process Modelling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00B050"/>
                </a:solidFill>
              </a:rPr>
              <a:t>Analysis</a:t>
            </a:r>
            <a:r>
              <a:rPr lang="en-US" dirty="0">
                <a:solidFill>
                  <a:srgbClr val="0070C0"/>
                </a:solidFill>
              </a:rPr>
              <a:t>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B050"/>
                </a:solidFill>
              </a:rPr>
              <a:t>Functional Modelling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70C0"/>
                </a:solidFill>
              </a:rPr>
              <a:t>Structural Modelling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70C0"/>
                </a:solidFill>
              </a:rPr>
              <a:t>Behavioral Modelling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44B347F-5038-41A8-84D6-1416E88477ED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6268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Steps(II)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5"/>
            </a:pPr>
            <a:r>
              <a:rPr lang="en-US" dirty="0">
                <a:solidFill>
                  <a:srgbClr val="0070C0"/>
                </a:solidFill>
              </a:rPr>
              <a:t>Design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70C0"/>
                </a:solidFill>
              </a:rPr>
              <a:t>Optimization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70C0"/>
                </a:solidFill>
              </a:rPr>
              <a:t>Database Management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70C0"/>
                </a:solidFill>
              </a:rPr>
              <a:t>User Interface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70C0"/>
                </a:solidFill>
              </a:rPr>
              <a:t>Physical Architecture </a:t>
            </a:r>
          </a:p>
          <a:p>
            <a:pPr marL="800100" lvl="1" indent="-342900">
              <a:buFont typeface="+mj-lt"/>
              <a:buAutoNum type="arabicPeriod" startAt="5"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44B347F-5038-41A8-84D6-1416E88477ED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2937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Process Modelling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4277548"/>
          </a:xfrm>
        </p:spPr>
        <p:txBody>
          <a:bodyPr>
            <a:normAutofit/>
          </a:bodyPr>
          <a:lstStyle/>
          <a:p>
            <a:r>
              <a:rPr lang="en-US" dirty="0"/>
              <a:t>Business process models describe the different activities that, when combined, support a business process. </a:t>
            </a:r>
          </a:p>
          <a:p>
            <a:r>
              <a:rPr lang="en-US" dirty="0"/>
              <a:t>From an object-oriented perspective, these processes cut across multiple roles.</a:t>
            </a:r>
          </a:p>
          <a:p>
            <a:pPr marL="0" indent="0" algn="ctr">
              <a:buNone/>
            </a:pPr>
            <a:endParaRPr lang="en-US" sz="2800" dirty="0"/>
          </a:p>
          <a:p>
            <a:pPr marL="0" indent="0" algn="ctr">
              <a:buNone/>
            </a:pPr>
            <a:r>
              <a:rPr lang="en-US" sz="2800" dirty="0"/>
              <a:t>Activity diagrams are used to model the behavior in a business process.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017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Activity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It can be used to model everything from a high-level business workflow.</a:t>
            </a:r>
          </a:p>
          <a:p>
            <a:r>
              <a:rPr lang="en-US" dirty="0"/>
              <a:t>Can model a business process independent of any object implementation.</a:t>
            </a:r>
          </a:p>
          <a:p>
            <a:r>
              <a:rPr lang="en-US" dirty="0"/>
              <a:t>It can be used at a high level as well as at a low level of abstraction. </a:t>
            </a:r>
          </a:p>
          <a:p>
            <a:pPr algn="just"/>
            <a:r>
              <a:rPr lang="en-US" dirty="0"/>
              <a:t>At a conceptual level, an activity is a task that needs to be done, whether by a human or a computer. </a:t>
            </a:r>
          </a:p>
          <a:p>
            <a:pPr algn="just"/>
            <a:r>
              <a:rPr lang="en-US" dirty="0"/>
              <a:t>At an implementation level, an activity is a method or a class.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512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use an activity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947739"/>
          </a:xfrm>
        </p:spPr>
        <p:txBody>
          <a:bodyPr>
            <a:normAutofit/>
          </a:bodyPr>
          <a:lstStyle/>
          <a:p>
            <a:r>
              <a:rPr lang="en-US" dirty="0"/>
              <a:t>It should be used only when it adds value to the project. </a:t>
            </a:r>
          </a:p>
          <a:p>
            <a:r>
              <a:rPr lang="en-US" dirty="0"/>
              <a:t>Ask the following question: Does it add value or is it redundant? </a:t>
            </a:r>
          </a:p>
          <a:p>
            <a:r>
              <a:rPr lang="en-US" dirty="0"/>
              <a:t>An activity diagram can be used to accomplish the following tasks.</a:t>
            </a:r>
            <a:br>
              <a:rPr lang="en-US" dirty="0"/>
            </a:br>
            <a:r>
              <a:rPr lang="en-US" sz="1900" dirty="0"/>
              <a:t>1. Depict the flow of control from activity to activity.</a:t>
            </a:r>
            <a:br>
              <a:rPr lang="en-US" sz="1900" dirty="0"/>
            </a:br>
            <a:r>
              <a:rPr lang="en-US" sz="1900" dirty="0"/>
              <a:t>2. Help in use case analysis to understand what actions need to take place.</a:t>
            </a:r>
            <a:br>
              <a:rPr lang="en-US" sz="1900" dirty="0"/>
            </a:br>
            <a:r>
              <a:rPr lang="en-US" sz="1900" dirty="0"/>
              <a:t>3. Help in identifying extensions in a use case.</a:t>
            </a:r>
            <a:br>
              <a:rPr lang="en-US" sz="1900" dirty="0"/>
            </a:br>
            <a:r>
              <a:rPr lang="en-US" sz="1900" dirty="0"/>
              <a:t>4. Model work flow and business processes.</a:t>
            </a:r>
            <a:br>
              <a:rPr lang="en-US" sz="1900" dirty="0"/>
            </a:br>
            <a:r>
              <a:rPr lang="en-US" sz="1900" dirty="0"/>
              <a:t>5. Model the sequential and concurrent steps in a computation process.</a:t>
            </a:r>
            <a:br>
              <a:rPr lang="en-US" sz="1900" dirty="0"/>
            </a:br>
            <a:endParaRPr lang="en-US" sz="19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361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Elements of an Activity Diagram(I)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287" y="2095773"/>
            <a:ext cx="10972800" cy="4469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396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Elements of an Activity Diagram(II)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741013" y="2366963"/>
            <a:ext cx="10709973" cy="4347346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460751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4479</TotalTime>
  <Words>1076</Words>
  <Application>Microsoft Office PowerPoint</Application>
  <PresentationFormat>Widescreen</PresentationFormat>
  <Paragraphs>128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Times New Roman</vt:lpstr>
      <vt:lpstr>Tw Cen MT</vt:lpstr>
      <vt:lpstr>Wingdings</vt:lpstr>
      <vt:lpstr>Droplet</vt:lpstr>
      <vt:lpstr>Software Engineering I </vt:lpstr>
      <vt:lpstr>Chapter 4  Functional Modeling(II)</vt:lpstr>
      <vt:lpstr>Steps(I) </vt:lpstr>
      <vt:lpstr>Steps(II) </vt:lpstr>
      <vt:lpstr>Business Process Modelling</vt:lpstr>
      <vt:lpstr>Activity diagram</vt:lpstr>
      <vt:lpstr>When to use an activity diagram</vt:lpstr>
      <vt:lpstr>Elements of an Activity Diagram(I)</vt:lpstr>
      <vt:lpstr>Elements of an Activity Diagram(II)</vt:lpstr>
      <vt:lpstr>Elements of an Activity Diagram(III)</vt:lpstr>
      <vt:lpstr>Actions and Activities</vt:lpstr>
      <vt:lpstr>Control Flows</vt:lpstr>
      <vt:lpstr>Initial node</vt:lpstr>
      <vt:lpstr>final-activity node</vt:lpstr>
      <vt:lpstr>Final-flow node</vt:lpstr>
      <vt:lpstr>Decision node</vt:lpstr>
      <vt:lpstr>Merge node </vt:lpstr>
      <vt:lpstr>Fork and Join nodes</vt:lpstr>
      <vt:lpstr>Swimlanes</vt:lpstr>
      <vt:lpstr>PowerPoint Presentation</vt:lpstr>
      <vt:lpstr>PowerPoint Presentation</vt:lpstr>
      <vt:lpstr>PowerPoint Presentation</vt:lpstr>
      <vt:lpstr>Object nodes</vt:lpstr>
      <vt:lpstr>Object Flows</vt:lpstr>
      <vt:lpstr>PowerPoint Presentation</vt:lpstr>
      <vt:lpstr>PowerPoint Presentation</vt:lpstr>
      <vt:lpstr>Control Nodes</vt:lpstr>
      <vt:lpstr>What should you do for your project?</vt:lpstr>
      <vt:lpstr>Reference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engineering</dc:title>
  <dc:creator>drmahmoodzadeh</dc:creator>
  <cp:lastModifiedBy>elham mahmoudzadeh</cp:lastModifiedBy>
  <cp:revision>195</cp:revision>
  <dcterms:created xsi:type="dcterms:W3CDTF">2017-08-12T07:11:04Z</dcterms:created>
  <dcterms:modified xsi:type="dcterms:W3CDTF">2024-11-11T04:42:09Z</dcterms:modified>
</cp:coreProperties>
</file>