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38"/>
  </p:notesMasterIdLst>
  <p:sldIdLst>
    <p:sldId id="256" r:id="rId2"/>
    <p:sldId id="283" r:id="rId3"/>
    <p:sldId id="383" r:id="rId4"/>
    <p:sldId id="384" r:id="rId5"/>
    <p:sldId id="321" r:id="rId6"/>
    <p:sldId id="349" r:id="rId7"/>
    <p:sldId id="350" r:id="rId8"/>
    <p:sldId id="351" r:id="rId9"/>
    <p:sldId id="352" r:id="rId10"/>
    <p:sldId id="353" r:id="rId11"/>
    <p:sldId id="354" r:id="rId12"/>
    <p:sldId id="355" r:id="rId13"/>
    <p:sldId id="356" r:id="rId14"/>
    <p:sldId id="357" r:id="rId15"/>
    <p:sldId id="358" r:id="rId16"/>
    <p:sldId id="378" r:id="rId17"/>
    <p:sldId id="359" r:id="rId18"/>
    <p:sldId id="379" r:id="rId19"/>
    <p:sldId id="360" r:id="rId20"/>
    <p:sldId id="362" r:id="rId21"/>
    <p:sldId id="361" r:id="rId22"/>
    <p:sldId id="364" r:id="rId23"/>
    <p:sldId id="366" r:id="rId24"/>
    <p:sldId id="367" r:id="rId25"/>
    <p:sldId id="369" r:id="rId26"/>
    <p:sldId id="380" r:id="rId27"/>
    <p:sldId id="370" r:id="rId28"/>
    <p:sldId id="371" r:id="rId29"/>
    <p:sldId id="373" r:id="rId30"/>
    <p:sldId id="374" r:id="rId31"/>
    <p:sldId id="381" r:id="rId32"/>
    <p:sldId id="382" r:id="rId33"/>
    <p:sldId id="375" r:id="rId34"/>
    <p:sldId id="376" r:id="rId35"/>
    <p:sldId id="306" r:id="rId36"/>
    <p:sldId id="3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97" d="100"/>
          <a:sy n="97" d="100"/>
        </p:scale>
        <p:origin x="45"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a:solidFill>
                  <a:schemeClr val="tx1">
                    <a:lumMod val="75000"/>
                    <a:lumOff val="25000"/>
                  </a:schemeClr>
                </a:solidFill>
              </a:rPr>
              <a:t>2024</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Use Cases</a:t>
            </a:r>
            <a:endParaRPr lang="en-US" dirty="0"/>
          </a:p>
        </p:txBody>
      </p:sp>
      <p:sp>
        <p:nvSpPr>
          <p:cNvPr id="3" name="Content Placeholder 2"/>
          <p:cNvSpPr>
            <a:spLocks noGrp="1"/>
          </p:cNvSpPr>
          <p:nvPr>
            <p:ph sz="quarter" idx="13"/>
          </p:nvPr>
        </p:nvSpPr>
        <p:spPr/>
        <p:txBody>
          <a:bodyPr/>
          <a:lstStyle/>
          <a:p>
            <a:r>
              <a:rPr lang="en-US" dirty="0"/>
              <a:t>Classify a use case based on </a:t>
            </a:r>
            <a:r>
              <a:rPr lang="en-US" u="sng" dirty="0"/>
              <a:t>the purpose of the use case </a:t>
            </a:r>
            <a:r>
              <a:rPr lang="en-US" dirty="0"/>
              <a:t>and </a:t>
            </a:r>
            <a:r>
              <a:rPr lang="en-US" u="sng" dirty="0"/>
              <a:t>the amount of information that</a:t>
            </a:r>
            <a:br>
              <a:rPr lang="en-US" u="sng" dirty="0"/>
            </a:br>
            <a:r>
              <a:rPr lang="en-US" u="sng" dirty="0"/>
              <a:t>the use case contains</a:t>
            </a:r>
            <a:r>
              <a:rPr lang="en-US" dirty="0"/>
              <a:t>: </a:t>
            </a:r>
            <a:r>
              <a:rPr lang="en-US" dirty="0">
                <a:solidFill>
                  <a:srgbClr val="00B050"/>
                </a:solidFill>
              </a:rPr>
              <a:t>overview</a:t>
            </a:r>
            <a:r>
              <a:rPr lang="en-US" dirty="0"/>
              <a:t> versus </a:t>
            </a:r>
            <a:r>
              <a:rPr lang="en-US" dirty="0">
                <a:solidFill>
                  <a:srgbClr val="00B050"/>
                </a:solidFill>
              </a:rPr>
              <a:t>detail</a:t>
            </a:r>
            <a:r>
              <a:rPr lang="en-US" dirty="0"/>
              <a:t> and </a:t>
            </a:r>
            <a:r>
              <a:rPr lang="en-US" dirty="0">
                <a:solidFill>
                  <a:srgbClr val="7030A0"/>
                </a:solidFill>
              </a:rPr>
              <a:t>essential</a:t>
            </a:r>
            <a:r>
              <a:rPr lang="en-US" dirty="0"/>
              <a:t> versus </a:t>
            </a:r>
            <a:r>
              <a:rPr lang="en-US" dirty="0">
                <a:solidFill>
                  <a:srgbClr val="7030A0"/>
                </a:solidFill>
              </a:rPr>
              <a:t>real</a:t>
            </a:r>
            <a:r>
              <a:rPr lang="en-US" dirty="0"/>
              <a:t>.</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223740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Overview use case </a:t>
            </a:r>
            <a:r>
              <a:rPr lang="en-US" dirty="0"/>
              <a:t>vs. </a:t>
            </a:r>
            <a:r>
              <a:rPr lang="en-US" i="1" dirty="0"/>
              <a:t>detail use case </a:t>
            </a:r>
            <a:endParaRPr lang="en-US" dirty="0"/>
          </a:p>
        </p:txBody>
      </p:sp>
      <p:sp>
        <p:nvSpPr>
          <p:cNvPr id="3" name="Content Placeholder 2"/>
          <p:cNvSpPr>
            <a:spLocks noGrp="1"/>
          </p:cNvSpPr>
          <p:nvPr>
            <p:ph sz="quarter" idx="13"/>
          </p:nvPr>
        </p:nvSpPr>
        <p:spPr/>
        <p:txBody>
          <a:bodyPr>
            <a:normAutofit/>
          </a:bodyPr>
          <a:lstStyle/>
          <a:p>
            <a:pPr algn="just"/>
            <a:r>
              <a:rPr lang="en-US" i="1" dirty="0"/>
              <a:t>Over view use case </a:t>
            </a:r>
            <a:r>
              <a:rPr lang="en-US" dirty="0"/>
              <a:t>is used to enable the analyst and user to agree on a high-level overview of the requirements. </a:t>
            </a:r>
          </a:p>
          <a:p>
            <a:pPr lvl="1" algn="just"/>
            <a:r>
              <a:rPr lang="en-US" dirty="0"/>
              <a:t>Typically, overview use cases are created very early in the process of understanding the system requirements, and they document only basic information about the use case.</a:t>
            </a:r>
          </a:p>
          <a:p>
            <a:pPr lvl="1" algn="just"/>
            <a:r>
              <a:rPr lang="en-US" dirty="0"/>
              <a:t>These can easily be created immediately after the creation of the use-case diagram.</a:t>
            </a:r>
          </a:p>
          <a:p>
            <a:pPr algn="just"/>
            <a:r>
              <a:rPr lang="en-US" dirty="0"/>
              <a:t>A </a:t>
            </a:r>
            <a:r>
              <a:rPr lang="en-US" i="1" dirty="0"/>
              <a:t>detail use case </a:t>
            </a:r>
            <a:r>
              <a:rPr lang="en-US" dirty="0"/>
              <a:t>typically documents, as far as possible, all the information needed for the use case. </a:t>
            </a:r>
          </a:p>
          <a:p>
            <a:pPr lvl="1" algn="just"/>
            <a:r>
              <a:rPr lang="en-US" dirty="0"/>
              <a:t>These can be based on the activities and control flows contained in the activity diagrams.</a:t>
            </a:r>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408686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Essential use case </a:t>
            </a:r>
            <a:r>
              <a:rPr lang="en-US" dirty="0"/>
              <a:t>vs. </a:t>
            </a:r>
            <a:r>
              <a:rPr lang="en-US" i="1" dirty="0"/>
              <a:t>real use case  </a:t>
            </a:r>
          </a:p>
        </p:txBody>
      </p:sp>
      <p:sp>
        <p:nvSpPr>
          <p:cNvPr id="3" name="Content Placeholder 2"/>
          <p:cNvSpPr>
            <a:spLocks noGrp="1"/>
          </p:cNvSpPr>
          <p:nvPr>
            <p:ph sz="quarter" idx="13"/>
          </p:nvPr>
        </p:nvSpPr>
        <p:spPr/>
        <p:txBody>
          <a:bodyPr>
            <a:normAutofit/>
          </a:bodyPr>
          <a:lstStyle/>
          <a:p>
            <a:pPr algn="just"/>
            <a:r>
              <a:rPr lang="en-US" dirty="0"/>
              <a:t>An </a:t>
            </a:r>
            <a:r>
              <a:rPr lang="en-US" i="1" dirty="0"/>
              <a:t>essential use case </a:t>
            </a:r>
            <a:r>
              <a:rPr lang="en-US" dirty="0"/>
              <a:t>is one that describes only the minimum essential issues necessary to </a:t>
            </a:r>
            <a:br>
              <a:rPr lang="en-US" dirty="0"/>
            </a:br>
            <a:r>
              <a:rPr lang="en-US" dirty="0"/>
              <a:t>understand the required functionality. </a:t>
            </a:r>
          </a:p>
          <a:p>
            <a:pPr algn="just"/>
            <a:r>
              <a:rPr lang="en-US" dirty="0"/>
              <a:t>A </a:t>
            </a:r>
            <a:r>
              <a:rPr lang="en-US" i="1" dirty="0"/>
              <a:t>real use case </a:t>
            </a:r>
            <a:r>
              <a:rPr lang="en-US" dirty="0"/>
              <a:t>goes farther and describes a specific set of steps. </a:t>
            </a:r>
          </a:p>
          <a:p>
            <a:pPr algn="just"/>
            <a:r>
              <a:rPr lang="en-US" dirty="0"/>
              <a:t>The primary difference is that </a:t>
            </a:r>
            <a:r>
              <a:rPr lang="en-US" i="1" dirty="0"/>
              <a:t>essential use cases </a:t>
            </a:r>
            <a:r>
              <a:rPr lang="en-US" dirty="0"/>
              <a:t>are </a:t>
            </a:r>
            <a:r>
              <a:rPr lang="en-US" u="sng" dirty="0"/>
              <a:t>implementation independent</a:t>
            </a:r>
            <a:r>
              <a:rPr lang="en-US" dirty="0"/>
              <a:t>,</a:t>
            </a:r>
            <a:br>
              <a:rPr lang="en-US" dirty="0"/>
            </a:br>
            <a:r>
              <a:rPr lang="en-US" dirty="0"/>
              <a:t>whereas </a:t>
            </a:r>
            <a:r>
              <a:rPr lang="en-US" i="1" dirty="0"/>
              <a:t>real use cases </a:t>
            </a:r>
            <a:r>
              <a:rPr lang="en-US" dirty="0"/>
              <a:t>are detailed descriptions of how to use the system once it is implemented. </a:t>
            </a:r>
          </a:p>
          <a:p>
            <a:pPr algn="just"/>
            <a:r>
              <a:rPr lang="en-US" dirty="0"/>
              <a:t>Thus, real use cases tend to be used only in the design, implementation, and testing.</a:t>
            </a:r>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304707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Use-Case Description</a:t>
            </a:r>
          </a:p>
        </p:txBody>
      </p:sp>
      <p:sp>
        <p:nvSpPr>
          <p:cNvPr id="3" name="Content Placeholder 2"/>
          <p:cNvSpPr>
            <a:spLocks noGrp="1"/>
          </p:cNvSpPr>
          <p:nvPr>
            <p:ph sz="quarter" idx="13"/>
          </p:nvPr>
        </p:nvSpPr>
        <p:spPr/>
        <p:txBody>
          <a:bodyPr/>
          <a:lstStyle/>
          <a:p>
            <a:r>
              <a:rPr lang="en-US" dirty="0"/>
              <a:t>A use-case description contains </a:t>
            </a:r>
            <a:r>
              <a:rPr lang="en-US" u="sng" dirty="0"/>
              <a:t>all the information needed to build the structural and behavioral diagrams </a:t>
            </a:r>
            <a:r>
              <a:rPr lang="en-US" dirty="0"/>
              <a:t>that follow, but it expresses the information in a less-formal way that is usually simpler for users to understand. </a:t>
            </a:r>
          </a:p>
          <a:p>
            <a:r>
              <a:rPr lang="en-US" dirty="0"/>
              <a:t>A use-case description has three basic parts: </a:t>
            </a:r>
            <a:r>
              <a:rPr lang="en-US" b="1" dirty="0"/>
              <a:t>overview information</a:t>
            </a:r>
            <a:r>
              <a:rPr lang="en-US" dirty="0"/>
              <a:t>, </a:t>
            </a:r>
            <a:r>
              <a:rPr lang="en-US" b="1" dirty="0"/>
              <a:t>relationships</a:t>
            </a:r>
            <a:r>
              <a:rPr lang="en-US" dirty="0"/>
              <a:t>, and the </a:t>
            </a:r>
            <a:r>
              <a:rPr lang="en-US" b="1" dirty="0"/>
              <a:t>flow of events</a:t>
            </a:r>
            <a:r>
              <a:rPr lang="en-US" dirty="0"/>
              <a:t>.</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423239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pic>
        <p:nvPicPr>
          <p:cNvPr id="5" name="Picture 4"/>
          <p:cNvPicPr>
            <a:picLocks noChangeAspect="1"/>
          </p:cNvPicPr>
          <p:nvPr/>
        </p:nvPicPr>
        <p:blipFill>
          <a:blip r:embed="rId2"/>
          <a:stretch>
            <a:fillRect/>
          </a:stretch>
        </p:blipFill>
        <p:spPr>
          <a:xfrm>
            <a:off x="3191149" y="0"/>
            <a:ext cx="5670125" cy="6858000"/>
          </a:xfrm>
          <a:prstGeom prst="rect">
            <a:avLst/>
          </a:prstGeom>
        </p:spPr>
      </p:pic>
      <p:sp>
        <p:nvSpPr>
          <p:cNvPr id="7" name="Rectangle 6"/>
          <p:cNvSpPr/>
          <p:nvPr/>
        </p:nvSpPr>
        <p:spPr>
          <a:xfrm>
            <a:off x="3191149" y="69669"/>
            <a:ext cx="5569674" cy="16459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4334" y="419070"/>
            <a:ext cx="2264229" cy="757646"/>
          </a:xfrm>
          <a:prstGeom prst="ellipse">
            <a:avLst/>
          </a:prstGeom>
          <a:solidFill>
            <a:srgbClr val="F47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overview</a:t>
            </a:r>
          </a:p>
        </p:txBody>
      </p:sp>
      <p:cxnSp>
        <p:nvCxnSpPr>
          <p:cNvPr id="10" name="Straight Arrow Connector 9"/>
          <p:cNvCxnSpPr>
            <a:stCxn id="8" idx="6"/>
          </p:cNvCxnSpPr>
          <p:nvPr/>
        </p:nvCxnSpPr>
        <p:spPr>
          <a:xfrm>
            <a:off x="2598563" y="797893"/>
            <a:ext cx="592586" cy="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86222" y="1769734"/>
            <a:ext cx="2367786" cy="757646"/>
          </a:xfrm>
          <a:prstGeom prst="ellipse">
            <a:avLst/>
          </a:prstGeom>
          <a:solidFill>
            <a:srgbClr val="F47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Relationships </a:t>
            </a:r>
          </a:p>
        </p:txBody>
      </p:sp>
      <p:sp>
        <p:nvSpPr>
          <p:cNvPr id="14" name="Oval 13"/>
          <p:cNvSpPr/>
          <p:nvPr/>
        </p:nvSpPr>
        <p:spPr>
          <a:xfrm>
            <a:off x="134036" y="3831769"/>
            <a:ext cx="2264229" cy="757646"/>
          </a:xfrm>
          <a:prstGeom prst="ellipse">
            <a:avLst/>
          </a:prstGeom>
          <a:solidFill>
            <a:srgbClr val="F4749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Flow of events</a:t>
            </a:r>
          </a:p>
        </p:txBody>
      </p:sp>
      <p:sp>
        <p:nvSpPr>
          <p:cNvPr id="15" name="Rectangle 14"/>
          <p:cNvSpPr/>
          <p:nvPr/>
        </p:nvSpPr>
        <p:spPr>
          <a:xfrm>
            <a:off x="3191149" y="1737359"/>
            <a:ext cx="5569674" cy="7514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3" idx="6"/>
          </p:cNvCxnSpPr>
          <p:nvPr/>
        </p:nvCxnSpPr>
        <p:spPr>
          <a:xfrm flipV="1">
            <a:off x="2554008" y="2113083"/>
            <a:ext cx="622524" cy="35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195072" y="2464792"/>
            <a:ext cx="5569674" cy="43278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2398265" y="4210592"/>
            <a:ext cx="792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790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Information</a:t>
            </a:r>
            <a:br>
              <a:rPr lang="en-US" dirty="0"/>
            </a:b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Identifies the use case and provides basic background information.</a:t>
            </a:r>
          </a:p>
          <a:p>
            <a:r>
              <a:rPr lang="en-US" dirty="0"/>
              <a:t>The </a:t>
            </a:r>
            <a:r>
              <a:rPr lang="en-US" i="1" dirty="0"/>
              <a:t>use-case name </a:t>
            </a:r>
            <a:r>
              <a:rPr lang="en-US" dirty="0"/>
              <a:t>should be a verb–noun.</a:t>
            </a:r>
          </a:p>
          <a:p>
            <a:r>
              <a:rPr lang="en-US" dirty="0"/>
              <a:t>The </a:t>
            </a:r>
            <a:r>
              <a:rPr lang="en-US" i="1" dirty="0"/>
              <a:t>use-case ID number </a:t>
            </a:r>
            <a:r>
              <a:rPr lang="en-US" dirty="0"/>
              <a:t>provides a unique way to find every use case and also enables the team to trace design decisions back to a specific requirement.</a:t>
            </a:r>
          </a:p>
          <a:p>
            <a:r>
              <a:rPr lang="en-US" dirty="0"/>
              <a:t>The </a:t>
            </a:r>
            <a:r>
              <a:rPr lang="en-US" i="1" dirty="0"/>
              <a:t>use-case type </a:t>
            </a:r>
            <a:r>
              <a:rPr lang="en-US" dirty="0"/>
              <a:t>is either overview or detail and essential or real. </a:t>
            </a:r>
          </a:p>
          <a:p>
            <a:r>
              <a:rPr lang="en-US" dirty="0"/>
              <a:t>The </a:t>
            </a:r>
            <a:r>
              <a:rPr lang="en-US" i="1" dirty="0"/>
              <a:t>primary actor </a:t>
            </a:r>
            <a:r>
              <a:rPr lang="en-US" dirty="0"/>
              <a:t>is usually the trigger of the use case—the person or thing that starts the execution of the use case. The primary purpose of the use case is to meet the goal of the primary actor. </a:t>
            </a:r>
          </a:p>
          <a:p>
            <a:r>
              <a:rPr lang="en-US" dirty="0"/>
              <a:t>The </a:t>
            </a:r>
            <a:r>
              <a:rPr lang="en-US" i="1" dirty="0"/>
              <a:t>brief description </a:t>
            </a:r>
            <a:r>
              <a:rPr lang="en-US" dirty="0"/>
              <a:t>is typically a single sentence that describes the essence of the use case.</a:t>
            </a:r>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3598294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pic>
        <p:nvPicPr>
          <p:cNvPr id="5" name="Picture 4"/>
          <p:cNvPicPr>
            <a:picLocks noChangeAspect="1"/>
          </p:cNvPicPr>
          <p:nvPr/>
        </p:nvPicPr>
        <p:blipFill>
          <a:blip r:embed="rId2"/>
          <a:stretch>
            <a:fillRect/>
          </a:stretch>
        </p:blipFill>
        <p:spPr>
          <a:xfrm>
            <a:off x="913774" y="1230136"/>
            <a:ext cx="10972800" cy="3345825"/>
          </a:xfrm>
          <a:prstGeom prst="rect">
            <a:avLst/>
          </a:prstGeom>
        </p:spPr>
      </p:pic>
      <p:sp>
        <p:nvSpPr>
          <p:cNvPr id="6" name="Oval 5"/>
          <p:cNvSpPr/>
          <p:nvPr/>
        </p:nvSpPr>
        <p:spPr>
          <a:xfrm>
            <a:off x="913774" y="1227909"/>
            <a:ext cx="3980443" cy="5312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49737" y="1266626"/>
            <a:ext cx="1920240" cy="49250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13773" y="1705324"/>
            <a:ext cx="3980443" cy="39344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313714" y="1693151"/>
            <a:ext cx="3762416" cy="5312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13773" y="3004457"/>
            <a:ext cx="8822410" cy="6116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596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Information(</a:t>
            </a:r>
            <a:r>
              <a:rPr lang="en-US" b="1" dirty="0" err="1"/>
              <a:t>Cnt’d</a:t>
            </a:r>
            <a:r>
              <a:rPr lang="en-US" b="1" dirty="0"/>
              <a:t>)</a:t>
            </a:r>
            <a:br>
              <a:rPr lang="en-US" dirty="0"/>
            </a:br>
            <a:endParaRPr lang="en-US" dirty="0"/>
          </a:p>
        </p:txBody>
      </p:sp>
      <p:sp>
        <p:nvSpPr>
          <p:cNvPr id="3" name="Content Placeholder 2"/>
          <p:cNvSpPr>
            <a:spLocks noGrp="1"/>
          </p:cNvSpPr>
          <p:nvPr>
            <p:ph sz="quarter" idx="13"/>
          </p:nvPr>
        </p:nvSpPr>
        <p:spPr/>
        <p:txBody>
          <a:bodyPr>
            <a:normAutofit/>
          </a:bodyPr>
          <a:lstStyle/>
          <a:p>
            <a:pPr algn="just"/>
            <a:r>
              <a:rPr lang="en-US" dirty="0"/>
              <a:t>The </a:t>
            </a:r>
            <a:r>
              <a:rPr lang="en-US" i="1" dirty="0"/>
              <a:t>importance level </a:t>
            </a:r>
            <a:r>
              <a:rPr lang="en-US" dirty="0"/>
              <a:t>can be used to prioritize the use cases. The importance level enables the users to explicitly prioritize which business functions are most important and need to be part of the first version of the system and which are less important and can wait until later versions if necessary. The importance level can use a fuzzy scale, such as high, medium, and low. It can also be done more formally using a weighted average of a set of criteria.</a:t>
            </a:r>
          </a:p>
          <a:p>
            <a:pPr algn="just"/>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2636525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pic>
        <p:nvPicPr>
          <p:cNvPr id="5" name="Picture 4"/>
          <p:cNvPicPr>
            <a:picLocks noChangeAspect="1"/>
          </p:cNvPicPr>
          <p:nvPr/>
        </p:nvPicPr>
        <p:blipFill>
          <a:blip r:embed="rId2"/>
          <a:stretch>
            <a:fillRect/>
          </a:stretch>
        </p:blipFill>
        <p:spPr>
          <a:xfrm>
            <a:off x="913774" y="1230136"/>
            <a:ext cx="10972800" cy="3345825"/>
          </a:xfrm>
          <a:prstGeom prst="rect">
            <a:avLst/>
          </a:prstGeom>
        </p:spPr>
      </p:pic>
      <p:sp>
        <p:nvSpPr>
          <p:cNvPr id="8" name="Oval 7"/>
          <p:cNvSpPr/>
          <p:nvPr/>
        </p:nvSpPr>
        <p:spPr>
          <a:xfrm>
            <a:off x="9033891" y="1247267"/>
            <a:ext cx="2852683" cy="53122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7792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Information(</a:t>
            </a:r>
            <a:r>
              <a:rPr lang="en-US" b="1" dirty="0" err="1"/>
              <a:t>Cnt’d</a:t>
            </a:r>
            <a:r>
              <a:rPr lang="en-US" b="1" dirty="0"/>
              <a:t>)</a:t>
            </a:r>
            <a:br>
              <a:rPr lang="en-US" dirty="0"/>
            </a:br>
            <a:endParaRPr lang="en-US" dirty="0"/>
          </a:p>
        </p:txBody>
      </p:sp>
      <p:sp>
        <p:nvSpPr>
          <p:cNvPr id="3" name="Content Placeholder 2"/>
          <p:cNvSpPr>
            <a:spLocks noGrp="1"/>
          </p:cNvSpPr>
          <p:nvPr>
            <p:ph sz="quarter" idx="13"/>
          </p:nvPr>
        </p:nvSpPr>
        <p:spPr/>
        <p:txBody>
          <a:bodyPr>
            <a:normAutofit/>
          </a:bodyPr>
          <a:lstStyle/>
          <a:p>
            <a:pPr algn="just"/>
            <a:r>
              <a:rPr lang="en-US" dirty="0"/>
              <a:t>A use case may have multiple </a:t>
            </a:r>
            <a:r>
              <a:rPr lang="en-US" i="1" dirty="0"/>
              <a:t>stakeholders </a:t>
            </a:r>
            <a:r>
              <a:rPr lang="en-US" dirty="0"/>
              <a:t>that have an interest in the use case. Each use</a:t>
            </a:r>
            <a:br>
              <a:rPr lang="en-US" dirty="0"/>
            </a:br>
            <a:r>
              <a:rPr lang="en-US" dirty="0"/>
              <a:t>case lists each of the stakeholders with each one’s interest in the use case. The stakeholders’ list always includes the primary actor.</a:t>
            </a:r>
          </a:p>
          <a:p>
            <a:pPr algn="just"/>
            <a:r>
              <a:rPr lang="en-US" dirty="0"/>
              <a:t>Each use case typically has a </a:t>
            </a:r>
            <a:r>
              <a:rPr lang="en-US" i="1" dirty="0"/>
              <a:t>trigger</a:t>
            </a:r>
            <a:r>
              <a:rPr lang="en-US" dirty="0"/>
              <a:t>—the event that causes the use case to begin. A trigger can be an </a:t>
            </a:r>
            <a:r>
              <a:rPr lang="en-US" i="1" dirty="0"/>
              <a:t>external trigger</a:t>
            </a:r>
            <a:r>
              <a:rPr lang="en-US" dirty="0"/>
              <a:t>, such as a customer placing an order or the fire alarm ringing, or it can be a </a:t>
            </a:r>
            <a:r>
              <a:rPr lang="en-US" i="1" dirty="0"/>
              <a:t>internal trigger</a:t>
            </a:r>
            <a:r>
              <a:rPr lang="en-US" dirty="0"/>
              <a:t>.</a:t>
            </a:r>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335779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4 </a:t>
            </a:r>
            <a:br>
              <a:rPr lang="en-US" b="1" dirty="0"/>
            </a:br>
            <a:r>
              <a:rPr lang="en-US" b="1" dirty="0"/>
              <a:t>Functional Modeling(III)</a:t>
            </a:r>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pic>
        <p:nvPicPr>
          <p:cNvPr id="5" name="Picture 4"/>
          <p:cNvPicPr>
            <a:picLocks noChangeAspect="1"/>
          </p:cNvPicPr>
          <p:nvPr/>
        </p:nvPicPr>
        <p:blipFill>
          <a:blip r:embed="rId2"/>
          <a:stretch>
            <a:fillRect/>
          </a:stretch>
        </p:blipFill>
        <p:spPr>
          <a:xfrm>
            <a:off x="913774" y="1230136"/>
            <a:ext cx="10972800" cy="3345825"/>
          </a:xfrm>
          <a:prstGeom prst="rect">
            <a:avLst/>
          </a:prstGeom>
        </p:spPr>
      </p:pic>
      <p:sp>
        <p:nvSpPr>
          <p:cNvPr id="12" name="Rectangle 11"/>
          <p:cNvSpPr/>
          <p:nvPr/>
        </p:nvSpPr>
        <p:spPr>
          <a:xfrm>
            <a:off x="913773" y="2098766"/>
            <a:ext cx="5635073" cy="9056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13772" y="3639173"/>
            <a:ext cx="8822411" cy="9056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7805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sz="quarter" idx="13"/>
          </p:nvPr>
        </p:nvSpPr>
        <p:spPr/>
        <p:txBody>
          <a:bodyPr>
            <a:normAutofit/>
          </a:bodyPr>
          <a:lstStyle/>
          <a:p>
            <a:pPr algn="just"/>
            <a:r>
              <a:rPr lang="en-US" dirty="0"/>
              <a:t>Use-case relationships explain how the use case is related to other use cases and users. </a:t>
            </a:r>
          </a:p>
          <a:p>
            <a:pPr algn="just"/>
            <a:r>
              <a:rPr lang="en-US" dirty="0"/>
              <a:t>There are four basic types of </a:t>
            </a:r>
            <a:r>
              <a:rPr lang="en-US" i="1" dirty="0"/>
              <a:t>relationships: </a:t>
            </a:r>
            <a:r>
              <a:rPr lang="en-US" b="1" dirty="0"/>
              <a:t>association</a:t>
            </a:r>
            <a:r>
              <a:rPr lang="en-US" dirty="0"/>
              <a:t>, </a:t>
            </a:r>
            <a:r>
              <a:rPr lang="en-US" b="1" dirty="0"/>
              <a:t>extend</a:t>
            </a:r>
            <a:r>
              <a:rPr lang="en-US" dirty="0"/>
              <a:t>, </a:t>
            </a:r>
            <a:r>
              <a:rPr lang="en-US" b="1" dirty="0"/>
              <a:t>include</a:t>
            </a:r>
            <a:r>
              <a:rPr lang="en-US" dirty="0"/>
              <a:t>, and </a:t>
            </a:r>
            <a:r>
              <a:rPr lang="en-US" b="1" dirty="0"/>
              <a:t>generalization</a:t>
            </a:r>
            <a:r>
              <a:rPr lang="en-US" dirty="0"/>
              <a:t>. </a:t>
            </a:r>
          </a:p>
          <a:p>
            <a:pPr algn="just"/>
            <a:r>
              <a:rPr lang="en-US" dirty="0"/>
              <a:t>An </a:t>
            </a:r>
            <a:r>
              <a:rPr lang="en-US" i="1" dirty="0"/>
              <a:t>association relationship </a:t>
            </a:r>
            <a:r>
              <a:rPr lang="en-US" dirty="0"/>
              <a:t>documents the communication that takes place between the use case and the actors that use the use case. </a:t>
            </a:r>
          </a:p>
          <a:p>
            <a:pPr algn="just"/>
            <a:r>
              <a:rPr lang="en-US" dirty="0"/>
              <a:t>An </a:t>
            </a:r>
            <a:r>
              <a:rPr lang="en-US" i="1" dirty="0"/>
              <a:t>include relationship </a:t>
            </a:r>
            <a:r>
              <a:rPr lang="en-US" dirty="0"/>
              <a:t>represents the mandatory inclusion of another use case. The</a:t>
            </a:r>
            <a:br>
              <a:rPr lang="en-US" dirty="0"/>
            </a:br>
            <a:r>
              <a:rPr lang="en-US" dirty="0"/>
              <a:t>include relationship enables </a:t>
            </a:r>
            <a:r>
              <a:rPr lang="en-US" i="1" dirty="0"/>
              <a:t>functional decomposition</a:t>
            </a:r>
            <a:r>
              <a:rPr lang="en-US" dirty="0"/>
              <a:t>—the breaking up of a complex use</a:t>
            </a:r>
            <a:br>
              <a:rPr lang="en-US" dirty="0"/>
            </a:br>
            <a:r>
              <a:rPr lang="en-US" dirty="0"/>
              <a:t>case into several simpler ones.  The include relationship also enables parts of use cases to be reused by creating them as separate use cases. </a:t>
            </a:r>
          </a:p>
          <a:p>
            <a:pPr algn="just"/>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Tree>
    <p:extLst>
      <p:ext uri="{BB962C8B-B14F-4D97-AF65-F5344CB8AC3E}">
        <p14:creationId xmlns:p14="http://schemas.microsoft.com/office/powerpoint/2010/main" val="167641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r>
              <a:rPr lang="en-US" dirty="0" err="1"/>
              <a:t>Cnt’d</a:t>
            </a:r>
            <a:r>
              <a:rPr lang="en-US" dirty="0"/>
              <a:t>)</a:t>
            </a:r>
          </a:p>
        </p:txBody>
      </p:sp>
      <p:sp>
        <p:nvSpPr>
          <p:cNvPr id="3" name="Content Placeholder 2"/>
          <p:cNvSpPr>
            <a:spLocks noGrp="1"/>
          </p:cNvSpPr>
          <p:nvPr>
            <p:ph sz="quarter" idx="13"/>
          </p:nvPr>
        </p:nvSpPr>
        <p:spPr/>
        <p:txBody>
          <a:bodyPr/>
          <a:lstStyle/>
          <a:p>
            <a:pPr algn="just"/>
            <a:r>
              <a:rPr lang="en-US" dirty="0"/>
              <a:t>An </a:t>
            </a:r>
            <a:r>
              <a:rPr lang="en-US" i="1" dirty="0"/>
              <a:t>extend relationship </a:t>
            </a:r>
            <a:r>
              <a:rPr lang="en-US" dirty="0"/>
              <a:t>represents the extension of the functionality of the use case to</a:t>
            </a:r>
            <a:br>
              <a:rPr lang="en-US" dirty="0"/>
            </a:br>
            <a:r>
              <a:rPr lang="en-US" dirty="0"/>
              <a:t>incorporate optional behavior. </a:t>
            </a:r>
          </a:p>
          <a:p>
            <a:pPr algn="just"/>
            <a:r>
              <a:rPr lang="en-US" dirty="0"/>
              <a:t>The </a:t>
            </a:r>
            <a:r>
              <a:rPr lang="en-US" i="1" dirty="0"/>
              <a:t>generalization relationship </a:t>
            </a:r>
            <a:r>
              <a:rPr lang="en-US" dirty="0"/>
              <a:t>allows use cases to support </a:t>
            </a:r>
            <a:r>
              <a:rPr lang="en-US" i="1" dirty="0"/>
              <a:t>inheritance.</a:t>
            </a:r>
            <a:endParaRPr lang="en-US" dirty="0"/>
          </a:p>
          <a:p>
            <a:pPr algn="just"/>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spTree>
    <p:extLst>
      <p:ext uri="{BB962C8B-B14F-4D97-AF65-F5344CB8AC3E}">
        <p14:creationId xmlns:p14="http://schemas.microsoft.com/office/powerpoint/2010/main" val="2009826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Events</a:t>
            </a:r>
          </a:p>
        </p:txBody>
      </p:sp>
      <p:sp>
        <p:nvSpPr>
          <p:cNvPr id="3" name="Content Placeholder 2"/>
          <p:cNvSpPr>
            <a:spLocks noGrp="1"/>
          </p:cNvSpPr>
          <p:nvPr>
            <p:ph sz="quarter" idx="13"/>
          </p:nvPr>
        </p:nvSpPr>
        <p:spPr/>
        <p:txBody>
          <a:bodyPr/>
          <a:lstStyle/>
          <a:p>
            <a:pPr algn="just"/>
            <a:r>
              <a:rPr lang="en-US" dirty="0"/>
              <a:t>Finally, the individual steps within the business process are described. Three different categories of steps, or </a:t>
            </a:r>
            <a:r>
              <a:rPr lang="en-US" i="1" dirty="0"/>
              <a:t>flows of events, </a:t>
            </a:r>
            <a:r>
              <a:rPr lang="en-US" dirty="0"/>
              <a:t>can be documented</a:t>
            </a:r>
            <a:r>
              <a:rPr lang="en-US" b="1" dirty="0"/>
              <a:t>: normal flow of events</a:t>
            </a:r>
            <a:r>
              <a:rPr lang="en-US" dirty="0"/>
              <a:t>, </a:t>
            </a:r>
            <a:r>
              <a:rPr lang="en-US" b="1" dirty="0"/>
              <a:t>sub flows</a:t>
            </a:r>
            <a:r>
              <a:rPr lang="en-US" dirty="0"/>
              <a:t>, and </a:t>
            </a:r>
            <a:r>
              <a:rPr lang="en-US" b="1" dirty="0"/>
              <a:t>exceptional flows</a:t>
            </a:r>
            <a:r>
              <a:rPr lang="en-US" dirty="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spTree>
    <p:extLst>
      <p:ext uri="{BB962C8B-B14F-4D97-AF65-F5344CB8AC3E}">
        <p14:creationId xmlns:p14="http://schemas.microsoft.com/office/powerpoint/2010/main" val="413507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Normal flow of events</a:t>
            </a:r>
            <a:endParaRPr lang="en-US" dirty="0"/>
          </a:p>
        </p:txBody>
      </p:sp>
      <p:sp>
        <p:nvSpPr>
          <p:cNvPr id="3" name="Content Placeholder 2"/>
          <p:cNvSpPr>
            <a:spLocks noGrp="1"/>
          </p:cNvSpPr>
          <p:nvPr>
            <p:ph sz="quarter" idx="13"/>
          </p:nvPr>
        </p:nvSpPr>
        <p:spPr/>
        <p:txBody>
          <a:bodyPr>
            <a:normAutofit/>
          </a:bodyPr>
          <a:lstStyle/>
          <a:p>
            <a:pPr algn="just"/>
            <a:r>
              <a:rPr lang="en-US" dirty="0"/>
              <a:t>Includes only steps that normally are executed in a use case. The steps are listed in the order in which they are performed. </a:t>
            </a:r>
          </a:p>
          <a:p>
            <a:pPr algn="just"/>
            <a:r>
              <a:rPr lang="en-US" dirty="0"/>
              <a:t>In some cases, the normal flow of events should be decomposed into a set of </a:t>
            </a:r>
            <a:r>
              <a:rPr lang="en-US" i="1" dirty="0"/>
              <a:t>sub flows </a:t>
            </a:r>
            <a:r>
              <a:rPr lang="en-US" dirty="0"/>
              <a:t>to keep the normal flow of events as simple as possible.</a:t>
            </a:r>
          </a:p>
          <a:p>
            <a:pPr algn="just"/>
            <a:r>
              <a:rPr lang="en-US" dirty="0"/>
              <a:t>Alternatively, we could replace a sub flow with a separate use case that could be incorporated via the include relationships.  If it does, then the specific sub flow(s) should be replaced with a call to the related use case, and the use case should be added to the include relationship list.</a:t>
            </a:r>
          </a:p>
          <a:p>
            <a:pPr algn="just"/>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spTree>
    <p:extLst>
      <p:ext uri="{BB962C8B-B14F-4D97-AF65-F5344CB8AC3E}">
        <p14:creationId xmlns:p14="http://schemas.microsoft.com/office/powerpoint/2010/main" val="182765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Alternative or exceptional flows</a:t>
            </a:r>
            <a:endParaRPr lang="en-US" dirty="0"/>
          </a:p>
        </p:txBody>
      </p:sp>
      <p:sp>
        <p:nvSpPr>
          <p:cNvPr id="3" name="Content Placeholder 2"/>
          <p:cNvSpPr>
            <a:spLocks noGrp="1"/>
          </p:cNvSpPr>
          <p:nvPr>
            <p:ph sz="quarter" idx="13"/>
          </p:nvPr>
        </p:nvSpPr>
        <p:spPr/>
        <p:txBody>
          <a:bodyPr>
            <a:normAutofit/>
          </a:bodyPr>
          <a:lstStyle/>
          <a:p>
            <a:r>
              <a:rPr lang="en-US" dirty="0"/>
              <a:t>Are ones that do happen but are not considered to be the norm. These must be documented.</a:t>
            </a:r>
          </a:p>
          <a:p>
            <a:r>
              <a:rPr lang="en-US" dirty="0"/>
              <a:t>Like the sub flows, the primary purpose of separating out alternate or exceptional flows is to keep the normal flow of events as simple as possible. </a:t>
            </a:r>
          </a:p>
        </p:txBody>
      </p:sp>
      <p:sp>
        <p:nvSpPr>
          <p:cNvPr id="4" name="Slide Number Placeholder 3"/>
          <p:cNvSpPr>
            <a:spLocks noGrp="1"/>
          </p:cNvSpPr>
          <p:nvPr>
            <p:ph type="sldNum" sz="quarter" idx="12"/>
          </p:nvPr>
        </p:nvSpPr>
        <p:spPr/>
        <p:txBody>
          <a:bodyPr/>
          <a:lstStyle/>
          <a:p>
            <a:fld id="{744B347F-5038-41A8-84D6-1416E88477ED}" type="slidenum">
              <a:rPr lang="en-US" smtClean="0"/>
              <a:t>25</a:t>
            </a:fld>
            <a:endParaRPr lang="en-US"/>
          </a:p>
        </p:txBody>
      </p:sp>
    </p:spTree>
    <p:extLst>
      <p:ext uri="{BB962C8B-B14F-4D97-AF65-F5344CB8AC3E}">
        <p14:creationId xmlns:p14="http://schemas.microsoft.com/office/powerpoint/2010/main" val="1998715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a:xfrm>
            <a:off x="522514" y="2367092"/>
            <a:ext cx="10755086" cy="3424107"/>
          </a:xfrm>
        </p:spPr>
        <p:txBody>
          <a:bodyPr>
            <a:normAutofit/>
          </a:bodyPr>
          <a:lstStyle/>
          <a:p>
            <a:pPr marL="0" indent="0" algn="ctr">
              <a:buNone/>
            </a:pPr>
            <a:r>
              <a:rPr lang="en-US" sz="2400" dirty="0"/>
              <a:t>When should events be factored out </a:t>
            </a:r>
          </a:p>
          <a:p>
            <a:pPr marL="0" indent="0" algn="ctr">
              <a:buNone/>
            </a:pPr>
            <a:r>
              <a:rPr lang="en-US" sz="2400" dirty="0"/>
              <a:t>from the normal flow of events into sub flows? </a:t>
            </a:r>
          </a:p>
          <a:p>
            <a:pPr marL="0" indent="0" algn="ctr">
              <a:buNone/>
            </a:pPr>
            <a:r>
              <a:rPr lang="en-US" sz="2500" dirty="0"/>
              <a:t>When should sub flows and/or exceptional flows be factored out </a:t>
            </a:r>
          </a:p>
          <a:p>
            <a:pPr marL="0" indent="0" algn="ctr">
              <a:buNone/>
            </a:pPr>
            <a:r>
              <a:rPr lang="en-US" sz="2500" dirty="0"/>
              <a:t>into separate use cases?</a:t>
            </a:r>
            <a:br>
              <a:rPr lang="en-US" sz="2500" dirty="0"/>
            </a:br>
            <a:endParaRPr lang="en-US" sz="2500" dirty="0"/>
          </a:p>
        </p:txBody>
      </p:sp>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spTree>
    <p:extLst>
      <p:ext uri="{BB962C8B-B14F-4D97-AF65-F5344CB8AC3E}">
        <p14:creationId xmlns:p14="http://schemas.microsoft.com/office/powerpoint/2010/main" val="1033244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answer</a:t>
            </a:r>
          </a:p>
        </p:txBody>
      </p:sp>
      <p:sp>
        <p:nvSpPr>
          <p:cNvPr id="3" name="Content Placeholder 2"/>
          <p:cNvSpPr>
            <a:spLocks noGrp="1"/>
          </p:cNvSpPr>
          <p:nvPr>
            <p:ph sz="quarter" idx="13"/>
          </p:nvPr>
        </p:nvSpPr>
        <p:spPr/>
        <p:txBody>
          <a:bodyPr>
            <a:normAutofit/>
          </a:bodyPr>
          <a:lstStyle/>
          <a:p>
            <a:pPr algn="just"/>
            <a:r>
              <a:rPr lang="en-US" dirty="0"/>
              <a:t>The primary criteria should be based on the level of complexity that the use case entails. The more difficult it is to understand the use case, the more likely events should be factored out into sub flows, or sub flows and/or alternative or exceptional flows should be factored out into separate use cases that are called by the current use case. This, creates more use cases. </a:t>
            </a:r>
          </a:p>
          <a:p>
            <a:pPr algn="just"/>
            <a:r>
              <a:rPr lang="en-US" dirty="0"/>
              <a:t>We are trying to represent, in a manner as complete and concise as possible, our understanding of the business processes that we are investigating so that the client can validate the requirements that we are modeling. </a:t>
            </a:r>
          </a:p>
        </p:txBody>
      </p:sp>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Tree>
    <p:extLst>
      <p:ext uri="{BB962C8B-B14F-4D97-AF65-F5344CB8AC3E}">
        <p14:creationId xmlns:p14="http://schemas.microsoft.com/office/powerpoint/2010/main" val="3536590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Optional Characteristics</a:t>
            </a:r>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a:t>Other characteristics of use cases can be documented by use-case descriptions. </a:t>
            </a:r>
          </a:p>
          <a:p>
            <a:pPr lvl="1"/>
            <a:r>
              <a:rPr lang="en-US" dirty="0"/>
              <a:t>Level of complexity of the use case; </a:t>
            </a:r>
          </a:p>
          <a:p>
            <a:pPr lvl="1"/>
            <a:r>
              <a:rPr lang="en-US" dirty="0"/>
              <a:t>The estimated amount of time it takes to execute the use case; </a:t>
            </a:r>
          </a:p>
          <a:p>
            <a:pPr lvl="1"/>
            <a:r>
              <a:rPr lang="en-US" dirty="0"/>
              <a:t>The system with which the use case is associated; </a:t>
            </a:r>
          </a:p>
          <a:p>
            <a:pPr lvl="1"/>
            <a:r>
              <a:rPr lang="en-US" dirty="0"/>
              <a:t>Specific data flows between the primary actor and the use case; </a:t>
            </a:r>
          </a:p>
          <a:p>
            <a:pPr lvl="1"/>
            <a:r>
              <a:rPr lang="en-US" dirty="0"/>
              <a:t>Any specific attribute, constraint, or operation associated with the use case; </a:t>
            </a:r>
          </a:p>
          <a:p>
            <a:pPr lvl="1"/>
            <a:r>
              <a:rPr lang="en-US" dirty="0"/>
              <a:t>Any preconditions that must be satisfied for the use case to execute;</a:t>
            </a:r>
          </a:p>
          <a:p>
            <a:pPr lvl="1"/>
            <a:r>
              <a:rPr lang="en-US" dirty="0"/>
              <a:t>Any guarantees that can be made based on the execution of the use case. </a:t>
            </a:r>
          </a:p>
          <a:p>
            <a:r>
              <a:rPr lang="en-US" dirty="0"/>
              <a:t>There is no standard set of characteristics of a use case that must be captured. </a:t>
            </a:r>
          </a:p>
        </p:txBody>
      </p:sp>
      <p:sp>
        <p:nvSpPr>
          <p:cNvPr id="4" name="Slide Number Placeholder 3"/>
          <p:cNvSpPr>
            <a:spLocks noGrp="1"/>
          </p:cNvSpPr>
          <p:nvPr>
            <p:ph type="sldNum" sz="quarter" idx="12"/>
          </p:nvPr>
        </p:nvSpPr>
        <p:spPr/>
        <p:txBody>
          <a:bodyPr/>
          <a:lstStyle/>
          <a:p>
            <a:fld id="{744B347F-5038-41A8-84D6-1416E88477ED}" type="slidenum">
              <a:rPr lang="en-US" smtClean="0"/>
              <a:t>28</a:t>
            </a:fld>
            <a:endParaRPr lang="en-US"/>
          </a:p>
        </p:txBody>
      </p:sp>
    </p:spTree>
    <p:extLst>
      <p:ext uri="{BB962C8B-B14F-4D97-AF65-F5344CB8AC3E}">
        <p14:creationId xmlns:p14="http://schemas.microsoft.com/office/powerpoint/2010/main" val="1705078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469" y="618517"/>
            <a:ext cx="2673531" cy="5172682"/>
          </a:xfrm>
        </p:spPr>
        <p:txBody>
          <a:bodyPr/>
          <a:lstStyle/>
          <a:p>
            <a:r>
              <a:rPr lang="en-US" dirty="0"/>
              <a:t>Campus Housing Service Add an Apartment Use-Case Description</a:t>
            </a:r>
            <a:br>
              <a:rPr lang="en-US" dirty="0"/>
            </a:br>
            <a:endParaRPr lang="en-US" dirty="0"/>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29</a:t>
            </a:fld>
            <a:endParaRPr lang="en-US"/>
          </a:p>
        </p:txBody>
      </p:sp>
      <p:pic>
        <p:nvPicPr>
          <p:cNvPr id="5" name="Picture 4"/>
          <p:cNvPicPr>
            <a:picLocks noChangeAspect="1"/>
          </p:cNvPicPr>
          <p:nvPr/>
        </p:nvPicPr>
        <p:blipFill>
          <a:blip r:embed="rId2"/>
          <a:stretch>
            <a:fillRect/>
          </a:stretch>
        </p:blipFill>
        <p:spPr>
          <a:xfrm>
            <a:off x="3048000" y="433062"/>
            <a:ext cx="9144000" cy="6424938"/>
          </a:xfrm>
          <a:prstGeom prst="rect">
            <a:avLst/>
          </a:prstGeom>
        </p:spPr>
      </p:pic>
    </p:spTree>
    <p:extLst>
      <p:ext uri="{BB962C8B-B14F-4D97-AF65-F5344CB8AC3E}">
        <p14:creationId xmlns:p14="http://schemas.microsoft.com/office/powerpoint/2010/main" val="100694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00B050"/>
                </a:solidFill>
              </a:rPr>
              <a:t>Analysis</a:t>
            </a:r>
            <a:r>
              <a:rPr lang="en-US" dirty="0">
                <a:solidFill>
                  <a:srgbClr val="0070C0"/>
                </a:solidFill>
              </a:rPr>
              <a:t> </a:t>
            </a:r>
          </a:p>
          <a:p>
            <a:pPr lvl="1">
              <a:buFont typeface="Wingdings" panose="05000000000000000000" pitchFamily="2" charset="2"/>
              <a:buChar char="Ø"/>
            </a:pPr>
            <a:r>
              <a:rPr lang="en-US" dirty="0">
                <a:solidFill>
                  <a:srgbClr val="00B050"/>
                </a:solidFill>
              </a:rPr>
              <a:t>Functional</a:t>
            </a:r>
            <a:r>
              <a:rPr lang="en-US" dirty="0">
                <a:solidFill>
                  <a:srgbClr val="0070C0"/>
                </a:solidFill>
              </a:rPr>
              <a:t> </a:t>
            </a:r>
            <a:r>
              <a:rPr lang="en-US" dirty="0">
                <a:solidFill>
                  <a:srgbClr val="00B050"/>
                </a:solidFill>
              </a:rPr>
              <a:t>Modelling</a:t>
            </a:r>
          </a:p>
          <a:p>
            <a:pPr lvl="1">
              <a:buFont typeface="Wingdings" panose="05000000000000000000" pitchFamily="2" charset="2"/>
              <a:buChar char="Ø"/>
            </a:pPr>
            <a:r>
              <a:rPr lang="en-US" dirty="0">
                <a:solidFill>
                  <a:srgbClr val="0070C0"/>
                </a:solidFill>
              </a:rPr>
              <a:t>Structural Modelling</a:t>
            </a:r>
          </a:p>
          <a:p>
            <a:pPr lvl="1">
              <a:buFont typeface="Wingdings" panose="05000000000000000000" pitchFamily="2" charset="2"/>
              <a:buChar char="Ø"/>
            </a:pPr>
            <a:r>
              <a:rPr lang="en-US" dirty="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6033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618517"/>
            <a:ext cx="2612571" cy="5939037"/>
          </a:xfrm>
        </p:spPr>
        <p:txBody>
          <a:bodyPr/>
          <a:lstStyle/>
          <a:p>
            <a:r>
              <a:rPr lang="en-US" dirty="0"/>
              <a:t>Campus Housing Service Delete an Apartment Use-Case Description</a:t>
            </a:r>
            <a:br>
              <a:rPr lang="en-US" dirty="0"/>
            </a:br>
            <a:endParaRPr lang="en-US" dirty="0"/>
          </a:p>
        </p:txBody>
      </p:sp>
      <p:pic>
        <p:nvPicPr>
          <p:cNvPr id="5" name="Content Placeholder 4"/>
          <p:cNvPicPr>
            <a:picLocks noGrp="1" noChangeAspect="1"/>
          </p:cNvPicPr>
          <p:nvPr>
            <p:ph sz="quarter" idx="13"/>
          </p:nvPr>
        </p:nvPicPr>
        <p:blipFill>
          <a:blip r:embed="rId2"/>
          <a:stretch>
            <a:fillRect/>
          </a:stretch>
        </p:blipFill>
        <p:spPr>
          <a:xfrm>
            <a:off x="2846903" y="740229"/>
            <a:ext cx="9345097" cy="6100572"/>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spTree>
    <p:extLst>
      <p:ext uri="{BB962C8B-B14F-4D97-AF65-F5344CB8AC3E}">
        <p14:creationId xmlns:p14="http://schemas.microsoft.com/office/powerpoint/2010/main" val="176920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pic>
        <p:nvPicPr>
          <p:cNvPr id="5" name="Content Placeholder 4"/>
          <p:cNvPicPr>
            <a:picLocks noChangeAspect="1"/>
          </p:cNvPicPr>
          <p:nvPr/>
        </p:nvPicPr>
        <p:blipFill>
          <a:blip r:embed="rId2"/>
          <a:stretch>
            <a:fillRect/>
          </a:stretch>
        </p:blipFill>
        <p:spPr>
          <a:xfrm>
            <a:off x="4157036" y="238055"/>
            <a:ext cx="6824472" cy="6545923"/>
          </a:xfrm>
          <a:prstGeom prst="rect">
            <a:avLst/>
          </a:prstGeom>
        </p:spPr>
      </p:pic>
      <p:sp>
        <p:nvSpPr>
          <p:cNvPr id="6" name="Oval 5"/>
          <p:cNvSpPr/>
          <p:nvPr/>
        </p:nvSpPr>
        <p:spPr>
          <a:xfrm>
            <a:off x="6418218" y="3605348"/>
            <a:ext cx="1306285" cy="6357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153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sz="quarter" idx="13"/>
          </p:nvPr>
        </p:nvPicPr>
        <p:blipFill>
          <a:blip r:embed="rId2"/>
          <a:stretch>
            <a:fillRect/>
          </a:stretch>
        </p:blipFill>
        <p:spPr>
          <a:xfrm>
            <a:off x="3370217" y="618517"/>
            <a:ext cx="4959787" cy="5751816"/>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32</a:t>
            </a:fld>
            <a:endParaRPr lang="en-US"/>
          </a:p>
        </p:txBody>
      </p:sp>
    </p:spTree>
    <p:extLst>
      <p:ext uri="{BB962C8B-B14F-4D97-AF65-F5344CB8AC3E}">
        <p14:creationId xmlns:p14="http://schemas.microsoft.com/office/powerpoint/2010/main" val="1509321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Description for the Borrow Books Use Case</a:t>
            </a:r>
          </a:p>
        </p:txBody>
      </p:sp>
      <p:pic>
        <p:nvPicPr>
          <p:cNvPr id="5" name="Content Placeholder 4"/>
          <p:cNvPicPr>
            <a:picLocks noGrp="1" noChangeAspect="1"/>
          </p:cNvPicPr>
          <p:nvPr>
            <p:ph sz="quarter" idx="13"/>
          </p:nvPr>
        </p:nvPicPr>
        <p:blipFill>
          <a:blip r:embed="rId2"/>
          <a:stretch>
            <a:fillRect/>
          </a:stretch>
        </p:blipFill>
        <p:spPr>
          <a:xfrm>
            <a:off x="1560463" y="1751057"/>
            <a:ext cx="9071073" cy="5106943"/>
          </a:xfrm>
          <a:prstGeom prst="rect">
            <a:avLst/>
          </a:prstGeom>
        </p:spPr>
      </p:pic>
    </p:spTree>
    <p:extLst>
      <p:ext uri="{BB962C8B-B14F-4D97-AF65-F5344CB8AC3E}">
        <p14:creationId xmlns:p14="http://schemas.microsoft.com/office/powerpoint/2010/main" val="4169206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Descriptions for the Borrow Books Use Case</a:t>
            </a:r>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34</a:t>
            </a:fld>
            <a:endParaRPr lang="en-US"/>
          </a:p>
        </p:txBody>
      </p:sp>
      <p:pic>
        <p:nvPicPr>
          <p:cNvPr id="5" name="Picture 4"/>
          <p:cNvPicPr>
            <a:picLocks noChangeAspect="1"/>
          </p:cNvPicPr>
          <p:nvPr/>
        </p:nvPicPr>
        <p:blipFill>
          <a:blip r:embed="rId2"/>
          <a:stretch>
            <a:fillRect/>
          </a:stretch>
        </p:blipFill>
        <p:spPr>
          <a:xfrm>
            <a:off x="-12424" y="2169772"/>
            <a:ext cx="12204424" cy="4688228"/>
          </a:xfrm>
          <a:prstGeom prst="rect">
            <a:avLst/>
          </a:prstGeom>
        </p:spPr>
      </p:pic>
    </p:spTree>
    <p:extLst>
      <p:ext uri="{BB962C8B-B14F-4D97-AF65-F5344CB8AC3E}">
        <p14:creationId xmlns:p14="http://schemas.microsoft.com/office/powerpoint/2010/main" val="202647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2">
                <a:lumMod val="75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a:t>should you do </a:t>
            </a:r>
            <a:r>
              <a:rPr lang="en-US" dirty="0"/>
              <a:t>for </a:t>
            </a:r>
            <a:r>
              <a:rPr lang="en-US"/>
              <a:t>your project?</a:t>
            </a:r>
            <a:endParaRPr lang="en-US" dirty="0"/>
          </a:p>
        </p:txBody>
      </p:sp>
      <p:sp>
        <p:nvSpPr>
          <p:cNvPr id="3" name="Content Placeholder 2"/>
          <p:cNvSpPr>
            <a:spLocks noGrp="1"/>
          </p:cNvSpPr>
          <p:nvPr>
            <p:ph sz="quarter" idx="13"/>
          </p:nvPr>
        </p:nvSpPr>
        <p:spPr>
          <a:xfrm>
            <a:off x="913774" y="2367092"/>
            <a:ext cx="10363826" cy="4129502"/>
          </a:xfrm>
        </p:spPr>
        <p:txBody>
          <a:bodyPr>
            <a:normAutofit/>
          </a:bodyPr>
          <a:lstStyle/>
          <a:p>
            <a:pPr marL="457200" indent="-457200">
              <a:buFont typeface="+mj-lt"/>
              <a:buAutoNum type="arabicPeriod"/>
            </a:pPr>
            <a:r>
              <a:rPr lang="en-US" dirty="0"/>
              <a:t>Write use case description for each use case.</a:t>
            </a:r>
          </a:p>
          <a:p>
            <a:pPr marL="0" indent="0" algn="ctr">
              <a:buNone/>
            </a:pPr>
            <a:endParaRPr lang="en-US" dirty="0"/>
          </a:p>
          <a:p>
            <a:pPr marL="0" indent="0" algn="ctr">
              <a:buNone/>
            </a:pPr>
            <a:endParaRPr lang="en-US" dirty="0"/>
          </a:p>
          <a:p>
            <a:pPr marL="0" indent="0" algn="ctr">
              <a:buNone/>
            </a:pPr>
            <a:r>
              <a:rPr lang="en-US" i="1" dirty="0"/>
              <a:t>We will work in the lab.</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35</a:t>
            </a:fld>
            <a:endParaRPr lang="en-US"/>
          </a:p>
        </p:txBody>
      </p:sp>
    </p:spTree>
    <p:extLst>
      <p:ext uri="{BB962C8B-B14F-4D97-AF65-F5344CB8AC3E}">
        <p14:creationId xmlns:p14="http://schemas.microsoft.com/office/powerpoint/2010/main" val="695762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36</a:t>
            </a:fld>
            <a:endParaRPr lang="en-US"/>
          </a:p>
        </p:txBody>
      </p:sp>
    </p:spTree>
    <p:extLst>
      <p:ext uri="{BB962C8B-B14F-4D97-AF65-F5344CB8AC3E}">
        <p14:creationId xmlns:p14="http://schemas.microsoft.com/office/powerpoint/2010/main" val="98583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70C0"/>
                </a:solidFill>
              </a:rPr>
              <a:t>Design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72593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a:xfrm>
            <a:off x="913774" y="2367092"/>
            <a:ext cx="10363826" cy="4277548"/>
          </a:xfrm>
        </p:spPr>
        <p:txBody>
          <a:bodyPr>
            <a:normAutofit/>
          </a:bodyPr>
          <a:lstStyle/>
          <a:p>
            <a:pPr algn="just"/>
            <a:r>
              <a:rPr lang="en-US" dirty="0"/>
              <a:t>Use-case diagrams provided a bird’s-eye view of the basic functionality of the business processes contained in the evolving system. </a:t>
            </a:r>
          </a:p>
          <a:p>
            <a:pPr algn="just"/>
            <a:r>
              <a:rPr lang="en-US" dirty="0"/>
              <a:t>Activity diagrams, in a sense, open up the black box of each business process by providing a more-detailed graphical view of the underlying activities that support each business process. </a:t>
            </a:r>
          </a:p>
          <a:p>
            <a:pPr algn="just"/>
            <a:r>
              <a:rPr lang="en-US" dirty="0"/>
              <a:t>Use-case descriptions provide a means to more fully document the different aspects of each individual use case.</a:t>
            </a:r>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334201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pPr marL="0" indent="0" algn="ctr">
              <a:buNone/>
            </a:pPr>
            <a:r>
              <a:rPr lang="en-US" dirty="0"/>
              <a:t>The use-case descriptions are based on the </a:t>
            </a:r>
            <a:r>
              <a:rPr lang="en-US" u="sng" dirty="0"/>
              <a:t>identified requirements</a:t>
            </a:r>
            <a:r>
              <a:rPr lang="en-US" dirty="0"/>
              <a:t>, </a:t>
            </a:r>
            <a:r>
              <a:rPr lang="en-US" u="sng" dirty="0"/>
              <a:t>use-case diagram</a:t>
            </a:r>
            <a:r>
              <a:rPr lang="en-US" dirty="0"/>
              <a:t>, and the </a:t>
            </a:r>
            <a:r>
              <a:rPr lang="en-US" u="sng" dirty="0"/>
              <a:t>activity diagram</a:t>
            </a:r>
            <a:r>
              <a:rPr lang="en-US" dirty="0"/>
              <a:t> of the business processes. </a:t>
            </a:r>
          </a:p>
          <a:p>
            <a:pPr marL="0" indent="0" algn="ctr">
              <a:buNone/>
            </a:pPr>
            <a:r>
              <a:rPr lang="en-US" dirty="0"/>
              <a:t>Use-case descriptions contain all the information needed to document the functionality of the business processes.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37986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p:txBody>
          <a:bodyPr/>
          <a:lstStyle/>
          <a:p>
            <a:pPr algn="just"/>
            <a:r>
              <a:rPr lang="en-US" dirty="0"/>
              <a:t>Use cases are the primary drivers for all the UML diagramming techniques. </a:t>
            </a:r>
          </a:p>
          <a:p>
            <a:pPr algn="just"/>
            <a:r>
              <a:rPr lang="en-US" dirty="0"/>
              <a:t>A use case communicates at a high level what the system needs to do, and all the UML diagramming techniques build on this by presenting the use-case functionality in a different way for a different purpose. </a:t>
            </a:r>
          </a:p>
          <a:p>
            <a:pPr algn="just"/>
            <a:r>
              <a:rPr lang="en-US" dirty="0"/>
              <a:t>Use cases are the building blocks by which the system is designed and built.</a:t>
            </a:r>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134776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p:txBody>
          <a:bodyPr>
            <a:normAutofit fontScale="92500" lnSpcReduction="20000"/>
          </a:bodyPr>
          <a:lstStyle/>
          <a:p>
            <a:pPr algn="just"/>
            <a:r>
              <a:rPr lang="en-US" dirty="0"/>
              <a:t>Use cases capture the typical interaction of the system with the system’s users (end users and other systems). </a:t>
            </a:r>
          </a:p>
          <a:p>
            <a:pPr algn="just"/>
            <a:r>
              <a:rPr lang="en-US" dirty="0"/>
              <a:t>These interactions represent the external, or functional view of the system from the perspective of the user. </a:t>
            </a:r>
          </a:p>
          <a:p>
            <a:pPr algn="just"/>
            <a:r>
              <a:rPr lang="en-US" dirty="0"/>
              <a:t>Each use case describes one and only one function in which users interact with the system. </a:t>
            </a:r>
          </a:p>
          <a:p>
            <a:pPr algn="just"/>
            <a:r>
              <a:rPr lang="en-US" dirty="0"/>
              <a:t>Although a use case may contain several paths that a user can take while interacting with the system, each possible execution path through the use case is referred to as a </a:t>
            </a:r>
            <a:r>
              <a:rPr lang="en-US" i="1" dirty="0"/>
              <a:t>scenario. </a:t>
            </a:r>
          </a:p>
          <a:p>
            <a:pPr marL="0" indent="0" algn="just">
              <a:buNone/>
            </a:pP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2393690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3"/>
          </p:nvPr>
        </p:nvSpPr>
        <p:spPr/>
        <p:txBody>
          <a:bodyPr>
            <a:normAutofit/>
          </a:bodyPr>
          <a:lstStyle/>
          <a:p>
            <a:pPr algn="just"/>
            <a:r>
              <a:rPr lang="en-US" dirty="0"/>
              <a:t>When creating use-case descriptions, the project team must work closely with the users to fully </a:t>
            </a:r>
            <a:br>
              <a:rPr lang="en-US" dirty="0"/>
            </a:br>
            <a:r>
              <a:rPr lang="en-US" dirty="0"/>
              <a:t>document the functional requirements. </a:t>
            </a:r>
          </a:p>
          <a:p>
            <a:pPr algn="just"/>
            <a:r>
              <a:rPr lang="en-US" dirty="0"/>
              <a:t>Organizing the functional requirements and documenting them in a use-case description are a relatively simple process, but it takes considerable practice to ensure that the descriptions are complete enough to use in structural and behavioral modeling. </a:t>
            </a:r>
          </a:p>
          <a:p>
            <a:pPr algn="just"/>
            <a:r>
              <a:rPr lang="en-US" dirty="0"/>
              <a:t>The best place to begin is to review the use-case and activity diagrams. </a:t>
            </a:r>
          </a:p>
          <a:p>
            <a:pPr algn="just"/>
            <a:r>
              <a:rPr lang="en-US" dirty="0"/>
              <a:t>It is possible that multiple users will play the same role. Therefore, use cases should be associated with the roles played by the users and not with the users themselves.</a:t>
            </a:r>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149379059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3304</TotalTime>
  <Words>1794</Words>
  <Application>Microsoft Office PowerPoint</Application>
  <PresentationFormat>Widescreen</PresentationFormat>
  <Paragraphs>152</Paragraphs>
  <Slides>36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Tw Cen MT</vt:lpstr>
      <vt:lpstr>Wingdings</vt:lpstr>
      <vt:lpstr>Droplet</vt:lpstr>
      <vt:lpstr>Software Engineering I </vt:lpstr>
      <vt:lpstr>Chapter 4  Functional Modeling(III)</vt:lpstr>
      <vt:lpstr>Steps(I) </vt:lpstr>
      <vt:lpstr>Steps(II) </vt:lpstr>
      <vt:lpstr>Introduction </vt:lpstr>
      <vt:lpstr>PowerPoint Presentation</vt:lpstr>
      <vt:lpstr>Introduction </vt:lpstr>
      <vt:lpstr>Introduction </vt:lpstr>
      <vt:lpstr>Introduction </vt:lpstr>
      <vt:lpstr>Types of Use Cases</vt:lpstr>
      <vt:lpstr>Overview use case vs. detail use case </vt:lpstr>
      <vt:lpstr>Essential use case vs. real use case  </vt:lpstr>
      <vt:lpstr>Elements of a Use-Case Description</vt:lpstr>
      <vt:lpstr>PowerPoint Presentation</vt:lpstr>
      <vt:lpstr>Overview Information </vt:lpstr>
      <vt:lpstr>PowerPoint Presentation</vt:lpstr>
      <vt:lpstr>Overview Information(Cnt’d) </vt:lpstr>
      <vt:lpstr>PowerPoint Presentation</vt:lpstr>
      <vt:lpstr>Overview Information(Cnt’d) </vt:lpstr>
      <vt:lpstr>PowerPoint Presentation</vt:lpstr>
      <vt:lpstr>Relationships</vt:lpstr>
      <vt:lpstr>Relationships(Cnt’d)</vt:lpstr>
      <vt:lpstr>Flow of Events</vt:lpstr>
      <vt:lpstr>Normal flow of events</vt:lpstr>
      <vt:lpstr>Alternative or exceptional flows</vt:lpstr>
      <vt:lpstr>PowerPoint Presentation</vt:lpstr>
      <vt:lpstr>The answer</vt:lpstr>
      <vt:lpstr>Optional Characteristics</vt:lpstr>
      <vt:lpstr>Campus Housing Service Add an Apartment Use-Case Description </vt:lpstr>
      <vt:lpstr>Campus Housing Service Delete an Apartment Use-Case Description </vt:lpstr>
      <vt:lpstr>PowerPoint Presentation</vt:lpstr>
      <vt:lpstr>PowerPoint Presentation</vt:lpstr>
      <vt:lpstr>Overview Description for the Borrow Books Use Case</vt:lpstr>
      <vt:lpstr>Flow Descriptions for the Borrow Books Use Case</vt:lpstr>
      <vt:lpstr>What should you do for your project?</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227</cp:revision>
  <dcterms:created xsi:type="dcterms:W3CDTF">2017-08-12T07:11:04Z</dcterms:created>
  <dcterms:modified xsi:type="dcterms:W3CDTF">2024-11-09T04:41:46Z</dcterms:modified>
</cp:coreProperties>
</file>