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12"/>
  </p:notesMasterIdLst>
  <p:sldIdLst>
    <p:sldId id="256" r:id="rId2"/>
    <p:sldId id="283" r:id="rId3"/>
    <p:sldId id="354" r:id="rId4"/>
    <p:sldId id="355" r:id="rId5"/>
    <p:sldId id="349" r:id="rId6"/>
    <p:sldId id="350" r:id="rId7"/>
    <p:sldId id="351" r:id="rId8"/>
    <p:sldId id="352" r:id="rId9"/>
    <p:sldId id="353" r:id="rId10"/>
    <p:sldId id="32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43" autoAdjust="0"/>
  </p:normalViewPr>
  <p:slideViewPr>
    <p:cSldViewPr snapToGrid="0">
      <p:cViewPr varScale="1">
        <p:scale>
          <a:sx n="97" d="100"/>
          <a:sy n="97" d="100"/>
        </p:scale>
        <p:origin x="45"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11/11/2024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a:solidFill>
                  <a:schemeClr val="tx1">
                    <a:lumMod val="75000"/>
                    <a:lumOff val="25000"/>
                  </a:schemeClr>
                </a:solidFill>
              </a:rPr>
              <a:t>2024</a:t>
            </a:r>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98583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4 </a:t>
            </a:r>
            <a:br>
              <a:rPr lang="en-US" b="1" dirty="0"/>
            </a:br>
            <a:r>
              <a:rPr lang="en-US" b="1" dirty="0"/>
              <a:t>Functional Modeling(V)</a:t>
            </a:r>
          </a:p>
        </p:txBody>
      </p:sp>
    </p:spTree>
    <p:extLst>
      <p:ext uri="{BB962C8B-B14F-4D97-AF65-F5344CB8AC3E}">
        <p14:creationId xmlns:p14="http://schemas.microsoft.com/office/powerpoint/2010/main" val="385305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00B050"/>
                </a:solidFill>
              </a:rPr>
              <a:t>Analysis</a:t>
            </a:r>
            <a:r>
              <a:rPr lang="en-US" dirty="0">
                <a:solidFill>
                  <a:srgbClr val="0070C0"/>
                </a:solidFill>
              </a:rPr>
              <a:t> </a:t>
            </a:r>
          </a:p>
          <a:p>
            <a:pPr lvl="1">
              <a:buFont typeface="Wingdings" panose="05000000000000000000" pitchFamily="2" charset="2"/>
              <a:buChar char="Ø"/>
            </a:pPr>
            <a:r>
              <a:rPr lang="en-US" dirty="0">
                <a:solidFill>
                  <a:srgbClr val="00B050"/>
                </a:solidFill>
              </a:rPr>
              <a:t>Functional</a:t>
            </a:r>
            <a:r>
              <a:rPr lang="en-US" dirty="0">
                <a:solidFill>
                  <a:srgbClr val="0070C0"/>
                </a:solidFill>
              </a:rPr>
              <a:t> </a:t>
            </a:r>
            <a:r>
              <a:rPr lang="en-US" dirty="0">
                <a:solidFill>
                  <a:srgbClr val="00B050"/>
                </a:solidFill>
              </a:rPr>
              <a:t>Modelling</a:t>
            </a:r>
          </a:p>
          <a:p>
            <a:pPr lvl="1">
              <a:buFont typeface="Wingdings" panose="05000000000000000000" pitchFamily="2" charset="2"/>
              <a:buChar char="Ø"/>
            </a:pPr>
            <a:r>
              <a:rPr lang="en-US" dirty="0">
                <a:solidFill>
                  <a:srgbClr val="0070C0"/>
                </a:solidFill>
              </a:rPr>
              <a:t>Structural Modelling</a:t>
            </a:r>
          </a:p>
          <a:p>
            <a:pPr lvl="1">
              <a:buFont typeface="Wingdings" panose="05000000000000000000" pitchFamily="2" charset="2"/>
              <a:buChar char="Ø"/>
            </a:pPr>
            <a:r>
              <a:rPr lang="en-US" dirty="0">
                <a:solidFill>
                  <a:srgbClr val="0070C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0091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70C0"/>
                </a:solidFill>
              </a:rPr>
              <a:t>Design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826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Verifying and Validating Functional Models</a:t>
            </a:r>
            <a:endParaRPr lang="en-US" dirty="0"/>
          </a:p>
        </p:txBody>
      </p:sp>
      <p:sp>
        <p:nvSpPr>
          <p:cNvPr id="3" name="Content Placeholder 2"/>
          <p:cNvSpPr>
            <a:spLocks noGrp="1"/>
          </p:cNvSpPr>
          <p:nvPr>
            <p:ph sz="quarter" idx="13"/>
          </p:nvPr>
        </p:nvSpPr>
        <p:spPr/>
        <p:txBody>
          <a:bodyPr>
            <a:normAutofit/>
          </a:bodyPr>
          <a:lstStyle/>
          <a:p>
            <a:pPr algn="just"/>
            <a:r>
              <a:rPr lang="en-US" b="1" dirty="0"/>
              <a:t>Walkthroughs: </a:t>
            </a:r>
            <a:r>
              <a:rPr lang="en-US" dirty="0"/>
              <a:t>is essentially a peer review of a product. In the case of the functional</a:t>
            </a:r>
            <a:br>
              <a:rPr lang="en-US" dirty="0"/>
            </a:br>
            <a:r>
              <a:rPr lang="en-US" dirty="0"/>
              <a:t>models, a walkthrough is a review of the different models and diagrams created during</a:t>
            </a:r>
            <a:br>
              <a:rPr lang="en-US" dirty="0"/>
            </a:br>
            <a:r>
              <a:rPr lang="en-US" dirty="0"/>
              <a:t>functional modeling. </a:t>
            </a:r>
          </a:p>
          <a:p>
            <a:pPr algn="just"/>
            <a:r>
              <a:rPr lang="en-US" dirty="0"/>
              <a:t>The purpose of a walkthrough is to thoroughly </a:t>
            </a:r>
            <a:r>
              <a:rPr lang="en-US" i="1" dirty="0"/>
              <a:t>test </a:t>
            </a:r>
            <a:r>
              <a:rPr lang="en-US" dirty="0"/>
              <a:t>the fidelity of the functional models to the functional requirements and to ensure that the models are consistent. That is, a walkthrough uncovers </a:t>
            </a:r>
            <a:r>
              <a:rPr lang="en-US" i="1" dirty="0"/>
              <a:t>errors </a:t>
            </a:r>
            <a:r>
              <a:rPr lang="en-US" dirty="0"/>
              <a:t>or </a:t>
            </a:r>
            <a:r>
              <a:rPr lang="en-US" i="1" dirty="0"/>
              <a:t>faults </a:t>
            </a:r>
            <a:r>
              <a:rPr lang="en-US" dirty="0"/>
              <a:t>in the evolving specification.</a:t>
            </a:r>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3727803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Walkthrough</a:t>
            </a:r>
          </a:p>
        </p:txBody>
      </p:sp>
      <p:sp>
        <p:nvSpPr>
          <p:cNvPr id="3" name="Content Placeholder 2"/>
          <p:cNvSpPr>
            <a:spLocks noGrp="1"/>
          </p:cNvSpPr>
          <p:nvPr>
            <p:ph sz="quarter" idx="13"/>
          </p:nvPr>
        </p:nvSpPr>
        <p:spPr/>
        <p:txBody>
          <a:bodyPr/>
          <a:lstStyle/>
          <a:p>
            <a:r>
              <a:rPr lang="en-US" dirty="0"/>
              <a:t>Walkthroughs are very interactive. As the presenter walks through the representation, members of the walkthrough team should ask questions regarding the representation. </a:t>
            </a:r>
          </a:p>
          <a:p>
            <a:r>
              <a:rPr lang="en-US" dirty="0"/>
              <a:t>For example, if the presenter is walking through an activity diagram, another member of the team</a:t>
            </a:r>
            <a:br>
              <a:rPr lang="en-US" dirty="0"/>
            </a:br>
            <a:r>
              <a:rPr lang="en-US" dirty="0"/>
              <a:t>could ask why certain activities or objects were not included. </a:t>
            </a:r>
          </a:p>
          <a:p>
            <a:pPr algn="just"/>
            <a:r>
              <a:rPr lang="en-US" dirty="0"/>
              <a:t>The actual process of simply presenting the representation to a new set of eyes can uncover obvious misunderstandings and omissions.</a:t>
            </a:r>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14514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a:t>
            </a:r>
          </a:p>
        </p:txBody>
      </p:sp>
      <p:sp>
        <p:nvSpPr>
          <p:cNvPr id="3" name="Content Placeholder 2"/>
          <p:cNvSpPr>
            <a:spLocks noGrp="1"/>
          </p:cNvSpPr>
          <p:nvPr>
            <p:ph sz="quarter" idx="13"/>
          </p:nvPr>
        </p:nvSpPr>
        <p:spPr>
          <a:xfrm>
            <a:off x="913774" y="2367092"/>
            <a:ext cx="10363826" cy="4155628"/>
          </a:xfrm>
        </p:spPr>
        <p:txBody>
          <a:bodyPr>
            <a:normAutofit/>
          </a:bodyPr>
          <a:lstStyle/>
          <a:p>
            <a:pPr algn="just"/>
            <a:r>
              <a:rPr lang="en-US" dirty="0"/>
              <a:t>There are specified roles that different members of the walkthrough team can play. </a:t>
            </a:r>
          </a:p>
          <a:p>
            <a:pPr algn="just"/>
            <a:r>
              <a:rPr lang="en-US" i="1" dirty="0"/>
              <a:t>Presenter: </a:t>
            </a:r>
            <a:r>
              <a:rPr lang="en-US" dirty="0"/>
              <a:t>should be played by the person who is primarily responsible for the specific representation being reviewed. </a:t>
            </a:r>
          </a:p>
          <a:p>
            <a:pPr algn="just"/>
            <a:r>
              <a:rPr lang="en-US" i="1" dirty="0"/>
              <a:t>recorder, </a:t>
            </a:r>
            <a:r>
              <a:rPr lang="en-US" dirty="0"/>
              <a:t>or </a:t>
            </a:r>
            <a:r>
              <a:rPr lang="en-US" i="1" dirty="0"/>
              <a:t>scribe</a:t>
            </a:r>
            <a:r>
              <a:rPr lang="en-US" dirty="0"/>
              <a:t>: should be a member of the analysis team. This individual carefully takes the minutes of the meeting by recording all significant events that occur during the walkthrough. In particular, all errors that are uncovered must be documented so that the analysis team can address them.</a:t>
            </a:r>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dirty="0"/>
          </a:p>
        </p:txBody>
      </p:sp>
    </p:spTree>
    <p:extLst>
      <p:ext uri="{BB962C8B-B14F-4D97-AF65-F5344CB8AC3E}">
        <p14:creationId xmlns:p14="http://schemas.microsoft.com/office/powerpoint/2010/main" val="3574172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Model Verification and Validation</a:t>
            </a:r>
            <a:endParaRPr lang="en-US" dirty="0"/>
          </a:p>
        </p:txBody>
      </p:sp>
      <p:sp>
        <p:nvSpPr>
          <p:cNvPr id="3" name="Content Placeholder 2"/>
          <p:cNvSpPr>
            <a:spLocks noGrp="1"/>
          </p:cNvSpPr>
          <p:nvPr>
            <p:ph sz="quarter" idx="13"/>
          </p:nvPr>
        </p:nvSpPr>
        <p:spPr/>
        <p:txBody>
          <a:bodyPr>
            <a:normAutofit fontScale="92500" lnSpcReduction="10000"/>
          </a:bodyPr>
          <a:lstStyle/>
          <a:p>
            <a:pPr algn="just"/>
            <a:r>
              <a:rPr lang="en-US" dirty="0"/>
              <a:t>First, when comparing an activity diagram to a use-case description, there should be at</a:t>
            </a:r>
            <a:br>
              <a:rPr lang="en-US" dirty="0"/>
            </a:br>
            <a:r>
              <a:rPr lang="en-US" dirty="0"/>
              <a:t>least one event recorded in the normal flow of events, </a:t>
            </a:r>
            <a:r>
              <a:rPr lang="en-US" dirty="0" err="1"/>
              <a:t>subflows</a:t>
            </a:r>
            <a:r>
              <a:rPr lang="en-US" dirty="0"/>
              <a:t>, or alternative/exceptional</a:t>
            </a:r>
            <a:br>
              <a:rPr lang="en-US" dirty="0"/>
            </a:br>
            <a:r>
              <a:rPr lang="en-US" dirty="0"/>
              <a:t>flows of the use-case description for each activity or action that is included on an activity diagram, and each event should be associated with an activity or action. </a:t>
            </a:r>
          </a:p>
          <a:p>
            <a:pPr algn="just"/>
            <a:r>
              <a:rPr lang="en-US" dirty="0"/>
              <a:t>Second, all objects portrayed as an object node in an activity diagram must be mentioned in</a:t>
            </a:r>
            <a:br>
              <a:rPr lang="en-US" dirty="0"/>
            </a:br>
            <a:r>
              <a:rPr lang="en-US" dirty="0"/>
              <a:t>an event in the normal flow of events, </a:t>
            </a:r>
            <a:r>
              <a:rPr lang="en-US" dirty="0" err="1"/>
              <a:t>subflows</a:t>
            </a:r>
            <a:r>
              <a:rPr lang="en-US" dirty="0"/>
              <a:t>, or alternative/exceptional flows of the use-case</a:t>
            </a:r>
            <a:br>
              <a:rPr lang="en-US" dirty="0"/>
            </a:br>
            <a:r>
              <a:rPr lang="en-US" dirty="0"/>
              <a:t>description.</a:t>
            </a:r>
          </a:p>
          <a:p>
            <a:pPr algn="just"/>
            <a:r>
              <a:rPr lang="en-US" dirty="0"/>
              <a:t>Third, sequential order of the events in a use-case description should occur in the same sequential order of the activities contained in an activity diagram.</a:t>
            </a:r>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Tree>
    <p:extLst>
      <p:ext uri="{BB962C8B-B14F-4D97-AF65-F5344CB8AC3E}">
        <p14:creationId xmlns:p14="http://schemas.microsoft.com/office/powerpoint/2010/main" val="3174176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Model Verification and Validation(</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fontScale="92500" lnSpcReduction="10000"/>
          </a:bodyPr>
          <a:lstStyle/>
          <a:p>
            <a:pPr algn="just"/>
            <a:r>
              <a:rPr lang="en-US" dirty="0"/>
              <a:t>Fourth, when comparing a use-case description to a use-case diagram, there must be one and only one use-case description for each use case, and vice versa.</a:t>
            </a:r>
          </a:p>
          <a:p>
            <a:pPr algn="just"/>
            <a:r>
              <a:rPr lang="en-US" dirty="0"/>
              <a:t>Fifth, all actors listed in a use-case description must be portrayed on the use-case diagram. Each actor must have an association link that connects it to the use case and must be listed with the association relationships in the use-case description. </a:t>
            </a:r>
          </a:p>
          <a:p>
            <a:pPr algn="just"/>
            <a:r>
              <a:rPr lang="en-US" dirty="0"/>
              <a:t>Sixth, in some organizations, we should also include the stakeholders listed in the use-case description as actors in the use-case diagram.</a:t>
            </a:r>
          </a:p>
          <a:p>
            <a:pPr algn="just"/>
            <a:r>
              <a:rPr lang="en-US" dirty="0"/>
              <a:t>Seventh, all other relationships listed in a use-case description (include, extend, and generalization) must be portrayed on a use-case diagram.</a:t>
            </a:r>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10307821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3163</TotalTime>
  <Words>613</Words>
  <Application>Microsoft Office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Tw Cen MT</vt:lpstr>
      <vt:lpstr>Wingdings</vt:lpstr>
      <vt:lpstr>Droplet</vt:lpstr>
      <vt:lpstr>Software Engineering I </vt:lpstr>
      <vt:lpstr>Chapter 4  Functional Modeling(V)</vt:lpstr>
      <vt:lpstr>Steps(I) </vt:lpstr>
      <vt:lpstr>Steps(II) </vt:lpstr>
      <vt:lpstr>Verifying and Validating Functional Models</vt:lpstr>
      <vt:lpstr>Walkthrough</vt:lpstr>
      <vt:lpstr>Roles</vt:lpstr>
      <vt:lpstr>Functional Model Verification and Validation</vt:lpstr>
      <vt:lpstr>Functional Model Verification and Validation(Cnt’d)</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236</cp:revision>
  <dcterms:created xsi:type="dcterms:W3CDTF">2017-08-12T07:11:04Z</dcterms:created>
  <dcterms:modified xsi:type="dcterms:W3CDTF">2024-11-11T04:43:32Z</dcterms:modified>
</cp:coreProperties>
</file>