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 id="2147483864" r:id="rId2"/>
  </p:sldMasterIdLst>
  <p:notesMasterIdLst>
    <p:notesMasterId r:id="rId41"/>
  </p:notesMasterIdLst>
  <p:sldIdLst>
    <p:sldId id="256" r:id="rId3"/>
    <p:sldId id="283" r:id="rId4"/>
    <p:sldId id="412" r:id="rId5"/>
    <p:sldId id="413" r:id="rId6"/>
    <p:sldId id="373" r:id="rId7"/>
    <p:sldId id="375" r:id="rId8"/>
    <p:sldId id="376" r:id="rId9"/>
    <p:sldId id="396" r:id="rId10"/>
    <p:sldId id="397" r:id="rId11"/>
    <p:sldId id="398" r:id="rId12"/>
    <p:sldId id="399" r:id="rId13"/>
    <p:sldId id="400" r:id="rId14"/>
    <p:sldId id="401" r:id="rId15"/>
    <p:sldId id="354" r:id="rId16"/>
    <p:sldId id="359" r:id="rId17"/>
    <p:sldId id="360" r:id="rId18"/>
    <p:sldId id="361" r:id="rId19"/>
    <p:sldId id="362" r:id="rId20"/>
    <p:sldId id="363" r:id="rId21"/>
    <p:sldId id="408" r:id="rId22"/>
    <p:sldId id="364" r:id="rId23"/>
    <p:sldId id="409" r:id="rId24"/>
    <p:sldId id="410" r:id="rId25"/>
    <p:sldId id="411" r:id="rId26"/>
    <p:sldId id="402" r:id="rId27"/>
    <p:sldId id="403" r:id="rId28"/>
    <p:sldId id="404" r:id="rId29"/>
    <p:sldId id="405" r:id="rId30"/>
    <p:sldId id="406" r:id="rId31"/>
    <p:sldId id="366" r:id="rId32"/>
    <p:sldId id="367" r:id="rId33"/>
    <p:sldId id="365" r:id="rId34"/>
    <p:sldId id="407" r:id="rId35"/>
    <p:sldId id="369" r:id="rId36"/>
    <p:sldId id="370" r:id="rId37"/>
    <p:sldId id="371" r:id="rId38"/>
    <p:sldId id="372" r:id="rId39"/>
    <p:sldId id="32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43" autoAdjust="0"/>
  </p:normalViewPr>
  <p:slideViewPr>
    <p:cSldViewPr snapToGrid="0">
      <p:cViewPr varScale="1">
        <p:scale>
          <a:sx n="97" d="100"/>
          <a:sy n="97" d="100"/>
        </p:scale>
        <p:origin x="45"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9FE8DFF9-44C4-6B4E-B5A3-96ED369AFD93}"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303227745"/>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DEC9DA09-039A-A841-BA90-58CFCFBF8E01}"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259956965"/>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50F2F7EC-46EB-964D-B691-B03AC1106FC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966576624"/>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7" name="Slide Number Placeholder 5"/>
          <p:cNvSpPr>
            <a:spLocks noGrp="1"/>
          </p:cNvSpPr>
          <p:nvPr>
            <p:ph type="sldNum" sz="quarter" idx="12"/>
          </p:nvPr>
        </p:nvSpPr>
        <p:spPr/>
        <p:txBody>
          <a:bodyPr/>
          <a:lstStyle>
            <a:lvl1pPr>
              <a:defRPr/>
            </a:lvl1pPr>
          </a:lstStyle>
          <a:p>
            <a:pPr defTabSz="457200">
              <a:defRPr/>
            </a:pPr>
            <a:fld id="{31F6D4F7-D30A-2D46-8C56-BBD860B78FB6}"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411884873"/>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9" name="Slide Number Placeholder 5"/>
          <p:cNvSpPr>
            <a:spLocks noGrp="1"/>
          </p:cNvSpPr>
          <p:nvPr>
            <p:ph type="sldNum" sz="quarter" idx="12"/>
          </p:nvPr>
        </p:nvSpPr>
        <p:spPr/>
        <p:txBody>
          <a:bodyPr/>
          <a:lstStyle>
            <a:lvl1pPr>
              <a:defRPr/>
            </a:lvl1pPr>
          </a:lstStyle>
          <a:p>
            <a:pPr defTabSz="457200">
              <a:defRPr/>
            </a:pPr>
            <a:fld id="{D227A3EF-D9D8-3141-91A2-80F03BEF3F96}"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760346827"/>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5" name="Slide Number Placeholder 5"/>
          <p:cNvSpPr>
            <a:spLocks noGrp="1"/>
          </p:cNvSpPr>
          <p:nvPr>
            <p:ph type="sldNum" sz="quarter" idx="12"/>
          </p:nvPr>
        </p:nvSpPr>
        <p:spPr/>
        <p:txBody>
          <a:bodyPr/>
          <a:lstStyle>
            <a:lvl1pPr>
              <a:defRPr/>
            </a:lvl1pPr>
          </a:lstStyle>
          <a:p>
            <a:pPr defTabSz="457200">
              <a:defRPr/>
            </a:pPr>
            <a:fld id="{964AD586-7C25-0244-A129-E014CC0A164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088023371"/>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4" name="Slide Number Placeholder 5"/>
          <p:cNvSpPr>
            <a:spLocks noGrp="1"/>
          </p:cNvSpPr>
          <p:nvPr>
            <p:ph type="sldNum" sz="quarter" idx="12"/>
          </p:nvPr>
        </p:nvSpPr>
        <p:spPr/>
        <p:txBody>
          <a:bodyPr/>
          <a:lstStyle>
            <a:lvl1pPr>
              <a:defRPr/>
            </a:lvl1pPr>
          </a:lstStyle>
          <a:p>
            <a:pPr defTabSz="457200">
              <a:defRPr/>
            </a:pPr>
            <a:fld id="{9941E2DB-6B26-1148-BBB7-224489DC432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365556779"/>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7" name="Slide Number Placeholder 5"/>
          <p:cNvSpPr>
            <a:spLocks noGrp="1"/>
          </p:cNvSpPr>
          <p:nvPr>
            <p:ph type="sldNum" sz="quarter" idx="12"/>
          </p:nvPr>
        </p:nvSpPr>
        <p:spPr/>
        <p:txBody>
          <a:bodyPr/>
          <a:lstStyle>
            <a:lvl1pPr>
              <a:defRPr/>
            </a:lvl1pPr>
          </a:lstStyle>
          <a:p>
            <a:pPr defTabSz="457200">
              <a:defRPr/>
            </a:pPr>
            <a:fld id="{0C7EC744-B227-4A42-B0B8-DD1F9FC186D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774973789"/>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7" name="Slide Number Placeholder 5"/>
          <p:cNvSpPr>
            <a:spLocks noGrp="1"/>
          </p:cNvSpPr>
          <p:nvPr>
            <p:ph type="sldNum" sz="quarter" idx="12"/>
          </p:nvPr>
        </p:nvSpPr>
        <p:spPr/>
        <p:txBody>
          <a:bodyPr/>
          <a:lstStyle>
            <a:lvl1pPr>
              <a:defRPr/>
            </a:lvl1pPr>
          </a:lstStyle>
          <a:p>
            <a:pPr defTabSz="457200">
              <a:defRPr/>
            </a:pPr>
            <a:fld id="{026C30EE-4725-9040-82E4-7631508820E2}"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380509226"/>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8869BD90-93E8-7D4C-B473-7191F00429C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586395854"/>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BA7DC435-2897-F34A-8447-1EC8A691D119}"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57147383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5.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11/16/2024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defTabSz="457200">
              <a:defRPr/>
            </a:pPr>
            <a:fld id="{5AC5F77F-66C9-B04B-B94C-B68F71024283}" type="slidenum">
              <a:rPr lang="en-US" smtClean="0">
                <a:solidFill>
                  <a:prstClr val="black">
                    <a:tint val="75000"/>
                  </a:prstClr>
                </a:solidFill>
              </a:rPr>
              <a:pPr defTabSz="457200">
                <a:defRPr/>
              </a:pPr>
              <a:t>‹#›</a:t>
            </a:fld>
            <a:endParaRPr lang="en-US">
              <a:solidFill>
                <a:prstClr val="black">
                  <a:tint val="75000"/>
                </a:prstClr>
              </a:solidFill>
            </a:endParaRPr>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0261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a:solidFill>
                  <a:schemeClr val="tx1">
                    <a:lumMod val="75000"/>
                    <a:lumOff val="25000"/>
                  </a:schemeClr>
                </a:solidFill>
              </a:rPr>
              <a:t>202</a:t>
            </a:r>
            <a:r>
              <a:rPr lang="en-US" dirty="0">
                <a:solidFill>
                  <a:schemeClr val="tx1">
                    <a:lumMod val="75000"/>
                    <a:lumOff val="25000"/>
                  </a:schemeClr>
                </a:solidFill>
              </a:rPr>
              <a:t>4</a:t>
            </a: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Structural Models</a:t>
            </a:r>
            <a:endParaRPr lang="en-US" dirty="0"/>
          </a:p>
        </p:txBody>
      </p:sp>
      <p:sp>
        <p:nvSpPr>
          <p:cNvPr id="3" name="Content Placeholder 2"/>
          <p:cNvSpPr>
            <a:spLocks noGrp="1"/>
          </p:cNvSpPr>
          <p:nvPr>
            <p:ph sz="quarter" idx="13"/>
          </p:nvPr>
        </p:nvSpPr>
        <p:spPr/>
        <p:txBody>
          <a:bodyPr/>
          <a:lstStyle/>
          <a:p>
            <a:r>
              <a:rPr lang="en-US" dirty="0"/>
              <a:t>The goal of the analyst is to discover the </a:t>
            </a:r>
            <a:r>
              <a:rPr lang="en-US" b="1" dirty="0"/>
              <a:t>key objects </a:t>
            </a:r>
            <a:r>
              <a:rPr lang="en-US" dirty="0"/>
              <a:t>contained in the problem domain and to build a structural model. </a:t>
            </a:r>
          </a:p>
          <a:p>
            <a:r>
              <a:rPr lang="en-US" dirty="0"/>
              <a:t>Basic elements of structural models are classes, attributes, operations, and relationships.</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02811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a:t>
            </a:r>
          </a:p>
        </p:txBody>
      </p:sp>
      <p:sp>
        <p:nvSpPr>
          <p:cNvPr id="3" name="Content Placeholder 2"/>
          <p:cNvSpPr>
            <a:spLocks noGrp="1"/>
          </p:cNvSpPr>
          <p:nvPr>
            <p:ph sz="quarter" idx="13"/>
          </p:nvPr>
        </p:nvSpPr>
        <p:spPr/>
        <p:txBody>
          <a:bodyPr>
            <a:normAutofit/>
          </a:bodyPr>
          <a:lstStyle/>
          <a:p>
            <a:r>
              <a:rPr lang="en-US" dirty="0"/>
              <a:t>A </a:t>
            </a:r>
            <a:r>
              <a:rPr lang="en-US" i="1" dirty="0"/>
              <a:t>class </a:t>
            </a:r>
            <a:r>
              <a:rPr lang="en-US" dirty="0"/>
              <a:t>is a general template that we use to create specific instances, or </a:t>
            </a:r>
            <a:r>
              <a:rPr lang="en-US" i="1" dirty="0"/>
              <a:t>objects, </a:t>
            </a:r>
            <a:r>
              <a:rPr lang="en-US" dirty="0"/>
              <a:t>in the problem</a:t>
            </a:r>
            <a:br>
              <a:rPr lang="en-US" dirty="0"/>
            </a:br>
            <a:r>
              <a:rPr lang="en-US" dirty="0"/>
              <a:t>domain. </a:t>
            </a:r>
          </a:p>
          <a:p>
            <a:r>
              <a:rPr lang="en-US" dirty="0"/>
              <a:t>All objects of a given class are identical in structure and behavior but contain different data in their attributes. </a:t>
            </a:r>
          </a:p>
          <a:p>
            <a:r>
              <a:rPr lang="en-US" dirty="0"/>
              <a:t>There are two general kinds of classes of interest during analysis: concrete and abstract. </a:t>
            </a:r>
          </a:p>
          <a:p>
            <a:pPr lvl="1"/>
            <a:r>
              <a:rPr lang="en-US" i="1" dirty="0"/>
              <a:t>Concrete classes </a:t>
            </a:r>
            <a:r>
              <a:rPr lang="en-US" dirty="0"/>
              <a:t>are used to create objects.</a:t>
            </a:r>
          </a:p>
          <a:p>
            <a:pPr lvl="1"/>
            <a:r>
              <a:rPr lang="en-US" i="1" dirty="0"/>
              <a:t>Abstract classes </a:t>
            </a:r>
            <a:r>
              <a:rPr lang="en-US" dirty="0"/>
              <a:t>do not actually exist in the real world; they are simply useful abstractions.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530999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second classification of classes</a:t>
            </a:r>
          </a:p>
        </p:txBody>
      </p:sp>
      <p:sp>
        <p:nvSpPr>
          <p:cNvPr id="3" name="Content Placeholder 2"/>
          <p:cNvSpPr>
            <a:spLocks noGrp="1"/>
          </p:cNvSpPr>
          <p:nvPr>
            <p:ph sz="quarter" idx="13"/>
          </p:nvPr>
        </p:nvSpPr>
        <p:spPr>
          <a:xfrm>
            <a:off x="913774" y="2367092"/>
            <a:ext cx="10363826" cy="4103377"/>
          </a:xfrm>
        </p:spPr>
        <p:txBody>
          <a:bodyPr>
            <a:normAutofit/>
          </a:bodyPr>
          <a:lstStyle/>
          <a:p>
            <a:r>
              <a:rPr lang="en-US" dirty="0"/>
              <a:t>Is the type of real-world thing that a class represents. </a:t>
            </a:r>
          </a:p>
          <a:p>
            <a:pPr lvl="1"/>
            <a:r>
              <a:rPr lang="en-US" dirty="0"/>
              <a:t>domain classes, </a:t>
            </a:r>
          </a:p>
          <a:p>
            <a:pPr lvl="1"/>
            <a:r>
              <a:rPr lang="en-US" dirty="0"/>
              <a:t>user-interface classes, </a:t>
            </a:r>
          </a:p>
          <a:p>
            <a:pPr lvl="1"/>
            <a:r>
              <a:rPr lang="en-US" dirty="0"/>
              <a:t>data structure classes, </a:t>
            </a:r>
          </a:p>
          <a:p>
            <a:pPr lvl="1"/>
            <a:r>
              <a:rPr lang="en-US" dirty="0"/>
              <a:t>file structure classes, </a:t>
            </a:r>
          </a:p>
          <a:p>
            <a:pPr lvl="1"/>
            <a:r>
              <a:rPr lang="en-US" dirty="0"/>
              <a:t>operating environment classes, </a:t>
            </a:r>
          </a:p>
          <a:p>
            <a:pPr lvl="1"/>
            <a:r>
              <a:rPr lang="en-US" dirty="0"/>
              <a:t>document classes, </a:t>
            </a:r>
          </a:p>
          <a:p>
            <a:pPr lvl="1"/>
            <a:r>
              <a:rPr lang="en-US" dirty="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979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p>
        </p:txBody>
      </p:sp>
      <p:sp>
        <p:nvSpPr>
          <p:cNvPr id="3" name="Content Placeholder 2"/>
          <p:cNvSpPr>
            <a:spLocks noGrp="1"/>
          </p:cNvSpPr>
          <p:nvPr>
            <p:ph sz="quarter" idx="13"/>
          </p:nvPr>
        </p:nvSpPr>
        <p:spPr/>
        <p:txBody>
          <a:bodyPr/>
          <a:lstStyle/>
          <a:p>
            <a:r>
              <a:rPr lang="en-US" dirty="0"/>
              <a:t>An </a:t>
            </a:r>
            <a:r>
              <a:rPr lang="en-US" i="1" dirty="0"/>
              <a:t>attribute </a:t>
            </a:r>
            <a:r>
              <a:rPr lang="en-US" dirty="0"/>
              <a:t>of an analysis class represents a piece of information that is relevant to the</a:t>
            </a:r>
            <a:br>
              <a:rPr lang="en-US" dirty="0"/>
            </a:br>
            <a:r>
              <a:rPr lang="en-US" dirty="0"/>
              <a:t>description of the class within the application domain of the problem being investigated.</a:t>
            </a:r>
          </a:p>
          <a:p>
            <a:r>
              <a:rPr lang="en-US" dirty="0"/>
              <a:t>The behavior of an analysis class is defined in an </a:t>
            </a:r>
            <a:r>
              <a:rPr lang="en-US" i="1" dirty="0"/>
              <a:t>operation </a:t>
            </a:r>
            <a:r>
              <a:rPr lang="en-US" dirty="0"/>
              <a:t>or service. In later phases, the</a:t>
            </a:r>
            <a:br>
              <a:rPr lang="en-US" dirty="0"/>
            </a:br>
            <a:r>
              <a:rPr lang="en-US" dirty="0"/>
              <a:t>operations are converted to </a:t>
            </a:r>
            <a:r>
              <a:rPr lang="en-US" i="1" dirty="0"/>
              <a:t>methods.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0118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Identification</a:t>
            </a:r>
          </a:p>
        </p:txBody>
      </p:sp>
      <p:sp>
        <p:nvSpPr>
          <p:cNvPr id="3" name="Content Placeholder 2"/>
          <p:cNvSpPr>
            <a:spLocks noGrp="1"/>
          </p:cNvSpPr>
          <p:nvPr>
            <p:ph sz="quarter" idx="13"/>
          </p:nvPr>
        </p:nvSpPr>
        <p:spPr/>
        <p:txBody>
          <a:bodyPr/>
          <a:lstStyle/>
          <a:p>
            <a:r>
              <a:rPr lang="en-US" b="1" dirty="0"/>
              <a:t>Textual Analysis</a:t>
            </a:r>
          </a:p>
          <a:p>
            <a:r>
              <a:rPr lang="en-US" b="1" dirty="0"/>
              <a:t>Brainstorming </a:t>
            </a:r>
          </a:p>
          <a:p>
            <a:r>
              <a:rPr lang="en-US" b="1" dirty="0"/>
              <a:t>Common Object Lists</a:t>
            </a:r>
          </a:p>
          <a:p>
            <a:r>
              <a:rPr lang="en-US" b="1" dirty="0"/>
              <a:t>Patterns</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399009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CRC Cards</a:t>
            </a:r>
            <a:endParaRPr lang="en-US" dirty="0"/>
          </a:p>
        </p:txBody>
      </p:sp>
      <p:sp>
        <p:nvSpPr>
          <p:cNvPr id="3" name="Content Placeholder 2"/>
          <p:cNvSpPr>
            <a:spLocks noGrp="1"/>
          </p:cNvSpPr>
          <p:nvPr>
            <p:ph sz="quarter" idx="13"/>
          </p:nvPr>
        </p:nvSpPr>
        <p:spPr>
          <a:xfrm>
            <a:off x="913774" y="2367092"/>
            <a:ext cx="10363826" cy="4068542"/>
          </a:xfrm>
        </p:spPr>
        <p:txBody>
          <a:bodyPr>
            <a:normAutofit/>
          </a:bodyPr>
          <a:lstStyle/>
          <a:p>
            <a:r>
              <a:rPr lang="en-US" i="1" dirty="0"/>
              <a:t>CRC (Class–Responsibility–Collaboration) cards </a:t>
            </a:r>
            <a:r>
              <a:rPr lang="en-US" dirty="0"/>
              <a:t>are used to document the responsibilities and</a:t>
            </a:r>
            <a:br>
              <a:rPr lang="en-US" dirty="0"/>
            </a:br>
            <a:r>
              <a:rPr lang="en-US" dirty="0"/>
              <a:t>collaborations of a class. </a:t>
            </a:r>
          </a:p>
          <a:p>
            <a:r>
              <a:rPr lang="en-US" i="1" dirty="0"/>
              <a:t>Responsibilities </a:t>
            </a:r>
            <a:r>
              <a:rPr lang="en-US" dirty="0"/>
              <a:t>of a class can be broken into two separate types: </a:t>
            </a:r>
            <a:r>
              <a:rPr lang="en-US" b="1" dirty="0"/>
              <a:t>knowing</a:t>
            </a:r>
            <a:r>
              <a:rPr lang="en-US" dirty="0"/>
              <a:t> and </a:t>
            </a:r>
            <a:r>
              <a:rPr lang="en-US" b="1" dirty="0"/>
              <a:t>doing</a:t>
            </a:r>
            <a:r>
              <a:rPr lang="en-US" dirty="0"/>
              <a:t>.</a:t>
            </a:r>
          </a:p>
          <a:p>
            <a:pPr lvl="1"/>
            <a:r>
              <a:rPr lang="en-US" i="1" dirty="0"/>
              <a:t>Knowing responsibilities </a:t>
            </a:r>
            <a:r>
              <a:rPr lang="en-US" dirty="0"/>
              <a:t>are those things that an instance of a class must be capable of knowing. An instance of a class typically knows the values of its attributes and its relationships.</a:t>
            </a:r>
          </a:p>
          <a:p>
            <a:pPr lvl="1"/>
            <a:r>
              <a:rPr lang="en-US" i="1" dirty="0"/>
              <a:t>Doing responsibilities </a:t>
            </a:r>
            <a:r>
              <a:rPr lang="en-US" dirty="0"/>
              <a:t>are those things that an instance of a class must be capable of doing. In this case, an instance of a class can execute its operations.</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Tree>
    <p:extLst>
      <p:ext uri="{BB962C8B-B14F-4D97-AF65-F5344CB8AC3E}">
        <p14:creationId xmlns:p14="http://schemas.microsoft.com/office/powerpoint/2010/main" val="1911921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CRC Cards(</a:t>
            </a:r>
            <a:r>
              <a:rPr lang="en-US" b="1" dirty="0" err="1"/>
              <a:t>Cnt’d</a:t>
            </a:r>
            <a:r>
              <a:rPr lang="en-US" b="1" dirty="0"/>
              <a:t>)</a:t>
            </a:r>
          </a:p>
        </p:txBody>
      </p:sp>
      <p:sp>
        <p:nvSpPr>
          <p:cNvPr id="3" name="Content Placeholder 2"/>
          <p:cNvSpPr>
            <a:spLocks noGrp="1"/>
          </p:cNvSpPr>
          <p:nvPr>
            <p:ph sz="quarter" idx="13"/>
          </p:nvPr>
        </p:nvSpPr>
        <p:spPr/>
        <p:txBody>
          <a:bodyPr/>
          <a:lstStyle/>
          <a:p>
            <a:r>
              <a:rPr lang="en-US" i="1" dirty="0"/>
              <a:t>Collaborations</a:t>
            </a:r>
            <a:r>
              <a:rPr lang="en-US" dirty="0"/>
              <a:t> allow the analyst to think in terms of clients, servers, and contracts.</a:t>
            </a:r>
          </a:p>
          <a:p>
            <a:pPr lvl="1"/>
            <a:r>
              <a:rPr lang="en-US" dirty="0"/>
              <a:t>A </a:t>
            </a:r>
            <a:r>
              <a:rPr lang="en-US" i="1" dirty="0"/>
              <a:t>client </a:t>
            </a:r>
            <a:r>
              <a:rPr lang="en-US" dirty="0"/>
              <a:t>object is an instance of a class that sends a request to an instance of another class for an operation to be executed. </a:t>
            </a:r>
          </a:p>
          <a:p>
            <a:pPr lvl="1"/>
            <a:r>
              <a:rPr lang="en-US" dirty="0"/>
              <a:t>A </a:t>
            </a:r>
            <a:r>
              <a:rPr lang="en-US" i="1" dirty="0"/>
              <a:t>server </a:t>
            </a:r>
            <a:r>
              <a:rPr lang="en-US" dirty="0"/>
              <a:t>object is the instance that receives the request from the client object. </a:t>
            </a:r>
          </a:p>
          <a:p>
            <a:pPr lvl="1"/>
            <a:r>
              <a:rPr lang="en-US" dirty="0"/>
              <a:t>A </a:t>
            </a:r>
            <a:r>
              <a:rPr lang="en-US" i="1" dirty="0"/>
              <a:t>contract </a:t>
            </a:r>
            <a:r>
              <a:rPr lang="en-US" dirty="0"/>
              <a:t>formalizes the interactions between the client and server objects.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spTree>
    <p:extLst>
      <p:ext uri="{BB962C8B-B14F-4D97-AF65-F5344CB8AC3E}">
        <p14:creationId xmlns:p14="http://schemas.microsoft.com/office/powerpoint/2010/main" val="258707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CRC Card</a:t>
            </a:r>
            <a:endParaRPr lang="en-US" dirty="0"/>
          </a:p>
        </p:txBody>
      </p:sp>
      <p:sp>
        <p:nvSpPr>
          <p:cNvPr id="3" name="Content Placeholder 2"/>
          <p:cNvSpPr>
            <a:spLocks noGrp="1"/>
          </p:cNvSpPr>
          <p:nvPr>
            <p:ph sz="quarter" idx="13"/>
          </p:nvPr>
        </p:nvSpPr>
        <p:spPr/>
        <p:txBody>
          <a:bodyPr/>
          <a:lstStyle/>
          <a:p>
            <a:r>
              <a:rPr lang="en-US" dirty="0"/>
              <a:t>The front of the card contains the class’s name, ID, type, description, associated use cases, responsibilities, and collaborators. </a:t>
            </a:r>
          </a:p>
          <a:p>
            <a:r>
              <a:rPr lang="en-US" dirty="0"/>
              <a:t>The back of a CRC card contains the attributes and relationships of the class. The attributes</a:t>
            </a:r>
            <a:br>
              <a:rPr lang="en-US" dirty="0"/>
            </a:br>
            <a:r>
              <a:rPr lang="en-US" dirty="0"/>
              <a:t>of the class represent the knowing responsibilities that each instance of the class has to meet.</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Tree>
    <p:extLst>
      <p:ext uri="{BB962C8B-B14F-4D97-AF65-F5344CB8AC3E}">
        <p14:creationId xmlns:p14="http://schemas.microsoft.com/office/powerpoint/2010/main" val="2287321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pic>
        <p:nvPicPr>
          <p:cNvPr id="5" name="Picture 4"/>
          <p:cNvPicPr>
            <a:picLocks noChangeAspect="1"/>
          </p:cNvPicPr>
          <p:nvPr/>
        </p:nvPicPr>
        <p:blipFill>
          <a:blip r:embed="rId2"/>
          <a:stretch>
            <a:fillRect/>
          </a:stretch>
        </p:blipFill>
        <p:spPr>
          <a:xfrm>
            <a:off x="3216186" y="457200"/>
            <a:ext cx="5632095" cy="6400800"/>
          </a:xfrm>
          <a:prstGeom prst="rect">
            <a:avLst/>
          </a:prstGeom>
        </p:spPr>
      </p:pic>
    </p:spTree>
    <p:extLst>
      <p:ext uri="{BB962C8B-B14F-4D97-AF65-F5344CB8AC3E}">
        <p14:creationId xmlns:p14="http://schemas.microsoft.com/office/powerpoint/2010/main" val="33287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Diagrams</a:t>
            </a:r>
            <a:endParaRPr lang="en-US" dirty="0"/>
          </a:p>
        </p:txBody>
      </p:sp>
      <p:sp>
        <p:nvSpPr>
          <p:cNvPr id="3" name="Content Placeholder 2"/>
          <p:cNvSpPr>
            <a:spLocks noGrp="1"/>
          </p:cNvSpPr>
          <p:nvPr>
            <p:ph sz="quarter" idx="13"/>
          </p:nvPr>
        </p:nvSpPr>
        <p:spPr/>
        <p:txBody>
          <a:bodyPr>
            <a:normAutofit/>
          </a:bodyPr>
          <a:lstStyle/>
          <a:p>
            <a:r>
              <a:rPr lang="en-US" dirty="0"/>
              <a:t>A </a:t>
            </a:r>
            <a:r>
              <a:rPr lang="en-US" i="1" dirty="0"/>
              <a:t>class diagram </a:t>
            </a:r>
            <a:r>
              <a:rPr lang="en-US" dirty="0"/>
              <a:t>is a </a:t>
            </a:r>
            <a:r>
              <a:rPr lang="en-US" i="1" dirty="0"/>
              <a:t>static model </a:t>
            </a:r>
            <a:r>
              <a:rPr lang="en-US" dirty="0"/>
              <a:t>that shows the classes and the relationships among classes</a:t>
            </a:r>
            <a:br>
              <a:rPr lang="en-US" dirty="0"/>
            </a:br>
            <a:r>
              <a:rPr lang="en-US" dirty="0"/>
              <a:t>that remain constant in the system over time. </a:t>
            </a:r>
          </a:p>
          <a:p>
            <a:r>
              <a:rPr lang="en-US" dirty="0"/>
              <a:t>Elements of a Class Diagram</a:t>
            </a:r>
          </a:p>
          <a:p>
            <a:pPr lvl="1"/>
            <a:r>
              <a:rPr lang="en-US" dirty="0"/>
              <a:t>Class: The main building block of a class diagram is the class, which stores and manages information in the system. Visibility relates to the level of information hiding to be enforced for the attribute. Visibility of an attribute can be public (+), protected (#), or private (−).</a:t>
            </a:r>
            <a:br>
              <a:rPr lang="en-US" dirty="0"/>
            </a:br>
            <a:r>
              <a:rPr lang="en-US" dirty="0"/>
              <a:t>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Tree>
    <p:extLst>
      <p:ext uri="{BB962C8B-B14F-4D97-AF65-F5344CB8AC3E}">
        <p14:creationId xmlns:p14="http://schemas.microsoft.com/office/powerpoint/2010/main" val="7818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a:t>
            </a:r>
            <a:r>
              <a:rPr lang="fa-IR" b="1" dirty="0"/>
              <a:t>5</a:t>
            </a:r>
            <a:r>
              <a:rPr lang="en-US" b="1" dirty="0"/>
              <a:t> </a:t>
            </a:r>
            <a:br>
              <a:rPr lang="en-US" b="1" dirty="0"/>
            </a:br>
            <a:r>
              <a:rPr lang="en-US" b="1" dirty="0"/>
              <a:t>Structural Modeling</a:t>
            </a:r>
          </a:p>
        </p:txBody>
      </p:sp>
    </p:spTree>
    <p:extLst>
      <p:ext uri="{BB962C8B-B14F-4D97-AF65-F5344CB8AC3E}">
        <p14:creationId xmlns:p14="http://schemas.microsoft.com/office/powerpoint/2010/main" val="385305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C9DA09-039A-A841-BA90-58CFCFBF8E01}"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0839570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pic>
        <p:nvPicPr>
          <p:cNvPr id="5" name="Picture 4"/>
          <p:cNvPicPr>
            <a:picLocks noChangeAspect="1"/>
          </p:cNvPicPr>
          <p:nvPr/>
        </p:nvPicPr>
        <p:blipFill>
          <a:blip r:embed="rId2"/>
          <a:stretch>
            <a:fillRect/>
          </a:stretch>
        </p:blipFill>
        <p:spPr>
          <a:xfrm>
            <a:off x="3636891" y="256222"/>
            <a:ext cx="4917591" cy="6400800"/>
          </a:xfrm>
          <a:prstGeom prst="rect">
            <a:avLst/>
          </a:prstGeom>
        </p:spPr>
      </p:pic>
    </p:spTree>
    <p:extLst>
      <p:ext uri="{BB962C8B-B14F-4D97-AF65-F5344CB8AC3E}">
        <p14:creationId xmlns:p14="http://schemas.microsoft.com/office/powerpoint/2010/main" val="1955739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descr="5.10 Consultation Class.eps"/>
          <p:cNvPicPr>
            <a:picLocks noChangeAspect="1"/>
          </p:cNvPicPr>
          <p:nvPr/>
        </p:nvPicPr>
        <p:blipFill>
          <a:blip r:embed="rId2"/>
          <a:stretch>
            <a:fillRect/>
          </a:stretch>
        </p:blipFill>
        <p:spPr>
          <a:xfrm>
            <a:off x="4787900" y="1727200"/>
            <a:ext cx="2654300" cy="4550229"/>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83938406"/>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Relationships</a:t>
            </a:r>
            <a:endParaRPr lang="en-US" dirty="0"/>
          </a:p>
        </p:txBody>
      </p:sp>
      <p:sp>
        <p:nvSpPr>
          <p:cNvPr id="3" name="Content Placeholder 2"/>
          <p:cNvSpPr>
            <a:spLocks noGrp="1"/>
          </p:cNvSpPr>
          <p:nvPr>
            <p:ph sz="quarter" idx="13"/>
          </p:nvPr>
        </p:nvSpPr>
        <p:spPr/>
        <p:txBody>
          <a:bodyPr>
            <a:normAutofit lnSpcReduction="10000"/>
          </a:bodyPr>
          <a:lstStyle/>
          <a:p>
            <a:r>
              <a:rPr lang="en-US" b="1" dirty="0"/>
              <a:t>Generalization</a:t>
            </a:r>
            <a:r>
              <a:rPr lang="en-US" dirty="0"/>
              <a:t> </a:t>
            </a:r>
          </a:p>
          <a:p>
            <a:pPr lvl="1" algn="just"/>
            <a:r>
              <a:rPr lang="en-US" dirty="0"/>
              <a:t>Enables the analyst to create classes that inherit attributes and operations of other classes. The subclasses inherit the attributes and operations of their superclass and can also contain attributes and operations that are unique just to them.  </a:t>
            </a:r>
          </a:p>
          <a:p>
            <a:pPr lvl="1"/>
            <a:r>
              <a:rPr lang="en-US" dirty="0"/>
              <a:t>Is represented with the </a:t>
            </a:r>
            <a:r>
              <a:rPr lang="en-US" i="1" dirty="0"/>
              <a:t>a-kind-of </a:t>
            </a:r>
            <a:r>
              <a:rPr lang="en-US" dirty="0"/>
              <a:t>relationship, so that we say that an employee is a-kind-of person.</a:t>
            </a:r>
          </a:p>
          <a:p>
            <a:r>
              <a:rPr lang="en-US" b="1" dirty="0"/>
              <a:t>Aggregation</a:t>
            </a:r>
            <a:r>
              <a:rPr lang="en-US" dirty="0"/>
              <a:t> </a:t>
            </a:r>
          </a:p>
          <a:p>
            <a:pPr lvl="1"/>
            <a:r>
              <a:rPr lang="en-US" dirty="0"/>
              <a:t>Relate </a:t>
            </a:r>
            <a:r>
              <a:rPr lang="en-US" i="1" dirty="0"/>
              <a:t>parts </a:t>
            </a:r>
            <a:r>
              <a:rPr lang="en-US" dirty="0"/>
              <a:t>to </a:t>
            </a:r>
            <a:r>
              <a:rPr lang="en-US" i="1" dirty="0"/>
              <a:t>wholes. </a:t>
            </a:r>
            <a:r>
              <a:rPr lang="en-US" dirty="0"/>
              <a:t>For our purposes, we use the </a:t>
            </a:r>
            <a:r>
              <a:rPr lang="en-US" i="1" dirty="0"/>
              <a:t>a-part-of </a:t>
            </a:r>
            <a:r>
              <a:rPr lang="en-US" dirty="0"/>
              <a:t>or </a:t>
            </a:r>
            <a:r>
              <a:rPr lang="en-US" i="1" dirty="0"/>
              <a:t>has-parts </a:t>
            </a:r>
            <a:r>
              <a:rPr lang="en-US" dirty="0"/>
              <a:t>semantic relationship to represent the aggregation abstraction. For example, a door is a-part-of a car.</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702080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Relationships(</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a:bodyPr>
          <a:lstStyle/>
          <a:p>
            <a:r>
              <a:rPr lang="en-US" b="1" dirty="0"/>
              <a:t>Association</a:t>
            </a:r>
          </a:p>
          <a:p>
            <a:pPr lvl="1"/>
            <a:r>
              <a:rPr lang="en-US" dirty="0"/>
              <a:t>There are other types of relationships that do not fit neatly into a generalization (a-kind-of) or aggregation (a-part-of) framework. </a:t>
            </a:r>
          </a:p>
          <a:p>
            <a:pPr lvl="1"/>
            <a:r>
              <a:rPr lang="en-US" dirty="0"/>
              <a:t>Thus, they are simply considered to be </a:t>
            </a:r>
            <a:r>
              <a:rPr lang="en-US" i="1" dirty="0"/>
              <a:t>associations </a:t>
            </a:r>
            <a:r>
              <a:rPr lang="en-US" dirty="0"/>
              <a:t>between instances of classes.</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pic>
        <p:nvPicPr>
          <p:cNvPr id="5" name="Picture 4"/>
          <p:cNvPicPr>
            <a:picLocks noChangeAspect="1"/>
          </p:cNvPicPr>
          <p:nvPr/>
        </p:nvPicPr>
        <p:blipFill>
          <a:blip r:embed="rId2"/>
          <a:stretch>
            <a:fillRect/>
          </a:stretch>
        </p:blipFill>
        <p:spPr>
          <a:xfrm>
            <a:off x="3447737" y="4378325"/>
            <a:ext cx="5295900" cy="1504950"/>
          </a:xfrm>
          <a:prstGeom prst="rect">
            <a:avLst/>
          </a:prstGeom>
        </p:spPr>
      </p:pic>
    </p:spTree>
    <p:extLst>
      <p:ext uri="{BB962C8B-B14F-4D97-AF65-F5344CB8AC3E}">
        <p14:creationId xmlns:p14="http://schemas.microsoft.com/office/powerpoint/2010/main" val="2027203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1815145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C9DA09-039A-A841-BA90-58CFCFBF8E01}"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52646220"/>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descr="5.11 GeneralizationHierarchy.eps"/>
          <p:cNvPicPr>
            <a:picLocks noChangeAspect="1"/>
          </p:cNvPicPr>
          <p:nvPr/>
        </p:nvPicPr>
        <p:blipFill>
          <a:blip r:embed="rId2"/>
          <a:stretch>
            <a:fillRect/>
          </a:stretch>
        </p:blipFill>
        <p:spPr>
          <a:xfrm>
            <a:off x="3898900" y="2133600"/>
            <a:ext cx="4495800" cy="3238500"/>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469098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descr="5.12 GeneralisationDetail.eps"/>
          <p:cNvPicPr>
            <a:picLocks noChangeAspect="1"/>
          </p:cNvPicPr>
          <p:nvPr/>
        </p:nvPicPr>
        <p:blipFill>
          <a:blip r:embed="rId2"/>
          <a:stretch>
            <a:fillRect/>
          </a:stretch>
        </p:blipFill>
        <p:spPr>
          <a:xfrm>
            <a:off x="3956050" y="1879600"/>
            <a:ext cx="4576879" cy="3771900"/>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80756104"/>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C9DA09-039A-A841-BA90-58CFCFBF8E01}"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918486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00B050"/>
                </a:solidFill>
              </a:rPr>
              <a:t>Analysis</a:t>
            </a:r>
            <a:r>
              <a:rPr lang="en-US" dirty="0">
                <a:solidFill>
                  <a:srgbClr val="0070C0"/>
                </a:solidFill>
              </a:rPr>
              <a:t> </a:t>
            </a:r>
          </a:p>
          <a:p>
            <a:pPr lvl="1">
              <a:buFont typeface="Wingdings" panose="05000000000000000000" pitchFamily="2" charset="2"/>
              <a:buChar char="Ø"/>
            </a:pPr>
            <a:r>
              <a:rPr lang="en-US" dirty="0">
                <a:solidFill>
                  <a:srgbClr val="0070C0"/>
                </a:solidFill>
              </a:rPr>
              <a:t>Functional Modelling</a:t>
            </a:r>
          </a:p>
          <a:p>
            <a:pPr lvl="1">
              <a:buFont typeface="Wingdings" panose="05000000000000000000" pitchFamily="2" charset="2"/>
              <a:buChar char="Ø"/>
            </a:pPr>
            <a:r>
              <a:rPr lang="en-US" dirty="0">
                <a:solidFill>
                  <a:srgbClr val="00B050"/>
                </a:solidFill>
              </a:rPr>
              <a:t>Structural Modelling</a:t>
            </a:r>
          </a:p>
          <a:p>
            <a:pPr lvl="1">
              <a:buFont typeface="Wingdings" panose="05000000000000000000" pitchFamily="2" charset="2"/>
              <a:buChar char="Ø"/>
            </a:pPr>
            <a:r>
              <a:rPr lang="en-US" dirty="0">
                <a:solidFill>
                  <a:srgbClr val="0070C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7249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Aggregation Associations</a:t>
            </a:r>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30</a:t>
            </a:fld>
            <a:endParaRPr lang="en-US"/>
          </a:p>
        </p:txBody>
      </p:sp>
      <p:pic>
        <p:nvPicPr>
          <p:cNvPr id="5" name="Picture 4"/>
          <p:cNvPicPr>
            <a:picLocks noChangeAspect="1"/>
          </p:cNvPicPr>
          <p:nvPr/>
        </p:nvPicPr>
        <p:blipFill>
          <a:blip r:embed="rId2"/>
          <a:stretch>
            <a:fillRect/>
          </a:stretch>
        </p:blipFill>
        <p:spPr>
          <a:xfrm>
            <a:off x="3416753" y="2367092"/>
            <a:ext cx="5619750" cy="4295775"/>
          </a:xfrm>
          <a:prstGeom prst="rect">
            <a:avLst/>
          </a:prstGeom>
        </p:spPr>
      </p:pic>
    </p:spTree>
    <p:extLst>
      <p:ext uri="{BB962C8B-B14F-4D97-AF65-F5344CB8AC3E}">
        <p14:creationId xmlns:p14="http://schemas.microsoft.com/office/powerpoint/2010/main" val="4181157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Composition Associations</a:t>
            </a:r>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31</a:t>
            </a:fld>
            <a:endParaRPr lang="en-US"/>
          </a:p>
        </p:txBody>
      </p:sp>
      <p:pic>
        <p:nvPicPr>
          <p:cNvPr id="5" name="Picture 4"/>
          <p:cNvPicPr>
            <a:picLocks noChangeAspect="1"/>
          </p:cNvPicPr>
          <p:nvPr/>
        </p:nvPicPr>
        <p:blipFill>
          <a:blip r:embed="rId2"/>
          <a:stretch>
            <a:fillRect/>
          </a:stretch>
        </p:blipFill>
        <p:spPr>
          <a:xfrm>
            <a:off x="3285812" y="2214694"/>
            <a:ext cx="5619750" cy="4191000"/>
          </a:xfrm>
          <a:prstGeom prst="rect">
            <a:avLst/>
          </a:prstGeom>
        </p:spPr>
      </p:pic>
    </p:spTree>
    <p:extLst>
      <p:ext uri="{BB962C8B-B14F-4D97-AF65-F5344CB8AC3E}">
        <p14:creationId xmlns:p14="http://schemas.microsoft.com/office/powerpoint/2010/main" val="2915186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32</a:t>
            </a:fld>
            <a:endParaRPr lang="en-US"/>
          </a:p>
        </p:txBody>
      </p:sp>
      <p:pic>
        <p:nvPicPr>
          <p:cNvPr id="5" name="Picture 4"/>
          <p:cNvPicPr>
            <a:picLocks noChangeAspect="1"/>
          </p:cNvPicPr>
          <p:nvPr/>
        </p:nvPicPr>
        <p:blipFill>
          <a:blip r:embed="rId2"/>
          <a:stretch>
            <a:fillRect/>
          </a:stretch>
        </p:blipFill>
        <p:spPr>
          <a:xfrm>
            <a:off x="2349409" y="367942"/>
            <a:ext cx="7315200" cy="6490058"/>
          </a:xfrm>
          <a:prstGeom prst="rect">
            <a:avLst/>
          </a:prstGeom>
        </p:spPr>
      </p:pic>
    </p:spTree>
    <p:extLst>
      <p:ext uri="{BB962C8B-B14F-4D97-AF65-F5344CB8AC3E}">
        <p14:creationId xmlns:p14="http://schemas.microsoft.com/office/powerpoint/2010/main" val="1157091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descr="5.9 MHCPMS-classes.eps"/>
          <p:cNvPicPr>
            <a:picLocks noChangeAspect="1"/>
          </p:cNvPicPr>
          <p:nvPr/>
        </p:nvPicPr>
        <p:blipFill>
          <a:blip r:embed="rId2"/>
          <a:stretch>
            <a:fillRect/>
          </a:stretch>
        </p:blipFill>
        <p:spPr>
          <a:xfrm>
            <a:off x="2597150" y="1746250"/>
            <a:ext cx="6677283" cy="4477707"/>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007790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Verifying And Validating The Structural Model</a:t>
            </a:r>
            <a:endParaRPr lang="en-US" dirty="0"/>
          </a:p>
        </p:txBody>
      </p:sp>
      <p:sp>
        <p:nvSpPr>
          <p:cNvPr id="3" name="Content Placeholder 2"/>
          <p:cNvSpPr>
            <a:spLocks noGrp="1"/>
          </p:cNvSpPr>
          <p:nvPr>
            <p:ph sz="quarter" idx="13"/>
          </p:nvPr>
        </p:nvSpPr>
        <p:spPr/>
        <p:txBody>
          <a:bodyPr>
            <a:normAutofit/>
          </a:bodyPr>
          <a:lstStyle/>
          <a:p>
            <a:r>
              <a:rPr lang="en-US" dirty="0"/>
              <a:t>Accomplished during a formal review meeting using a walkthrough approach in which an analyst presents the model to a team of developers and users. The analyst walks through the model, explaining each part of the model and all the reasoning behind the decision to include each of the classes in the structural model. </a:t>
            </a:r>
          </a:p>
          <a:p>
            <a:pPr marL="0" indent="0">
              <a:buNone/>
            </a:pP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34</a:t>
            </a:fld>
            <a:endParaRPr lang="en-US"/>
          </a:p>
        </p:txBody>
      </p:sp>
    </p:spTree>
    <p:extLst>
      <p:ext uri="{BB962C8B-B14F-4D97-AF65-F5344CB8AC3E}">
        <p14:creationId xmlns:p14="http://schemas.microsoft.com/office/powerpoint/2010/main" val="801905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Verifying And Validating The Structural Model(</a:t>
            </a:r>
            <a:r>
              <a:rPr lang="en-US" b="1" dirty="0" err="1"/>
              <a:t>Cnt’d</a:t>
            </a:r>
            <a:r>
              <a:rPr lang="en-US" b="1" dirty="0"/>
              <a:t>)</a:t>
            </a:r>
            <a:endParaRPr lang="en-US" dirty="0"/>
          </a:p>
        </p:txBody>
      </p:sp>
      <p:sp>
        <p:nvSpPr>
          <p:cNvPr id="3" name="Content Placeholder 2"/>
          <p:cNvSpPr>
            <a:spLocks noGrp="1"/>
          </p:cNvSpPr>
          <p:nvPr>
            <p:ph sz="quarter" idx="13"/>
          </p:nvPr>
        </p:nvSpPr>
        <p:spPr>
          <a:xfrm>
            <a:off x="913774" y="2367092"/>
            <a:ext cx="10363826" cy="4146919"/>
          </a:xfrm>
        </p:spPr>
        <p:txBody>
          <a:bodyPr>
            <a:normAutofit fontScale="25000" lnSpcReduction="20000"/>
          </a:bodyPr>
          <a:lstStyle/>
          <a:p>
            <a:pPr algn="just"/>
            <a:r>
              <a:rPr lang="en-US" sz="8000" dirty="0"/>
              <a:t>Test the consistency within the structural models.</a:t>
            </a:r>
          </a:p>
          <a:p>
            <a:pPr lvl="1" algn="just"/>
            <a:r>
              <a:rPr lang="en-US" sz="7200" dirty="0"/>
              <a:t>First, every CRC card should be associated with a class on the class diagram, and vice versa. </a:t>
            </a:r>
          </a:p>
          <a:p>
            <a:pPr lvl="1" algn="just"/>
            <a:r>
              <a:rPr lang="en-US" sz="7200" dirty="0"/>
              <a:t>Second, the responsibilities listed on the front of the CRC card must be included as operations in a class on a class diagram, and vice versa.</a:t>
            </a:r>
          </a:p>
          <a:p>
            <a:pPr lvl="1" algn="just"/>
            <a:r>
              <a:rPr lang="en-US" sz="7200" dirty="0"/>
              <a:t>Third, collaborators on the front of the CRC card imply some type of relationship on the back of the CRC card and some type of association that is connected to the associated class on the class diagram. </a:t>
            </a:r>
          </a:p>
          <a:p>
            <a:pPr lvl="1" algn="just"/>
            <a:r>
              <a:rPr lang="en-US" sz="7200" dirty="0"/>
              <a:t>Fourth, attributes listed on the back of the CRC card must be included as attributes in a class on a class diagram, and vice versa. </a:t>
            </a:r>
          </a:p>
          <a:p>
            <a:pPr lvl="1" algn="just"/>
            <a:r>
              <a:rPr lang="en-US" sz="7200" dirty="0"/>
              <a:t>Fifth, the object type of the attributes listed on the back of the CRC card and with the attributes in the attribute list of the class on a class diagram implies an association from the class to the class of the object type.</a:t>
            </a:r>
          </a:p>
          <a:p>
            <a:pPr marL="457200" lvl="1" indent="0" algn="just">
              <a:buNone/>
            </a:pPr>
            <a:br>
              <a:rPr lang="en-US" sz="4500" dirty="0"/>
            </a:br>
            <a:br>
              <a:rPr lang="en-US" dirty="0"/>
            </a:br>
            <a:br>
              <a:rPr lang="en-US" dirty="0"/>
            </a:b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35</a:t>
            </a:fld>
            <a:endParaRPr lang="en-US"/>
          </a:p>
        </p:txBody>
      </p:sp>
    </p:spTree>
    <p:extLst>
      <p:ext uri="{BB962C8B-B14F-4D97-AF65-F5344CB8AC3E}">
        <p14:creationId xmlns:p14="http://schemas.microsoft.com/office/powerpoint/2010/main" val="2429802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Verifying And Validating The Structural Model(</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fontScale="25000" lnSpcReduction="20000"/>
          </a:bodyPr>
          <a:lstStyle/>
          <a:p>
            <a:r>
              <a:rPr lang="en-US" sz="8000" dirty="0"/>
              <a:t>Test the consistency within the structural models.</a:t>
            </a:r>
          </a:p>
          <a:p>
            <a:pPr lvl="1"/>
            <a:r>
              <a:rPr lang="en-US" sz="7200" dirty="0"/>
              <a:t>Sixth, the relationships included on the back of the CRC card must be portrayed using the appropriate notation on the class diagram.</a:t>
            </a:r>
          </a:p>
          <a:p>
            <a:pPr lvl="1" algn="just"/>
            <a:r>
              <a:rPr lang="en-US" sz="7200" dirty="0"/>
              <a:t>Seventh, an association class should be created only if there is indeed some unique characteristic (attribute, operation, or relationship) about the intersection of the connecting classes.</a:t>
            </a:r>
            <a:endParaRPr lang="fa-IR" sz="7200" dirty="0"/>
          </a:p>
          <a:p>
            <a:pPr marL="457200" lvl="1" indent="0" algn="just">
              <a:buNone/>
            </a:pPr>
            <a:br>
              <a:rPr lang="en-US" sz="4500" dirty="0"/>
            </a:br>
            <a:br>
              <a:rPr lang="en-US" sz="4500" dirty="0"/>
            </a:br>
            <a:br>
              <a:rPr lang="en-US" dirty="0"/>
            </a:br>
            <a:br>
              <a:rPr lang="en-US" dirty="0"/>
            </a:b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36</a:t>
            </a:fld>
            <a:endParaRPr lang="en-US"/>
          </a:p>
        </p:txBody>
      </p:sp>
    </p:spTree>
    <p:extLst>
      <p:ext uri="{BB962C8B-B14F-4D97-AF65-F5344CB8AC3E}">
        <p14:creationId xmlns:p14="http://schemas.microsoft.com/office/powerpoint/2010/main" val="3716222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a:t>should you do </a:t>
            </a:r>
            <a:r>
              <a:rPr lang="en-US" dirty="0"/>
              <a:t>for </a:t>
            </a:r>
            <a:r>
              <a:rPr lang="en-US"/>
              <a:t>your project?</a:t>
            </a:r>
            <a:endParaRPr lang="en-US" dirty="0"/>
          </a:p>
        </p:txBody>
      </p:sp>
      <p:sp>
        <p:nvSpPr>
          <p:cNvPr id="3" name="Content Placeholder 2"/>
          <p:cNvSpPr>
            <a:spLocks noGrp="1"/>
          </p:cNvSpPr>
          <p:nvPr>
            <p:ph sz="quarter" idx="13"/>
          </p:nvPr>
        </p:nvSpPr>
        <p:spPr>
          <a:xfrm>
            <a:off x="913774" y="2367092"/>
            <a:ext cx="10363826" cy="4129502"/>
          </a:xfrm>
        </p:spPr>
        <p:txBody>
          <a:bodyPr>
            <a:normAutofit/>
          </a:bodyPr>
          <a:lstStyle/>
          <a:p>
            <a:pPr marL="457200" indent="-457200">
              <a:buFont typeface="+mj-lt"/>
              <a:buAutoNum type="arabicPeriod"/>
            </a:pPr>
            <a:r>
              <a:rPr lang="en-US" dirty="0"/>
              <a:t>Create CRC Cards and class diagram.</a:t>
            </a:r>
          </a:p>
          <a:p>
            <a:pPr marL="0" indent="0" algn="ctr">
              <a:buNone/>
            </a:pPr>
            <a:endParaRPr lang="en-US" dirty="0"/>
          </a:p>
          <a:p>
            <a:pPr marL="0" indent="0" algn="ctr">
              <a:buNone/>
            </a:pPr>
            <a:endParaRPr lang="en-US" dirty="0"/>
          </a:p>
          <a:p>
            <a:pPr marL="0" indent="0" algn="ctr">
              <a:buNone/>
            </a:pPr>
            <a:r>
              <a:rPr lang="en-US" i="1" dirty="0"/>
              <a:t>We will work in the lab.</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37</a:t>
            </a:fld>
            <a:endParaRPr lang="en-US"/>
          </a:p>
        </p:txBody>
      </p:sp>
    </p:spTree>
    <p:extLst>
      <p:ext uri="{BB962C8B-B14F-4D97-AF65-F5344CB8AC3E}">
        <p14:creationId xmlns:p14="http://schemas.microsoft.com/office/powerpoint/2010/main" val="1161782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38</a:t>
            </a:fld>
            <a:endParaRPr lang="en-US"/>
          </a:p>
        </p:txBody>
      </p:sp>
    </p:spTree>
    <p:extLst>
      <p:ext uri="{BB962C8B-B14F-4D97-AF65-F5344CB8AC3E}">
        <p14:creationId xmlns:p14="http://schemas.microsoft.com/office/powerpoint/2010/main" val="98583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70C0"/>
                </a:solidFill>
              </a:rPr>
              <a:t>Design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9095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5 System Modeling</a:t>
            </a:r>
          </a:p>
        </p:txBody>
      </p:sp>
      <p:sp>
        <p:nvSpPr>
          <p:cNvPr id="4" name="Slide Number Placeholder 3"/>
          <p:cNvSpPr>
            <a:spLocks noGrp="1"/>
          </p:cNvSpPr>
          <p:nvPr>
            <p:ph type="sldNum" sz="quarter" idx="12"/>
          </p:nvPr>
        </p:nvSpPr>
        <p:spPr/>
        <p:txBody>
          <a:bodyPr/>
          <a:lstStyle/>
          <a:p>
            <a:pPr defTabSz="457200">
              <a:defRPr/>
            </a:pPr>
            <a:fld id="{DEC9DA09-039A-A841-BA90-58CFCFBF8E01}" type="slidenum">
              <a:rPr lang="en-US">
                <a:solidFill>
                  <a:prstClr val="black">
                    <a:tint val="75000"/>
                  </a:prstClr>
                </a:solidFill>
                <a:latin typeface="Calibri"/>
              </a:rPr>
              <a:pPr defTabSz="457200">
                <a:defRPr/>
              </a:pPr>
              <a:t>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32814749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external perspective, where you model the context or environment of the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5 System Modeling</a:t>
            </a:r>
          </a:p>
        </p:txBody>
      </p:sp>
      <p:sp>
        <p:nvSpPr>
          <p:cNvPr id="4" name="Slide Number Placeholder 3"/>
          <p:cNvSpPr>
            <a:spLocks noGrp="1"/>
          </p:cNvSpPr>
          <p:nvPr>
            <p:ph type="sldNum" sz="quarter" idx="12"/>
          </p:nvPr>
        </p:nvSpPr>
        <p:spPr/>
        <p:txBody>
          <a:bodyPr/>
          <a:lstStyle/>
          <a:p>
            <a:pPr defTabSz="457200">
              <a:defRPr/>
            </a:pPr>
            <a:fld id="{DEC9DA09-039A-A841-BA90-58CFCFBF8E01}" type="slidenum">
              <a:rPr lang="en-US">
                <a:solidFill>
                  <a:prstClr val="black">
                    <a:tint val="75000"/>
                  </a:prstClr>
                </a:solidFill>
                <a:latin typeface="Calibri"/>
              </a:rPr>
              <a:pPr defTabSz="457200">
                <a:defRPr/>
              </a:pPr>
              <a:t>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85783428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solidFill>
                  <a:srgbClr val="FF0000"/>
                </a:solidFill>
              </a:rPr>
              <a:t>Use case diagrams, which show the interactions between a system and its environment.</a:t>
            </a:r>
          </a:p>
          <a:p>
            <a:r>
              <a:rPr lang="en-US" dirty="0">
                <a:solidFill>
                  <a:srgbClr val="FF0000"/>
                </a:solidFill>
              </a:rPr>
              <a:t>Activity diagrams, which show the activities involved in a process or in data processing .</a:t>
            </a:r>
            <a:endParaRPr lang="en-GB" dirty="0">
              <a:solidFill>
                <a:srgbClr val="FF0000"/>
              </a:solidFill>
            </a:endParaRPr>
          </a:p>
          <a:p>
            <a:r>
              <a:rPr lang="en-US" dirty="0">
                <a:solidFill>
                  <a:srgbClr val="00B050"/>
                </a:solidFill>
              </a:rPr>
              <a:t>Class diagrams, which show the object classes in the system and the associations between these classes. </a:t>
            </a:r>
            <a:endParaRPr lang="en-GB" dirty="0">
              <a:solidFill>
                <a:srgbClr val="00B050"/>
              </a:solidFill>
            </a:endParaRPr>
          </a:p>
          <a:p>
            <a:r>
              <a:rPr lang="en-US" dirty="0">
                <a:solidFill>
                  <a:schemeClr val="tx2">
                    <a:lumMod val="60000"/>
                    <a:lumOff val="40000"/>
                  </a:schemeClr>
                </a:solidFill>
              </a:rPr>
              <a:t>Sequence diagrams, which show interactions between actors and the system and between system components.</a:t>
            </a:r>
            <a:endParaRPr lang="en-GB" dirty="0">
              <a:solidFill>
                <a:schemeClr val="tx2">
                  <a:lumMod val="60000"/>
                  <a:lumOff val="40000"/>
                </a:schemeClr>
              </a:solidFill>
            </a:endParaRPr>
          </a:p>
          <a:p>
            <a:r>
              <a:rPr lang="en-US" dirty="0">
                <a:solidFill>
                  <a:schemeClr val="tx2">
                    <a:lumMod val="60000"/>
                    <a:lumOff val="40000"/>
                  </a:schemeClr>
                </a:solidFill>
              </a:rPr>
              <a:t>State diagrams, which show how the system reacts to internal and external events. </a:t>
            </a:r>
            <a:endParaRPr lang="en-GB" dirty="0">
              <a:solidFill>
                <a:schemeClr val="tx2">
                  <a:lumMod val="60000"/>
                  <a:lumOff val="40000"/>
                </a:schemeClr>
              </a:solidFill>
            </a:endParaRPr>
          </a:p>
          <a:p>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5 System Modeling</a:t>
            </a:r>
          </a:p>
        </p:txBody>
      </p:sp>
      <p:sp>
        <p:nvSpPr>
          <p:cNvPr id="4" name="Slide Number Placeholder 3"/>
          <p:cNvSpPr>
            <a:spLocks noGrp="1"/>
          </p:cNvSpPr>
          <p:nvPr>
            <p:ph type="sldNum" sz="quarter" idx="12"/>
          </p:nvPr>
        </p:nvSpPr>
        <p:spPr/>
        <p:txBody>
          <a:bodyPr/>
          <a:lstStyle/>
          <a:p>
            <a:pPr defTabSz="457200">
              <a:defRPr/>
            </a:pPr>
            <a:fld id="{DEC9DA09-039A-A841-BA90-58CFCFBF8E01}" type="slidenum">
              <a:rPr lang="en-US">
                <a:solidFill>
                  <a:prstClr val="black">
                    <a:tint val="75000"/>
                  </a:prstClr>
                </a:solidFill>
                <a:latin typeface="Calibri"/>
              </a:rPr>
              <a:pPr defTabSz="457200">
                <a:defRPr/>
              </a:pPr>
              <a:t>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794006933"/>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modeling</a:t>
            </a:r>
            <a:r>
              <a:rPr lang="fa-IR" dirty="0"/>
              <a:t> </a:t>
            </a:r>
            <a:r>
              <a:rPr lang="en-US" dirty="0"/>
              <a:t> </a:t>
            </a:r>
          </a:p>
        </p:txBody>
      </p:sp>
      <p:sp>
        <p:nvSpPr>
          <p:cNvPr id="3" name="Content Placeholder 2"/>
          <p:cNvSpPr>
            <a:spLocks noGrp="1"/>
          </p:cNvSpPr>
          <p:nvPr>
            <p:ph sz="quarter" idx="13"/>
          </p:nvPr>
        </p:nvSpPr>
        <p:spPr/>
        <p:txBody>
          <a:bodyPr>
            <a:normAutofit/>
          </a:bodyPr>
          <a:lstStyle/>
          <a:p>
            <a:pPr algn="just"/>
            <a:r>
              <a:rPr lang="en-US" dirty="0"/>
              <a:t>Supports the creation of an internal structural or static view of a business information system in that it shows how the system is structured to support the underlying business processes.</a:t>
            </a:r>
          </a:p>
          <a:p>
            <a:pPr algn="just"/>
            <a:r>
              <a:rPr lang="en-US" dirty="0"/>
              <a:t>A </a:t>
            </a:r>
            <a:r>
              <a:rPr lang="en-US" i="1" dirty="0"/>
              <a:t>structural model </a:t>
            </a:r>
            <a:r>
              <a:rPr lang="en-US" dirty="0"/>
              <a:t>is a formal way of representing the objects that are used and created by</a:t>
            </a:r>
            <a:br>
              <a:rPr lang="en-US" dirty="0"/>
            </a:br>
            <a:r>
              <a:rPr lang="en-US" dirty="0"/>
              <a:t>a business system. It illustrates people, places, or things about which information is captured</a:t>
            </a:r>
            <a:br>
              <a:rPr lang="en-US" dirty="0"/>
            </a:br>
            <a:r>
              <a:rPr lang="en-US" dirty="0"/>
              <a:t>and how they are related to one another. </a:t>
            </a:r>
          </a:p>
          <a:p>
            <a:pPr algn="just"/>
            <a:r>
              <a:rPr lang="en-US" dirty="0"/>
              <a:t>The structural model is drawn using an iterative process in which the model becomes more detailed over time.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4566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modelling </a:t>
            </a:r>
          </a:p>
        </p:txBody>
      </p:sp>
      <p:sp>
        <p:nvSpPr>
          <p:cNvPr id="3" name="Content Placeholder 2"/>
          <p:cNvSpPr>
            <a:spLocks noGrp="1"/>
          </p:cNvSpPr>
          <p:nvPr>
            <p:ph sz="quarter" idx="13"/>
          </p:nvPr>
        </p:nvSpPr>
        <p:spPr/>
        <p:txBody>
          <a:bodyPr>
            <a:normAutofit/>
          </a:bodyPr>
          <a:lstStyle/>
          <a:p>
            <a:pPr algn="just"/>
            <a:r>
              <a:rPr lang="en-US" dirty="0"/>
              <a:t>In analysis, analysts draw a </a:t>
            </a:r>
            <a:r>
              <a:rPr lang="en-US" i="1" dirty="0"/>
              <a:t>conceptual model, </a:t>
            </a:r>
            <a:r>
              <a:rPr lang="en-US" dirty="0"/>
              <a:t>which shows the logical organization of the objects without indicating how the objects are stored, created, or manipulated. Because this model is free from any implementation or technical details, the analysts can focus more easily on matching the model to the real business requirements of the system.</a:t>
            </a:r>
          </a:p>
          <a:p>
            <a:r>
              <a:rPr lang="en-US" dirty="0"/>
              <a:t>In design, analysts evolve the conceptual structural model into a design model that reflects how the objects will be organized in databases and software. At this point, the model is checked for redundancy, and the analysts investigate ways to make the objects easy to retrieve.</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73739788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3603</TotalTime>
  <Words>2027</Words>
  <Application>Microsoft Office PowerPoint</Application>
  <PresentationFormat>Widescreen</PresentationFormat>
  <Paragraphs>200</Paragraphs>
  <Slides>38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Times New Roman</vt:lpstr>
      <vt:lpstr>Tw Cen MT</vt:lpstr>
      <vt:lpstr>Wingdings</vt:lpstr>
      <vt:lpstr>Droplet</vt:lpstr>
      <vt:lpstr>SE10 slides</vt:lpstr>
      <vt:lpstr>Software Engineering I </vt:lpstr>
      <vt:lpstr>Chapter 5  Structural Modeling</vt:lpstr>
      <vt:lpstr>Steps(I) </vt:lpstr>
      <vt:lpstr>Steps(II) </vt:lpstr>
      <vt:lpstr>System modeling</vt:lpstr>
      <vt:lpstr>System perspectives</vt:lpstr>
      <vt:lpstr>UML diagram types</vt:lpstr>
      <vt:lpstr>Structural modeling  </vt:lpstr>
      <vt:lpstr>Structural modelling </vt:lpstr>
      <vt:lpstr>Structural Models</vt:lpstr>
      <vt:lpstr>Class </vt:lpstr>
      <vt:lpstr>A second classification of classes</vt:lpstr>
      <vt:lpstr>Class </vt:lpstr>
      <vt:lpstr>Object Identification</vt:lpstr>
      <vt:lpstr>CRC Cards</vt:lpstr>
      <vt:lpstr>CRC Cards(Cnt’d)</vt:lpstr>
      <vt:lpstr>Elements of a CRC Card</vt:lpstr>
      <vt:lpstr>PowerPoint Presentation</vt:lpstr>
      <vt:lpstr>Class Diagrams</vt:lpstr>
      <vt:lpstr>Class diagrams</vt:lpstr>
      <vt:lpstr>PowerPoint Presentation</vt:lpstr>
      <vt:lpstr>The Consultation class </vt:lpstr>
      <vt:lpstr>Relationships</vt:lpstr>
      <vt:lpstr>Relationships(Cnt’d)</vt:lpstr>
      <vt:lpstr>Generalization</vt:lpstr>
      <vt:lpstr>Generalization</vt:lpstr>
      <vt:lpstr>A generalization hierarchy </vt:lpstr>
      <vt:lpstr>A generalization hierarchy with added detail </vt:lpstr>
      <vt:lpstr>Object class aggregation models</vt:lpstr>
      <vt:lpstr>Sample Aggregation Associations</vt:lpstr>
      <vt:lpstr>Sample Composition Associations</vt:lpstr>
      <vt:lpstr>PowerPoint Presentation</vt:lpstr>
      <vt:lpstr>Classes and associations in the MHC-PMS </vt:lpstr>
      <vt:lpstr>Verifying And Validating The Structural Model</vt:lpstr>
      <vt:lpstr>Verifying And Validating The Structural Model(Cnt’d)</vt:lpstr>
      <vt:lpstr>Verifying And Validating The Structural Model(Cnt’d)</vt:lpstr>
      <vt:lpstr>What should you do for your project?</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269</cp:revision>
  <dcterms:created xsi:type="dcterms:W3CDTF">2017-08-12T07:11:04Z</dcterms:created>
  <dcterms:modified xsi:type="dcterms:W3CDTF">2024-11-16T04:42:19Z</dcterms:modified>
</cp:coreProperties>
</file>