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 id="2147483864" r:id="rId2"/>
  </p:sldMasterIdLst>
  <p:notesMasterIdLst>
    <p:notesMasterId r:id="rId34"/>
  </p:notesMasterIdLst>
  <p:sldIdLst>
    <p:sldId id="256" r:id="rId3"/>
    <p:sldId id="283" r:id="rId4"/>
    <p:sldId id="351" r:id="rId5"/>
    <p:sldId id="352" r:id="rId6"/>
    <p:sldId id="321" r:id="rId7"/>
    <p:sldId id="322" r:id="rId8"/>
    <p:sldId id="325" r:id="rId9"/>
    <p:sldId id="326" r:id="rId10"/>
    <p:sldId id="327" r:id="rId11"/>
    <p:sldId id="328" r:id="rId12"/>
    <p:sldId id="330" r:id="rId13"/>
    <p:sldId id="331" r:id="rId14"/>
    <p:sldId id="332" r:id="rId15"/>
    <p:sldId id="333" r:id="rId16"/>
    <p:sldId id="350" r:id="rId17"/>
    <p:sldId id="334" r:id="rId18"/>
    <p:sldId id="335" r:id="rId19"/>
    <p:sldId id="336" r:id="rId20"/>
    <p:sldId id="337" r:id="rId21"/>
    <p:sldId id="338" r:id="rId22"/>
    <p:sldId id="340" r:id="rId23"/>
    <p:sldId id="341" r:id="rId24"/>
    <p:sldId id="339" r:id="rId25"/>
    <p:sldId id="342" r:id="rId26"/>
    <p:sldId id="343" r:id="rId27"/>
    <p:sldId id="345" r:id="rId28"/>
    <p:sldId id="346" r:id="rId29"/>
    <p:sldId id="347" r:id="rId30"/>
    <p:sldId id="348" r:id="rId31"/>
    <p:sldId id="349" r:id="rId32"/>
    <p:sldId id="32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343" autoAdjust="0"/>
  </p:normalViewPr>
  <p:slideViewPr>
    <p:cSldViewPr snapToGrid="0">
      <p:cViewPr varScale="1">
        <p:scale>
          <a:sx n="97" d="100"/>
          <a:sy n="97" d="100"/>
        </p:scale>
        <p:origin x="45"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EB47EE-CFD6-437A-A54A-D6A2814D5212}" type="slidenum">
              <a:rPr lang="en-US" smtClean="0"/>
              <a:t>1</a:t>
            </a:fld>
            <a:endParaRPr lang="en-US"/>
          </a:p>
        </p:txBody>
      </p:sp>
    </p:spTree>
    <p:extLst>
      <p:ext uri="{BB962C8B-B14F-4D97-AF65-F5344CB8AC3E}">
        <p14:creationId xmlns:p14="http://schemas.microsoft.com/office/powerpoint/2010/main" val="1091189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0"/>
            <a:ext cx="6746518" cy="6746518"/>
          </a:xfrm>
          <a:prstGeom prst="rect">
            <a:avLst/>
          </a:prstGeom>
          <a:effectLst>
            <a:reflection stA="0" endPos="0" dir="5400000" sy="-100000" algn="bl" rotWithShape="0"/>
            <a:softEdge rad="25400"/>
          </a:effectLst>
        </p:spPr>
      </p:pic>
      <p:pic>
        <p:nvPicPr>
          <p:cNvPr id="7" name="Picture 6" descr="Droplets-HD-Title-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751012" y="1300785"/>
            <a:ext cx="8689976" cy="2509213"/>
          </a:xfrm>
        </p:spPr>
        <p:txBody>
          <a:bodyPr anchor="b">
            <a:normAutofit/>
          </a:bodyPr>
          <a:lstStyle>
            <a:lvl1pPr algn="ctr">
              <a:defRPr sz="4800"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hasCustomPrompt="1"/>
          </p:nvPr>
        </p:nvSpPr>
        <p:spPr>
          <a:xfrm>
            <a:off x="1751012" y="3886200"/>
            <a:ext cx="8689976" cy="1371599"/>
          </a:xfrm>
        </p:spPr>
        <p:txBody>
          <a:bodyPr>
            <a:normAutofit/>
          </a:bodyPr>
          <a:lstStyle>
            <a:lvl1pPr marL="0" indent="0" algn="ctr">
              <a:buNone/>
              <a:defRPr sz="2200" cap="none">
                <a:solidFill>
                  <a:schemeClr val="bg1">
                    <a:lumMod val="50000"/>
                  </a:schemeClr>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9225FBF-66C6-4E9F-BC05-329833168C51}" type="datetime1">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13978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792010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52533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479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19953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690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815145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EF1E-E36A-4A51-B418-147CAEF304E3}" type="datetime1">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4032922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D0398-8B27-4288-91ED-82FCE5212909}" type="datetime1">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96973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6" name="Slide Number Placeholder 5"/>
          <p:cNvSpPr>
            <a:spLocks noGrp="1"/>
          </p:cNvSpPr>
          <p:nvPr>
            <p:ph type="sldNum" sz="quarter" idx="12"/>
          </p:nvPr>
        </p:nvSpPr>
        <p:spPr/>
        <p:txBody>
          <a:bodyPr/>
          <a:lstStyle>
            <a:lvl1pPr>
              <a:defRPr/>
            </a:lvl1pPr>
          </a:lstStyle>
          <a:p>
            <a:pPr defTabSz="457200">
              <a:defRPr/>
            </a:pPr>
            <a:fld id="{9FE8DFF9-44C4-6B4E-B5A3-96ED369AFD93}"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091389760"/>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6" name="Slide Number Placeholder 5"/>
          <p:cNvSpPr>
            <a:spLocks noGrp="1"/>
          </p:cNvSpPr>
          <p:nvPr>
            <p:ph type="sldNum" sz="quarter" idx="12"/>
          </p:nvPr>
        </p:nvSpPr>
        <p:spPr/>
        <p:txBody>
          <a:bodyPr/>
          <a:lstStyle>
            <a:lvl1pPr>
              <a:defRPr/>
            </a:lvl1pPr>
          </a:lstStyle>
          <a:p>
            <a:pPr defTabSz="457200">
              <a:defRPr/>
            </a:pPr>
            <a:fld id="{DEC9DA09-039A-A841-BA90-58CFCFBF8E01}"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796074850"/>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94887"/>
            <a:ext cx="6746518" cy="6746518"/>
          </a:xfrm>
          <a:prstGeom prst="rect">
            <a:avLst/>
          </a:prstGeom>
          <a:effectLst>
            <a:reflection stA="0" endPos="0" dir="5400000" sy="-100000" algn="bl" rotWithShape="0"/>
            <a:softEdge rad="25400"/>
          </a:effectLst>
        </p:spPr>
      </p:pic>
      <p:pic>
        <p:nvPicPr>
          <p:cNvPr id="3" name="Picture 2" descr="Droplets-HD-Content-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12" name="Content Placeholder 2"/>
          <p:cNvSpPr>
            <a:spLocks noGrp="1"/>
          </p:cNvSpPr>
          <p:nvPr>
            <p:ph sz="quarter" idx="13" hasCustomPrompt="1"/>
          </p:nvPr>
        </p:nvSpPr>
        <p:spPr>
          <a:xfrm>
            <a:off x="913774" y="2367092"/>
            <a:ext cx="10363826" cy="3424107"/>
          </a:xfrm>
        </p:spPr>
        <p:txBody>
          <a:bodyPr/>
          <a:lstStyle>
            <a:lvl1pPr>
              <a:defRPr cap="none">
                <a:latin typeface="Times New Roman" panose="02020603050405020304" pitchFamily="18" charset="0"/>
                <a:cs typeface="Times New Roman" panose="02020603050405020304" pitchFamily="18" charset="0"/>
              </a:defRPr>
            </a:lvl1pPr>
            <a:lvl2pPr>
              <a:defRPr cap="none">
                <a:latin typeface="Times New Roman" panose="02020603050405020304" pitchFamily="18" charset="0"/>
                <a:cs typeface="Times New Roman" panose="02020603050405020304" pitchFamily="18" charset="0"/>
              </a:defRPr>
            </a:lvl2pPr>
            <a:lvl3pPr>
              <a:defRPr cap="none">
                <a:latin typeface="Times New Roman" panose="02020603050405020304" pitchFamily="18" charset="0"/>
                <a:cs typeface="Times New Roman" panose="02020603050405020304" pitchFamily="18" charset="0"/>
              </a:defRPr>
            </a:lvl3pPr>
            <a:lvl4pPr>
              <a:defRPr cap="none">
                <a:latin typeface="Times New Roman" panose="02020603050405020304" pitchFamily="18" charset="0"/>
                <a:cs typeface="Times New Roman" panose="02020603050405020304" pitchFamily="18" charset="0"/>
              </a:defRPr>
            </a:lvl4pPr>
            <a:lvl5pPr>
              <a:defRPr cap="none">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92F464-B4F2-486B-93A5-D0A529C8A213}" type="datetime1">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352558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6" name="Slide Number Placeholder 5"/>
          <p:cNvSpPr>
            <a:spLocks noGrp="1"/>
          </p:cNvSpPr>
          <p:nvPr>
            <p:ph type="sldNum" sz="quarter" idx="12"/>
          </p:nvPr>
        </p:nvSpPr>
        <p:spPr/>
        <p:txBody>
          <a:bodyPr/>
          <a:lstStyle>
            <a:lvl1pPr>
              <a:defRPr/>
            </a:lvl1pPr>
          </a:lstStyle>
          <a:p>
            <a:pPr defTabSz="457200">
              <a:defRPr/>
            </a:pPr>
            <a:fld id="{50F2F7EC-46EB-964D-B691-B03AC1106FC0}"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183237805"/>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7" name="Slide Number Placeholder 5"/>
          <p:cNvSpPr>
            <a:spLocks noGrp="1"/>
          </p:cNvSpPr>
          <p:nvPr>
            <p:ph type="sldNum" sz="quarter" idx="12"/>
          </p:nvPr>
        </p:nvSpPr>
        <p:spPr/>
        <p:txBody>
          <a:bodyPr/>
          <a:lstStyle>
            <a:lvl1pPr>
              <a:defRPr/>
            </a:lvl1pPr>
          </a:lstStyle>
          <a:p>
            <a:pPr defTabSz="457200">
              <a:defRPr/>
            </a:pPr>
            <a:fld id="{31F6D4F7-D30A-2D46-8C56-BBD860B78FB6}"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518607732"/>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9" name="Slide Number Placeholder 5"/>
          <p:cNvSpPr>
            <a:spLocks noGrp="1"/>
          </p:cNvSpPr>
          <p:nvPr>
            <p:ph type="sldNum" sz="quarter" idx="12"/>
          </p:nvPr>
        </p:nvSpPr>
        <p:spPr/>
        <p:txBody>
          <a:bodyPr/>
          <a:lstStyle>
            <a:lvl1pPr>
              <a:defRPr/>
            </a:lvl1pPr>
          </a:lstStyle>
          <a:p>
            <a:pPr defTabSz="457200">
              <a:defRPr/>
            </a:pPr>
            <a:fld id="{D227A3EF-D9D8-3141-91A2-80F03BEF3F96}"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866390751"/>
      </p:ext>
    </p:extLst>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5" name="Slide Number Placeholder 5"/>
          <p:cNvSpPr>
            <a:spLocks noGrp="1"/>
          </p:cNvSpPr>
          <p:nvPr>
            <p:ph type="sldNum" sz="quarter" idx="12"/>
          </p:nvPr>
        </p:nvSpPr>
        <p:spPr/>
        <p:txBody>
          <a:bodyPr/>
          <a:lstStyle>
            <a:lvl1pPr>
              <a:defRPr/>
            </a:lvl1pPr>
          </a:lstStyle>
          <a:p>
            <a:pPr defTabSz="457200">
              <a:defRPr/>
            </a:pPr>
            <a:fld id="{964AD586-7C25-0244-A129-E014CC0A164A}"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160150650"/>
      </p:ext>
    </p:extLst>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4" name="Slide Number Placeholder 5"/>
          <p:cNvSpPr>
            <a:spLocks noGrp="1"/>
          </p:cNvSpPr>
          <p:nvPr>
            <p:ph type="sldNum" sz="quarter" idx="12"/>
          </p:nvPr>
        </p:nvSpPr>
        <p:spPr/>
        <p:txBody>
          <a:bodyPr/>
          <a:lstStyle>
            <a:lvl1pPr>
              <a:defRPr/>
            </a:lvl1pPr>
          </a:lstStyle>
          <a:p>
            <a:pPr defTabSz="457200">
              <a:defRPr/>
            </a:pPr>
            <a:fld id="{9941E2DB-6B26-1148-BBB7-224489DC4320}"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759366722"/>
      </p:ext>
    </p:extLst>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7" name="Slide Number Placeholder 5"/>
          <p:cNvSpPr>
            <a:spLocks noGrp="1"/>
          </p:cNvSpPr>
          <p:nvPr>
            <p:ph type="sldNum" sz="quarter" idx="12"/>
          </p:nvPr>
        </p:nvSpPr>
        <p:spPr/>
        <p:txBody>
          <a:bodyPr/>
          <a:lstStyle>
            <a:lvl1pPr>
              <a:defRPr/>
            </a:lvl1pPr>
          </a:lstStyle>
          <a:p>
            <a:pPr defTabSz="457200">
              <a:defRPr/>
            </a:pPr>
            <a:fld id="{0C7EC744-B227-4A42-B0B8-DD1F9FC186DB}"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187650472"/>
      </p:ext>
    </p:extLst>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7" name="Slide Number Placeholder 5"/>
          <p:cNvSpPr>
            <a:spLocks noGrp="1"/>
          </p:cNvSpPr>
          <p:nvPr>
            <p:ph type="sldNum" sz="quarter" idx="12"/>
          </p:nvPr>
        </p:nvSpPr>
        <p:spPr/>
        <p:txBody>
          <a:bodyPr/>
          <a:lstStyle>
            <a:lvl1pPr>
              <a:defRPr/>
            </a:lvl1pPr>
          </a:lstStyle>
          <a:p>
            <a:pPr defTabSz="457200">
              <a:defRPr/>
            </a:pPr>
            <a:fld id="{026C30EE-4725-9040-82E4-7631508820E2}"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339486083"/>
      </p:ext>
    </p:extLst>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6" name="Slide Number Placeholder 5"/>
          <p:cNvSpPr>
            <a:spLocks noGrp="1"/>
          </p:cNvSpPr>
          <p:nvPr>
            <p:ph type="sldNum" sz="quarter" idx="12"/>
          </p:nvPr>
        </p:nvSpPr>
        <p:spPr/>
        <p:txBody>
          <a:bodyPr/>
          <a:lstStyle>
            <a:lvl1pPr>
              <a:defRPr/>
            </a:lvl1pPr>
          </a:lstStyle>
          <a:p>
            <a:pPr defTabSz="457200">
              <a:defRPr/>
            </a:pPr>
            <a:fld id="{8869BD90-93E8-7D4C-B473-7191F00429CB}"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158176767"/>
      </p:ext>
    </p:extLst>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a:solidFill>
                  <a:prstClr val="black">
                    <a:tint val="75000"/>
                  </a:prstClr>
                </a:solidFill>
              </a:rPr>
              <a:t>Chapter 5 System Modeling</a:t>
            </a:r>
          </a:p>
        </p:txBody>
      </p:sp>
      <p:sp>
        <p:nvSpPr>
          <p:cNvPr id="6" name="Slide Number Placeholder 5"/>
          <p:cNvSpPr>
            <a:spLocks noGrp="1"/>
          </p:cNvSpPr>
          <p:nvPr>
            <p:ph type="sldNum" sz="quarter" idx="12"/>
          </p:nvPr>
        </p:nvSpPr>
        <p:spPr/>
        <p:txBody>
          <a:bodyPr/>
          <a:lstStyle>
            <a:lvl1pPr>
              <a:defRPr/>
            </a:lvl1pPr>
          </a:lstStyle>
          <a:p>
            <a:pPr defTabSz="457200">
              <a:defRPr/>
            </a:pPr>
            <a:fld id="{BA7DC435-2897-F34A-8447-1EC8A691D119}"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102681848"/>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D8857-6D60-4828-9130-81C1813D7ED8}" type="datetime1">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4534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17D3B-1465-46A1-AB7B-1B9673E73B46}" type="datetime1">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4470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7ABE0-A761-461E-B96D-6CD813220667}" type="datetime1">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79066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19C26-847B-4BA3-8002-96772053819E}" type="datetime1">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1981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7065B9-DE50-46DE-8BE3-7A570826BE1C}" type="datetime1">
              <a:rPr lang="en-US" smtClean="0"/>
              <a:t>11/16/2024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0276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40FA73-3087-4522-ACC1-BFD7F2C12FD1}" type="datetime1">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825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049399-D4CD-47F9-953E-18695FF53436}" type="datetime1">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33300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5.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286B3A-D4E7-4741-A00D-97271675DFAA}" type="datetime1">
              <a:rPr lang="en-US" smtClean="0"/>
              <a:t>11/16/2024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4B347F-5038-41A8-84D6-1416E88477ED}" type="slidenum">
              <a:rPr lang="en-US" smtClean="0"/>
              <a:t>‹#›</a:t>
            </a:fld>
            <a:endParaRPr lang="en-US"/>
          </a:p>
        </p:txBody>
      </p:sp>
    </p:spTree>
    <p:extLst>
      <p:ext uri="{BB962C8B-B14F-4D97-AF65-F5344CB8AC3E}">
        <p14:creationId xmlns:p14="http://schemas.microsoft.com/office/powerpoint/2010/main" val="120100293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defTabSz="457200">
              <a:defRPr/>
            </a:pPr>
            <a:r>
              <a:rPr lang="en-GB">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r>
              <a:rPr lang="en-US">
                <a:solidFill>
                  <a:prstClr val="black">
                    <a:tint val="75000"/>
                  </a:prstClr>
                </a:solidFill>
              </a:rPr>
              <a:t>Chapter 5 System Modeling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defTabSz="457200">
              <a:defRPr/>
            </a:pPr>
            <a:fld id="{5AC5F77F-66C9-B04B-B94C-B68F71024283}" type="slidenum">
              <a:rPr lang="en-US" smtClean="0">
                <a:solidFill>
                  <a:prstClr val="black">
                    <a:tint val="75000"/>
                  </a:prstClr>
                </a:solidFill>
              </a:rPr>
              <a:pPr defTabSz="457200">
                <a:defRPr/>
              </a:pPr>
              <a:t>‹#›</a:t>
            </a:fld>
            <a:endParaRPr lang="en-US">
              <a:solidFill>
                <a:prstClr val="black">
                  <a:tint val="75000"/>
                </a:prstClr>
              </a:solidFill>
            </a:endParaRPr>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761672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cc.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Engineering I </a:t>
            </a:r>
          </a:p>
        </p:txBody>
      </p:sp>
      <p:sp>
        <p:nvSpPr>
          <p:cNvPr id="3" name="Subtitle 2"/>
          <p:cNvSpPr>
            <a:spLocks noGrp="1"/>
          </p:cNvSpPr>
          <p:nvPr>
            <p:ph type="subTitle" idx="1"/>
          </p:nvPr>
        </p:nvSpPr>
        <p:spPr>
          <a:xfrm>
            <a:off x="1751012" y="4068763"/>
            <a:ext cx="9144000" cy="2032280"/>
          </a:xfrm>
        </p:spPr>
        <p:txBody>
          <a:bodyPr>
            <a:normAutofit/>
          </a:bodyPr>
          <a:lstStyle/>
          <a:p>
            <a:pPr marL="342900" indent="-342900">
              <a:spcBef>
                <a:spcPct val="20000"/>
              </a:spcBef>
              <a:defRPr/>
            </a:pPr>
            <a:r>
              <a:rPr lang="en-GB" dirty="0" err="1">
                <a:solidFill>
                  <a:schemeClr val="tx1">
                    <a:lumMod val="75000"/>
                    <a:lumOff val="25000"/>
                  </a:schemeClr>
                </a:solidFill>
              </a:rPr>
              <a:t>Dr.</a:t>
            </a:r>
            <a:r>
              <a:rPr lang="en-GB" dirty="0">
                <a:solidFill>
                  <a:schemeClr val="tx1">
                    <a:lumMod val="75000"/>
                    <a:lumOff val="25000"/>
                  </a:schemeClr>
                </a:solidFill>
              </a:rPr>
              <a:t> </a:t>
            </a:r>
            <a:r>
              <a:rPr lang="en-GB" dirty="0" err="1">
                <a:solidFill>
                  <a:schemeClr val="tx1">
                    <a:lumMod val="75000"/>
                    <a:lumOff val="25000"/>
                  </a:schemeClr>
                </a:solidFill>
              </a:rPr>
              <a:t>Elham</a:t>
            </a:r>
            <a:r>
              <a:rPr lang="en-GB" dirty="0">
                <a:solidFill>
                  <a:schemeClr val="tx1">
                    <a:lumMod val="75000"/>
                    <a:lumOff val="25000"/>
                  </a:schemeClr>
                </a:solidFill>
              </a:rPr>
              <a:t> </a:t>
            </a:r>
            <a:r>
              <a:rPr lang="en-GB" dirty="0" err="1">
                <a:solidFill>
                  <a:schemeClr val="tx1">
                    <a:lumMod val="75000"/>
                    <a:lumOff val="25000"/>
                  </a:schemeClr>
                </a:solidFill>
              </a:rPr>
              <a:t>Mahmoudzadeh</a:t>
            </a:r>
            <a:endParaRPr lang="en-GB" dirty="0">
              <a:solidFill>
                <a:schemeClr val="tx1">
                  <a:lumMod val="75000"/>
                  <a:lumOff val="25000"/>
                </a:schemeClr>
              </a:solidFill>
            </a:endParaRPr>
          </a:p>
          <a:p>
            <a:pPr marL="342900" indent="-342900">
              <a:spcBef>
                <a:spcPct val="20000"/>
              </a:spcBef>
              <a:defRPr/>
            </a:pPr>
            <a:r>
              <a:rPr lang="en-GB" dirty="0">
                <a:solidFill>
                  <a:schemeClr val="tx1">
                    <a:lumMod val="75000"/>
                    <a:lumOff val="25000"/>
                  </a:schemeClr>
                </a:solidFill>
              </a:rPr>
              <a:t>Isfahan University of Technology</a:t>
            </a:r>
          </a:p>
          <a:p>
            <a:pPr marL="342900" indent="-342900">
              <a:spcBef>
                <a:spcPct val="20000"/>
              </a:spcBef>
              <a:defRPr/>
            </a:pPr>
            <a:r>
              <a:rPr lang="en-GB" dirty="0">
                <a:solidFill>
                  <a:schemeClr val="tx1">
                    <a:lumMod val="75000"/>
                    <a:lumOff val="25000"/>
                  </a:schemeClr>
                </a:solidFill>
                <a:hlinkClick r:id="rId3"/>
              </a:rPr>
              <a:t>mahmoudzadeh@iut.ac.ir</a:t>
            </a:r>
            <a:endParaRPr lang="en-GB" dirty="0">
              <a:solidFill>
                <a:schemeClr val="tx1">
                  <a:lumMod val="75000"/>
                  <a:lumOff val="25000"/>
                </a:schemeClr>
              </a:solidFill>
            </a:endParaRPr>
          </a:p>
          <a:p>
            <a:r>
              <a:rPr lang="en-US" dirty="0">
                <a:solidFill>
                  <a:schemeClr val="tx1">
                    <a:lumMod val="75000"/>
                    <a:lumOff val="25000"/>
                  </a:schemeClr>
                </a:solidFill>
              </a:rPr>
              <a:t>2024</a:t>
            </a:r>
          </a:p>
          <a:p>
            <a:endParaRPr lang="en-US" dirty="0">
              <a:solidFill>
                <a:schemeClr val="tx1">
                  <a:lumMod val="75000"/>
                  <a:lumOff val="25000"/>
                </a:schemeClr>
              </a:solidFill>
            </a:endParaRPr>
          </a:p>
          <a:p>
            <a:endParaRPr lang="en-US" dirty="0">
              <a:solidFill>
                <a:schemeClr val="tx1">
                  <a:lumMod val="75000"/>
                  <a:lumOff val="25000"/>
                </a:schemeClr>
              </a:solidFill>
            </a:endParaRPr>
          </a:p>
        </p:txBody>
      </p:sp>
    </p:spTree>
    <p:extLst>
      <p:ext uri="{BB962C8B-B14F-4D97-AF65-F5344CB8AC3E}">
        <p14:creationId xmlns:p14="http://schemas.microsoft.com/office/powerpoint/2010/main" val="89611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modeling</a:t>
            </a:r>
          </a:p>
        </p:txBody>
      </p:sp>
      <p:sp>
        <p:nvSpPr>
          <p:cNvPr id="3" name="Content Placeholder 2"/>
          <p:cNvSpPr>
            <a:spLocks noGrp="1"/>
          </p:cNvSpPr>
          <p:nvPr>
            <p:ph sz="quarter" idx="13"/>
          </p:nvPr>
        </p:nvSpPr>
        <p:spPr/>
        <p:txBody>
          <a:bodyPr/>
          <a:lstStyle/>
          <a:p>
            <a:r>
              <a:rPr lang="en-US" dirty="0"/>
              <a:t>Is an iterative process that iterates not only over the individual behavioral models but also over the functional and structural models. </a:t>
            </a:r>
          </a:p>
          <a:p>
            <a:r>
              <a:rPr lang="en-US" dirty="0"/>
              <a:t>As the behavioral models are created, it is not unusual to make changes to the functional and structural models. </a:t>
            </a:r>
          </a:p>
        </p:txBody>
      </p:sp>
      <p:sp>
        <p:nvSpPr>
          <p:cNvPr id="4" name="Slide Number Placeholder 3"/>
          <p:cNvSpPr>
            <a:spLocks noGrp="1"/>
          </p:cNvSpPr>
          <p:nvPr>
            <p:ph type="sldNum" sz="quarter" idx="12"/>
          </p:nvPr>
        </p:nvSpPr>
        <p:spPr/>
        <p:txBody>
          <a:bodyPr/>
          <a:lstStyle/>
          <a:p>
            <a:fld id="{744B347F-5038-41A8-84D6-1416E88477ED}" type="slidenum">
              <a:rPr lang="en-US" smtClean="0"/>
              <a:t>10</a:t>
            </a:fld>
            <a:endParaRPr lang="en-US"/>
          </a:p>
        </p:txBody>
      </p:sp>
    </p:spTree>
    <p:extLst>
      <p:ext uri="{BB962C8B-B14F-4D97-AF65-F5344CB8AC3E}">
        <p14:creationId xmlns:p14="http://schemas.microsoft.com/office/powerpoint/2010/main" val="2797094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Objects, Operations, and Messages</a:t>
            </a:r>
            <a:endParaRPr lang="en-US" dirty="0"/>
          </a:p>
        </p:txBody>
      </p:sp>
      <p:sp>
        <p:nvSpPr>
          <p:cNvPr id="3" name="Content Placeholder 2"/>
          <p:cNvSpPr>
            <a:spLocks noGrp="1"/>
          </p:cNvSpPr>
          <p:nvPr>
            <p:ph sz="quarter" idx="13"/>
          </p:nvPr>
        </p:nvSpPr>
        <p:spPr/>
        <p:txBody>
          <a:bodyPr>
            <a:normAutofit fontScale="92500"/>
          </a:bodyPr>
          <a:lstStyle/>
          <a:p>
            <a:r>
              <a:rPr lang="en-US" dirty="0"/>
              <a:t>An object is an instantiation of a </a:t>
            </a:r>
            <a:r>
              <a:rPr lang="en-US" i="1" dirty="0"/>
              <a:t>class, </a:t>
            </a:r>
            <a:r>
              <a:rPr lang="en-US" dirty="0"/>
              <a:t>or thing about which we want to capture information. </a:t>
            </a:r>
          </a:p>
          <a:p>
            <a:pPr lvl="1"/>
            <a:r>
              <a:rPr lang="en-US" dirty="0"/>
              <a:t>If we were building an appointment system for a doctor’s office, classes might include doctor, patient, and appointment. The specific patients is Jim Maloney is considered objects—i.e., </a:t>
            </a:r>
            <a:r>
              <a:rPr lang="en-US" i="1" dirty="0"/>
              <a:t>instances </a:t>
            </a:r>
            <a:r>
              <a:rPr lang="en-US" dirty="0"/>
              <a:t>of the patient class.</a:t>
            </a:r>
          </a:p>
          <a:p>
            <a:r>
              <a:rPr lang="en-US" dirty="0"/>
              <a:t>Each object has </a:t>
            </a:r>
            <a:r>
              <a:rPr lang="en-US" i="1" dirty="0"/>
              <a:t>attributes </a:t>
            </a:r>
            <a:r>
              <a:rPr lang="en-US" dirty="0"/>
              <a:t>that describe information about the object, such as a patient’s name. </a:t>
            </a:r>
          </a:p>
          <a:p>
            <a:pPr algn="just"/>
            <a:r>
              <a:rPr lang="en-US" dirty="0"/>
              <a:t>Each object also has </a:t>
            </a:r>
            <a:r>
              <a:rPr lang="en-US" i="1" dirty="0"/>
              <a:t>behaviors. </a:t>
            </a:r>
            <a:r>
              <a:rPr lang="en-US" dirty="0"/>
              <a:t>At this point in the development of the evolving system, the behaviors are described by </a:t>
            </a:r>
            <a:r>
              <a:rPr lang="en-US" i="1" dirty="0"/>
              <a:t>operations. </a:t>
            </a:r>
            <a:r>
              <a:rPr lang="en-US" dirty="0"/>
              <a:t>An operation is nothing more than an action that an object can perform. </a:t>
            </a:r>
          </a:p>
          <a:p>
            <a:pPr lvl="1"/>
            <a:r>
              <a:rPr lang="en-US" dirty="0"/>
              <a:t>For example, an appointment object can probably schedule a new appointment, delete an appointment, and locate the next available appointment. </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11</a:t>
            </a:fld>
            <a:endParaRPr lang="en-US"/>
          </a:p>
        </p:txBody>
      </p:sp>
    </p:spTree>
    <p:extLst>
      <p:ext uri="{BB962C8B-B14F-4D97-AF65-F5344CB8AC3E}">
        <p14:creationId xmlns:p14="http://schemas.microsoft.com/office/powerpoint/2010/main" val="3545150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Objects, Operations, and Messages(</a:t>
            </a:r>
            <a:r>
              <a:rPr lang="en-US" b="1" dirty="0" err="1"/>
              <a:t>Cnt’d</a:t>
            </a:r>
            <a:r>
              <a:rPr lang="en-US" b="1" dirty="0"/>
              <a:t>)</a:t>
            </a:r>
            <a:endParaRPr lang="en-US" dirty="0"/>
          </a:p>
        </p:txBody>
      </p:sp>
      <p:sp>
        <p:nvSpPr>
          <p:cNvPr id="3" name="Content Placeholder 2"/>
          <p:cNvSpPr>
            <a:spLocks noGrp="1"/>
          </p:cNvSpPr>
          <p:nvPr>
            <p:ph sz="quarter" idx="13"/>
          </p:nvPr>
        </p:nvSpPr>
        <p:spPr/>
        <p:txBody>
          <a:bodyPr>
            <a:normAutofit/>
          </a:bodyPr>
          <a:lstStyle/>
          <a:p>
            <a:pPr algn="just"/>
            <a:r>
              <a:rPr lang="en-US" dirty="0"/>
              <a:t>Each object also can send and receive messages. </a:t>
            </a:r>
            <a:r>
              <a:rPr lang="en-US" i="1" dirty="0"/>
              <a:t>Messages </a:t>
            </a:r>
            <a:r>
              <a:rPr lang="en-US" dirty="0"/>
              <a:t>are information sent to objects to tell an object to execute one of its behaviors. Essentially, a message is a function or procedure call from one object to another object. </a:t>
            </a:r>
          </a:p>
          <a:p>
            <a:pPr lvl="1" algn="just"/>
            <a:r>
              <a:rPr lang="en-US" dirty="0"/>
              <a:t>For example, if a patient is new to the doctor’s office, the system sends an insert message to the application. The patient object receives the instruction (the message) and does what it needs to do to insert the new patient into the system (the behavior).</a:t>
            </a:r>
          </a:p>
          <a:p>
            <a:pPr marL="457200" lvl="1" indent="0" algn="just">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12</a:t>
            </a:fld>
            <a:endParaRPr lang="en-US"/>
          </a:p>
        </p:txBody>
      </p:sp>
    </p:spTree>
    <p:extLst>
      <p:ext uri="{BB962C8B-B14F-4D97-AF65-F5344CB8AC3E}">
        <p14:creationId xmlns:p14="http://schemas.microsoft.com/office/powerpoint/2010/main" val="3249569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Sequence Diagram</a:t>
            </a:r>
            <a:endParaRPr lang="en-US" dirty="0"/>
          </a:p>
        </p:txBody>
      </p:sp>
      <p:sp>
        <p:nvSpPr>
          <p:cNvPr id="3" name="Content Placeholder 2"/>
          <p:cNvSpPr>
            <a:spLocks noGrp="1"/>
          </p:cNvSpPr>
          <p:nvPr>
            <p:ph sz="quarter" idx="13"/>
          </p:nvPr>
        </p:nvSpPr>
        <p:spPr>
          <a:xfrm>
            <a:off x="913774" y="2367092"/>
            <a:ext cx="10363826" cy="4373342"/>
          </a:xfrm>
        </p:spPr>
        <p:txBody>
          <a:bodyPr>
            <a:normAutofit/>
          </a:bodyPr>
          <a:lstStyle/>
          <a:p>
            <a:pPr algn="just"/>
            <a:r>
              <a:rPr lang="en-US" dirty="0"/>
              <a:t>Is  one of two types of interaction diagrams. </a:t>
            </a:r>
          </a:p>
          <a:p>
            <a:pPr algn="just"/>
            <a:r>
              <a:rPr lang="en-US" dirty="0"/>
              <a:t>They illustrate the objects that participate in a use case and the messages that pass between them over time for </a:t>
            </a:r>
            <a:r>
              <a:rPr lang="en-US" i="1" dirty="0"/>
              <a:t>one </a:t>
            </a:r>
            <a:r>
              <a:rPr lang="en-US" dirty="0"/>
              <a:t>use case. </a:t>
            </a:r>
          </a:p>
          <a:p>
            <a:pPr algn="just"/>
            <a:r>
              <a:rPr lang="en-US" dirty="0"/>
              <a:t>A sequence diagram is a </a:t>
            </a:r>
            <a:r>
              <a:rPr lang="en-US" i="1" dirty="0"/>
              <a:t>dynamic model </a:t>
            </a:r>
            <a:r>
              <a:rPr lang="en-US" dirty="0"/>
              <a:t>that shows the explicit sequence of messages that are passed between objects in a defined interaction. </a:t>
            </a:r>
          </a:p>
          <a:p>
            <a:pPr algn="just"/>
            <a:r>
              <a:rPr lang="en-US" dirty="0"/>
              <a:t>Because sequence diagrams emphasize the time-based ordering of the activity that takes place among a set of objects, they are very helpful for understanding real-time specifications and complex use cases.</a:t>
            </a:r>
          </a:p>
        </p:txBody>
      </p:sp>
      <p:sp>
        <p:nvSpPr>
          <p:cNvPr id="4" name="Slide Number Placeholder 3"/>
          <p:cNvSpPr>
            <a:spLocks noGrp="1"/>
          </p:cNvSpPr>
          <p:nvPr>
            <p:ph type="sldNum" sz="quarter" idx="12"/>
          </p:nvPr>
        </p:nvSpPr>
        <p:spPr/>
        <p:txBody>
          <a:bodyPr/>
          <a:lstStyle/>
          <a:p>
            <a:fld id="{744B347F-5038-41A8-84D6-1416E88477ED}" type="slidenum">
              <a:rPr lang="en-US" smtClean="0"/>
              <a:t>13</a:t>
            </a:fld>
            <a:endParaRPr lang="en-US"/>
          </a:p>
        </p:txBody>
      </p:sp>
    </p:spTree>
    <p:extLst>
      <p:ext uri="{BB962C8B-B14F-4D97-AF65-F5344CB8AC3E}">
        <p14:creationId xmlns:p14="http://schemas.microsoft.com/office/powerpoint/2010/main" val="49936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Sequence diagram(</a:t>
            </a:r>
            <a:r>
              <a:rPr lang="en-US" b="1" dirty="0" err="1"/>
              <a:t>Cnt’d</a:t>
            </a:r>
            <a:r>
              <a:rPr lang="en-US" b="1" dirty="0"/>
              <a:t>)</a:t>
            </a:r>
          </a:p>
        </p:txBody>
      </p:sp>
      <p:sp>
        <p:nvSpPr>
          <p:cNvPr id="3" name="Content Placeholder 2"/>
          <p:cNvSpPr>
            <a:spLocks noGrp="1"/>
          </p:cNvSpPr>
          <p:nvPr>
            <p:ph sz="quarter" idx="13"/>
          </p:nvPr>
        </p:nvSpPr>
        <p:spPr/>
        <p:txBody>
          <a:bodyPr>
            <a:normAutofit/>
          </a:bodyPr>
          <a:lstStyle/>
          <a:p>
            <a:pPr algn="just"/>
            <a:r>
              <a:rPr lang="en-US" dirty="0"/>
              <a:t>The sequence diagram can be a </a:t>
            </a:r>
            <a:r>
              <a:rPr lang="en-US" i="1" dirty="0"/>
              <a:t>generic sequence diagram </a:t>
            </a:r>
            <a:r>
              <a:rPr lang="en-US" dirty="0"/>
              <a:t>that shows all possible scenarios for a use case, but usually each analyst develops a set of </a:t>
            </a:r>
            <a:r>
              <a:rPr lang="en-US" i="1" dirty="0"/>
              <a:t>instance sequence diagrams, </a:t>
            </a:r>
            <a:r>
              <a:rPr lang="en-US" dirty="0"/>
              <a:t>each of which depicts a single </a:t>
            </a:r>
            <a:r>
              <a:rPr lang="en-US" i="1" u="sng" dirty="0"/>
              <a:t>scenario</a:t>
            </a:r>
            <a:r>
              <a:rPr lang="en-US" i="1" dirty="0"/>
              <a:t> </a:t>
            </a:r>
            <a:r>
              <a:rPr lang="en-US" dirty="0"/>
              <a:t>within the use case. </a:t>
            </a:r>
          </a:p>
          <a:p>
            <a:pPr algn="just"/>
            <a:r>
              <a:rPr lang="en-US" dirty="0"/>
              <a:t>If you are interested in understanding the flow of control of a scenario by time, you should use a sequence diagram to depict this information. </a:t>
            </a:r>
          </a:p>
          <a:p>
            <a:pPr algn="just"/>
            <a:r>
              <a:rPr lang="en-US" dirty="0"/>
              <a:t>The diagrams are used throughout the analysis and design phases. </a:t>
            </a:r>
          </a:p>
          <a:p>
            <a:pPr algn="just"/>
            <a:r>
              <a:rPr lang="en-US" dirty="0"/>
              <a:t>However, the design diagrams are very implementation specific, often including database objects or specific user interface components as the objects.</a:t>
            </a:r>
          </a:p>
          <a:p>
            <a:pPr marL="0" indent="0" algn="just">
              <a:buNone/>
            </a:pPr>
            <a:endParaRPr lang="en-US" dirty="0"/>
          </a:p>
          <a:p>
            <a:pPr algn="just"/>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14</a:t>
            </a:fld>
            <a:endParaRPr lang="en-US"/>
          </a:p>
        </p:txBody>
      </p:sp>
    </p:spTree>
    <p:extLst>
      <p:ext uri="{BB962C8B-B14F-4D97-AF65-F5344CB8AC3E}">
        <p14:creationId xmlns:p14="http://schemas.microsoft.com/office/powerpoint/2010/main" val="2054771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 </a:t>
            </a:r>
          </a:p>
          <a:p>
            <a:r>
              <a:rPr lang="en-US" dirty="0"/>
              <a:t>Interactions between objects are indicated by annotated arrows.  </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5 System Modeling</a:t>
            </a:r>
          </a:p>
        </p:txBody>
      </p:sp>
      <p:sp>
        <p:nvSpPr>
          <p:cNvPr id="4" name="Slide Number Placeholder 3"/>
          <p:cNvSpPr>
            <a:spLocks noGrp="1"/>
          </p:cNvSpPr>
          <p:nvPr>
            <p:ph type="sldNum" sz="quarter" idx="12"/>
          </p:nvPr>
        </p:nvSpPr>
        <p:spPr/>
        <p:txBody>
          <a:bodyPr/>
          <a:lstStyle/>
          <a:p>
            <a:pPr defTabSz="457200">
              <a:defRPr/>
            </a:pPr>
            <a:fld id="{DEC9DA09-039A-A841-BA90-58CFCFBF8E01}" type="slidenum">
              <a:rPr lang="en-US">
                <a:solidFill>
                  <a:prstClr val="black">
                    <a:tint val="75000"/>
                  </a:prstClr>
                </a:solidFill>
                <a:latin typeface="Calibri"/>
              </a:rPr>
              <a:pPr defTabSz="457200">
                <a:defRPr/>
              </a:pPr>
              <a:t>15</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4202545505"/>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instance sequence diagram </a:t>
            </a:r>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16</a:t>
            </a:fld>
            <a:endParaRPr lang="en-US"/>
          </a:p>
        </p:txBody>
      </p:sp>
      <p:pic>
        <p:nvPicPr>
          <p:cNvPr id="5" name="Picture 4"/>
          <p:cNvPicPr>
            <a:picLocks noChangeAspect="1"/>
          </p:cNvPicPr>
          <p:nvPr/>
        </p:nvPicPr>
        <p:blipFill>
          <a:blip r:embed="rId2"/>
          <a:stretch>
            <a:fillRect/>
          </a:stretch>
        </p:blipFill>
        <p:spPr>
          <a:xfrm>
            <a:off x="2281332" y="1836689"/>
            <a:ext cx="7939099" cy="5021311"/>
          </a:xfrm>
          <a:prstGeom prst="rect">
            <a:avLst/>
          </a:prstGeom>
        </p:spPr>
      </p:pic>
    </p:spTree>
    <p:extLst>
      <p:ext uri="{BB962C8B-B14F-4D97-AF65-F5344CB8AC3E}">
        <p14:creationId xmlns:p14="http://schemas.microsoft.com/office/powerpoint/2010/main" val="2468429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a Sequence Diagram</a:t>
            </a:r>
            <a:endParaRPr lang="en-US" dirty="0"/>
          </a:p>
        </p:txBody>
      </p:sp>
      <p:pic>
        <p:nvPicPr>
          <p:cNvPr id="5" name="Content Placeholder 4"/>
          <p:cNvPicPr>
            <a:picLocks noGrp="1" noChangeAspect="1"/>
          </p:cNvPicPr>
          <p:nvPr>
            <p:ph sz="quarter" idx="13"/>
          </p:nvPr>
        </p:nvPicPr>
        <p:blipFill rotWithShape="1">
          <a:blip r:embed="rId2"/>
          <a:srcRect b="42537"/>
          <a:stretch/>
        </p:blipFill>
        <p:spPr>
          <a:xfrm>
            <a:off x="2236054" y="1779027"/>
            <a:ext cx="7719891" cy="4943990"/>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17</a:t>
            </a:fld>
            <a:endParaRPr lang="en-US"/>
          </a:p>
        </p:txBody>
      </p:sp>
    </p:spTree>
    <p:extLst>
      <p:ext uri="{BB962C8B-B14F-4D97-AF65-F5344CB8AC3E}">
        <p14:creationId xmlns:p14="http://schemas.microsoft.com/office/powerpoint/2010/main" val="335707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a sequence diagram(</a:t>
            </a:r>
            <a:r>
              <a:rPr lang="en-US" b="1" dirty="0" err="1"/>
              <a:t>Cnt’d</a:t>
            </a:r>
            <a:r>
              <a:rPr lang="en-US" b="1" dirty="0"/>
              <a:t>)</a:t>
            </a:r>
          </a:p>
        </p:txBody>
      </p:sp>
      <p:sp>
        <p:nvSpPr>
          <p:cNvPr id="3" name="Content Placeholder 2"/>
          <p:cNvSpPr>
            <a:spLocks noGrp="1"/>
          </p:cNvSpPr>
          <p:nvPr>
            <p:ph sz="quarter" idx="13"/>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18</a:t>
            </a:fld>
            <a:endParaRPr lang="en-US"/>
          </a:p>
        </p:txBody>
      </p:sp>
      <p:pic>
        <p:nvPicPr>
          <p:cNvPr id="5" name="Picture 4"/>
          <p:cNvPicPr>
            <a:picLocks noChangeAspect="1"/>
          </p:cNvPicPr>
          <p:nvPr/>
        </p:nvPicPr>
        <p:blipFill rotWithShape="1">
          <a:blip r:embed="rId2"/>
          <a:srcRect t="56869"/>
          <a:stretch/>
        </p:blipFill>
        <p:spPr>
          <a:xfrm>
            <a:off x="2236919" y="2470958"/>
            <a:ext cx="7717536" cy="3709692"/>
          </a:xfrm>
          <a:prstGeom prst="rect">
            <a:avLst/>
          </a:prstGeom>
        </p:spPr>
      </p:pic>
    </p:spTree>
    <p:extLst>
      <p:ext uri="{BB962C8B-B14F-4D97-AF65-F5344CB8AC3E}">
        <p14:creationId xmlns:p14="http://schemas.microsoft.com/office/powerpoint/2010/main" val="3774123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a sequence diagram(</a:t>
            </a:r>
            <a:r>
              <a:rPr lang="en-US" b="1" dirty="0" err="1"/>
              <a:t>Cnt’d</a:t>
            </a:r>
            <a:r>
              <a:rPr lang="en-US" b="1" dirty="0"/>
              <a:t>)</a:t>
            </a:r>
            <a:endParaRPr lang="en-US" dirty="0"/>
          </a:p>
        </p:txBody>
      </p:sp>
      <p:sp>
        <p:nvSpPr>
          <p:cNvPr id="3" name="Content Placeholder 2"/>
          <p:cNvSpPr>
            <a:spLocks noGrp="1"/>
          </p:cNvSpPr>
          <p:nvPr>
            <p:ph sz="quarter" idx="13"/>
          </p:nvPr>
        </p:nvSpPr>
        <p:spPr>
          <a:xfrm>
            <a:off x="913774" y="2367092"/>
            <a:ext cx="10363826" cy="4277548"/>
          </a:xfrm>
        </p:spPr>
        <p:txBody>
          <a:bodyPr>
            <a:normAutofit/>
          </a:bodyPr>
          <a:lstStyle/>
          <a:p>
            <a:pPr algn="just"/>
            <a:r>
              <a:rPr lang="en-US" i="1" dirty="0"/>
              <a:t>Actors </a:t>
            </a:r>
            <a:r>
              <a:rPr lang="en-US" dirty="0"/>
              <a:t>and </a:t>
            </a:r>
            <a:r>
              <a:rPr lang="en-US" i="1" dirty="0"/>
              <a:t>objects </a:t>
            </a:r>
            <a:r>
              <a:rPr lang="en-US" dirty="0"/>
              <a:t>that participate in the sequence are placed across the top of the diagram using actor symbols from the use-case diagram. For each of the objects, the name of the class of which they are an instance is given after the object’s name. </a:t>
            </a:r>
          </a:p>
          <a:p>
            <a:pPr algn="just"/>
            <a:r>
              <a:rPr lang="en-US" i="1" dirty="0"/>
              <a:t>A</a:t>
            </a:r>
            <a:r>
              <a:rPr lang="en-US" dirty="0"/>
              <a:t> </a:t>
            </a:r>
            <a:r>
              <a:rPr lang="en-US" i="1" dirty="0"/>
              <a:t>dotted line </a:t>
            </a:r>
            <a:r>
              <a:rPr lang="en-US" dirty="0"/>
              <a:t>runs vertically below each actor and object to denote the </a:t>
            </a:r>
            <a:r>
              <a:rPr lang="en-US" i="1" dirty="0"/>
              <a:t>lifeline </a:t>
            </a:r>
            <a:r>
              <a:rPr lang="en-US" dirty="0"/>
              <a:t>of the actors and objects over time. Sometimes an object creates a </a:t>
            </a:r>
            <a:r>
              <a:rPr lang="en-US" i="1" dirty="0"/>
              <a:t>temporary object; </a:t>
            </a:r>
            <a:r>
              <a:rPr lang="en-US" dirty="0"/>
              <a:t>in this case, an X is placed at the end of the lifeline at the point where the object is destroyed. When objects continue to exist in the system after they are used in the sequence diagram, then the lifeline continues to the bottom of the diagram.</a:t>
            </a:r>
          </a:p>
          <a:p>
            <a:pPr algn="just"/>
            <a:r>
              <a:rPr lang="en-US" dirty="0"/>
              <a:t>A thin rectangular box, called the </a:t>
            </a:r>
            <a:r>
              <a:rPr lang="en-US" i="1" dirty="0"/>
              <a:t>execution occurrence, </a:t>
            </a:r>
            <a:r>
              <a:rPr lang="en-US" dirty="0"/>
              <a:t>is overlaid onto the lifeline</a:t>
            </a:r>
            <a:br>
              <a:rPr lang="en-US" dirty="0"/>
            </a:br>
            <a:r>
              <a:rPr lang="en-US" dirty="0"/>
              <a:t>to show when the classes are sending and receiving messages. </a:t>
            </a:r>
          </a:p>
        </p:txBody>
      </p:sp>
      <p:sp>
        <p:nvSpPr>
          <p:cNvPr id="4" name="Slide Number Placeholder 3"/>
          <p:cNvSpPr>
            <a:spLocks noGrp="1"/>
          </p:cNvSpPr>
          <p:nvPr>
            <p:ph type="sldNum" sz="quarter" idx="12"/>
          </p:nvPr>
        </p:nvSpPr>
        <p:spPr/>
        <p:txBody>
          <a:bodyPr/>
          <a:lstStyle/>
          <a:p>
            <a:fld id="{744B347F-5038-41A8-84D6-1416E88477ED}" type="slidenum">
              <a:rPr lang="en-US" smtClean="0"/>
              <a:t>19</a:t>
            </a:fld>
            <a:endParaRPr lang="en-US"/>
          </a:p>
        </p:txBody>
      </p:sp>
    </p:spTree>
    <p:extLst>
      <p:ext uri="{BB962C8B-B14F-4D97-AF65-F5344CB8AC3E}">
        <p14:creationId xmlns:p14="http://schemas.microsoft.com/office/powerpoint/2010/main" val="129112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Chapter </a:t>
            </a:r>
            <a:r>
              <a:rPr lang="fa-IR" b="1" dirty="0"/>
              <a:t>6</a:t>
            </a:r>
            <a:r>
              <a:rPr lang="en-US" b="1" dirty="0"/>
              <a:t> </a:t>
            </a:r>
            <a:br>
              <a:rPr lang="en-US" b="1" dirty="0"/>
            </a:br>
            <a:r>
              <a:rPr lang="en-US" b="1" dirty="0"/>
              <a:t>Behavioral modeling(I)</a:t>
            </a:r>
          </a:p>
        </p:txBody>
      </p:sp>
    </p:spTree>
    <p:extLst>
      <p:ext uri="{BB962C8B-B14F-4D97-AF65-F5344CB8AC3E}">
        <p14:creationId xmlns:p14="http://schemas.microsoft.com/office/powerpoint/2010/main" val="3853054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a sequence diagram(</a:t>
            </a:r>
            <a:r>
              <a:rPr lang="en-US" b="1" dirty="0" err="1"/>
              <a:t>Cnt’d</a:t>
            </a:r>
            <a:r>
              <a:rPr lang="en-US" b="1" dirty="0"/>
              <a:t>)</a:t>
            </a:r>
            <a:endParaRPr lang="en-US" dirty="0"/>
          </a:p>
        </p:txBody>
      </p:sp>
      <p:sp>
        <p:nvSpPr>
          <p:cNvPr id="3" name="Content Placeholder 2"/>
          <p:cNvSpPr>
            <a:spLocks noGrp="1"/>
          </p:cNvSpPr>
          <p:nvPr>
            <p:ph sz="quarter" idx="13"/>
          </p:nvPr>
        </p:nvSpPr>
        <p:spPr>
          <a:xfrm>
            <a:off x="913774" y="2367092"/>
            <a:ext cx="10363826" cy="4347217"/>
          </a:xfrm>
        </p:spPr>
        <p:txBody>
          <a:bodyPr>
            <a:normAutofit/>
          </a:bodyPr>
          <a:lstStyle/>
          <a:p>
            <a:pPr algn="just"/>
            <a:r>
              <a:rPr lang="en-US" dirty="0"/>
              <a:t>A </a:t>
            </a:r>
            <a:r>
              <a:rPr lang="en-US" i="1" dirty="0"/>
              <a:t>message</a:t>
            </a:r>
            <a:r>
              <a:rPr lang="en-US" dirty="0"/>
              <a:t> is a communication between objects that conveys information with the expectation that activity will ensue.</a:t>
            </a:r>
          </a:p>
          <a:p>
            <a:pPr algn="just"/>
            <a:r>
              <a:rPr lang="en-US" dirty="0"/>
              <a:t>Two types of messages: operation call and return. </a:t>
            </a:r>
            <a:r>
              <a:rPr lang="en-US" i="1" dirty="0"/>
              <a:t>Operation call messages </a:t>
            </a:r>
            <a:r>
              <a:rPr lang="en-US" dirty="0"/>
              <a:t>passed between objects are shown using solid lines connecting two objects with an arrow on the line showing which way the message is being passed. Argument values for the message are placed in parentheses next to the message’s name. The order of messages goes from the top to the bottom of the page, so messages located higher on the diagram represent messages that occur earlier on in the sequence, versus the lower messages that occur later. A </a:t>
            </a:r>
            <a:r>
              <a:rPr lang="en-US" i="1" dirty="0"/>
              <a:t>return message </a:t>
            </a:r>
            <a:r>
              <a:rPr lang="en-US" dirty="0"/>
              <a:t>is depicted as a dashed line with an arrow on the end of the line portraying the direction of the return. The information being returned is used to label the arrow. </a:t>
            </a:r>
          </a:p>
        </p:txBody>
      </p:sp>
      <p:sp>
        <p:nvSpPr>
          <p:cNvPr id="4" name="Slide Number Placeholder 3"/>
          <p:cNvSpPr>
            <a:spLocks noGrp="1"/>
          </p:cNvSpPr>
          <p:nvPr>
            <p:ph type="sldNum" sz="quarter" idx="12"/>
          </p:nvPr>
        </p:nvSpPr>
        <p:spPr/>
        <p:txBody>
          <a:bodyPr/>
          <a:lstStyle/>
          <a:p>
            <a:fld id="{744B347F-5038-41A8-84D6-1416E88477ED}" type="slidenum">
              <a:rPr lang="en-US" smtClean="0"/>
              <a:t>20</a:t>
            </a:fld>
            <a:endParaRPr lang="en-US"/>
          </a:p>
        </p:txBody>
      </p:sp>
    </p:spTree>
    <p:extLst>
      <p:ext uri="{BB962C8B-B14F-4D97-AF65-F5344CB8AC3E}">
        <p14:creationId xmlns:p14="http://schemas.microsoft.com/office/powerpoint/2010/main" val="557505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a sequence diagram(</a:t>
            </a:r>
            <a:r>
              <a:rPr lang="en-US" b="1" dirty="0" err="1"/>
              <a:t>Cnt’d</a:t>
            </a:r>
            <a:r>
              <a:rPr lang="en-US" b="1" dirty="0"/>
              <a:t>)</a:t>
            </a:r>
            <a:endParaRPr lang="en-US" dirty="0"/>
          </a:p>
        </p:txBody>
      </p:sp>
      <p:sp>
        <p:nvSpPr>
          <p:cNvPr id="3" name="Content Placeholder 2"/>
          <p:cNvSpPr>
            <a:spLocks noGrp="1"/>
          </p:cNvSpPr>
          <p:nvPr>
            <p:ph sz="quarter" idx="13"/>
          </p:nvPr>
        </p:nvSpPr>
        <p:spPr/>
        <p:txBody>
          <a:bodyPr>
            <a:normAutofit/>
          </a:bodyPr>
          <a:lstStyle/>
          <a:p>
            <a:pPr algn="just"/>
            <a:r>
              <a:rPr lang="en-US" dirty="0"/>
              <a:t>At times a message is sent only if a </a:t>
            </a:r>
            <a:r>
              <a:rPr lang="en-US" i="1" dirty="0"/>
              <a:t>condition </a:t>
            </a:r>
            <a:r>
              <a:rPr lang="en-US" dirty="0"/>
              <a:t>is met. In those cases, the condition is placed between a set of brackets, []. The condition is placed in front of the message name.</a:t>
            </a:r>
          </a:p>
          <a:p>
            <a:pPr algn="just"/>
            <a:r>
              <a:rPr lang="en-US" dirty="0"/>
              <a:t>An object can send a message to itself. This is known as </a:t>
            </a:r>
            <a:r>
              <a:rPr lang="en-US" i="1" dirty="0"/>
              <a:t>self-delegation. </a:t>
            </a:r>
          </a:p>
        </p:txBody>
      </p:sp>
      <p:sp>
        <p:nvSpPr>
          <p:cNvPr id="4" name="Slide Number Placeholder 3"/>
          <p:cNvSpPr>
            <a:spLocks noGrp="1"/>
          </p:cNvSpPr>
          <p:nvPr>
            <p:ph type="sldNum" sz="quarter" idx="12"/>
          </p:nvPr>
        </p:nvSpPr>
        <p:spPr/>
        <p:txBody>
          <a:bodyPr/>
          <a:lstStyle/>
          <a:p>
            <a:fld id="{744B347F-5038-41A8-84D6-1416E88477ED}" type="slidenum">
              <a:rPr lang="en-US" smtClean="0"/>
              <a:t>21</a:t>
            </a:fld>
            <a:endParaRPr lang="en-US"/>
          </a:p>
        </p:txBody>
      </p:sp>
    </p:spTree>
    <p:extLst>
      <p:ext uri="{BB962C8B-B14F-4D97-AF65-F5344CB8AC3E}">
        <p14:creationId xmlns:p14="http://schemas.microsoft.com/office/powerpoint/2010/main" val="574712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Campus Housing Service Functional Models</a:t>
            </a:r>
            <a:br>
              <a:rPr lang="en-US" b="1" dirty="0"/>
            </a:br>
            <a:endParaRPr lang="en-US" b="1" dirty="0"/>
          </a:p>
        </p:txBody>
      </p:sp>
      <p:pic>
        <p:nvPicPr>
          <p:cNvPr id="5" name="Content Placeholder 4"/>
          <p:cNvPicPr>
            <a:picLocks noGrp="1" noChangeAspect="1"/>
          </p:cNvPicPr>
          <p:nvPr>
            <p:ph sz="quarter" idx="13"/>
          </p:nvPr>
        </p:nvPicPr>
        <p:blipFill>
          <a:blip r:embed="rId2"/>
          <a:stretch>
            <a:fillRect/>
          </a:stretch>
        </p:blipFill>
        <p:spPr>
          <a:xfrm>
            <a:off x="539952" y="2828829"/>
            <a:ext cx="6132502" cy="2765288"/>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22</a:t>
            </a:fld>
            <a:endParaRPr lang="en-US"/>
          </a:p>
        </p:txBody>
      </p:sp>
      <p:pic>
        <p:nvPicPr>
          <p:cNvPr id="6" name="Picture 5"/>
          <p:cNvPicPr>
            <a:picLocks noChangeAspect="1"/>
          </p:cNvPicPr>
          <p:nvPr/>
        </p:nvPicPr>
        <p:blipFill>
          <a:blip r:embed="rId3"/>
          <a:stretch>
            <a:fillRect/>
          </a:stretch>
        </p:blipFill>
        <p:spPr>
          <a:xfrm>
            <a:off x="7209881" y="2214694"/>
            <a:ext cx="4572000" cy="4328556"/>
          </a:xfrm>
          <a:prstGeom prst="rect">
            <a:avLst/>
          </a:prstGeom>
        </p:spPr>
      </p:pic>
    </p:spTree>
    <p:extLst>
      <p:ext uri="{BB962C8B-B14F-4D97-AF65-F5344CB8AC3E}">
        <p14:creationId xmlns:p14="http://schemas.microsoft.com/office/powerpoint/2010/main" val="2032664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Campus Housing Service Functional Models(</a:t>
            </a:r>
            <a:r>
              <a:rPr lang="en-US" b="1" dirty="0" err="1"/>
              <a:t>Cnt’d</a:t>
            </a:r>
            <a:r>
              <a:rPr lang="en-US" b="1" dirty="0"/>
              <a:t>)</a:t>
            </a:r>
            <a:endParaRPr lang="en-US" dirty="0"/>
          </a:p>
        </p:txBody>
      </p:sp>
      <p:pic>
        <p:nvPicPr>
          <p:cNvPr id="5" name="Content Placeholder 4"/>
          <p:cNvPicPr>
            <a:picLocks noGrp="1" noChangeAspect="1"/>
          </p:cNvPicPr>
          <p:nvPr>
            <p:ph sz="quarter" idx="13"/>
          </p:nvPr>
        </p:nvPicPr>
        <p:blipFill>
          <a:blip r:embed="rId2"/>
          <a:stretch>
            <a:fillRect/>
          </a:stretch>
        </p:blipFill>
        <p:spPr>
          <a:xfrm>
            <a:off x="171535" y="1670462"/>
            <a:ext cx="6400800" cy="4395375"/>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23</a:t>
            </a:fld>
            <a:endParaRPr lang="en-US"/>
          </a:p>
        </p:txBody>
      </p:sp>
      <p:pic>
        <p:nvPicPr>
          <p:cNvPr id="6" name="Picture 5"/>
          <p:cNvPicPr>
            <a:picLocks noChangeAspect="1"/>
          </p:cNvPicPr>
          <p:nvPr/>
        </p:nvPicPr>
        <p:blipFill>
          <a:blip r:embed="rId3"/>
          <a:stretch>
            <a:fillRect/>
          </a:stretch>
        </p:blipFill>
        <p:spPr>
          <a:xfrm>
            <a:off x="5660572" y="2639242"/>
            <a:ext cx="6400800" cy="4097482"/>
          </a:xfrm>
          <a:prstGeom prst="rect">
            <a:avLst/>
          </a:prstGeom>
        </p:spPr>
      </p:pic>
    </p:spTree>
    <p:extLst>
      <p:ext uri="{BB962C8B-B14F-4D97-AF65-F5344CB8AC3E}">
        <p14:creationId xmlns:p14="http://schemas.microsoft.com/office/powerpoint/2010/main" val="3492334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5652488" cy="1596177"/>
          </a:xfrm>
        </p:spPr>
        <p:txBody>
          <a:bodyPr/>
          <a:lstStyle/>
          <a:p>
            <a:r>
              <a:rPr lang="en-US" b="1" dirty="0"/>
              <a:t>Campus Housing Service structural Models</a:t>
            </a:r>
            <a:endParaRPr lang="en-US" dirty="0"/>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24</a:t>
            </a:fld>
            <a:endParaRPr lang="en-US"/>
          </a:p>
        </p:txBody>
      </p:sp>
      <p:pic>
        <p:nvPicPr>
          <p:cNvPr id="5" name="Picture 4"/>
          <p:cNvPicPr>
            <a:picLocks noChangeAspect="1"/>
          </p:cNvPicPr>
          <p:nvPr/>
        </p:nvPicPr>
        <p:blipFill>
          <a:blip r:embed="rId2"/>
          <a:stretch>
            <a:fillRect/>
          </a:stretch>
        </p:blipFill>
        <p:spPr>
          <a:xfrm>
            <a:off x="6705600" y="628398"/>
            <a:ext cx="5486400" cy="6229602"/>
          </a:xfrm>
          <a:prstGeom prst="rect">
            <a:avLst/>
          </a:prstGeom>
        </p:spPr>
      </p:pic>
      <p:pic>
        <p:nvPicPr>
          <p:cNvPr id="6" name="Picture 5"/>
          <p:cNvPicPr>
            <a:picLocks noChangeAspect="1"/>
          </p:cNvPicPr>
          <p:nvPr/>
        </p:nvPicPr>
        <p:blipFill>
          <a:blip r:embed="rId3"/>
          <a:stretch>
            <a:fillRect/>
          </a:stretch>
        </p:blipFill>
        <p:spPr>
          <a:xfrm>
            <a:off x="913774" y="3211965"/>
            <a:ext cx="5591175" cy="1304925"/>
          </a:xfrm>
          <a:prstGeom prst="rect">
            <a:avLst/>
          </a:prstGeom>
        </p:spPr>
      </p:pic>
    </p:spTree>
    <p:extLst>
      <p:ext uri="{BB962C8B-B14F-4D97-AF65-F5344CB8AC3E}">
        <p14:creationId xmlns:p14="http://schemas.microsoft.com/office/powerpoint/2010/main" val="366539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Sequence Diagram for the Add Apartment Use Case</a:t>
            </a:r>
            <a:br>
              <a:rPr lang="en-US" dirty="0"/>
            </a:br>
            <a:endParaRPr lang="en-US" dirty="0"/>
          </a:p>
        </p:txBody>
      </p:sp>
      <p:pic>
        <p:nvPicPr>
          <p:cNvPr id="5" name="Content Placeholder 4"/>
          <p:cNvPicPr>
            <a:picLocks noGrp="1" noChangeAspect="1"/>
          </p:cNvPicPr>
          <p:nvPr>
            <p:ph sz="quarter" idx="13"/>
          </p:nvPr>
        </p:nvPicPr>
        <p:blipFill>
          <a:blip r:embed="rId2"/>
          <a:stretch>
            <a:fillRect/>
          </a:stretch>
        </p:blipFill>
        <p:spPr>
          <a:xfrm>
            <a:off x="2886284" y="2459038"/>
            <a:ext cx="6419432" cy="3424237"/>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25</a:t>
            </a:fld>
            <a:endParaRPr lang="en-US"/>
          </a:p>
        </p:txBody>
      </p:sp>
    </p:spTree>
    <p:extLst>
      <p:ext uri="{BB962C8B-B14F-4D97-AF65-F5344CB8AC3E}">
        <p14:creationId xmlns:p14="http://schemas.microsoft.com/office/powerpoint/2010/main" val="3711171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26</a:t>
            </a:fld>
            <a:endParaRPr lang="en-US"/>
          </a:p>
        </p:txBody>
      </p:sp>
      <p:pic>
        <p:nvPicPr>
          <p:cNvPr id="5" name="Content Placeholder 4"/>
          <p:cNvPicPr>
            <a:picLocks noChangeAspect="1"/>
          </p:cNvPicPr>
          <p:nvPr/>
        </p:nvPicPr>
        <p:blipFill>
          <a:blip r:embed="rId2"/>
          <a:stretch>
            <a:fillRect/>
          </a:stretch>
        </p:blipFill>
        <p:spPr>
          <a:xfrm>
            <a:off x="4157036" y="238055"/>
            <a:ext cx="6824472" cy="6545923"/>
          </a:xfrm>
          <a:prstGeom prst="rect">
            <a:avLst/>
          </a:prstGeom>
        </p:spPr>
      </p:pic>
      <p:sp>
        <p:nvSpPr>
          <p:cNvPr id="6" name="Oval 5"/>
          <p:cNvSpPr/>
          <p:nvPr/>
        </p:nvSpPr>
        <p:spPr>
          <a:xfrm>
            <a:off x="6418218" y="3605348"/>
            <a:ext cx="1306285" cy="6357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999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quarter" idx="13"/>
          </p:nvPr>
        </p:nvPicPr>
        <p:blipFill>
          <a:blip r:embed="rId2"/>
          <a:stretch>
            <a:fillRect/>
          </a:stretch>
        </p:blipFill>
        <p:spPr>
          <a:xfrm>
            <a:off x="3370217" y="618517"/>
            <a:ext cx="4959787" cy="5751816"/>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27</a:t>
            </a:fld>
            <a:endParaRPr lang="en-US"/>
          </a:p>
        </p:txBody>
      </p:sp>
    </p:spTree>
    <p:extLst>
      <p:ext uri="{BB962C8B-B14F-4D97-AF65-F5344CB8AC3E}">
        <p14:creationId xmlns:p14="http://schemas.microsoft.com/office/powerpoint/2010/main" val="174457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Description for the Borrow Books Use Case</a:t>
            </a:r>
          </a:p>
        </p:txBody>
      </p:sp>
      <p:pic>
        <p:nvPicPr>
          <p:cNvPr id="5" name="Content Placeholder 4"/>
          <p:cNvPicPr>
            <a:picLocks noGrp="1" noChangeAspect="1"/>
          </p:cNvPicPr>
          <p:nvPr>
            <p:ph sz="quarter" idx="13"/>
          </p:nvPr>
        </p:nvPicPr>
        <p:blipFill>
          <a:blip r:embed="rId2"/>
          <a:stretch>
            <a:fillRect/>
          </a:stretch>
        </p:blipFill>
        <p:spPr>
          <a:xfrm>
            <a:off x="1560463" y="1751057"/>
            <a:ext cx="9071073" cy="5106943"/>
          </a:xfrm>
          <a:prstGeom prst="rect">
            <a:avLst/>
          </a:prstGeom>
        </p:spPr>
      </p:pic>
    </p:spTree>
    <p:extLst>
      <p:ext uri="{BB962C8B-B14F-4D97-AF65-F5344CB8AC3E}">
        <p14:creationId xmlns:p14="http://schemas.microsoft.com/office/powerpoint/2010/main" val="4181608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Descriptions for the Borrow Books Use Case</a:t>
            </a:r>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29</a:t>
            </a:fld>
            <a:endParaRPr lang="en-US"/>
          </a:p>
        </p:txBody>
      </p:sp>
      <p:pic>
        <p:nvPicPr>
          <p:cNvPr id="5" name="Picture 4"/>
          <p:cNvPicPr>
            <a:picLocks noChangeAspect="1"/>
          </p:cNvPicPr>
          <p:nvPr/>
        </p:nvPicPr>
        <p:blipFill>
          <a:blip r:embed="rId2"/>
          <a:stretch>
            <a:fillRect/>
          </a:stretch>
        </p:blipFill>
        <p:spPr>
          <a:xfrm>
            <a:off x="-12424" y="2169772"/>
            <a:ext cx="12204424" cy="4688228"/>
          </a:xfrm>
          <a:prstGeom prst="rect">
            <a:avLst/>
          </a:prstGeom>
        </p:spPr>
      </p:pic>
    </p:spTree>
    <p:extLst>
      <p:ext uri="{BB962C8B-B14F-4D97-AF65-F5344CB8AC3E}">
        <p14:creationId xmlns:p14="http://schemas.microsoft.com/office/powerpoint/2010/main" val="149228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 </a:t>
            </a:r>
          </a:p>
        </p:txBody>
      </p:sp>
      <p:sp>
        <p:nvSpPr>
          <p:cNvPr id="3" name="Content Placeholder 2"/>
          <p:cNvSpPr>
            <a:spLocks noGrp="1"/>
          </p:cNvSpPr>
          <p:nvPr>
            <p:ph sz="quarter" idx="13"/>
          </p:nvPr>
        </p:nvSpPr>
        <p:spPr>
          <a:xfrm>
            <a:off x="913774" y="2367092"/>
            <a:ext cx="10363826" cy="4373342"/>
          </a:xfrm>
        </p:spPr>
        <p:txBody>
          <a:bodyPr>
            <a:normAutofit/>
          </a:bodyPr>
          <a:lstStyle/>
          <a:p>
            <a:pPr marL="457200" indent="-457200">
              <a:buFont typeface="+mj-lt"/>
              <a:buAutoNum type="arabicPeriod"/>
            </a:pPr>
            <a:r>
              <a:rPr lang="en-US" dirty="0">
                <a:solidFill>
                  <a:srgbClr val="FF0000"/>
                </a:solidFill>
              </a:rPr>
              <a:t>Preparing proposal</a:t>
            </a:r>
          </a:p>
          <a:p>
            <a:pPr marL="457200" indent="-457200">
              <a:buFont typeface="+mj-lt"/>
              <a:buAutoNum type="arabicPeriod"/>
            </a:pPr>
            <a:r>
              <a:rPr lang="en-US" dirty="0">
                <a:solidFill>
                  <a:srgbClr val="FF0000"/>
                </a:solidFill>
              </a:rPr>
              <a:t>Requirements determination</a:t>
            </a:r>
          </a:p>
          <a:p>
            <a:pPr lvl="1">
              <a:buFont typeface="Wingdings" panose="05000000000000000000" pitchFamily="2" charset="2"/>
              <a:buChar char="Ø"/>
            </a:pPr>
            <a:r>
              <a:rPr lang="en-US" dirty="0">
                <a:solidFill>
                  <a:srgbClr val="FF0000"/>
                </a:solidFill>
              </a:rPr>
              <a:t>User story</a:t>
            </a:r>
          </a:p>
          <a:p>
            <a:pPr marL="457200" indent="-457200">
              <a:buFont typeface="+mj-lt"/>
              <a:buAutoNum type="arabicPeriod"/>
            </a:pPr>
            <a:r>
              <a:rPr lang="en-US" dirty="0">
                <a:solidFill>
                  <a:srgbClr val="FF0000"/>
                </a:solidFill>
              </a:rPr>
              <a:t>Abstract Business Process Modelling</a:t>
            </a:r>
          </a:p>
          <a:p>
            <a:pPr marL="457200" indent="-457200">
              <a:buFont typeface="+mj-lt"/>
              <a:buAutoNum type="arabicPeriod"/>
            </a:pPr>
            <a:r>
              <a:rPr lang="en-US" dirty="0">
                <a:solidFill>
                  <a:srgbClr val="00B050"/>
                </a:solidFill>
              </a:rPr>
              <a:t>Analysis</a:t>
            </a:r>
            <a:r>
              <a:rPr lang="en-US" dirty="0">
                <a:solidFill>
                  <a:srgbClr val="0070C0"/>
                </a:solidFill>
              </a:rPr>
              <a:t> </a:t>
            </a:r>
          </a:p>
          <a:p>
            <a:pPr lvl="1">
              <a:buFont typeface="Wingdings" panose="05000000000000000000" pitchFamily="2" charset="2"/>
              <a:buChar char="Ø"/>
            </a:pPr>
            <a:r>
              <a:rPr lang="en-US" dirty="0">
                <a:solidFill>
                  <a:srgbClr val="0070C0"/>
                </a:solidFill>
              </a:rPr>
              <a:t>Functional Modelling</a:t>
            </a:r>
          </a:p>
          <a:p>
            <a:pPr lvl="1">
              <a:buFont typeface="Wingdings" panose="05000000000000000000" pitchFamily="2" charset="2"/>
              <a:buChar char="Ø"/>
            </a:pPr>
            <a:r>
              <a:rPr lang="en-US" dirty="0">
                <a:solidFill>
                  <a:srgbClr val="0070C0"/>
                </a:solidFill>
              </a:rPr>
              <a:t>Structural Modelling</a:t>
            </a:r>
          </a:p>
          <a:p>
            <a:pPr lvl="1">
              <a:buFont typeface="Wingdings" panose="05000000000000000000" pitchFamily="2" charset="2"/>
              <a:buChar char="Ø"/>
            </a:pPr>
            <a:r>
              <a:rPr lang="en-US" dirty="0">
                <a:solidFill>
                  <a:srgbClr val="00B050"/>
                </a:solidFill>
              </a:rPr>
              <a:t>Behavioral Modelling</a:t>
            </a:r>
          </a:p>
          <a:p>
            <a:pPr marL="91440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556341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79715"/>
            <a:ext cx="3854638" cy="1480249"/>
          </a:xfrm>
        </p:spPr>
        <p:txBody>
          <a:bodyPr>
            <a:normAutofit/>
          </a:bodyPr>
          <a:lstStyle/>
          <a:p>
            <a:r>
              <a:rPr lang="en-US" sz="2000" dirty="0"/>
              <a:t>Sequence Diagram of the </a:t>
            </a:r>
            <a:br>
              <a:rPr lang="en-US" sz="2000" dirty="0"/>
            </a:br>
            <a:r>
              <a:rPr lang="en-US" sz="2000" b="1" dirty="0"/>
              <a:t>Borrow Books Use Case</a:t>
            </a:r>
            <a:br>
              <a:rPr lang="en-US" sz="2000" dirty="0"/>
            </a:br>
            <a:r>
              <a:rPr lang="en-US" sz="2000" dirty="0"/>
              <a:t>for Students with a </a:t>
            </a:r>
            <a:r>
              <a:rPr lang="en-US" sz="2000" u="sng" dirty="0"/>
              <a:t>Valid ID </a:t>
            </a:r>
            <a:r>
              <a:rPr lang="en-US" sz="2000" dirty="0"/>
              <a:t>and </a:t>
            </a:r>
            <a:br>
              <a:rPr lang="en-US" sz="2000" dirty="0"/>
            </a:br>
            <a:r>
              <a:rPr lang="en-US" sz="2000" u="sng" dirty="0"/>
              <a:t>No Overdue Books or Fines</a:t>
            </a:r>
            <a:br>
              <a:rPr lang="en-US" sz="2000" dirty="0"/>
            </a:br>
            <a:endParaRPr lang="en-US" sz="2000" dirty="0"/>
          </a:p>
        </p:txBody>
      </p:sp>
      <p:pic>
        <p:nvPicPr>
          <p:cNvPr id="5" name="Content Placeholder 4"/>
          <p:cNvPicPr>
            <a:picLocks noGrp="1" noChangeAspect="1"/>
          </p:cNvPicPr>
          <p:nvPr>
            <p:ph sz="quarter" idx="13"/>
          </p:nvPr>
        </p:nvPicPr>
        <p:blipFill>
          <a:blip r:embed="rId2"/>
          <a:stretch>
            <a:fillRect/>
          </a:stretch>
        </p:blipFill>
        <p:spPr>
          <a:xfrm>
            <a:off x="4028185" y="979715"/>
            <a:ext cx="8163815" cy="5878285"/>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30</a:t>
            </a:fld>
            <a:endParaRPr lang="en-US"/>
          </a:p>
        </p:txBody>
      </p:sp>
    </p:spTree>
    <p:extLst>
      <p:ext uri="{BB962C8B-B14F-4D97-AF65-F5344CB8AC3E}">
        <p14:creationId xmlns:p14="http://schemas.microsoft.com/office/powerpoint/2010/main" val="131227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3"/>
          </p:nvPr>
        </p:nvSpPr>
        <p:spPr/>
        <p:txBody>
          <a:bodyPr/>
          <a:lstStyle/>
          <a:p>
            <a:r>
              <a:rPr lang="en-GB" altLang="en-US" b="1" dirty="0">
                <a:solidFill>
                  <a:schemeClr val="tx2"/>
                </a:solidFill>
              </a:rPr>
              <a:t>Dennis, </a:t>
            </a:r>
            <a:r>
              <a:rPr lang="en-GB" altLang="en-US" b="1" dirty="0" err="1">
                <a:solidFill>
                  <a:schemeClr val="tx2"/>
                </a:solidFill>
              </a:rPr>
              <a:t>Wixon</a:t>
            </a:r>
            <a:r>
              <a:rPr lang="en-GB" altLang="en-US" b="1" dirty="0">
                <a:solidFill>
                  <a:schemeClr val="tx2"/>
                </a:solidFill>
              </a:rPr>
              <a:t>, </a:t>
            </a:r>
            <a:r>
              <a:rPr lang="en-GB" altLang="en-US" b="1" dirty="0" err="1">
                <a:solidFill>
                  <a:schemeClr val="tx2"/>
                </a:solidFill>
              </a:rPr>
              <a:t>Tegarden</a:t>
            </a:r>
            <a:r>
              <a:rPr lang="en-US" altLang="en-US" dirty="0"/>
              <a:t>, “</a:t>
            </a:r>
            <a:r>
              <a:rPr lang="en-US" b="1" dirty="0"/>
              <a:t>System Analysis and Design, An Object Oriented Approach with UML”, 5</a:t>
            </a:r>
            <a:r>
              <a:rPr lang="pt-BR" altLang="en-US" b="1" dirty="0"/>
              <a:t>th Edition, 2015.</a:t>
            </a:r>
          </a:p>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31</a:t>
            </a:fld>
            <a:endParaRPr lang="en-US"/>
          </a:p>
        </p:txBody>
      </p:sp>
    </p:spTree>
    <p:extLst>
      <p:ext uri="{BB962C8B-B14F-4D97-AF65-F5344CB8AC3E}">
        <p14:creationId xmlns:p14="http://schemas.microsoft.com/office/powerpoint/2010/main" val="98583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Steps(II) </a:t>
            </a:r>
          </a:p>
        </p:txBody>
      </p:sp>
      <p:sp>
        <p:nvSpPr>
          <p:cNvPr id="3" name="Content Placeholder 2"/>
          <p:cNvSpPr>
            <a:spLocks noGrp="1"/>
          </p:cNvSpPr>
          <p:nvPr>
            <p:ph sz="quarter" idx="13"/>
          </p:nvPr>
        </p:nvSpPr>
        <p:spPr/>
        <p:txBody>
          <a:bodyPr/>
          <a:lstStyle/>
          <a:p>
            <a:pPr marL="457200" indent="-457200">
              <a:buFont typeface="+mj-lt"/>
              <a:buAutoNum type="arabicPeriod" startAt="5"/>
            </a:pPr>
            <a:r>
              <a:rPr lang="en-US" dirty="0">
                <a:solidFill>
                  <a:srgbClr val="0070C0"/>
                </a:solidFill>
              </a:rPr>
              <a:t>Design </a:t>
            </a:r>
          </a:p>
          <a:p>
            <a:pPr lvl="1">
              <a:buFont typeface="Wingdings" panose="05000000000000000000" pitchFamily="2" charset="2"/>
              <a:buChar char="Ø"/>
            </a:pPr>
            <a:r>
              <a:rPr lang="en-US" dirty="0">
                <a:solidFill>
                  <a:srgbClr val="0070C0"/>
                </a:solidFill>
              </a:rPr>
              <a:t>Optimization </a:t>
            </a:r>
          </a:p>
          <a:p>
            <a:pPr lvl="1">
              <a:buFont typeface="Wingdings" panose="05000000000000000000" pitchFamily="2" charset="2"/>
              <a:buChar char="Ø"/>
            </a:pPr>
            <a:r>
              <a:rPr lang="en-US" dirty="0">
                <a:solidFill>
                  <a:srgbClr val="0070C0"/>
                </a:solidFill>
              </a:rPr>
              <a:t>Database Management </a:t>
            </a:r>
          </a:p>
          <a:p>
            <a:pPr lvl="1">
              <a:buFont typeface="Wingdings" panose="05000000000000000000" pitchFamily="2" charset="2"/>
              <a:buChar char="Ø"/>
            </a:pPr>
            <a:r>
              <a:rPr lang="en-US" dirty="0">
                <a:solidFill>
                  <a:srgbClr val="0070C0"/>
                </a:solidFill>
              </a:rPr>
              <a:t>User Interface </a:t>
            </a:r>
          </a:p>
          <a:p>
            <a:pPr lvl="1">
              <a:buFont typeface="Wingdings" panose="05000000000000000000" pitchFamily="2" charset="2"/>
              <a:buChar char="Ø"/>
            </a:pPr>
            <a:r>
              <a:rPr lang="en-US" dirty="0">
                <a:solidFill>
                  <a:srgbClr val="0070C0"/>
                </a:solidFill>
              </a:rPr>
              <a:t>Physical Architecture </a:t>
            </a:r>
          </a:p>
          <a:p>
            <a:pPr marL="800100" lvl="1" indent="-342900">
              <a:buFont typeface="+mj-lt"/>
              <a:buAutoNum type="arabicPeriod" startAt="5"/>
            </a:pPr>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78142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a:t>
            </a:r>
          </a:p>
        </p:txBody>
      </p:sp>
      <p:sp>
        <p:nvSpPr>
          <p:cNvPr id="3" name="Content Placeholder 2"/>
          <p:cNvSpPr>
            <a:spLocks noGrp="1"/>
          </p:cNvSpPr>
          <p:nvPr>
            <p:ph sz="quarter" idx="13"/>
          </p:nvPr>
        </p:nvSpPr>
        <p:spPr/>
        <p:txBody>
          <a:bodyPr>
            <a:normAutofit/>
          </a:bodyPr>
          <a:lstStyle/>
          <a:p>
            <a:pPr algn="just"/>
            <a:r>
              <a:rPr lang="en-US" dirty="0"/>
              <a:t>Describe the internal dynamic aspects of an information system that supports the business processes in an organization. </a:t>
            </a:r>
          </a:p>
          <a:p>
            <a:pPr algn="just"/>
            <a:r>
              <a:rPr lang="en-US" dirty="0"/>
              <a:t>During analysis, behavioral models describe what the internal logic of the processes is without specifying how the processes are to be implemented. </a:t>
            </a:r>
          </a:p>
          <a:p>
            <a:pPr algn="just"/>
            <a:r>
              <a:rPr lang="en-US" dirty="0"/>
              <a:t>Later, in the design and implementation phases, the detailed design of the operations contained in the object is fully specified. </a:t>
            </a:r>
          </a:p>
        </p:txBody>
      </p:sp>
      <p:sp>
        <p:nvSpPr>
          <p:cNvPr id="4" name="Slide Number Placeholder 3"/>
          <p:cNvSpPr>
            <a:spLocks noGrp="1"/>
          </p:cNvSpPr>
          <p:nvPr>
            <p:ph type="sldNum" sz="quarter" idx="12"/>
          </p:nvPr>
        </p:nvSpPr>
        <p:spPr/>
        <p:txBody>
          <a:bodyPr/>
          <a:lstStyle/>
          <a:p>
            <a:fld id="{744B347F-5038-41A8-84D6-1416E88477ED}" type="slidenum">
              <a:rPr lang="en-US" smtClean="0"/>
              <a:t>5</a:t>
            </a:fld>
            <a:endParaRPr lang="en-US"/>
          </a:p>
        </p:txBody>
      </p:sp>
    </p:spTree>
    <p:extLst>
      <p:ext uri="{BB962C8B-B14F-4D97-AF65-F5344CB8AC3E}">
        <p14:creationId xmlns:p14="http://schemas.microsoft.com/office/powerpoint/2010/main" val="574694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Inputs </a:t>
            </a:r>
          </a:p>
        </p:txBody>
      </p:sp>
      <p:sp>
        <p:nvSpPr>
          <p:cNvPr id="3" name="Content Placeholder 2"/>
          <p:cNvSpPr>
            <a:spLocks noGrp="1"/>
          </p:cNvSpPr>
          <p:nvPr>
            <p:ph sz="quarter" idx="13"/>
          </p:nvPr>
        </p:nvSpPr>
        <p:spPr/>
        <p:txBody>
          <a:bodyPr/>
          <a:lstStyle/>
          <a:p>
            <a:r>
              <a:rPr lang="en-US" dirty="0"/>
              <a:t>Use business process and functional models to describe the functional or external behavioral view of an information system. </a:t>
            </a:r>
          </a:p>
          <a:p>
            <a:r>
              <a:rPr lang="en-US" dirty="0"/>
              <a:t>Use structural models to depict the internal structural or static view of an information system. </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6</a:t>
            </a:fld>
            <a:endParaRPr lang="en-US"/>
          </a:p>
        </p:txBody>
      </p:sp>
    </p:spTree>
    <p:extLst>
      <p:ext uri="{BB962C8B-B14F-4D97-AF65-F5344CB8AC3E}">
        <p14:creationId xmlns:p14="http://schemas.microsoft.com/office/powerpoint/2010/main" val="184719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behavioral models </a:t>
            </a:r>
          </a:p>
        </p:txBody>
      </p:sp>
      <p:sp>
        <p:nvSpPr>
          <p:cNvPr id="3" name="Content Placeholder 2"/>
          <p:cNvSpPr>
            <a:spLocks noGrp="1"/>
          </p:cNvSpPr>
          <p:nvPr>
            <p:ph sz="quarter" idx="13"/>
          </p:nvPr>
        </p:nvSpPr>
        <p:spPr/>
        <p:txBody>
          <a:bodyPr>
            <a:normAutofit lnSpcReduction="10000"/>
          </a:bodyPr>
          <a:lstStyle/>
          <a:p>
            <a:r>
              <a:rPr lang="en-US" dirty="0"/>
              <a:t>Behavioral models used to represent the underlying details of a business process portrayed by a use-case model, for example in UML, </a:t>
            </a:r>
            <a:r>
              <a:rPr lang="en-US" dirty="0">
                <a:solidFill>
                  <a:srgbClr val="00B050"/>
                </a:solidFill>
              </a:rPr>
              <a:t>interaction</a:t>
            </a:r>
            <a:r>
              <a:rPr lang="en-US" dirty="0"/>
              <a:t> diagrams (sequence and communication). </a:t>
            </a:r>
          </a:p>
          <a:p>
            <a:pPr lvl="1"/>
            <a:r>
              <a:rPr lang="en-US" dirty="0"/>
              <a:t>Interaction diagrams allow the analyst to model the distribution of the behavior of the system over the actors and objects in the system.</a:t>
            </a:r>
          </a:p>
          <a:p>
            <a:r>
              <a:rPr lang="en-US" dirty="0"/>
              <a:t>Behavioral model is used to represent the </a:t>
            </a:r>
            <a:r>
              <a:rPr lang="en-US" dirty="0">
                <a:solidFill>
                  <a:srgbClr val="00B050"/>
                </a:solidFill>
              </a:rPr>
              <a:t>changes</a:t>
            </a:r>
            <a:r>
              <a:rPr lang="en-US" dirty="0"/>
              <a:t> that occur in the underlying data, for example in UML, behavioral state machines.</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7</a:t>
            </a:fld>
            <a:endParaRPr lang="en-US"/>
          </a:p>
        </p:txBody>
      </p:sp>
    </p:spTree>
    <p:extLst>
      <p:ext uri="{BB962C8B-B14F-4D97-AF65-F5344CB8AC3E}">
        <p14:creationId xmlns:p14="http://schemas.microsoft.com/office/powerpoint/2010/main" val="405531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pPr marL="0" indent="0" algn="ctr">
              <a:buNone/>
            </a:pPr>
            <a:r>
              <a:rPr lang="en-US" sz="2500" dirty="0"/>
              <a:t>Focus on </a:t>
            </a:r>
            <a:r>
              <a:rPr lang="en-US" sz="2500" i="1" dirty="0"/>
              <a:t>what </a:t>
            </a:r>
            <a:r>
              <a:rPr lang="en-US" sz="2500" dirty="0"/>
              <a:t>the dynamic view of the evolving system is </a:t>
            </a:r>
          </a:p>
          <a:p>
            <a:pPr marL="0" indent="0" algn="ctr">
              <a:buNone/>
            </a:pPr>
            <a:r>
              <a:rPr lang="en-US" sz="2500" dirty="0"/>
              <a:t>and </a:t>
            </a:r>
          </a:p>
          <a:p>
            <a:pPr marL="0" indent="0" algn="ctr">
              <a:buNone/>
            </a:pPr>
            <a:r>
              <a:rPr lang="en-US" sz="2500" dirty="0"/>
              <a:t>not on </a:t>
            </a:r>
            <a:r>
              <a:rPr lang="en-US" sz="2500" i="1" dirty="0"/>
              <a:t>how </a:t>
            </a:r>
            <a:r>
              <a:rPr lang="en-US" sz="2500" dirty="0"/>
              <a:t>the dynamic aspect of the system will be implemented</a:t>
            </a:r>
            <a:br>
              <a:rPr lang="en-US" sz="2500" dirty="0"/>
            </a:br>
            <a:endParaRPr lang="en-US" sz="2500" dirty="0"/>
          </a:p>
        </p:txBody>
      </p:sp>
      <p:sp>
        <p:nvSpPr>
          <p:cNvPr id="4" name="Slide Number Placeholder 3"/>
          <p:cNvSpPr>
            <a:spLocks noGrp="1"/>
          </p:cNvSpPr>
          <p:nvPr>
            <p:ph type="sldNum" sz="quarter" idx="12"/>
          </p:nvPr>
        </p:nvSpPr>
        <p:spPr/>
        <p:txBody>
          <a:bodyPr/>
          <a:lstStyle/>
          <a:p>
            <a:fld id="{744B347F-5038-41A8-84D6-1416E88477ED}" type="slidenum">
              <a:rPr lang="en-US" smtClean="0"/>
              <a:t>8</a:t>
            </a:fld>
            <a:endParaRPr lang="en-US"/>
          </a:p>
        </p:txBody>
      </p:sp>
    </p:spTree>
    <p:extLst>
      <p:ext uri="{BB962C8B-B14F-4D97-AF65-F5344CB8AC3E}">
        <p14:creationId xmlns:p14="http://schemas.microsoft.com/office/powerpoint/2010/main" val="5168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purposes of behavioral models</a:t>
            </a:r>
          </a:p>
        </p:txBody>
      </p:sp>
      <p:sp>
        <p:nvSpPr>
          <p:cNvPr id="3" name="Content Placeholder 2"/>
          <p:cNvSpPr>
            <a:spLocks noGrp="1"/>
          </p:cNvSpPr>
          <p:nvPr>
            <p:ph sz="quarter" idx="13"/>
          </p:nvPr>
        </p:nvSpPr>
        <p:spPr/>
        <p:txBody>
          <a:bodyPr>
            <a:normAutofit/>
          </a:bodyPr>
          <a:lstStyle/>
          <a:p>
            <a:pPr algn="just"/>
            <a:r>
              <a:rPr lang="en-US" dirty="0"/>
              <a:t>Is to show how the underlying</a:t>
            </a:r>
            <a:r>
              <a:rPr lang="fa-IR" dirty="0"/>
              <a:t> </a:t>
            </a:r>
            <a:r>
              <a:rPr lang="en-US" dirty="0"/>
              <a:t>objects in a problem domain will work together to form a </a:t>
            </a:r>
            <a:r>
              <a:rPr lang="en-US" i="1" dirty="0"/>
              <a:t>collaboration </a:t>
            </a:r>
            <a:r>
              <a:rPr lang="en-US" dirty="0"/>
              <a:t>to support each of the </a:t>
            </a:r>
            <a:r>
              <a:rPr lang="en-US" i="1" dirty="0"/>
              <a:t>use cases</a:t>
            </a:r>
            <a:r>
              <a:rPr lang="en-US" dirty="0"/>
              <a:t>. </a:t>
            </a:r>
          </a:p>
          <a:p>
            <a:pPr algn="just"/>
            <a:r>
              <a:rPr lang="en-US" dirty="0"/>
              <a:t>Whereas structural models represent the objects and the relationships between them, behavioral models depict the internal view of the business process that a use case describes. </a:t>
            </a:r>
          </a:p>
          <a:p>
            <a:pPr algn="just"/>
            <a:r>
              <a:rPr lang="en-US" dirty="0"/>
              <a:t>The process can be shown by the interaction that takes place between the objects that collaborate to support a use case through the use of interaction (sequence and communication) diagrams. </a:t>
            </a:r>
          </a:p>
          <a:p>
            <a:pPr algn="just"/>
            <a:r>
              <a:rPr lang="en-US" dirty="0"/>
              <a:t>It is also possible to show the effect that the set of use cases that make up the system has on the objects in the system through the use of behavioral state machines.</a:t>
            </a:r>
          </a:p>
        </p:txBody>
      </p:sp>
      <p:sp>
        <p:nvSpPr>
          <p:cNvPr id="4" name="Slide Number Placeholder 3"/>
          <p:cNvSpPr>
            <a:spLocks noGrp="1"/>
          </p:cNvSpPr>
          <p:nvPr>
            <p:ph type="sldNum" sz="quarter" idx="12"/>
          </p:nvPr>
        </p:nvSpPr>
        <p:spPr/>
        <p:txBody>
          <a:bodyPr/>
          <a:lstStyle/>
          <a:p>
            <a:fld id="{744B347F-5038-41A8-84D6-1416E88477ED}" type="slidenum">
              <a:rPr lang="en-US" smtClean="0"/>
              <a:t>9</a:t>
            </a:fld>
            <a:endParaRPr lang="en-US"/>
          </a:p>
        </p:txBody>
      </p:sp>
    </p:spTree>
    <p:extLst>
      <p:ext uri="{BB962C8B-B14F-4D97-AF65-F5344CB8AC3E}">
        <p14:creationId xmlns:p14="http://schemas.microsoft.com/office/powerpoint/2010/main" val="41832602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3595</TotalTime>
  <Words>1502</Words>
  <Application>Microsoft Office PowerPoint</Application>
  <PresentationFormat>Widescreen</PresentationFormat>
  <Paragraphs>120</Paragraphs>
  <Slides>31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Calibri</vt:lpstr>
      <vt:lpstr>Times New Roman</vt:lpstr>
      <vt:lpstr>Tw Cen MT</vt:lpstr>
      <vt:lpstr>Wingdings</vt:lpstr>
      <vt:lpstr>Droplet</vt:lpstr>
      <vt:lpstr>SE10 slides</vt:lpstr>
      <vt:lpstr>Software Engineering I </vt:lpstr>
      <vt:lpstr>Chapter 6  Behavioral modeling(I)</vt:lpstr>
      <vt:lpstr>Steps(I) </vt:lpstr>
      <vt:lpstr>Steps(II) </vt:lpstr>
      <vt:lpstr>Behavioral model</vt:lpstr>
      <vt:lpstr>Inputs </vt:lpstr>
      <vt:lpstr>Types of behavioral models </vt:lpstr>
      <vt:lpstr>PowerPoint Presentation</vt:lpstr>
      <vt:lpstr>Primary purposes of behavioral models</vt:lpstr>
      <vt:lpstr>Behavioral modeling</vt:lpstr>
      <vt:lpstr>Objects, Operations, and Messages</vt:lpstr>
      <vt:lpstr>Objects, Operations, and Messages(Cnt’d)</vt:lpstr>
      <vt:lpstr>Sequence Diagram</vt:lpstr>
      <vt:lpstr>Sequence diagram(Cnt’d)</vt:lpstr>
      <vt:lpstr>Sequence diagrams</vt:lpstr>
      <vt:lpstr>An instance sequence diagram </vt:lpstr>
      <vt:lpstr>Elements of a Sequence Diagram</vt:lpstr>
      <vt:lpstr>Elements of a sequence diagram(Cnt’d)</vt:lpstr>
      <vt:lpstr>Elements of a sequence diagram(Cnt’d)</vt:lpstr>
      <vt:lpstr>Elements of a sequence diagram(Cnt’d)</vt:lpstr>
      <vt:lpstr>Elements of a sequence diagram(Cnt’d)</vt:lpstr>
      <vt:lpstr>Campus Housing Service Functional Models </vt:lpstr>
      <vt:lpstr>Campus Housing Service Functional Models(Cnt’d)</vt:lpstr>
      <vt:lpstr>Campus Housing Service structural Models</vt:lpstr>
      <vt:lpstr>Sequence Diagram for the Add Apartment Use Case </vt:lpstr>
      <vt:lpstr>PowerPoint Presentation</vt:lpstr>
      <vt:lpstr>PowerPoint Presentation</vt:lpstr>
      <vt:lpstr>Overview Description for the Borrow Books Use Case</vt:lpstr>
      <vt:lpstr>Flow Descriptions for the Borrow Books Use Case</vt:lpstr>
      <vt:lpstr>Sequence Diagram of the  Borrow Books Use Case for Students with a Valid ID and  No Overdue Books or Fines </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elham mahmoudzadeh</cp:lastModifiedBy>
  <cp:revision>234</cp:revision>
  <dcterms:created xsi:type="dcterms:W3CDTF">2017-08-12T07:11:04Z</dcterms:created>
  <dcterms:modified xsi:type="dcterms:W3CDTF">2024-11-16T05:58:15Z</dcterms:modified>
</cp:coreProperties>
</file>