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18"/>
  </p:notesMasterIdLst>
  <p:sldIdLst>
    <p:sldId id="256" r:id="rId2"/>
    <p:sldId id="283" r:id="rId3"/>
    <p:sldId id="336" r:id="rId4"/>
    <p:sldId id="337" r:id="rId5"/>
    <p:sldId id="338" r:id="rId6"/>
    <p:sldId id="339" r:id="rId7"/>
    <p:sldId id="340" r:id="rId8"/>
    <p:sldId id="341" r:id="rId9"/>
    <p:sldId id="329" r:id="rId10"/>
    <p:sldId id="330" r:id="rId11"/>
    <p:sldId id="331" r:id="rId12"/>
    <p:sldId id="332" r:id="rId13"/>
    <p:sldId id="333" r:id="rId14"/>
    <p:sldId id="334" r:id="rId15"/>
    <p:sldId id="342" r:id="rId16"/>
    <p:sldId id="3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pehr Ebadi" initials="SE" lastIdx="3" clrIdx="0">
    <p:extLst>
      <p:ext uri="{19B8F6BF-5375-455C-9EA6-DF929625EA0E}">
        <p15:presenceInfo xmlns:p15="http://schemas.microsoft.com/office/powerpoint/2012/main" userId="0cdf30c8a6e7f7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11T11:20:39.773" idx="2">
    <p:pos x="457" y="2706"/>
    <p:text>ملاحظات اصلی در تعیین نحوه عملکرد سیستم شامل عوامل محیطی می‌شود، مانند:
ادغام با سیستم‌های موجود
تبدیل داده‌ها از سیستم‌های قدیمی
استفاده از مهارت‌های موجود در سازمان</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1-10T15:43:56.498" idx="1">
    <p:pos x="497" y="2711"/>
    <p:text>در عین حال، طراحی دقیق کلاس‌ها و روش‌هایی که برای ترسیم پیچ‌ها و مهره‌های سیستم و نحوه ذخیره‌سازی آن‌ها استفاده می‌شوند باید تکمیل شود.</p:text>
    <p:extLst>
      <p:ext uri="{C676402C-5697-4E1C-873F-D02D1690AC5C}">
        <p15:threadingInfo xmlns:p15="http://schemas.microsoft.com/office/powerpoint/2012/main" timeZoneBias="-21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1-11T11:27:42.174" idx="3">
    <p:pos x="7179" y="2075"/>
    <p:text>تصمیمات معماری فیزیکی شامل موارد زیر است:
تصمیم‌گیری درباره‌ی سخت‌افزار و نرم‌افزاری که برای پشتیبانی از سیستم جدید خریداری خواهد شد.
نحوه سازماندهی پردازش‌های سیستم تعیین می‌شود، شامل این‌که پردازش‌ها چگونه بین سخت‌افزارها و نرم‌افزارها توزیع شوند.</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dirty="0">
                <a:solidFill>
                  <a:schemeClr val="tx1">
                    <a:lumMod val="75000"/>
                    <a:lumOff val="25000"/>
                  </a:schemeClr>
                </a:solidFill>
              </a:rPr>
              <a:t>2021</a:t>
            </a: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Balancing Functional and Structural Models</a:t>
            </a:r>
            <a:endParaRPr lang="en-US" dirty="0"/>
          </a:p>
        </p:txBody>
      </p:sp>
      <p:sp>
        <p:nvSpPr>
          <p:cNvPr id="3" name="Content Placeholder 2"/>
          <p:cNvSpPr>
            <a:spLocks noGrp="1"/>
          </p:cNvSpPr>
          <p:nvPr>
            <p:ph sz="quarter" idx="13"/>
          </p:nvPr>
        </p:nvSpPr>
        <p:spPr>
          <a:xfrm>
            <a:off x="913774" y="2367092"/>
            <a:ext cx="10363826" cy="4303674"/>
          </a:xfrm>
        </p:spPr>
        <p:txBody>
          <a:bodyPr>
            <a:normAutofit/>
          </a:bodyPr>
          <a:lstStyle/>
          <a:p>
            <a:pPr algn="just"/>
            <a:r>
              <a:rPr lang="en-US" dirty="0"/>
              <a:t>First, </a:t>
            </a:r>
            <a:r>
              <a:rPr lang="en-US" dirty="0">
                <a:solidFill>
                  <a:srgbClr val="00B050"/>
                </a:solidFill>
              </a:rPr>
              <a:t>every</a:t>
            </a:r>
            <a:r>
              <a:rPr lang="en-US" dirty="0"/>
              <a:t> </a:t>
            </a:r>
            <a:r>
              <a:rPr lang="en-US" dirty="0">
                <a:solidFill>
                  <a:srgbClr val="00B050"/>
                </a:solidFill>
              </a:rPr>
              <a:t>class</a:t>
            </a:r>
            <a:r>
              <a:rPr lang="en-US" dirty="0"/>
              <a:t> on a class diagram and every CRC card must be associated with </a:t>
            </a:r>
            <a:r>
              <a:rPr lang="en-US" dirty="0">
                <a:solidFill>
                  <a:srgbClr val="00B050"/>
                </a:solidFill>
              </a:rPr>
              <a:t>at least one use-case</a:t>
            </a:r>
            <a:r>
              <a:rPr lang="en-US" dirty="0"/>
              <a:t>, and vice versa. </a:t>
            </a:r>
          </a:p>
          <a:p>
            <a:pPr algn="just"/>
            <a:r>
              <a:rPr lang="en-US" dirty="0"/>
              <a:t>Second, </a:t>
            </a:r>
            <a:r>
              <a:rPr lang="en-US" dirty="0">
                <a:solidFill>
                  <a:srgbClr val="00B050"/>
                </a:solidFill>
              </a:rPr>
              <a:t>every activity or action </a:t>
            </a:r>
            <a:r>
              <a:rPr lang="en-US" dirty="0"/>
              <a:t>contained in an activity diagram and every </a:t>
            </a:r>
            <a:r>
              <a:rPr lang="en-US" dirty="0">
                <a:solidFill>
                  <a:srgbClr val="00B050"/>
                </a:solidFill>
              </a:rPr>
              <a:t>event</a:t>
            </a:r>
            <a:r>
              <a:rPr lang="en-US" dirty="0"/>
              <a:t> contained in a use-case description should be related to one or more </a:t>
            </a:r>
            <a:r>
              <a:rPr lang="en-US" dirty="0">
                <a:solidFill>
                  <a:srgbClr val="00B050"/>
                </a:solidFill>
              </a:rPr>
              <a:t>responsibilities</a:t>
            </a:r>
            <a:r>
              <a:rPr lang="en-US" dirty="0"/>
              <a:t> on a CRC card and one or more </a:t>
            </a:r>
            <a:r>
              <a:rPr lang="en-US" dirty="0">
                <a:solidFill>
                  <a:srgbClr val="00B050"/>
                </a:solidFill>
              </a:rPr>
              <a:t>operations</a:t>
            </a:r>
            <a:r>
              <a:rPr lang="en-US" dirty="0"/>
              <a:t> in a class on a class diagram and vice versa.</a:t>
            </a:r>
          </a:p>
          <a:p>
            <a:pPr algn="just"/>
            <a:r>
              <a:rPr lang="en-US" dirty="0"/>
              <a:t>Third, every </a:t>
            </a:r>
            <a:r>
              <a:rPr lang="en-US" dirty="0">
                <a:solidFill>
                  <a:srgbClr val="00B050"/>
                </a:solidFill>
              </a:rPr>
              <a:t>object</a:t>
            </a:r>
            <a:r>
              <a:rPr lang="en-US" dirty="0"/>
              <a:t> node on an activity diagram must be associated with an instance of  a class on a class diagram  and a CRC card or an </a:t>
            </a:r>
            <a:r>
              <a:rPr lang="en-US" dirty="0">
                <a:solidFill>
                  <a:srgbClr val="00B050"/>
                </a:solidFill>
              </a:rPr>
              <a:t>attribute</a:t>
            </a:r>
            <a:r>
              <a:rPr lang="en-US" dirty="0"/>
              <a:t> contained in a class and on a CRC card.</a:t>
            </a:r>
          </a:p>
          <a:p>
            <a:pPr algn="just"/>
            <a:r>
              <a:rPr lang="en-US" dirty="0"/>
              <a:t>Fourth, every </a:t>
            </a:r>
            <a:r>
              <a:rPr lang="en-US" dirty="0">
                <a:solidFill>
                  <a:srgbClr val="00B050"/>
                </a:solidFill>
              </a:rPr>
              <a:t>attribute</a:t>
            </a:r>
            <a:r>
              <a:rPr lang="en-US" dirty="0"/>
              <a:t> and </a:t>
            </a:r>
            <a:r>
              <a:rPr lang="en-US" dirty="0">
                <a:solidFill>
                  <a:srgbClr val="00B050"/>
                </a:solidFill>
              </a:rPr>
              <a:t>association/aggregation</a:t>
            </a:r>
            <a:r>
              <a:rPr lang="en-US" dirty="0"/>
              <a:t> relationships contained on a </a:t>
            </a:r>
            <a:r>
              <a:rPr lang="en-US" dirty="0">
                <a:solidFill>
                  <a:srgbClr val="00B050"/>
                </a:solidFill>
              </a:rPr>
              <a:t>CRC</a:t>
            </a:r>
            <a:r>
              <a:rPr lang="en-US" dirty="0"/>
              <a:t> card (and connected to a </a:t>
            </a:r>
            <a:r>
              <a:rPr lang="en-US" dirty="0">
                <a:solidFill>
                  <a:srgbClr val="00B050"/>
                </a:solidFill>
              </a:rPr>
              <a:t>class</a:t>
            </a:r>
            <a:r>
              <a:rPr lang="en-US" dirty="0"/>
              <a:t> on a class diagram) should be related to the subject or object of an </a:t>
            </a:r>
            <a:r>
              <a:rPr lang="en-US" dirty="0">
                <a:solidFill>
                  <a:srgbClr val="00B050"/>
                </a:solidFill>
              </a:rPr>
              <a:t>event</a:t>
            </a:r>
            <a:r>
              <a:rPr lang="en-US" dirty="0"/>
              <a:t> in a use-case description. </a:t>
            </a:r>
          </a:p>
        </p:txBody>
      </p:sp>
      <p:sp>
        <p:nvSpPr>
          <p:cNvPr id="4" name="Slide Number Placeholder 3"/>
          <p:cNvSpPr>
            <a:spLocks noGrp="1"/>
          </p:cNvSpPr>
          <p:nvPr>
            <p:ph type="sldNum" sz="quarter" idx="12"/>
          </p:nvPr>
        </p:nvSpPr>
        <p:spPr>
          <a:xfrm>
            <a:off x="10895492" y="6305641"/>
            <a:ext cx="764215" cy="365125"/>
          </a:xfrm>
        </p:spPr>
        <p:txBody>
          <a:bodyPr/>
          <a:lstStyle/>
          <a:p>
            <a:fld id="{744B347F-5038-41A8-84D6-1416E88477ED}" type="slidenum">
              <a:rPr lang="en-US" smtClean="0"/>
              <a:t>10</a:t>
            </a:fld>
            <a:endParaRPr lang="en-US" dirty="0"/>
          </a:p>
        </p:txBody>
      </p:sp>
    </p:spTree>
    <p:extLst>
      <p:ext uri="{BB962C8B-B14F-4D97-AF65-F5344CB8AC3E}">
        <p14:creationId xmlns:p14="http://schemas.microsoft.com/office/powerpoint/2010/main" val="369002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Balancing Functional and Behavioral Models</a:t>
            </a:r>
            <a:endParaRPr lang="en-US" dirty="0"/>
          </a:p>
        </p:txBody>
      </p:sp>
      <p:sp>
        <p:nvSpPr>
          <p:cNvPr id="3" name="Content Placeholder 2"/>
          <p:cNvSpPr>
            <a:spLocks noGrp="1"/>
          </p:cNvSpPr>
          <p:nvPr>
            <p:ph sz="quarter" idx="13"/>
          </p:nvPr>
        </p:nvSpPr>
        <p:spPr>
          <a:xfrm>
            <a:off x="913774" y="2367092"/>
            <a:ext cx="10363826" cy="4490908"/>
          </a:xfrm>
        </p:spPr>
        <p:txBody>
          <a:bodyPr>
            <a:normAutofit/>
          </a:bodyPr>
          <a:lstStyle/>
          <a:p>
            <a:pPr algn="just"/>
            <a:r>
              <a:rPr lang="en-US" dirty="0"/>
              <a:t>First, the </a:t>
            </a:r>
            <a:r>
              <a:rPr lang="en-US" dirty="0">
                <a:solidFill>
                  <a:srgbClr val="00B050"/>
                </a:solidFill>
              </a:rPr>
              <a:t>sequence and communication </a:t>
            </a:r>
            <a:r>
              <a:rPr lang="en-US" dirty="0"/>
              <a:t>diagrams must be associated with a </a:t>
            </a:r>
            <a:r>
              <a:rPr lang="en-US" dirty="0">
                <a:solidFill>
                  <a:srgbClr val="00B050"/>
                </a:solidFill>
              </a:rPr>
              <a:t>use case </a:t>
            </a:r>
            <a:r>
              <a:rPr lang="en-US" dirty="0"/>
              <a:t>on the use-case diagram and a </a:t>
            </a:r>
            <a:r>
              <a:rPr lang="en-US" dirty="0">
                <a:solidFill>
                  <a:srgbClr val="00B050"/>
                </a:solidFill>
              </a:rPr>
              <a:t>use-case description</a:t>
            </a:r>
            <a:r>
              <a:rPr lang="en-US" dirty="0"/>
              <a:t>.</a:t>
            </a:r>
          </a:p>
          <a:p>
            <a:pPr algn="just"/>
            <a:r>
              <a:rPr lang="en-US" dirty="0"/>
              <a:t>Second, </a:t>
            </a:r>
            <a:r>
              <a:rPr lang="en-US" dirty="0">
                <a:solidFill>
                  <a:srgbClr val="00B050"/>
                </a:solidFill>
              </a:rPr>
              <a:t>actors</a:t>
            </a:r>
            <a:r>
              <a:rPr lang="en-US" dirty="0"/>
              <a:t> on sequence diagrams, communication diagrams must be associated with </a:t>
            </a:r>
            <a:r>
              <a:rPr lang="en-US" dirty="0">
                <a:solidFill>
                  <a:srgbClr val="00B050"/>
                </a:solidFill>
              </a:rPr>
              <a:t>actors</a:t>
            </a:r>
            <a:r>
              <a:rPr lang="en-US" dirty="0"/>
              <a:t> on the use-case diagram or </a:t>
            </a:r>
            <a:r>
              <a:rPr lang="en-US" dirty="0">
                <a:solidFill>
                  <a:srgbClr val="00B050"/>
                </a:solidFill>
              </a:rPr>
              <a:t>referenced</a:t>
            </a:r>
            <a:r>
              <a:rPr lang="en-US" dirty="0"/>
              <a:t> in the use-case description, and vice versa.</a:t>
            </a:r>
          </a:p>
          <a:p>
            <a:pPr algn="just"/>
            <a:r>
              <a:rPr lang="en-US" dirty="0"/>
              <a:t>Third, </a:t>
            </a:r>
            <a:r>
              <a:rPr lang="en-US" dirty="0">
                <a:solidFill>
                  <a:srgbClr val="00B050"/>
                </a:solidFill>
              </a:rPr>
              <a:t>messages</a:t>
            </a:r>
            <a:r>
              <a:rPr lang="en-US" dirty="0"/>
              <a:t> on sequence and communication diagrams, </a:t>
            </a:r>
            <a:r>
              <a:rPr lang="en-US" dirty="0">
                <a:solidFill>
                  <a:srgbClr val="00B050"/>
                </a:solidFill>
              </a:rPr>
              <a:t>transitions</a:t>
            </a:r>
            <a:r>
              <a:rPr lang="en-US" dirty="0"/>
              <a:t> on behavioral state machines must be related to </a:t>
            </a:r>
            <a:r>
              <a:rPr lang="en-US" dirty="0">
                <a:solidFill>
                  <a:srgbClr val="00B050"/>
                </a:solidFill>
              </a:rPr>
              <a:t>activities</a:t>
            </a:r>
            <a:r>
              <a:rPr lang="en-US" dirty="0"/>
              <a:t> and </a:t>
            </a:r>
            <a:r>
              <a:rPr lang="en-US" dirty="0">
                <a:solidFill>
                  <a:srgbClr val="00B050"/>
                </a:solidFill>
              </a:rPr>
              <a:t>actions</a:t>
            </a:r>
            <a:r>
              <a:rPr lang="en-US" dirty="0"/>
              <a:t> on an activity diagram and </a:t>
            </a:r>
            <a:r>
              <a:rPr lang="en-US" dirty="0">
                <a:solidFill>
                  <a:srgbClr val="00B050"/>
                </a:solidFill>
              </a:rPr>
              <a:t>events</a:t>
            </a:r>
            <a:r>
              <a:rPr lang="en-US" dirty="0"/>
              <a:t> listed in a use-case description, and vice versa.</a:t>
            </a:r>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2570772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Balancing Structural and Behavioral Models</a:t>
            </a:r>
            <a:endParaRPr lang="en-US" dirty="0"/>
          </a:p>
        </p:txBody>
      </p:sp>
      <p:sp>
        <p:nvSpPr>
          <p:cNvPr id="3" name="Content Placeholder 2"/>
          <p:cNvSpPr>
            <a:spLocks noGrp="1"/>
          </p:cNvSpPr>
          <p:nvPr>
            <p:ph sz="quarter" idx="13"/>
          </p:nvPr>
        </p:nvSpPr>
        <p:spPr/>
        <p:txBody>
          <a:bodyPr>
            <a:normAutofit fontScale="92500" lnSpcReduction="20000"/>
          </a:bodyPr>
          <a:lstStyle/>
          <a:p>
            <a:pPr algn="just"/>
            <a:r>
              <a:rPr lang="en-US" dirty="0"/>
              <a:t>First, because </a:t>
            </a:r>
            <a:r>
              <a:rPr lang="en-US" dirty="0">
                <a:solidFill>
                  <a:srgbClr val="00B050"/>
                </a:solidFill>
              </a:rPr>
              <a:t>behavioral state machines </a:t>
            </a:r>
            <a:r>
              <a:rPr lang="en-US" dirty="0"/>
              <a:t>represent the life cycle of complex objects, they must be associated with </a:t>
            </a:r>
            <a:r>
              <a:rPr lang="en-US" dirty="0">
                <a:solidFill>
                  <a:srgbClr val="00B050"/>
                </a:solidFill>
              </a:rPr>
              <a:t>instances (objects) of classes </a:t>
            </a:r>
            <a:r>
              <a:rPr lang="en-US" dirty="0"/>
              <a:t>on a class diagram and with a </a:t>
            </a:r>
            <a:r>
              <a:rPr lang="en-US" dirty="0">
                <a:solidFill>
                  <a:srgbClr val="00B050"/>
                </a:solidFill>
              </a:rPr>
              <a:t>CRC</a:t>
            </a:r>
            <a:r>
              <a:rPr lang="en-US" dirty="0"/>
              <a:t> card that represents the class of the instance.</a:t>
            </a:r>
          </a:p>
          <a:p>
            <a:pPr algn="just"/>
            <a:r>
              <a:rPr lang="en-US" dirty="0"/>
              <a:t>Second, </a:t>
            </a:r>
            <a:r>
              <a:rPr lang="en-US" dirty="0">
                <a:solidFill>
                  <a:srgbClr val="00B050"/>
                </a:solidFill>
              </a:rPr>
              <a:t>communication and sequence </a:t>
            </a:r>
            <a:r>
              <a:rPr lang="en-US" dirty="0"/>
              <a:t>diagrams contain objects that must be an </a:t>
            </a:r>
            <a:r>
              <a:rPr lang="en-US" dirty="0">
                <a:solidFill>
                  <a:srgbClr val="00B050"/>
                </a:solidFill>
              </a:rPr>
              <a:t>instantiation</a:t>
            </a:r>
            <a:r>
              <a:rPr lang="en-US" dirty="0"/>
              <a:t> of a class that is located on a class diagram.</a:t>
            </a:r>
          </a:p>
          <a:p>
            <a:pPr algn="just"/>
            <a:r>
              <a:rPr lang="en-US" dirty="0"/>
              <a:t>Third, </a:t>
            </a:r>
            <a:r>
              <a:rPr lang="en-US" dirty="0">
                <a:solidFill>
                  <a:srgbClr val="00B050"/>
                </a:solidFill>
              </a:rPr>
              <a:t>messages</a:t>
            </a:r>
            <a:r>
              <a:rPr lang="en-US" dirty="0"/>
              <a:t> contained on the sequence and communication diagrams, </a:t>
            </a:r>
            <a:r>
              <a:rPr lang="en-US" dirty="0">
                <a:solidFill>
                  <a:srgbClr val="00B050"/>
                </a:solidFill>
              </a:rPr>
              <a:t>transitions</a:t>
            </a:r>
            <a:r>
              <a:rPr lang="en-US" dirty="0"/>
              <a:t> on behavioral state machines must be associated with </a:t>
            </a:r>
            <a:r>
              <a:rPr lang="en-US" dirty="0">
                <a:solidFill>
                  <a:srgbClr val="00B050"/>
                </a:solidFill>
              </a:rPr>
              <a:t>responsibilities</a:t>
            </a:r>
            <a:r>
              <a:rPr lang="en-US" dirty="0"/>
              <a:t> and </a:t>
            </a:r>
            <a:r>
              <a:rPr lang="en-US" dirty="0">
                <a:solidFill>
                  <a:srgbClr val="00B050"/>
                </a:solidFill>
              </a:rPr>
              <a:t>associations</a:t>
            </a:r>
            <a:r>
              <a:rPr lang="en-US" dirty="0"/>
              <a:t> on CRC cards and </a:t>
            </a:r>
            <a:r>
              <a:rPr lang="en-US" dirty="0">
                <a:solidFill>
                  <a:srgbClr val="00B050"/>
                </a:solidFill>
              </a:rPr>
              <a:t>operations</a:t>
            </a:r>
            <a:r>
              <a:rPr lang="en-US" dirty="0"/>
              <a:t> in classes and </a:t>
            </a:r>
            <a:r>
              <a:rPr lang="en-US" dirty="0">
                <a:solidFill>
                  <a:srgbClr val="00B050"/>
                </a:solidFill>
              </a:rPr>
              <a:t>associations</a:t>
            </a:r>
            <a:r>
              <a:rPr lang="en-US" dirty="0"/>
              <a:t> connected to the classes on class diagrams. </a:t>
            </a:r>
          </a:p>
          <a:p>
            <a:pPr algn="just"/>
            <a:r>
              <a:rPr lang="en-US" dirty="0"/>
              <a:t>Forth, the </a:t>
            </a:r>
            <a:r>
              <a:rPr lang="en-US" dirty="0">
                <a:solidFill>
                  <a:srgbClr val="00B050"/>
                </a:solidFill>
              </a:rPr>
              <a:t>states</a:t>
            </a:r>
            <a:r>
              <a:rPr lang="en-US" dirty="0"/>
              <a:t> in a behavioral state machine must be associated with </a:t>
            </a:r>
            <a:r>
              <a:rPr lang="en-US" dirty="0">
                <a:solidFill>
                  <a:srgbClr val="00B050"/>
                </a:solidFill>
              </a:rPr>
              <a:t>different values of an attribute </a:t>
            </a:r>
            <a:r>
              <a:rPr lang="en-US" dirty="0"/>
              <a:t>or set of attributes that describe an object. </a:t>
            </a:r>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270285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Evolving the Analysis Models into Design Models</a:t>
            </a:r>
            <a:endParaRPr lang="en-US" dirty="0"/>
          </a:p>
        </p:txBody>
      </p:sp>
      <p:sp>
        <p:nvSpPr>
          <p:cNvPr id="3" name="Content Placeholder 2"/>
          <p:cNvSpPr>
            <a:spLocks noGrp="1"/>
          </p:cNvSpPr>
          <p:nvPr>
            <p:ph sz="quarter" idx="13"/>
          </p:nvPr>
        </p:nvSpPr>
        <p:spPr/>
        <p:txBody>
          <a:bodyPr>
            <a:normAutofit/>
          </a:bodyPr>
          <a:lstStyle/>
          <a:p>
            <a:pPr algn="just"/>
            <a:r>
              <a:rPr lang="en-US" dirty="0"/>
              <a:t>The </a:t>
            </a:r>
            <a:r>
              <a:rPr lang="en-US" dirty="0">
                <a:highlight>
                  <a:srgbClr val="FFFF00"/>
                </a:highlight>
              </a:rPr>
              <a:t>analysis activities </a:t>
            </a:r>
            <a:r>
              <a:rPr lang="en-US" dirty="0"/>
              <a:t>defined the functional requirements and </a:t>
            </a:r>
            <a:r>
              <a:rPr lang="en-US" dirty="0">
                <a:highlight>
                  <a:srgbClr val="FFFF00"/>
                </a:highlight>
              </a:rPr>
              <a:t>ignored nonfunctional requirements. </a:t>
            </a:r>
          </a:p>
          <a:p>
            <a:pPr algn="just"/>
            <a:r>
              <a:rPr lang="en-US" dirty="0"/>
              <a:t>In contrast, the primary purpose of the </a:t>
            </a:r>
            <a:r>
              <a:rPr lang="en-US" dirty="0">
                <a:solidFill>
                  <a:srgbClr val="00B050"/>
                </a:solidFill>
              </a:rPr>
              <a:t>design</a:t>
            </a:r>
            <a:r>
              <a:rPr lang="en-US" dirty="0"/>
              <a:t> models is to increase the likelihood of successfully delivering a system that implements the functional requirements in a manner that is affordable and easily maintainable. Therefore, </a:t>
            </a:r>
            <a:r>
              <a:rPr lang="en-US" dirty="0">
                <a:highlight>
                  <a:srgbClr val="FFFF00"/>
                </a:highlight>
              </a:rPr>
              <a:t>in systems design</a:t>
            </a:r>
            <a:r>
              <a:rPr lang="en-US" dirty="0"/>
              <a:t>, we address </a:t>
            </a:r>
            <a:r>
              <a:rPr lang="en-US" dirty="0">
                <a:highlight>
                  <a:srgbClr val="FFFF00"/>
                </a:highlight>
              </a:rPr>
              <a:t>both the functional and nonfunctional requirements.</a:t>
            </a:r>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Tree>
    <p:extLst>
      <p:ext uri="{BB962C8B-B14F-4D97-AF65-F5344CB8AC3E}">
        <p14:creationId xmlns:p14="http://schemas.microsoft.com/office/powerpoint/2010/main" val="302914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Evolving the Analysis Models into Design Models(</a:t>
            </a:r>
            <a:r>
              <a:rPr lang="en-US" b="1" dirty="0" err="1"/>
              <a:t>Cnt’d</a:t>
            </a:r>
            <a:r>
              <a:rPr lang="en-US" b="1" dirty="0"/>
              <a:t>)</a:t>
            </a:r>
            <a:endParaRPr lang="en-US" dirty="0"/>
          </a:p>
        </p:txBody>
      </p:sp>
      <p:sp>
        <p:nvSpPr>
          <p:cNvPr id="3" name="Content Placeholder 2"/>
          <p:cNvSpPr>
            <a:spLocks noGrp="1"/>
          </p:cNvSpPr>
          <p:nvPr>
            <p:ph sz="quarter" idx="13"/>
          </p:nvPr>
        </p:nvSpPr>
        <p:spPr>
          <a:xfrm>
            <a:off x="913774" y="2367092"/>
            <a:ext cx="10363826" cy="4251422"/>
          </a:xfrm>
        </p:spPr>
        <p:txBody>
          <a:bodyPr/>
          <a:lstStyle/>
          <a:p>
            <a:pPr algn="just"/>
            <a:r>
              <a:rPr lang="en-US" dirty="0"/>
              <a:t>From an object-oriented perspective, system design models simply refine the system </a:t>
            </a:r>
            <a:br>
              <a:rPr lang="en-US" dirty="0"/>
            </a:br>
            <a:r>
              <a:rPr lang="en-US" dirty="0"/>
              <a:t>analysis models by </a:t>
            </a:r>
            <a:r>
              <a:rPr lang="en-US" u="sng" dirty="0">
                <a:highlight>
                  <a:srgbClr val="FFFF00"/>
                </a:highlight>
              </a:rPr>
              <a:t>adding system environment </a:t>
            </a:r>
            <a:r>
              <a:rPr lang="en-US" u="sng" dirty="0"/>
              <a:t>(or solution domain) </a:t>
            </a:r>
            <a:r>
              <a:rPr lang="en-US" u="sng" dirty="0">
                <a:highlight>
                  <a:srgbClr val="FFFF00"/>
                </a:highlight>
              </a:rPr>
              <a:t>details</a:t>
            </a:r>
            <a:r>
              <a:rPr lang="en-US" u="sng" dirty="0"/>
              <a:t> </a:t>
            </a:r>
            <a:r>
              <a:rPr lang="en-US" dirty="0"/>
              <a:t>to them and</a:t>
            </a:r>
            <a:br>
              <a:rPr lang="en-US" dirty="0"/>
            </a:br>
            <a:r>
              <a:rPr lang="en-US" u="sng" dirty="0">
                <a:highlight>
                  <a:srgbClr val="FFFF00"/>
                </a:highlight>
              </a:rPr>
              <a:t>refining the problem domain information </a:t>
            </a:r>
            <a:r>
              <a:rPr lang="en-US" u="sng" dirty="0"/>
              <a:t>already contained in the analysis models</a:t>
            </a:r>
            <a:r>
              <a:rPr lang="en-US" dirty="0"/>
              <a:t>. </a:t>
            </a:r>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2744497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marL="0" indent="0" algn="ctr">
              <a:buNone/>
            </a:pPr>
            <a:r>
              <a:rPr lang="en-US" sz="3000" dirty="0"/>
              <a:t>Is the current representation of the evolving system optimal?</a:t>
            </a:r>
          </a:p>
          <a:p>
            <a:pPr marL="0" indent="0" algn="ctr">
              <a:buNone/>
            </a:pPr>
            <a:endParaRPr lang="en-US" sz="3000" dirty="0"/>
          </a:p>
          <a:p>
            <a:pPr marL="0" indent="0" algn="ctr">
              <a:buNone/>
            </a:pPr>
            <a:r>
              <a:rPr lang="en-US" sz="3000" dirty="0">
                <a:solidFill>
                  <a:srgbClr val="00B050"/>
                </a:solidFill>
              </a:rPr>
              <a:t>A good design is one that balances trade-offs to minimize the total cost of the system over entire life time.</a:t>
            </a:r>
            <a:br>
              <a:rPr lang="en-US" sz="3000" dirty="0"/>
            </a:br>
            <a:endParaRPr lang="en-US" sz="3000" dirty="0"/>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Tree>
    <p:extLst>
      <p:ext uri="{BB962C8B-B14F-4D97-AF65-F5344CB8AC3E}">
        <p14:creationId xmlns:p14="http://schemas.microsoft.com/office/powerpoint/2010/main" val="329030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spTree>
    <p:extLst>
      <p:ext uri="{BB962C8B-B14F-4D97-AF65-F5344CB8AC3E}">
        <p14:creationId xmlns:p14="http://schemas.microsoft.com/office/powerpoint/2010/main" val="985830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7 </a:t>
            </a:r>
            <a:br>
              <a:rPr lang="en-US" b="1" dirty="0"/>
            </a:br>
            <a:r>
              <a:rPr lang="en-US" b="1" dirty="0"/>
              <a:t>Moving To Design(I)</a:t>
            </a:r>
          </a:p>
        </p:txBody>
      </p:sp>
    </p:spTree>
    <p:extLst>
      <p:ext uri="{BB962C8B-B14F-4D97-AF65-F5344CB8AC3E}">
        <p14:creationId xmlns:p14="http://schemas.microsoft.com/office/powerpoint/2010/main" val="385305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0070C0"/>
                </a:solidFill>
              </a:rPr>
              <a:t>Analysis </a:t>
            </a:r>
          </a:p>
          <a:p>
            <a:pPr lvl="1">
              <a:buFont typeface="Wingdings" panose="05000000000000000000" pitchFamily="2" charset="2"/>
              <a:buChar char="Ø"/>
            </a:pPr>
            <a:r>
              <a:rPr lang="en-US" dirty="0">
                <a:solidFill>
                  <a:srgbClr val="0070C0"/>
                </a:solidFill>
              </a:rPr>
              <a:t>Functional Modelling</a:t>
            </a:r>
          </a:p>
          <a:p>
            <a:pPr lvl="1">
              <a:buFont typeface="Wingdings" panose="05000000000000000000" pitchFamily="2" charset="2"/>
              <a:buChar char="Ø"/>
            </a:pPr>
            <a:r>
              <a:rPr lang="en-US" dirty="0">
                <a:solidFill>
                  <a:srgbClr val="0070C0"/>
                </a:solidFill>
              </a:rPr>
              <a:t>Structural Modelling</a:t>
            </a:r>
          </a:p>
          <a:p>
            <a:pPr lvl="1">
              <a:buFont typeface="Wingdings" panose="05000000000000000000" pitchFamily="2" charset="2"/>
              <a:buChar char="Ø"/>
            </a:pPr>
            <a:r>
              <a:rPr lang="en-US" dirty="0">
                <a:solidFill>
                  <a:srgbClr val="0070C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202499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B050"/>
                </a:solidFill>
              </a:rPr>
              <a:t>Design</a:t>
            </a:r>
            <a:r>
              <a:rPr lang="en-US" dirty="0">
                <a:solidFill>
                  <a:srgbClr val="0070C0"/>
                </a:solidFill>
              </a:rPr>
              <a:t>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 </a:t>
            </a:r>
          </a:p>
          <a:p>
            <a:pPr lvl="1">
              <a:buFont typeface="Wingdings" panose="05000000000000000000" pitchFamily="2" charset="2"/>
              <a:buChar char="Ø"/>
            </a:pPr>
            <a:r>
              <a:rPr lang="en-US" dirty="0">
                <a:solidFill>
                  <a:srgbClr val="0070C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39870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a:bodyPr>
          <a:lstStyle/>
          <a:p>
            <a:pPr marL="0" indent="0" algn="ctr">
              <a:buNone/>
            </a:pPr>
            <a:r>
              <a:rPr lang="en-US" sz="2800" dirty="0"/>
              <a:t>The purpose of </a:t>
            </a:r>
            <a:r>
              <a:rPr lang="en-US" sz="2800" b="1" dirty="0"/>
              <a:t>analysis</a:t>
            </a:r>
            <a:r>
              <a:rPr lang="en-US" sz="2800" dirty="0"/>
              <a:t> is to figure out </a:t>
            </a:r>
            <a:r>
              <a:rPr lang="en-US" sz="2800" u="sng" dirty="0"/>
              <a:t>what</a:t>
            </a:r>
            <a:r>
              <a:rPr lang="en-US" sz="2800" dirty="0"/>
              <a:t> the business needs are</a:t>
            </a:r>
            <a:r>
              <a:rPr lang="en-US" sz="3000" dirty="0"/>
              <a:t>. The purpose of </a:t>
            </a:r>
            <a:r>
              <a:rPr lang="en-US" sz="3000" b="1" dirty="0"/>
              <a:t>design</a:t>
            </a:r>
            <a:r>
              <a:rPr lang="en-US" sz="3000" dirty="0"/>
              <a:t> is to decide </a:t>
            </a:r>
            <a:r>
              <a:rPr lang="en-US" sz="3000" u="sng" dirty="0"/>
              <a:t>how</a:t>
            </a:r>
            <a:r>
              <a:rPr lang="en-US" sz="3000" dirty="0"/>
              <a:t> to build the system.</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144745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3"/>
          </p:nvPr>
        </p:nvSpPr>
        <p:spPr>
          <a:xfrm>
            <a:off x="1066175" y="2519494"/>
            <a:ext cx="10363826" cy="4264483"/>
          </a:xfrm>
        </p:spPr>
        <p:txBody>
          <a:bodyPr>
            <a:normAutofit/>
          </a:bodyPr>
          <a:lstStyle/>
          <a:p>
            <a:pPr algn="just"/>
            <a:r>
              <a:rPr lang="en-US" dirty="0"/>
              <a:t>The major activity that takes place during </a:t>
            </a:r>
            <a:r>
              <a:rPr lang="en-US" i="1" dirty="0"/>
              <a:t>design </a:t>
            </a:r>
            <a:r>
              <a:rPr lang="en-US" dirty="0"/>
              <a:t>is </a:t>
            </a:r>
            <a:r>
              <a:rPr lang="en-US" dirty="0">
                <a:highlight>
                  <a:srgbClr val="FFFF00"/>
                </a:highlight>
              </a:rPr>
              <a:t>evolving</a:t>
            </a:r>
            <a:r>
              <a:rPr lang="en-US" dirty="0"/>
              <a:t> the set of </a:t>
            </a:r>
            <a:r>
              <a:rPr lang="en-US" dirty="0">
                <a:highlight>
                  <a:srgbClr val="FFFF00"/>
                </a:highlight>
              </a:rPr>
              <a:t>analysis representations </a:t>
            </a:r>
            <a:r>
              <a:rPr lang="en-US" dirty="0"/>
              <a:t>into </a:t>
            </a:r>
            <a:r>
              <a:rPr lang="en-US" dirty="0">
                <a:highlight>
                  <a:srgbClr val="FFFF00"/>
                </a:highlight>
              </a:rPr>
              <a:t>design representations</a:t>
            </a:r>
            <a:r>
              <a:rPr lang="en-US" dirty="0"/>
              <a:t>.</a:t>
            </a:r>
          </a:p>
          <a:p>
            <a:pPr algn="just"/>
            <a:r>
              <a:rPr lang="en-US" dirty="0"/>
              <a:t>Throughout design, the project team carefully considers the new system with respect to the </a:t>
            </a:r>
            <a:r>
              <a:rPr lang="en-US" dirty="0">
                <a:highlight>
                  <a:srgbClr val="FFFF00"/>
                </a:highlight>
              </a:rPr>
              <a:t>current environment </a:t>
            </a:r>
            <a:r>
              <a:rPr lang="en-US" dirty="0"/>
              <a:t>and </a:t>
            </a:r>
            <a:r>
              <a:rPr lang="en-US" dirty="0">
                <a:highlight>
                  <a:srgbClr val="FFFF00"/>
                </a:highlight>
              </a:rPr>
              <a:t>systems that exist</a:t>
            </a:r>
            <a:r>
              <a:rPr lang="en-US" dirty="0"/>
              <a:t> within the organization as a whole.</a:t>
            </a:r>
          </a:p>
          <a:p>
            <a:pPr algn="just"/>
            <a:r>
              <a:rPr lang="en-US" dirty="0"/>
              <a:t>Major considerations in determining how the system will work include </a:t>
            </a:r>
            <a:r>
              <a:rPr lang="en-US" dirty="0">
                <a:highlight>
                  <a:srgbClr val="FFFF00"/>
                </a:highlight>
              </a:rPr>
              <a:t>environmental factors</a:t>
            </a:r>
            <a:r>
              <a:rPr lang="en-US" dirty="0"/>
              <a:t>, such as </a:t>
            </a:r>
            <a:r>
              <a:rPr lang="en-US" dirty="0">
                <a:highlight>
                  <a:srgbClr val="008080"/>
                </a:highlight>
              </a:rPr>
              <a:t>integrating with existing systems</a:t>
            </a:r>
            <a:r>
              <a:rPr lang="en-US" dirty="0"/>
              <a:t>, </a:t>
            </a:r>
            <a:r>
              <a:rPr lang="en-US" dirty="0">
                <a:highlight>
                  <a:srgbClr val="008080"/>
                </a:highlight>
              </a:rPr>
              <a:t>converting data from legacy systems</a:t>
            </a:r>
            <a:r>
              <a:rPr lang="en-US" dirty="0"/>
              <a:t>, and </a:t>
            </a:r>
            <a:r>
              <a:rPr lang="en-US" dirty="0">
                <a:highlight>
                  <a:srgbClr val="008080"/>
                </a:highlight>
              </a:rPr>
              <a:t>leveraging skills that exist in-house</a:t>
            </a:r>
            <a:r>
              <a:rPr lang="en-US" dirty="0"/>
              <a:t>. </a:t>
            </a:r>
          </a:p>
          <a:p>
            <a:pPr algn="just"/>
            <a:r>
              <a:rPr lang="en-US" dirty="0"/>
              <a:t>Although the planning and analysis are undertaken to develop a possible system, </a:t>
            </a:r>
            <a:r>
              <a:rPr lang="en-US" dirty="0">
                <a:highlight>
                  <a:srgbClr val="FFFF00"/>
                </a:highlight>
              </a:rPr>
              <a:t>the goal of design</a:t>
            </a:r>
            <a:r>
              <a:rPr lang="en-US" dirty="0"/>
              <a:t> is to </a:t>
            </a:r>
            <a:r>
              <a:rPr lang="en-US" dirty="0">
                <a:highlight>
                  <a:srgbClr val="FFFF00"/>
                </a:highlight>
              </a:rPr>
              <a:t>create a blueprint </a:t>
            </a:r>
            <a:r>
              <a:rPr lang="en-US" dirty="0"/>
              <a:t>for a system that can be implemented. </a:t>
            </a:r>
          </a:p>
        </p:txBody>
      </p:sp>
      <p:sp>
        <p:nvSpPr>
          <p:cNvPr id="5" name="Title 1"/>
          <p:cNvSpPr txBox="1">
            <a:spLocks/>
          </p:cNvSpPr>
          <p:nvPr/>
        </p:nvSpPr>
        <p:spPr>
          <a:xfrm>
            <a:off x="1066175" y="7709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none" baseline="0">
                <a:solidFill>
                  <a:schemeClr val="tx1"/>
                </a:solidFill>
                <a:effectLst/>
                <a:latin typeface="Times New Roman" panose="02020603050405020304" pitchFamily="18" charset="0"/>
                <a:ea typeface="+mj-ea"/>
                <a:cs typeface="Times New Roman" panose="02020603050405020304" pitchFamily="18"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Introduction </a:t>
            </a:r>
          </a:p>
        </p:txBody>
      </p:sp>
    </p:spTree>
    <p:extLst>
      <p:ext uri="{BB962C8B-B14F-4D97-AF65-F5344CB8AC3E}">
        <p14:creationId xmlns:p14="http://schemas.microsoft.com/office/powerpoint/2010/main" val="111683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3"/>
          </p:nvPr>
        </p:nvSpPr>
        <p:spPr>
          <a:xfrm>
            <a:off x="1066175" y="2519494"/>
            <a:ext cx="10363826" cy="4264483"/>
          </a:xfrm>
        </p:spPr>
        <p:txBody>
          <a:bodyPr>
            <a:normAutofit/>
          </a:bodyPr>
          <a:lstStyle/>
          <a:p>
            <a:pPr algn="just"/>
            <a:r>
              <a:rPr lang="en-US" dirty="0"/>
              <a:t>An important </a:t>
            </a:r>
            <a:r>
              <a:rPr lang="en-US" dirty="0">
                <a:highlight>
                  <a:srgbClr val="FFFF00"/>
                </a:highlight>
              </a:rPr>
              <a:t>initial part of design </a:t>
            </a:r>
            <a:r>
              <a:rPr lang="en-US" dirty="0"/>
              <a:t>is to examine several </a:t>
            </a:r>
            <a:r>
              <a:rPr lang="en-US" dirty="0">
                <a:highlight>
                  <a:srgbClr val="FFFF00"/>
                </a:highlight>
              </a:rPr>
              <a:t>design strategies </a:t>
            </a:r>
            <a:r>
              <a:rPr lang="en-US" dirty="0"/>
              <a:t>and decide which will be used to build the system. </a:t>
            </a:r>
          </a:p>
          <a:p>
            <a:pPr algn="just"/>
            <a:r>
              <a:rPr lang="en-US" dirty="0"/>
              <a:t>Systems can be built from </a:t>
            </a:r>
            <a:r>
              <a:rPr lang="en-US" u="sng" dirty="0">
                <a:highlight>
                  <a:srgbClr val="FFFF00"/>
                </a:highlight>
              </a:rPr>
              <a:t>scratch</a:t>
            </a:r>
            <a:r>
              <a:rPr lang="en-US" dirty="0"/>
              <a:t>, </a:t>
            </a:r>
            <a:r>
              <a:rPr lang="en-US" u="sng" dirty="0">
                <a:highlight>
                  <a:srgbClr val="FFFF00"/>
                </a:highlight>
              </a:rPr>
              <a:t>purchased</a:t>
            </a:r>
            <a:r>
              <a:rPr lang="en-US" dirty="0">
                <a:highlight>
                  <a:srgbClr val="FFFF00"/>
                </a:highlight>
              </a:rPr>
              <a:t> and customized</a:t>
            </a:r>
            <a:r>
              <a:rPr lang="en-US" dirty="0"/>
              <a:t>, or </a:t>
            </a:r>
            <a:r>
              <a:rPr lang="en-US" u="sng" dirty="0">
                <a:highlight>
                  <a:srgbClr val="FFFF00"/>
                </a:highlight>
              </a:rPr>
              <a:t>outsourced</a:t>
            </a:r>
            <a:r>
              <a:rPr lang="en-US" dirty="0"/>
              <a:t> to others, and the project team needs to investigate the viability of each alternative. </a:t>
            </a:r>
          </a:p>
          <a:p>
            <a:pPr algn="just"/>
            <a:r>
              <a:rPr lang="en-US" dirty="0"/>
              <a:t>At the same time, detailed design of the individual classes and methods that are used to map out the nuts and bolts of the system and how they are to be stored must still be completed.</a:t>
            </a:r>
          </a:p>
          <a:p>
            <a:pPr algn="just"/>
            <a:r>
              <a:rPr lang="en-US" dirty="0"/>
              <a:t>Techniques such as CRC cards, class diagrams, contract specification, method specification,</a:t>
            </a:r>
            <a:br>
              <a:rPr lang="en-US" dirty="0"/>
            </a:br>
            <a:r>
              <a:rPr lang="en-US" dirty="0"/>
              <a:t>and database design provide the final design details in preparation for the implementation phase, and they ensure that programmers have sufficient information to build the right system efficiently.</a:t>
            </a:r>
          </a:p>
        </p:txBody>
      </p:sp>
      <p:sp>
        <p:nvSpPr>
          <p:cNvPr id="4" name="Slide Number Placeholder 3"/>
          <p:cNvSpPr>
            <a:spLocks noGrp="1"/>
          </p:cNvSpPr>
          <p:nvPr>
            <p:ph type="sldNum" sz="quarter" idx="12"/>
          </p:nvPr>
        </p:nvSpPr>
        <p:spPr>
          <a:xfrm>
            <a:off x="11278226" y="6344829"/>
            <a:ext cx="764215"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5" name="Title 1"/>
          <p:cNvSpPr txBox="1">
            <a:spLocks/>
          </p:cNvSpPr>
          <p:nvPr/>
        </p:nvSpPr>
        <p:spPr>
          <a:xfrm>
            <a:off x="1066175" y="7709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none" baseline="0">
                <a:solidFill>
                  <a:schemeClr val="tx1"/>
                </a:solidFill>
                <a:effectLst/>
                <a:latin typeface="Times New Roman" panose="02020603050405020304" pitchFamily="18" charset="0"/>
                <a:ea typeface="+mj-ea"/>
                <a:cs typeface="Times New Roman" panose="02020603050405020304" pitchFamily="18"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Introduction(</a:t>
            </a:r>
            <a:r>
              <a:rPr kumimoji="0" lang="en-US" sz="3600" b="0"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Cnt’d</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val="369743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sz="quarter" idx="13"/>
          </p:nvPr>
        </p:nvSpPr>
        <p:spPr>
          <a:xfrm>
            <a:off x="1066175" y="2519494"/>
            <a:ext cx="10363826" cy="3424107"/>
          </a:xfrm>
        </p:spPr>
        <p:txBody>
          <a:bodyPr>
            <a:normAutofit/>
          </a:bodyPr>
          <a:lstStyle/>
          <a:p>
            <a:pPr algn="just"/>
            <a:r>
              <a:rPr lang="en-US" dirty="0"/>
              <a:t>Design also includes activities such as designing the user interface, system inputs, and system outputs, which involve the ways that the user interacts with the system. </a:t>
            </a:r>
          </a:p>
          <a:p>
            <a:pPr algn="just"/>
            <a:r>
              <a:rPr lang="en-US" dirty="0">
                <a:highlight>
                  <a:srgbClr val="FFFF00"/>
                </a:highlight>
              </a:rPr>
              <a:t>Physical architecture decisions </a:t>
            </a:r>
            <a:r>
              <a:rPr lang="en-US" dirty="0"/>
              <a:t>are made regarding the </a:t>
            </a:r>
            <a:r>
              <a:rPr lang="en-US" dirty="0">
                <a:highlight>
                  <a:srgbClr val="FFFF00"/>
                </a:highlight>
              </a:rPr>
              <a:t>hardware and software</a:t>
            </a:r>
            <a:r>
              <a:rPr lang="en-US" dirty="0"/>
              <a:t> that will be purchased to support the new system and the way that the </a:t>
            </a:r>
            <a:r>
              <a:rPr lang="en-US" dirty="0">
                <a:highlight>
                  <a:srgbClr val="FFFF00"/>
                </a:highlight>
              </a:rPr>
              <a:t>processing of the system </a:t>
            </a:r>
            <a:r>
              <a:rPr lang="en-US" dirty="0"/>
              <a:t>will be organized. </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
        <p:nvSpPr>
          <p:cNvPr id="5" name="Title 1"/>
          <p:cNvSpPr txBox="1">
            <a:spLocks/>
          </p:cNvSpPr>
          <p:nvPr/>
        </p:nvSpPr>
        <p:spPr>
          <a:xfrm>
            <a:off x="1066175" y="770917"/>
            <a:ext cx="10364451" cy="159617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none" baseline="0">
                <a:solidFill>
                  <a:schemeClr val="tx1"/>
                </a:solidFill>
                <a:effectLst/>
                <a:latin typeface="Times New Roman" panose="02020603050405020304" pitchFamily="18" charset="0"/>
                <a:ea typeface="+mj-ea"/>
                <a:cs typeface="Times New Roman" panose="02020603050405020304" pitchFamily="18"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Introduction(</a:t>
            </a:r>
            <a:r>
              <a:rPr kumimoji="0" lang="en-US" sz="3600" b="0" i="0" u="none" strike="noStrike" kern="1200" cap="none" spc="0" normalizeH="0" baseline="0" noProof="0" dirty="0" err="1">
                <a:ln>
                  <a:noFill/>
                </a:ln>
                <a:solidFill>
                  <a:prstClr val="black"/>
                </a:solidFill>
                <a:effectLst/>
                <a:uLnTx/>
                <a:uFillTx/>
                <a:latin typeface="Times New Roman" panose="02020603050405020304" pitchFamily="18" charset="0"/>
                <a:ea typeface="+mj-ea"/>
                <a:cs typeface="Times New Roman" panose="02020603050405020304" pitchFamily="18" charset="0"/>
              </a:rPr>
              <a:t>Cnt’d</a:t>
            </a:r>
            <a:r>
              <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 </a:t>
            </a:r>
          </a:p>
        </p:txBody>
      </p:sp>
    </p:spTree>
    <p:extLst>
      <p:ext uri="{BB962C8B-B14F-4D97-AF65-F5344CB8AC3E}">
        <p14:creationId xmlns:p14="http://schemas.microsoft.com/office/powerpoint/2010/main" val="28997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Verifying and Validating the Analysis Models</a:t>
            </a:r>
            <a:endParaRPr lang="en-US" dirty="0"/>
          </a:p>
        </p:txBody>
      </p:sp>
      <p:sp>
        <p:nvSpPr>
          <p:cNvPr id="3" name="Content Placeholder 2"/>
          <p:cNvSpPr>
            <a:spLocks noGrp="1"/>
          </p:cNvSpPr>
          <p:nvPr>
            <p:ph sz="quarter" idx="13"/>
          </p:nvPr>
        </p:nvSpPr>
        <p:spPr/>
        <p:txBody>
          <a:bodyPr/>
          <a:lstStyle/>
          <a:p>
            <a:r>
              <a:rPr lang="en-US" dirty="0"/>
              <a:t>Balancing Functional and Structural Models</a:t>
            </a:r>
          </a:p>
          <a:p>
            <a:r>
              <a:rPr lang="en-US" dirty="0"/>
              <a:t>Balancing Functional and Behavioral Models</a:t>
            </a:r>
          </a:p>
          <a:p>
            <a:r>
              <a:rPr lang="en-US" dirty="0"/>
              <a:t>Balancing Structural and Behavioral Models</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212200782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4346</TotalTime>
  <Words>1011</Words>
  <Application>Microsoft Office PowerPoint</Application>
  <PresentationFormat>Widescreen</PresentationFormat>
  <Paragraphs>80</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Tw Cen MT</vt:lpstr>
      <vt:lpstr>Wingdings</vt:lpstr>
      <vt:lpstr>Droplet</vt:lpstr>
      <vt:lpstr>Software Engineering I </vt:lpstr>
      <vt:lpstr>Chapter 7  Moving To Design(I)</vt:lpstr>
      <vt:lpstr>Steps(I) </vt:lpstr>
      <vt:lpstr>Steps(II) </vt:lpstr>
      <vt:lpstr>PowerPoint Presentation</vt:lpstr>
      <vt:lpstr> </vt:lpstr>
      <vt:lpstr> </vt:lpstr>
      <vt:lpstr> </vt:lpstr>
      <vt:lpstr>Verifying and Validating the Analysis Models</vt:lpstr>
      <vt:lpstr>Balancing Functional and Structural Models</vt:lpstr>
      <vt:lpstr>Balancing Functional and Behavioral Models</vt:lpstr>
      <vt:lpstr>Balancing Structural and Behavioral Models</vt:lpstr>
      <vt:lpstr>Evolving the Analysis Models into Design Models</vt:lpstr>
      <vt:lpstr>Evolving the Analysis Models into Design Models(Cnt’d)</vt:lpstr>
      <vt:lpstr>PowerPoint Presentation</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Sepehr Ebadi</cp:lastModifiedBy>
  <cp:revision>284</cp:revision>
  <dcterms:created xsi:type="dcterms:W3CDTF">2017-08-12T07:11:04Z</dcterms:created>
  <dcterms:modified xsi:type="dcterms:W3CDTF">2025-01-11T08:24:44Z</dcterms:modified>
</cp:coreProperties>
</file>