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67"/>
  </p:notesMasterIdLst>
  <p:sldIdLst>
    <p:sldId id="256" r:id="rId2"/>
    <p:sldId id="283" r:id="rId3"/>
    <p:sldId id="420" r:id="rId4"/>
    <p:sldId id="421" r:id="rId5"/>
    <p:sldId id="335" r:id="rId6"/>
    <p:sldId id="351" r:id="rId7"/>
    <p:sldId id="352" r:id="rId8"/>
    <p:sldId id="353" r:id="rId9"/>
    <p:sldId id="354" r:id="rId10"/>
    <p:sldId id="355" r:id="rId11"/>
    <p:sldId id="397" r:id="rId12"/>
    <p:sldId id="356" r:id="rId13"/>
    <p:sldId id="357" r:id="rId14"/>
    <p:sldId id="358" r:id="rId15"/>
    <p:sldId id="359" r:id="rId16"/>
    <p:sldId id="360" r:id="rId17"/>
    <p:sldId id="361" r:id="rId18"/>
    <p:sldId id="363" r:id="rId19"/>
    <p:sldId id="362" r:id="rId20"/>
    <p:sldId id="398" r:id="rId21"/>
    <p:sldId id="364" r:id="rId22"/>
    <p:sldId id="369" r:id="rId23"/>
    <p:sldId id="422" r:id="rId24"/>
    <p:sldId id="423" r:id="rId25"/>
    <p:sldId id="370" r:id="rId26"/>
    <p:sldId id="371" r:id="rId27"/>
    <p:sldId id="401" r:id="rId28"/>
    <p:sldId id="374" r:id="rId29"/>
    <p:sldId id="375" r:id="rId30"/>
    <p:sldId id="376" r:id="rId31"/>
    <p:sldId id="402" r:id="rId32"/>
    <p:sldId id="377" r:id="rId33"/>
    <p:sldId id="404" r:id="rId34"/>
    <p:sldId id="378" r:id="rId35"/>
    <p:sldId id="379" r:id="rId36"/>
    <p:sldId id="380" r:id="rId37"/>
    <p:sldId id="406" r:id="rId38"/>
    <p:sldId id="405" r:id="rId39"/>
    <p:sldId id="381" r:id="rId40"/>
    <p:sldId id="407" r:id="rId41"/>
    <p:sldId id="382" r:id="rId42"/>
    <p:sldId id="383" r:id="rId43"/>
    <p:sldId id="384" r:id="rId44"/>
    <p:sldId id="385" r:id="rId45"/>
    <p:sldId id="386" r:id="rId46"/>
    <p:sldId id="408" r:id="rId47"/>
    <p:sldId id="387" r:id="rId48"/>
    <p:sldId id="388" r:id="rId49"/>
    <p:sldId id="389" r:id="rId50"/>
    <p:sldId id="390" r:id="rId51"/>
    <p:sldId id="391" r:id="rId52"/>
    <p:sldId id="392" r:id="rId53"/>
    <p:sldId id="417" r:id="rId54"/>
    <p:sldId id="418" r:id="rId55"/>
    <p:sldId id="419" r:id="rId56"/>
    <p:sldId id="415" r:id="rId57"/>
    <p:sldId id="416" r:id="rId58"/>
    <p:sldId id="394" r:id="rId59"/>
    <p:sldId id="337" r:id="rId60"/>
    <p:sldId id="338" r:id="rId61"/>
    <p:sldId id="336" r:id="rId62"/>
    <p:sldId id="339" r:id="rId63"/>
    <p:sldId id="340" r:id="rId64"/>
    <p:sldId id="341" r:id="rId65"/>
    <p:sldId id="3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pehr Ebadi" initials="SE" lastIdx="13" clrIdx="0">
    <p:extLst>
      <p:ext uri="{19B8F6BF-5375-455C-9EA6-DF929625EA0E}">
        <p15:presenceInfo xmlns:p15="http://schemas.microsoft.com/office/powerpoint/2012/main" userId="0cdf30c8a6e7f7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343" autoAdjust="0"/>
  </p:normalViewPr>
  <p:slideViewPr>
    <p:cSldViewPr snapToGrid="0">
      <p:cViewPr varScale="1">
        <p:scale>
          <a:sx n="113" d="100"/>
          <a:sy n="113" d="100"/>
        </p:scale>
        <p:origin x="52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11T12:06:49.698" idx="3">
    <p:pos x="361" y="1251"/>
    <p:text>تنوع‌سازی به معنای دستیابی به مجموعه‌ای از جایگزین‌ها است که به‌عنوان مواد اولیه طراحی عمل می‌کنند. این جایگزین‌ها شامل موارد زیر هستند:
Components
Component Solutions
Knowledge
هنگامی که این مجموعه متنوع از اطلاعات جمع‌آوری شد، باید عناصری از این مجموعه را انتخاب کنید که با نیازمندی‌هایی که در مرحله مهندسی نیازمندی‌ها و مدل تحلیلی مشخص شده‌اند، تطابق دارند.
در مرحله همگرایی:
جایگزین‌ها بررسی شده و برخی رد می‌شوند.
در نهایت بر روی یک پیکربندی خاص از اجزا تمرکز می‌کنید و این پیکربندی به‌عنوان محصول نهایی شکل می‌گیرد.</p:text>
    <p:extLst>
      <p:ext uri="{C676402C-5697-4E1C-873F-D02D1690AC5C}">
        <p15:threadingInfo xmlns:p15="http://schemas.microsoft.com/office/powerpoint/2012/main" timeZoneBias="-21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5-01-10T17:29:14.206" idx="1">
    <p:pos x="350" y="1486"/>
    <p:text>یک الگو به‌عنوان "یک قطعه نام‌گذاری‌شده از بینش" تعریف می‌شود که جوهره یک راه‌حل اثبات‌شده برای حل یک مشکل مکرر در یک زمینه خاص و در میان دغدغه‌های رقابتی را منتقل می‌کند. در طراحی نرم‌افزار، الگوها ابزارهای بسیار مفیدی هستند که برای حل مشکلات رایج طراحی در شرایط مختلف به کار می‌روند.
تعریف یک الگوی طراحی:
الگوی طراحی یک ساختار طراحی است که یک مشکل خاص در طراحی را در یک زمینه خاص حل می‌کند و در میان "نیروهایی" که ممکن است بر نحوه اعمال و استفاده از الگو تأثیر بگذارند، به کار می‌رود.
اهداف هر الگوی طراحی:
هدف هر الگوی طراحی این است که یک توصیف ارائه دهد که به طراح کمک کند تا:
آیا این الگو برای کار فعلی قابل استفاده است؟
طراح باید ابتدا بررسی کند که آیا مشکل یا موقعیتی که در حال حاضر با آن روبرو است، همانند مشکلاتی است که الگو به آن‌ها پرداخته است و آیا می‌توان این الگو را برای این موقعیت اعمال کرد.
آیا این الگو قابل استفاده مجدد است؟
طراح باید ارزیابی کند که آیا این الگو می‌تواند در پروژه‌های آینده یا در دیگر بخش‌های سیستم دوباره مورد استفاده قرار گیرد یا خیر. استفاده مجدد از الگوها کمک می‌کند تا طراحی‌ها سریع‌تر و با کیفیت بالاتری انجام شوند.
آیا این الگو می‌تواند به‌عنوان راهنمایی برای توسعه یک الگوی مشابه اما متفاوت در ساختار یا عملکرد عمل کند؟
بعضی از الگوها می‌توانند به‌عنوان نقطه شروعی برای توسعه الگوهای جدید با ویژگی‌های خاص باشند. این الگوها ممکن است همان مشکل را حل کنند، اما ممکن است نیاز به تغییراتی در ساختار یا عملکرد داشته باشند.
خلاصه:
الگوهای طراحی به طراحان کمک می‌کنند تا از تجربیات قبلی استفاده کنند و به راحتی راه‌حل‌هایی اثبات‌شده را در پروژه‌های مختلف اعمال کنند. این الگوها نه تنها موجب بهبود کارایی و سرعت طراحی می‌شوند، بلکه با ارائه ساختارهای استاندارد، کیفیت و قابلیت نگهداری سیستم‌ها را نیز ارتقا می‌دهند.</p:text>
    <p:extLst>
      <p:ext uri="{C676402C-5697-4E1C-873F-D02D1690AC5C}">
        <p15:threadingInfo xmlns:p15="http://schemas.microsoft.com/office/powerpoint/2012/main" timeZoneBias="-21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5-01-10T17:52:26.038" idx="2">
    <p:pos x="2477" y="754"/>
    <p:text>ارتباط بین نیازمندی‌ها:
دو نیازمندی 
𝐴
A و 
𝐵
B در نظر گرفته شده‌اند. اگر 
𝐵
B بر 
𝐴
A تأثیر بگذارد به طوری که بدون در نظر گرفتن 
𝐵
B، 
𝐴
A قابل تحقق نباشد، گفته می‌شود که 
𝐵
B نیازمندی 
𝐴
A را متقاطع (crosscut) می‌کند.
نمایش طراحی و ارتباط جنبه‌ها:
در فرایند پالایش طراحی (Design Refinement)، 
𝐴
∗
A 
∗
  و 
𝐵
∗
B 
∗
  به عنوان نمایش طراحی نیازمندی‌های 
𝐴
A و 
𝐵
B در نظر گرفته می‌شوند. در این حالت، 
𝐵
∗
B 
∗
  جنبه‌ای است که 
𝐴
∗
A 
∗
  را متقاطع می‌کند.
تعریف جنبه:
جنبه، نمایشی از یک نگرانی متقاطع (Crosscutting Concern) است. بنابراین، 
𝐵
∗
B 
∗
  به عنوان یک جنبه در سیستم تعریف می‌شود.
پیاده‌سازی جنبه‌ها:
در حالت ایده‌آل، جنبه‌ها به صورت یک ماژول جداگانه (Component) پیاده‌سازی می‌شوند، نه به صورت کدهایی که در قسمت‌های مختلف سیستم پراکنده (scattered) یا درهم‌تنیده (tangled) باشند.
برای پشتیبانی از این ایده، معماری طراحی باید مکانیزمی برای تعریف جنبه‌ها داشته باشد تا بتوانند در همه نگرانی‌های دیگر که متقاطع هستند، پیاده‌سازی شوند.</p:text>
    <p:extLst>
      <p:ext uri="{C676402C-5697-4E1C-873F-D02D1690AC5C}">
        <p15:threadingInfo xmlns:p15="http://schemas.microsoft.com/office/powerpoint/2012/main" timeZoneBias="-21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5-01-11T14:06:09.392" idx="12">
    <p:pos x="313" y="2493"/>
    <p:text>پرایمیتیوس به این مفهوم اشاره دارد که متدهای مربوط به یک کلاس طراحی باید تنها بر روی انجام یک خدمت خاص برای آن کلاس متمرکز باشند. این بدان معناست که وقتی یک خدمت (مانند یک وظیفه یا عملیات) به‌وسیله یک متد در کلاس پیاده‌سازی شد، کلاس نباید روش دیگری برای انجام همان خدمت فراهم کند.</p:text>
    <p:extLst>
      <p:ext uri="{C676402C-5697-4E1C-873F-D02D1690AC5C}">
        <p15:threadingInfo xmlns:p15="http://schemas.microsoft.com/office/powerpoint/2012/main" timeZoneBias="-21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5-01-11T14:17:06.368" idx="13">
    <p:pos x="335" y="1327"/>
    <p:text>در مراحل مختلف تکامل یک سیستم، ممکن است اندازه واقعی نمایش سیستم به حدی بزرگ شود که برای کاربر یا توسعه‌دهنده دشوار باشد. در این مرحله از تکامل سیستم، ممکن است منطقی باشد که نمایش سیستم را به مجموعه‌ای از تقسیم‌بندی‌ها (Partitions) تقسیم کنیم.
یک تقسیم‌بندی معادل شیءگرای زیرسیستم (Subsystem) است. زیرسیستم به فرآیند تجزیه یک سیستم بزرگ‌تر به اجزای کوچک‌تر و سیستم‌های مجزا اطلاق می‌شود. در معماری شیءگرا، تقسیم‌بندی‌ها اساساً بر اساس الگوی فعالیت (پیام‌های ارسالی) میان اشیاء در یک سیستم شیءگرا طراحی می‌شوند.</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1-11T12:13:31.663" idx="4">
    <p:pos x="434" y="1483"/>
    <p:text>طراحی معماری ارتباط بین عناصر ساختاری اصلی نرم‌افزار، سبک‌ها و الگوهای معماری که برای تحقق نیازمندی‌های سیستم استفاده می‌شوند، و محدودیت‌هایی که بر نحوه پیاده‌سازی معماری تأثیر می‌گذارند را تعریف می‌کند.</p:text>
    <p:extLst>
      <p:ext uri="{C676402C-5697-4E1C-873F-D02D1690AC5C}">
        <p15:threadingInfo xmlns:p15="http://schemas.microsoft.com/office/powerpoint/2012/main" timeZoneBias="-21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1-11T12:16:43.983" idx="5">
    <p:pos x="349" y="1508"/>
    <p:text>طراحی در سطح کامپوننت، عناصر ساختاری معماری نرم‌افزار را به یک توصیف رویه‌ای از کامپوننت‌های نرم‌افزار تبدیل می‌کند.</p:text>
    <p:extLst>
      <p:ext uri="{C676402C-5697-4E1C-873F-D02D1690AC5C}">
        <p15:threadingInfo xmlns:p15="http://schemas.microsoft.com/office/powerpoint/2012/main" timeZoneBias="-21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1-11T12:26:48.300" idx="6">
    <p:pos x="394" y="1446"/>
    <p:text>طراحی باید دارای معماری مشخصی باشد که:
از سبک‌ها یا الگوهای معماری قابل شناسایی استفاده شده باشد:
معماری نرم‌افزار باید بر اساس استانداردها یا الگوهای شناخته‌شده طراحی شود. این الگوها، مانند MVC (Model-View-Controller) یا لایه‌ای (Layered Architecture)، به سازماندهی و کیفیت طراحی کمک می‌کنند.
شامل اجزایی باشد که ویژگی‌های طراحی خوبی داشته باشند:
اجزای نرم‌افزار (Components) باید با ویژگی‌هایی مانند انسجام بالا (High Cohesion)، وابستگی پایین (Low Coupling)، قابلیت استفاده مجدد (Reusability)، و کارایی بالا طراحی شوند.
به‌صورت تدریجی قابل پیاده‌سازی باشد:
معماری باید طوری طراحی شود که امکان پیاده‌سازی و تست تدریجی (Evolutionary Development) را فراهم کند. این رویکرد کمک می‌کند تا مشکلات به‌سرعت شناسایی و اصلاح شوند و ریسک پروژه کاهش یابد.</p:text>
    <p:extLst>
      <p:ext uri="{C676402C-5697-4E1C-873F-D02D1690AC5C}">
        <p15:threadingInfo xmlns:p15="http://schemas.microsoft.com/office/powerpoint/2012/main" timeZoneBias="-21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1-11T12:33:10.340" idx="7">
    <p:pos x="379" y="3258"/>
    <p:text>پشتیبانی‌پذیری
پشتیبانی‌پذیری ترکیبی از ویژگی‌های زیر است که معمولاً در قالب واژه‌ی نگهداشت‌پذیری (Maintainability) بیان می‌شوند:
قابلیت گسترش (Extensibility):
قابلیت تطبیق (Adaptability):
قابلیت خدمات‌دهی (Serviceability):
ویژگی‌های اضافی پشتیبانی‌پذیری:
قابلیت تست (Testability):
سازگاری (Compatibility):
قابلیت پیکربندی (Configurability):</p:text>
    <p:extLst>
      <p:ext uri="{C676402C-5697-4E1C-873F-D02D1690AC5C}">
        <p15:threadingInfo xmlns:p15="http://schemas.microsoft.com/office/powerpoint/2012/main" timeZoneBias="-21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1-11T12:37:13.894" idx="8">
    <p:pos x="315" y="2037"/>
    <p:text>قبل از اینکه شیوه‌های عملی طراحی پیاده‌سازی شوند، باید مفاهیم طراحی به‌طور کامل درک شوند.
اصول طراحی فلسفه‌ای کلی هستند که روند طراحی شما را هدایت می‌کنند. این اصول باید در طول مراحل طراحی راهنما و معیارهایی برای انتخاب تصمیمات درست در نظر گرفته شوند.
شیوه‌های طراحی، که معمولاً به‌عنوان شیوه‌های عملی طراحی نرم‌افزار شناخته می‌شوند، منجر به ایجاد نمایه‌های مختلف نرم‌افزار می‌شوند. این نمایه‌ها به‌عنوان راهنما برای مراحل بعدی ساخت نرم‌افزار به کار می‌روند.</p:text>
    <p:extLst>
      <p:ext uri="{C676402C-5697-4E1C-873F-D02D1690AC5C}">
        <p15:threadingInfo xmlns:p15="http://schemas.microsoft.com/office/powerpoint/2012/main" timeZoneBias="-21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1-11T12:42:39.997" idx="9">
    <p:pos x="410" y="1502"/>
    <p:text>مفاهیم طراحی در طول تاریخ مهندسی نرم‌افزار تکامل یافته‌اند 
و به طراحان نرم‌افزار این امکان را می‌دهند که از آن‌ها به‌عنوان مبنایی برای اعمال روش‌های پیچیده‌تر طراحی استفاده کنند.
 این مفاهیم به طراحان کمک می‌کنند تا معیارهایی را تعریف کنند که برای تقسیم نرم‌افزار به مؤلفه‌های مجزا، جدا کردن جزئیات ساختار داده‌ها از نمایش مفهومی نرم‌افزار، و همچنین تعریف معیارهای یکسان برای تعیین کیفیت فنی طراحی نرم‌افزار استفاده شوند.</p:text>
    <p:extLst>
      <p:ext uri="{C676402C-5697-4E1C-873F-D02D1690AC5C}">
        <p15:threadingInfo xmlns:p15="http://schemas.microsoft.com/office/powerpoint/2012/main" timeZoneBias="-21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1-11T12:44:30.560" idx="10">
    <p:pos x="232" y="1555"/>
    <p:text>آغاز حکمت برای یک [مهندس نرم‌افزار] این است که تفاوت بین کارکردن یک برنامه و درست کار کردن آن را شناسایی کند.</p:text>
    <p:extLst>
      <p:ext uri="{C676402C-5697-4E1C-873F-D02D1690AC5C}">
        <p15:threadingInfo xmlns:p15="http://schemas.microsoft.com/office/powerpoint/2012/main" timeZoneBias="-21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1-11T13:21:02.280" idx="11">
    <p:pos x="414" y="1314"/>
    <p:text>یکی از اهداف طراحی نرم‌افزار این است که یک مدل معماری برای سیستم ایجاد شود. این مدل معماری به عنوان یک چارچوب عمل می‌کند که از آن برای انجام فعالیت‌های طراحی دقیق‌تر استفاده می‌شود.
ویژگی‌هایی که باید به عنوان بخشی از طراحی معماری مشخص شوند:
ویژگی‌های ساختاری: این ویژگی‌ها به تعریف "اجزای سیستم" (مانند ماژول‌ها، اشیاء، فیلترها) و نحوه بسته‌بندی و تعامل این اجزا با یکدیگر پرداخته می‌شود. این ویژگی‌ها معمولاً به نحوه ساختاردهی اجزا و نحوه تعامل آن‌ها برای انجام وظایف مشخص اشاره دارند.
ویژگی‌های فراتشخیصی (Extra-functional properties): این ویژگی‌ها مربوط به نحوه دستیابی به نیازمندی‌های سیستم در زمینه‌هایی مانند عملکرد، ظرفیت، قابلیت اطمینان، امنیت، سازگاری، و سایر ویژگی‌های سیستم هستند. این ویژگی‌ها به توصیف نحوه برآوردن الزامات غیرعملیاتی (مانند امنیت یا مقیاس‌پذیری) پرداخته و به طراحی کمک می‌کنند تا این نیازها را نیز در نظر بگیرد.
خانواده‌های سیستم‌های مرتبط: این ویژگی‌ها به الگوهای تکرارپذیر اشاره دارند که معمولاً در طراحی خانواده‌های مشابه از سیستم‌ها به کار می‌روند. این مدل‌ها به طراحان کمک می‌کنند تا از تجربیات گذشته و الگوهای شناخته شده برای طراحی سیستم‌های مشابه بهره‌برداری کنند.
مدل‌سازی معماری:
با توجه به مشخصات این ویژگی‌ها، طراحی معماری می‌تواند با استفاده از یک یا چند مدل مختلف نمایه‌سازی شود. این مدل‌ها به طراحان کمک می‌کنند تا سیستم را از جنبه‌های مختلف بررسی کنند و به روشی منظم و دقیق، اجزای مختلف سیستم را پیاده‌سازی کنند.</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dirty="0">
                <a:solidFill>
                  <a:schemeClr val="tx1">
                    <a:lumMod val="75000"/>
                    <a:lumOff val="25000"/>
                  </a:schemeClr>
                </a:solidFill>
              </a:rPr>
              <a:t>202</a:t>
            </a:r>
            <a:r>
              <a:rPr lang="fa-IR" dirty="0">
                <a:solidFill>
                  <a:schemeClr val="tx1">
                    <a:lumMod val="75000"/>
                    <a:lumOff val="25000"/>
                  </a:schemeClr>
                </a:solidFill>
              </a:rPr>
              <a:t>1</a:t>
            </a:r>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main steps</a:t>
            </a:r>
          </a:p>
        </p:txBody>
      </p:sp>
      <p:sp>
        <p:nvSpPr>
          <p:cNvPr id="3" name="Content Placeholder 2"/>
          <p:cNvSpPr>
            <a:spLocks noGrp="1"/>
          </p:cNvSpPr>
          <p:nvPr>
            <p:ph sz="quarter" idx="13"/>
          </p:nvPr>
        </p:nvSpPr>
        <p:spPr>
          <a:xfrm>
            <a:off x="913775" y="1975206"/>
            <a:ext cx="10363826" cy="4730393"/>
          </a:xfrm>
        </p:spPr>
        <p:txBody>
          <a:bodyPr>
            <a:normAutofit/>
          </a:bodyPr>
          <a:lstStyle/>
          <a:p>
            <a:pPr algn="just"/>
            <a:r>
              <a:rPr lang="en-US" i="1" dirty="0">
                <a:highlight>
                  <a:srgbClr val="FFFF00"/>
                </a:highlight>
              </a:rPr>
              <a:t>Diversification</a:t>
            </a:r>
            <a:r>
              <a:rPr lang="en-US" dirty="0"/>
              <a:t>: is the acquisition of a repertoire of alternatives, the raw material of design: components, component solutions, and knowledge, all contained in catalogs, textbooks, and the mind.” Once this diverse set of information is assembled, you must pick and choose elements from the repertoire that meet the requirements defined by requirements engineering and the analysis model.</a:t>
            </a:r>
          </a:p>
          <a:p>
            <a:pPr algn="just"/>
            <a:r>
              <a:rPr lang="en-US" i="1" dirty="0">
                <a:highlight>
                  <a:srgbClr val="FFFF00"/>
                </a:highlight>
              </a:rPr>
              <a:t>Convergence</a:t>
            </a:r>
            <a:r>
              <a:rPr lang="en-US" dirty="0"/>
              <a:t>. As this occurs, alternatives are considered and rejected, and you converge on “one particular configuration of components, and thus the creation of the final product”.</a:t>
            </a:r>
          </a:p>
          <a:p>
            <a:pPr marL="0"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304618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marL="0" indent="0" algn="ctr">
              <a:buNone/>
            </a:pPr>
            <a:r>
              <a:rPr lang="en-US" sz="3000" dirty="0"/>
              <a:t>Software design sits at the technical kernel of SE</a:t>
            </a:r>
          </a:p>
          <a:p>
            <a:pPr marL="0" indent="0" algn="ctr">
              <a:buNone/>
            </a:pPr>
            <a:r>
              <a:rPr lang="en-US" sz="3000" dirty="0"/>
              <a:t>and </a:t>
            </a:r>
          </a:p>
          <a:p>
            <a:pPr marL="0" indent="0" algn="ctr">
              <a:buNone/>
            </a:pPr>
            <a:r>
              <a:rPr lang="en-US" sz="3000" dirty="0"/>
              <a:t>is applied regardless of the software process model that is used.</a:t>
            </a:r>
            <a:br>
              <a:rPr lang="en-US" sz="3000" dirty="0"/>
            </a:br>
            <a:endParaRPr lang="en-US" sz="3000" dirty="0"/>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3523219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from Analysis to Design</a:t>
            </a:r>
          </a:p>
        </p:txBody>
      </p:sp>
      <p:sp>
        <p:nvSpPr>
          <p:cNvPr id="3" name="Content Placeholder 2"/>
          <p:cNvSpPr>
            <a:spLocks noGrp="1"/>
          </p:cNvSpPr>
          <p:nvPr>
            <p:ph sz="quarter" idx="13"/>
          </p:nvPr>
        </p:nvSpPr>
        <p:spPr>
          <a:xfrm>
            <a:off x="913774" y="2367092"/>
            <a:ext cx="10363826" cy="3815994"/>
          </a:xfrm>
        </p:spPr>
        <p:txBody>
          <a:bodyPr>
            <a:normAutofit/>
          </a:bodyPr>
          <a:lstStyle/>
          <a:p>
            <a:pPr algn="just"/>
            <a:r>
              <a:rPr lang="en-US" dirty="0"/>
              <a:t>Once software requirements have been analyzed and modeled, software design is the last </a:t>
            </a:r>
            <a:br>
              <a:rPr lang="en-US" dirty="0"/>
            </a:br>
            <a:r>
              <a:rPr lang="en-US" dirty="0"/>
              <a:t>software engineering action within the modeling activity and sets the stage for </a:t>
            </a:r>
            <a:r>
              <a:rPr lang="en-US" b="1" dirty="0"/>
              <a:t>construction </a:t>
            </a:r>
            <a:r>
              <a:rPr lang="en-US" dirty="0"/>
              <a:t>(code generation and testing).</a:t>
            </a:r>
          </a:p>
          <a:p>
            <a:pPr algn="just"/>
            <a:r>
              <a:rPr lang="en-US" dirty="0"/>
              <a:t>Each of the elements of the requirements model provides information that is necessary to create design models required for a complete specification of design. </a:t>
            </a:r>
          </a:p>
          <a:p>
            <a:pPr algn="just"/>
            <a:r>
              <a:rPr lang="en-US" dirty="0">
                <a:highlight>
                  <a:srgbClr val="FFFF00"/>
                </a:highlight>
              </a:rPr>
              <a:t>The requirements model feed the design task</a:t>
            </a:r>
            <a:r>
              <a:rPr lang="en-US" dirty="0"/>
              <a:t>. </a:t>
            </a:r>
          </a:p>
          <a:p>
            <a:pPr algn="just"/>
            <a:r>
              <a:rPr lang="en-US" dirty="0"/>
              <a:t>Using design notation and design methods, design produces a </a:t>
            </a:r>
            <a:r>
              <a:rPr lang="en-US" dirty="0">
                <a:highlight>
                  <a:srgbClr val="FFFF00"/>
                </a:highlight>
              </a:rPr>
              <a:t>data/class design</a:t>
            </a:r>
            <a:r>
              <a:rPr lang="en-US" dirty="0"/>
              <a:t>, an </a:t>
            </a:r>
            <a:r>
              <a:rPr lang="en-US" dirty="0">
                <a:highlight>
                  <a:srgbClr val="FFFF00"/>
                </a:highlight>
              </a:rPr>
              <a:t>architectural design</a:t>
            </a:r>
            <a:r>
              <a:rPr lang="en-US" dirty="0"/>
              <a:t>, an </a:t>
            </a:r>
            <a:r>
              <a:rPr lang="en-US" dirty="0">
                <a:highlight>
                  <a:srgbClr val="FFFF00"/>
                </a:highlight>
              </a:rPr>
              <a:t>interface design</a:t>
            </a:r>
            <a:r>
              <a:rPr lang="en-US" dirty="0"/>
              <a:t>, and a </a:t>
            </a:r>
            <a:r>
              <a:rPr lang="en-US" dirty="0">
                <a:highlight>
                  <a:srgbClr val="FFFF00"/>
                </a:highlight>
              </a:rPr>
              <a:t>component design</a:t>
            </a:r>
            <a:r>
              <a:rPr lang="en-US" dirty="0"/>
              <a:t>.</a:t>
            </a:r>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58873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Translating the requirements model into the design model</a:t>
            </a:r>
          </a:p>
        </p:txBody>
      </p:sp>
      <p:pic>
        <p:nvPicPr>
          <p:cNvPr id="5" name="Content Placeholder 4"/>
          <p:cNvPicPr>
            <a:picLocks noGrp="1" noChangeAspect="1"/>
          </p:cNvPicPr>
          <p:nvPr>
            <p:ph sz="quarter" idx="13"/>
          </p:nvPr>
        </p:nvPicPr>
        <p:blipFill>
          <a:blip r:embed="rId2"/>
          <a:stretch>
            <a:fillRect/>
          </a:stretch>
        </p:blipFill>
        <p:spPr>
          <a:xfrm>
            <a:off x="1313208" y="1859271"/>
            <a:ext cx="9582910" cy="4563291"/>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
        <p:nvSpPr>
          <p:cNvPr id="6"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figure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76235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Data/Class design</a:t>
            </a:r>
          </a:p>
        </p:txBody>
      </p:sp>
      <p:sp>
        <p:nvSpPr>
          <p:cNvPr id="3" name="Content Placeholder 2"/>
          <p:cNvSpPr>
            <a:spLocks noGrp="1"/>
          </p:cNvSpPr>
          <p:nvPr>
            <p:ph sz="quarter" idx="13"/>
          </p:nvPr>
        </p:nvSpPr>
        <p:spPr/>
        <p:txBody>
          <a:bodyPr/>
          <a:lstStyle/>
          <a:p>
            <a:r>
              <a:rPr lang="en-US" dirty="0"/>
              <a:t>The data/class design transforms </a:t>
            </a:r>
            <a:r>
              <a:rPr lang="en-US" dirty="0">
                <a:highlight>
                  <a:srgbClr val="FFFF00"/>
                </a:highlight>
              </a:rPr>
              <a:t>class models </a:t>
            </a:r>
            <a:r>
              <a:rPr lang="en-US" dirty="0"/>
              <a:t>into </a:t>
            </a:r>
            <a:r>
              <a:rPr lang="en-US" dirty="0">
                <a:highlight>
                  <a:srgbClr val="FFFF00"/>
                </a:highlight>
              </a:rPr>
              <a:t>design class realizations</a:t>
            </a:r>
            <a:r>
              <a:rPr lang="en-US" dirty="0"/>
              <a:t> and the requisite </a:t>
            </a:r>
            <a:r>
              <a:rPr lang="en-US" dirty="0">
                <a:highlight>
                  <a:srgbClr val="FFFF00"/>
                </a:highlight>
              </a:rPr>
              <a:t>data structures required to implement the software. </a:t>
            </a:r>
          </a:p>
          <a:p>
            <a:r>
              <a:rPr lang="en-US" dirty="0"/>
              <a:t>The objects and relationships defined in the CRC and the detailed data content depicted by class attributes and other notation provide the basis for the data design activity. </a:t>
            </a:r>
          </a:p>
          <a:p>
            <a:r>
              <a:rPr lang="en-US" dirty="0"/>
              <a:t>More detailed class design occurs as each software component is designed.</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63111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a:t>
            </a:r>
          </a:p>
        </p:txBody>
      </p:sp>
      <p:sp>
        <p:nvSpPr>
          <p:cNvPr id="3" name="Content Placeholder 2"/>
          <p:cNvSpPr>
            <a:spLocks noGrp="1"/>
          </p:cNvSpPr>
          <p:nvPr>
            <p:ph sz="quarter" idx="13"/>
          </p:nvPr>
        </p:nvSpPr>
        <p:spPr/>
        <p:txBody>
          <a:bodyPr/>
          <a:lstStyle/>
          <a:p>
            <a:pPr algn="just"/>
            <a:r>
              <a:rPr lang="en-US" dirty="0"/>
              <a:t>The architectural design defines the </a:t>
            </a:r>
            <a:r>
              <a:rPr lang="en-US" dirty="0">
                <a:highlight>
                  <a:srgbClr val="FFFF00"/>
                </a:highlight>
              </a:rPr>
              <a:t>relationship between major structural elements</a:t>
            </a:r>
            <a:r>
              <a:rPr lang="en-US" dirty="0"/>
              <a:t> of the software, </a:t>
            </a:r>
            <a:r>
              <a:rPr lang="en-US" dirty="0">
                <a:highlight>
                  <a:srgbClr val="FFFF00"/>
                </a:highlight>
              </a:rPr>
              <a:t>the architectural styles and patterns</a:t>
            </a:r>
            <a:r>
              <a:rPr lang="en-US" dirty="0"/>
              <a:t> that can be used to achieve the requirements defined for the system, and </a:t>
            </a:r>
            <a:r>
              <a:rPr lang="en-US" dirty="0">
                <a:highlight>
                  <a:srgbClr val="FFFF00"/>
                </a:highlight>
              </a:rPr>
              <a:t>the constraints </a:t>
            </a:r>
            <a:r>
              <a:rPr lang="en-US" dirty="0"/>
              <a:t>that affect the way in which architecture can be implemented. </a:t>
            </a:r>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
        <p:nvSpPr>
          <p:cNvPr id="5" name="Rectangle 2"/>
          <p:cNvSpPr txBox="1">
            <a:spLocks noChangeArrowheads="1"/>
          </p:cNvSpPr>
          <p:nvPr/>
        </p:nvSpPr>
        <p:spPr bwMode="gray">
          <a:xfrm>
            <a:off x="-182878" y="6539049"/>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23106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design</a:t>
            </a:r>
          </a:p>
        </p:txBody>
      </p:sp>
      <p:sp>
        <p:nvSpPr>
          <p:cNvPr id="3" name="Content Placeholder 2"/>
          <p:cNvSpPr>
            <a:spLocks noGrp="1"/>
          </p:cNvSpPr>
          <p:nvPr>
            <p:ph sz="quarter" idx="13"/>
          </p:nvPr>
        </p:nvSpPr>
        <p:spPr/>
        <p:txBody>
          <a:bodyPr/>
          <a:lstStyle/>
          <a:p>
            <a:pPr algn="just"/>
            <a:r>
              <a:rPr lang="en-US" dirty="0"/>
              <a:t>The interface design describes </a:t>
            </a:r>
            <a:r>
              <a:rPr lang="en-US" dirty="0">
                <a:highlight>
                  <a:srgbClr val="FFFF00"/>
                </a:highlight>
              </a:rPr>
              <a:t>how the software communicates with systems that interoperate </a:t>
            </a:r>
            <a:r>
              <a:rPr lang="en-US" dirty="0"/>
              <a:t>with it, and </a:t>
            </a:r>
            <a:r>
              <a:rPr lang="en-US" dirty="0">
                <a:highlight>
                  <a:srgbClr val="FFFF00"/>
                </a:highlight>
              </a:rPr>
              <a:t>with humans who use it</a:t>
            </a:r>
            <a:r>
              <a:rPr lang="en-US" dirty="0"/>
              <a:t>. </a:t>
            </a:r>
          </a:p>
          <a:p>
            <a:pPr algn="just"/>
            <a:r>
              <a:rPr lang="en-US" dirty="0"/>
              <a:t>An interface implies a flow of information (e.g., data and/or control) and a specific type of behavior. </a:t>
            </a:r>
          </a:p>
          <a:p>
            <a:pPr algn="just"/>
            <a:r>
              <a:rPr lang="en-US" dirty="0"/>
              <a:t>Therefore, </a:t>
            </a:r>
            <a:r>
              <a:rPr lang="en-US" dirty="0">
                <a:highlight>
                  <a:srgbClr val="FFFF00"/>
                </a:highlight>
              </a:rPr>
              <a:t>usage scenarios</a:t>
            </a:r>
            <a:r>
              <a:rPr lang="en-US" dirty="0"/>
              <a:t> and </a:t>
            </a:r>
            <a:r>
              <a:rPr lang="en-US" dirty="0">
                <a:highlight>
                  <a:srgbClr val="FFFF00"/>
                </a:highlight>
              </a:rPr>
              <a:t>behavioral models</a:t>
            </a:r>
            <a:r>
              <a:rPr lang="en-US" dirty="0"/>
              <a:t> provide much of the information required for interface design.</a:t>
            </a:r>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06381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Component-level design</a:t>
            </a:r>
          </a:p>
        </p:txBody>
      </p:sp>
      <p:sp>
        <p:nvSpPr>
          <p:cNvPr id="3" name="Content Placeholder 2"/>
          <p:cNvSpPr>
            <a:spLocks noGrp="1"/>
          </p:cNvSpPr>
          <p:nvPr>
            <p:ph sz="quarter" idx="13"/>
          </p:nvPr>
        </p:nvSpPr>
        <p:spPr/>
        <p:txBody>
          <a:bodyPr/>
          <a:lstStyle/>
          <a:p>
            <a:pPr algn="just"/>
            <a:r>
              <a:rPr lang="en-US" dirty="0">
                <a:highlight>
                  <a:srgbClr val="FFFF00"/>
                </a:highlight>
              </a:rPr>
              <a:t>The component-level design transforms structural elements of the software architecture into a procedural description of software components. </a:t>
            </a:r>
          </a:p>
          <a:p>
            <a:pPr algn="just"/>
            <a:r>
              <a:rPr lang="en-US" dirty="0"/>
              <a:t>Information obtained from the class-based models and behavioral models serve as the basis </a:t>
            </a:r>
            <a:br>
              <a:rPr lang="en-US" dirty="0"/>
            </a:br>
            <a:r>
              <a:rPr lang="en-US" dirty="0"/>
              <a:t>for component design.</a:t>
            </a:r>
          </a:p>
        </p:txBody>
      </p:sp>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519103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Design Process</a:t>
            </a:r>
          </a:p>
        </p:txBody>
      </p:sp>
      <p:sp>
        <p:nvSpPr>
          <p:cNvPr id="3" name="Content Placeholder 2"/>
          <p:cNvSpPr>
            <a:spLocks noGrp="1"/>
          </p:cNvSpPr>
          <p:nvPr>
            <p:ph sz="quarter" idx="13"/>
          </p:nvPr>
        </p:nvSpPr>
        <p:spPr/>
        <p:txBody>
          <a:bodyPr/>
          <a:lstStyle/>
          <a:p>
            <a:pPr algn="just"/>
            <a:r>
              <a:rPr lang="en-US" dirty="0"/>
              <a:t>Software design is an iterative process through which requirements are translated into a “blueprint” for constructing the software. </a:t>
            </a:r>
          </a:p>
          <a:p>
            <a:pPr algn="just"/>
            <a:r>
              <a:rPr lang="en-US" dirty="0"/>
              <a:t>Initially, the blueprint depicts a holistic view of software. That is, the design is represented at a high level of abstraction—a level that can be directly traced to the specific system objective and more detailed data, functional, and behavioral requirements. </a:t>
            </a:r>
          </a:p>
          <a:p>
            <a:pPr algn="just"/>
            <a:r>
              <a:rPr lang="en-US" dirty="0"/>
              <a:t>As design iterations occur, subsequent refinement leads to design representations at much lower levels of abstraction. These can still be traced to requirements, but the connection is more subtle.</a:t>
            </a:r>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96120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Design in terms of </a:t>
            </a:r>
            <a:r>
              <a:rPr lang="en-US" i="1" dirty="0"/>
              <a:t>quality</a:t>
            </a:r>
          </a:p>
        </p:txBody>
      </p:sp>
      <p:sp>
        <p:nvSpPr>
          <p:cNvPr id="3" name="Content Placeholder 2"/>
          <p:cNvSpPr>
            <a:spLocks noGrp="1"/>
          </p:cNvSpPr>
          <p:nvPr>
            <p:ph sz="quarter" idx="13"/>
          </p:nvPr>
        </p:nvSpPr>
        <p:spPr/>
        <p:txBody>
          <a:bodyPr>
            <a:normAutofit lnSpcReduction="10000"/>
          </a:bodyPr>
          <a:lstStyle/>
          <a:p>
            <a:r>
              <a:rPr lang="en-US" dirty="0"/>
              <a:t>During design you make decisions that will ultimately affect the success of software construction.</a:t>
            </a:r>
          </a:p>
          <a:p>
            <a:r>
              <a:rPr lang="en-US" dirty="0"/>
              <a:t>The importance of software design can be stated with </a:t>
            </a:r>
            <a:r>
              <a:rPr lang="en-US" i="1" dirty="0"/>
              <a:t>quality</a:t>
            </a:r>
            <a:r>
              <a:rPr lang="en-US" dirty="0"/>
              <a:t>.</a:t>
            </a:r>
          </a:p>
          <a:p>
            <a:r>
              <a:rPr lang="en-US" dirty="0"/>
              <a:t>Design is the place where quality is fostered in software engineering. </a:t>
            </a:r>
          </a:p>
          <a:p>
            <a:r>
              <a:rPr lang="en-US" dirty="0"/>
              <a:t>Design provides you with representations of software that can be assessed for quality.</a:t>
            </a:r>
          </a:p>
          <a:p>
            <a:pPr algn="just"/>
            <a:r>
              <a:rPr lang="en-US" dirty="0"/>
              <a:t>Design is the only way that you can accurately translate stakeholder’s requirements into a finished software product or system. </a:t>
            </a:r>
          </a:p>
          <a:p>
            <a:pPr marL="0" indent="0">
              <a:buNone/>
            </a:pP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45452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7 </a:t>
            </a:r>
            <a:br>
              <a:rPr lang="en-US" b="1" dirty="0"/>
            </a:br>
            <a:r>
              <a:rPr lang="en-US" b="1" dirty="0"/>
              <a:t>Moving To Design</a:t>
            </a:r>
          </a:p>
        </p:txBody>
      </p:sp>
    </p:spTree>
    <p:extLst>
      <p:ext uri="{BB962C8B-B14F-4D97-AF65-F5344CB8AC3E}">
        <p14:creationId xmlns:p14="http://schemas.microsoft.com/office/powerpoint/2010/main" val="38530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Design in terms of </a:t>
            </a:r>
            <a:r>
              <a:rPr lang="en-US" i="1" dirty="0"/>
              <a:t>quality</a:t>
            </a:r>
            <a:r>
              <a:rPr lang="en-US" dirty="0"/>
              <a:t>( </a:t>
            </a:r>
            <a:r>
              <a:rPr lang="en-US" dirty="0" err="1"/>
              <a:t>Cnt’d</a:t>
            </a:r>
            <a:r>
              <a:rPr lang="en-US" dirty="0"/>
              <a:t>)</a:t>
            </a:r>
          </a:p>
        </p:txBody>
      </p:sp>
      <p:sp>
        <p:nvSpPr>
          <p:cNvPr id="3" name="Content Placeholder 2"/>
          <p:cNvSpPr>
            <a:spLocks noGrp="1"/>
          </p:cNvSpPr>
          <p:nvPr>
            <p:ph sz="quarter" idx="13"/>
          </p:nvPr>
        </p:nvSpPr>
        <p:spPr/>
        <p:txBody>
          <a:bodyPr/>
          <a:lstStyle/>
          <a:p>
            <a:r>
              <a:rPr lang="en-US" dirty="0"/>
              <a:t>Software design serves as the foundation for all the software engineering and software support activities that follow. </a:t>
            </a:r>
          </a:p>
          <a:p>
            <a:pPr algn="just"/>
            <a:r>
              <a:rPr lang="en-US" dirty="0"/>
              <a:t>Without design, you risk building an unstable system—one that will fail when small changes are made; one that may be difficult to test; one whose quality cannot be assessed until late in the software process, when time is short and many dollars have already been spent.</a:t>
            </a:r>
          </a:p>
        </p:txBody>
      </p:sp>
      <p:sp>
        <p:nvSpPr>
          <p:cNvPr id="4" name="Slide Number Placeholder 3"/>
          <p:cNvSpPr>
            <a:spLocks noGrp="1"/>
          </p:cNvSpPr>
          <p:nvPr>
            <p:ph type="sldNum" sz="quarter" idx="12"/>
          </p:nvPr>
        </p:nvSpPr>
        <p:spPr/>
        <p:txBody>
          <a:bodyPr/>
          <a:lstStyle/>
          <a:p>
            <a:fld id="{744B347F-5038-41A8-84D6-1416E88477ED}" type="slidenum">
              <a:rPr lang="en-US" smtClean="0"/>
              <a:t>20</a:t>
            </a:fld>
            <a:endParaRPr lang="en-US"/>
          </a:p>
        </p:txBody>
      </p:sp>
    </p:spTree>
    <p:extLst>
      <p:ext uri="{BB962C8B-B14F-4D97-AF65-F5344CB8AC3E}">
        <p14:creationId xmlns:p14="http://schemas.microsoft.com/office/powerpoint/2010/main" val="1333836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Guidelines and Attributes</a:t>
            </a:r>
          </a:p>
        </p:txBody>
      </p:sp>
      <p:sp>
        <p:nvSpPr>
          <p:cNvPr id="3" name="Content Placeholder 2"/>
          <p:cNvSpPr>
            <a:spLocks noGrp="1"/>
          </p:cNvSpPr>
          <p:nvPr>
            <p:ph sz="quarter" idx="13"/>
          </p:nvPr>
        </p:nvSpPr>
        <p:spPr>
          <a:xfrm>
            <a:off x="913774" y="2367092"/>
            <a:ext cx="10363826" cy="4163248"/>
          </a:xfrm>
        </p:spPr>
        <p:txBody>
          <a:bodyPr>
            <a:normAutofit/>
          </a:bodyPr>
          <a:lstStyle/>
          <a:p>
            <a:pPr algn="just"/>
            <a:r>
              <a:rPr lang="en-US" dirty="0"/>
              <a:t>Throughout the design process, the quality of the evolving design is assessed with a series of technical reviews.</a:t>
            </a:r>
          </a:p>
          <a:p>
            <a:pPr algn="just"/>
            <a:r>
              <a:rPr lang="en-US" dirty="0"/>
              <a:t>Three characteristics that serve as a guide for the evaluation of a good design as follows.</a:t>
            </a:r>
          </a:p>
          <a:p>
            <a:pPr lvl="1" algn="just"/>
            <a:r>
              <a:rPr lang="en-US" dirty="0"/>
              <a:t>The design should </a:t>
            </a:r>
            <a:r>
              <a:rPr lang="en-US" dirty="0">
                <a:highlight>
                  <a:srgbClr val="FFFF00"/>
                </a:highlight>
              </a:rPr>
              <a:t>implement all of the explicit requirements </a:t>
            </a:r>
            <a:r>
              <a:rPr lang="en-US" dirty="0"/>
              <a:t>contained </a:t>
            </a:r>
            <a:r>
              <a:rPr lang="en-US" dirty="0">
                <a:highlight>
                  <a:srgbClr val="FFFF00"/>
                </a:highlight>
              </a:rPr>
              <a:t>in the requirements model</a:t>
            </a:r>
            <a:r>
              <a:rPr lang="en-US" dirty="0"/>
              <a:t>, and it must accommodate </a:t>
            </a:r>
            <a:r>
              <a:rPr lang="en-US" dirty="0">
                <a:highlight>
                  <a:srgbClr val="FFFF00"/>
                </a:highlight>
              </a:rPr>
              <a:t>all of the implicit requirements </a:t>
            </a:r>
            <a:r>
              <a:rPr lang="en-US" dirty="0"/>
              <a:t>desired </a:t>
            </a:r>
            <a:r>
              <a:rPr lang="en-US" dirty="0">
                <a:highlight>
                  <a:srgbClr val="FFFF00"/>
                </a:highlight>
              </a:rPr>
              <a:t>by stakeholders</a:t>
            </a:r>
            <a:r>
              <a:rPr lang="en-US" dirty="0"/>
              <a:t>.</a:t>
            </a:r>
          </a:p>
          <a:p>
            <a:pPr lvl="1" algn="just"/>
            <a:r>
              <a:rPr lang="en-US" dirty="0"/>
              <a:t>The design should be a </a:t>
            </a:r>
            <a:r>
              <a:rPr lang="en-US" dirty="0">
                <a:highlight>
                  <a:srgbClr val="FFFF00"/>
                </a:highlight>
              </a:rPr>
              <a:t>readable</a:t>
            </a:r>
            <a:r>
              <a:rPr lang="en-US" dirty="0"/>
              <a:t>, </a:t>
            </a:r>
            <a:r>
              <a:rPr lang="en-US" dirty="0">
                <a:highlight>
                  <a:srgbClr val="FFFF00"/>
                </a:highlight>
              </a:rPr>
              <a:t>understandable</a:t>
            </a:r>
            <a:r>
              <a:rPr lang="en-US" dirty="0"/>
              <a:t> guide for those </a:t>
            </a:r>
            <a:r>
              <a:rPr lang="en-US" dirty="0">
                <a:highlight>
                  <a:srgbClr val="FFFF00"/>
                </a:highlight>
              </a:rPr>
              <a:t>who generate code </a:t>
            </a:r>
            <a:r>
              <a:rPr lang="en-US" dirty="0"/>
              <a:t>and for those who test and subsequently support the software.</a:t>
            </a:r>
          </a:p>
          <a:p>
            <a:pPr lvl="1" algn="just"/>
            <a:r>
              <a:rPr lang="en-US" dirty="0"/>
              <a:t>The design should </a:t>
            </a:r>
            <a:r>
              <a:rPr lang="en-US" dirty="0">
                <a:highlight>
                  <a:srgbClr val="FFFF00"/>
                </a:highlight>
              </a:rPr>
              <a:t>provide a complete picture of the software</a:t>
            </a:r>
            <a:r>
              <a:rPr lang="en-US" dirty="0"/>
              <a:t>, </a:t>
            </a:r>
            <a:r>
              <a:rPr lang="en-US" dirty="0">
                <a:highlight>
                  <a:srgbClr val="FFFF00"/>
                </a:highlight>
              </a:rPr>
              <a:t>addressing the data</a:t>
            </a:r>
            <a:r>
              <a:rPr lang="en-US" dirty="0"/>
              <a:t>, </a:t>
            </a:r>
            <a:r>
              <a:rPr lang="en-US" dirty="0">
                <a:highlight>
                  <a:srgbClr val="FFFF00"/>
                </a:highlight>
              </a:rPr>
              <a:t>functional</a:t>
            </a:r>
            <a:r>
              <a:rPr lang="en-US" dirty="0"/>
              <a:t>, and </a:t>
            </a:r>
            <a:r>
              <a:rPr lang="en-US" dirty="0">
                <a:highlight>
                  <a:srgbClr val="FFFF00"/>
                </a:highlight>
              </a:rPr>
              <a:t>behavioral domains</a:t>
            </a:r>
            <a:r>
              <a:rPr lang="en-US" dirty="0"/>
              <a:t> from an implementation perspective.</a:t>
            </a:r>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732433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Assessing Design Quality—The Technical Review(TR)</a:t>
            </a:r>
            <a:endParaRPr lang="en-US" dirty="0"/>
          </a:p>
        </p:txBody>
      </p:sp>
      <p:sp>
        <p:nvSpPr>
          <p:cNvPr id="3" name="Content Placeholder 2"/>
          <p:cNvSpPr>
            <a:spLocks noGrp="1"/>
          </p:cNvSpPr>
          <p:nvPr>
            <p:ph sz="quarter" idx="13"/>
          </p:nvPr>
        </p:nvSpPr>
        <p:spPr/>
        <p:txBody>
          <a:bodyPr>
            <a:normAutofit fontScale="92500"/>
          </a:bodyPr>
          <a:lstStyle/>
          <a:p>
            <a:r>
              <a:rPr lang="en-US" dirty="0"/>
              <a:t>A technical review is a meeting conducted by members of the software team. </a:t>
            </a:r>
          </a:p>
          <a:p>
            <a:r>
              <a:rPr lang="en-US" dirty="0"/>
              <a:t>Usually two, three, or four people participate depending on the scope of the design information to be reviewed. </a:t>
            </a:r>
          </a:p>
          <a:p>
            <a:r>
              <a:rPr lang="en-US" dirty="0"/>
              <a:t>When the meeting commences, the intent is to note all problems with the work product so that they can be corrected before implementation begins. </a:t>
            </a:r>
          </a:p>
          <a:p>
            <a:pPr algn="just"/>
            <a:r>
              <a:rPr lang="en-US" dirty="0"/>
              <a:t>At the conclusion of the TR, the review team determines whether further actions are required on the part of the producer before the design work product can be approved as part of the final design model.</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22</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419616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Guidelines</a:t>
            </a:r>
            <a:endParaRPr lang="en-US" dirty="0"/>
          </a:p>
        </p:txBody>
      </p:sp>
      <p:sp>
        <p:nvSpPr>
          <p:cNvPr id="3" name="Content Placeholder 2"/>
          <p:cNvSpPr>
            <a:spLocks noGrp="1"/>
          </p:cNvSpPr>
          <p:nvPr>
            <p:ph sz="quarter" idx="13"/>
          </p:nvPr>
        </p:nvSpPr>
        <p:spPr>
          <a:xfrm>
            <a:off x="913774" y="2367092"/>
            <a:ext cx="10363826" cy="4399468"/>
          </a:xfrm>
        </p:spPr>
        <p:txBody>
          <a:bodyPr>
            <a:normAutofit fontScale="92500" lnSpcReduction="20000"/>
          </a:bodyPr>
          <a:lstStyle/>
          <a:p>
            <a:r>
              <a:rPr lang="en-US" dirty="0"/>
              <a:t>A design should exhibit an architecture that </a:t>
            </a:r>
          </a:p>
          <a:p>
            <a:pPr marL="800100" lvl="1" indent="-342900">
              <a:buFont typeface="+mj-lt"/>
              <a:buAutoNum type="arabicPeriod"/>
            </a:pPr>
            <a:r>
              <a:rPr lang="en-US" dirty="0">
                <a:highlight>
                  <a:srgbClr val="FFFF00"/>
                </a:highlight>
              </a:rPr>
              <a:t>has been created using recognizable architectural styles or patterns</a:t>
            </a:r>
            <a:r>
              <a:rPr lang="en-US" dirty="0"/>
              <a:t>, </a:t>
            </a:r>
          </a:p>
          <a:p>
            <a:pPr marL="800100" lvl="1" indent="-342900">
              <a:buFont typeface="+mj-lt"/>
              <a:buAutoNum type="arabicPeriod"/>
            </a:pPr>
            <a:r>
              <a:rPr lang="en-US" dirty="0">
                <a:highlight>
                  <a:srgbClr val="FFFF00"/>
                </a:highlight>
              </a:rPr>
              <a:t>is composed of components that exhibit good design characteristics</a:t>
            </a:r>
            <a:r>
              <a:rPr lang="en-US" dirty="0"/>
              <a:t>,</a:t>
            </a:r>
          </a:p>
          <a:p>
            <a:pPr marL="800100" lvl="1" indent="-342900">
              <a:buFont typeface="+mj-lt"/>
              <a:buAutoNum type="arabicPeriod"/>
            </a:pPr>
            <a:r>
              <a:rPr lang="en-US" dirty="0">
                <a:highlight>
                  <a:srgbClr val="FFFF00"/>
                </a:highlight>
              </a:rPr>
              <a:t>can be implemented in an evolutionary fashion, thereby facilitating implementation and testing</a:t>
            </a:r>
            <a:r>
              <a:rPr lang="en-US" dirty="0"/>
              <a:t>.</a:t>
            </a:r>
          </a:p>
          <a:p>
            <a:r>
              <a:rPr lang="en-US" dirty="0"/>
              <a:t>A design should be modular; that is, the software should be logically partitioned into elements or subsystems.</a:t>
            </a:r>
          </a:p>
          <a:p>
            <a:r>
              <a:rPr lang="en-US" dirty="0"/>
              <a:t>A design should contain distinct representations of data, architecture, interfaces, and components.</a:t>
            </a:r>
          </a:p>
          <a:p>
            <a:r>
              <a:rPr lang="en-US" dirty="0"/>
              <a:t>A design should lead to data structures that are appropriate for the classes to be implemented and are drawn from recognizable data patterns.</a:t>
            </a: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23</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666245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Guidelines(</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399468"/>
          </a:xfrm>
        </p:spPr>
        <p:txBody>
          <a:bodyPr>
            <a:normAutofit lnSpcReduction="10000"/>
          </a:bodyPr>
          <a:lstStyle/>
          <a:p>
            <a:r>
              <a:rPr lang="en-US" dirty="0"/>
              <a:t>A design should lead to components that exhibit independent functional characteristics.</a:t>
            </a:r>
          </a:p>
          <a:p>
            <a:r>
              <a:rPr lang="en-US" dirty="0"/>
              <a:t>A design should lead to interfaces that reduce the complexity of connections between components and with the external environment.</a:t>
            </a:r>
          </a:p>
          <a:p>
            <a:r>
              <a:rPr lang="en-US" dirty="0"/>
              <a:t>A design should be derived using a repeatable method that is driven by information obtained during software requirements analysis.</a:t>
            </a:r>
          </a:p>
          <a:p>
            <a:r>
              <a:rPr lang="en-US" dirty="0"/>
              <a:t>A design should be represented using a notation that effectively communicates its meaning.</a:t>
            </a:r>
            <a:br>
              <a:rPr lang="en-US" dirty="0"/>
            </a:b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24</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7253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Attributes: FURPS</a:t>
            </a:r>
            <a:endParaRPr lang="en-US" dirty="0"/>
          </a:p>
        </p:txBody>
      </p:sp>
      <p:sp>
        <p:nvSpPr>
          <p:cNvPr id="3" name="Content Placeholder 2"/>
          <p:cNvSpPr>
            <a:spLocks noGrp="1"/>
          </p:cNvSpPr>
          <p:nvPr>
            <p:ph sz="quarter" idx="13"/>
          </p:nvPr>
        </p:nvSpPr>
        <p:spPr>
          <a:xfrm>
            <a:off x="913774" y="2367092"/>
            <a:ext cx="10363826" cy="4077251"/>
          </a:xfrm>
        </p:spPr>
        <p:txBody>
          <a:bodyPr>
            <a:normAutofit fontScale="92500" lnSpcReduction="20000"/>
          </a:bodyPr>
          <a:lstStyle/>
          <a:p>
            <a:pPr algn="just"/>
            <a:r>
              <a:rPr lang="en-US" i="1" dirty="0">
                <a:highlight>
                  <a:srgbClr val="FFFF00"/>
                </a:highlight>
              </a:rPr>
              <a:t>Functionality</a:t>
            </a:r>
            <a:r>
              <a:rPr lang="en-US" i="1" dirty="0"/>
              <a:t> </a:t>
            </a:r>
            <a:r>
              <a:rPr lang="en-US" dirty="0"/>
              <a:t>is assessed by evaluating the </a:t>
            </a:r>
            <a:r>
              <a:rPr lang="en-US" dirty="0">
                <a:highlight>
                  <a:srgbClr val="FFFF00"/>
                </a:highlight>
              </a:rPr>
              <a:t>feature set </a:t>
            </a:r>
            <a:r>
              <a:rPr lang="en-US" dirty="0"/>
              <a:t>and </a:t>
            </a:r>
            <a:r>
              <a:rPr lang="en-US" dirty="0">
                <a:highlight>
                  <a:srgbClr val="FFFF00"/>
                </a:highlight>
              </a:rPr>
              <a:t>capabilities</a:t>
            </a:r>
            <a:r>
              <a:rPr lang="en-US" dirty="0"/>
              <a:t> of the program, </a:t>
            </a:r>
            <a:r>
              <a:rPr lang="en-US" dirty="0">
                <a:highlight>
                  <a:srgbClr val="FFFF00"/>
                </a:highlight>
              </a:rPr>
              <a:t>the generality of the functions</a:t>
            </a:r>
            <a:r>
              <a:rPr lang="en-US" dirty="0"/>
              <a:t> that are delivered, and the </a:t>
            </a:r>
            <a:r>
              <a:rPr lang="en-US" dirty="0">
                <a:highlight>
                  <a:srgbClr val="FFFF00"/>
                </a:highlight>
              </a:rPr>
              <a:t>security</a:t>
            </a:r>
            <a:r>
              <a:rPr lang="en-US" dirty="0"/>
              <a:t> of the overall system.</a:t>
            </a:r>
          </a:p>
          <a:p>
            <a:pPr algn="just"/>
            <a:r>
              <a:rPr lang="en-US" i="1" dirty="0">
                <a:highlight>
                  <a:srgbClr val="FFFF00"/>
                </a:highlight>
              </a:rPr>
              <a:t>Usability</a:t>
            </a:r>
            <a:r>
              <a:rPr lang="en-US" i="1" dirty="0"/>
              <a:t> </a:t>
            </a:r>
            <a:r>
              <a:rPr lang="en-US" dirty="0"/>
              <a:t>is assessed by considering </a:t>
            </a:r>
            <a:r>
              <a:rPr lang="en-US" dirty="0">
                <a:highlight>
                  <a:srgbClr val="FFFF00"/>
                </a:highlight>
              </a:rPr>
              <a:t>human factors</a:t>
            </a:r>
            <a:r>
              <a:rPr lang="en-US" dirty="0"/>
              <a:t>, overall </a:t>
            </a:r>
            <a:r>
              <a:rPr lang="en-US" dirty="0">
                <a:highlight>
                  <a:srgbClr val="FFFF00"/>
                </a:highlight>
              </a:rPr>
              <a:t>aesthetics</a:t>
            </a:r>
            <a:r>
              <a:rPr lang="en-US" dirty="0"/>
              <a:t>, </a:t>
            </a:r>
            <a:r>
              <a:rPr lang="en-US" dirty="0">
                <a:highlight>
                  <a:srgbClr val="FFFF00"/>
                </a:highlight>
              </a:rPr>
              <a:t>consistency</a:t>
            </a:r>
            <a:r>
              <a:rPr lang="en-US" dirty="0"/>
              <a:t>, and </a:t>
            </a:r>
            <a:r>
              <a:rPr lang="en-US" dirty="0">
                <a:highlight>
                  <a:srgbClr val="FFFF00"/>
                </a:highlight>
              </a:rPr>
              <a:t>documentation</a:t>
            </a:r>
            <a:r>
              <a:rPr lang="en-US" dirty="0"/>
              <a:t>.</a:t>
            </a:r>
          </a:p>
          <a:p>
            <a:pPr algn="just"/>
            <a:r>
              <a:rPr lang="en-US" i="1" dirty="0">
                <a:highlight>
                  <a:srgbClr val="FFFF00"/>
                </a:highlight>
              </a:rPr>
              <a:t>Reliability</a:t>
            </a:r>
            <a:r>
              <a:rPr lang="en-US" i="1" dirty="0"/>
              <a:t> </a:t>
            </a:r>
            <a:r>
              <a:rPr lang="en-US" dirty="0"/>
              <a:t>is evaluated by measuring the </a:t>
            </a:r>
            <a:r>
              <a:rPr lang="en-US" dirty="0">
                <a:highlight>
                  <a:srgbClr val="FFFF00"/>
                </a:highlight>
              </a:rPr>
              <a:t>frequency and severity of failure</a:t>
            </a:r>
            <a:r>
              <a:rPr lang="en-US" dirty="0"/>
              <a:t>, the </a:t>
            </a:r>
            <a:r>
              <a:rPr lang="en-US" dirty="0">
                <a:highlight>
                  <a:srgbClr val="FFFF00"/>
                </a:highlight>
              </a:rPr>
              <a:t>accuracy of output results</a:t>
            </a:r>
            <a:r>
              <a:rPr lang="en-US" dirty="0"/>
              <a:t>, the </a:t>
            </a:r>
            <a:r>
              <a:rPr lang="en-US" dirty="0">
                <a:highlight>
                  <a:srgbClr val="FFFF00"/>
                </a:highlight>
              </a:rPr>
              <a:t>mean-time-to-failure</a:t>
            </a:r>
            <a:r>
              <a:rPr lang="en-US" dirty="0"/>
              <a:t> (MTTF), </a:t>
            </a:r>
            <a:r>
              <a:rPr lang="en-US" dirty="0">
                <a:highlight>
                  <a:srgbClr val="FFFF00"/>
                </a:highlight>
              </a:rPr>
              <a:t>the ability to recover from failure</a:t>
            </a:r>
            <a:r>
              <a:rPr lang="en-US" dirty="0"/>
              <a:t>, and the </a:t>
            </a:r>
            <a:r>
              <a:rPr lang="en-US" dirty="0">
                <a:highlight>
                  <a:srgbClr val="FFFF00"/>
                </a:highlight>
              </a:rPr>
              <a:t>predictability of the program</a:t>
            </a:r>
            <a:r>
              <a:rPr lang="en-US" dirty="0"/>
              <a:t>.</a:t>
            </a:r>
          </a:p>
          <a:p>
            <a:pPr algn="just"/>
            <a:r>
              <a:rPr lang="en-US" i="1" dirty="0">
                <a:highlight>
                  <a:srgbClr val="FFFF00"/>
                </a:highlight>
              </a:rPr>
              <a:t>Performance</a:t>
            </a:r>
            <a:r>
              <a:rPr lang="en-US" i="1" dirty="0"/>
              <a:t> </a:t>
            </a:r>
            <a:r>
              <a:rPr lang="en-US" dirty="0"/>
              <a:t>is measured using </a:t>
            </a:r>
            <a:r>
              <a:rPr lang="en-US" dirty="0">
                <a:highlight>
                  <a:srgbClr val="FFFF00"/>
                </a:highlight>
              </a:rPr>
              <a:t>processing speed</a:t>
            </a:r>
            <a:r>
              <a:rPr lang="en-US" dirty="0"/>
              <a:t>, </a:t>
            </a:r>
            <a:r>
              <a:rPr lang="en-US" dirty="0">
                <a:highlight>
                  <a:srgbClr val="FFFF00"/>
                </a:highlight>
              </a:rPr>
              <a:t>response time</a:t>
            </a:r>
            <a:r>
              <a:rPr lang="en-US" dirty="0"/>
              <a:t>, </a:t>
            </a:r>
            <a:r>
              <a:rPr lang="en-US" dirty="0">
                <a:highlight>
                  <a:srgbClr val="FFFF00"/>
                </a:highlight>
              </a:rPr>
              <a:t>resource consumption</a:t>
            </a:r>
            <a:r>
              <a:rPr lang="en-US" dirty="0"/>
              <a:t>, </a:t>
            </a:r>
            <a:r>
              <a:rPr lang="en-US" dirty="0">
                <a:highlight>
                  <a:srgbClr val="FFFF00"/>
                </a:highlight>
              </a:rPr>
              <a:t>throughput</a:t>
            </a:r>
            <a:r>
              <a:rPr lang="en-US" dirty="0"/>
              <a:t>, and </a:t>
            </a:r>
            <a:r>
              <a:rPr lang="en-US" dirty="0">
                <a:highlight>
                  <a:srgbClr val="FFFF00"/>
                </a:highlight>
              </a:rPr>
              <a:t>efficiency</a:t>
            </a:r>
            <a:r>
              <a:rPr lang="en-US" dirty="0"/>
              <a:t>.</a:t>
            </a:r>
          </a:p>
          <a:p>
            <a:pPr algn="just"/>
            <a:r>
              <a:rPr lang="en-US" i="1" dirty="0">
                <a:highlight>
                  <a:srgbClr val="FFFF00"/>
                </a:highlight>
              </a:rPr>
              <a:t>Supportability</a:t>
            </a:r>
            <a:r>
              <a:rPr lang="en-US" i="1" dirty="0"/>
              <a:t> </a:t>
            </a:r>
            <a:r>
              <a:rPr lang="en-US" dirty="0"/>
              <a:t>combines </a:t>
            </a:r>
            <a:r>
              <a:rPr lang="en-US" dirty="0">
                <a:highlight>
                  <a:srgbClr val="FFFF00"/>
                </a:highlight>
              </a:rPr>
              <a:t>extensibility,</a:t>
            </a:r>
            <a:r>
              <a:rPr lang="en-US" dirty="0"/>
              <a:t> </a:t>
            </a:r>
            <a:r>
              <a:rPr lang="en-US" dirty="0">
                <a:highlight>
                  <a:srgbClr val="FFFF00"/>
                </a:highlight>
              </a:rPr>
              <a:t>adaptability</a:t>
            </a:r>
            <a:r>
              <a:rPr lang="en-US" dirty="0"/>
              <a:t>, and </a:t>
            </a:r>
            <a:r>
              <a:rPr lang="en-US" dirty="0">
                <a:highlight>
                  <a:srgbClr val="FFFF00"/>
                </a:highlight>
              </a:rPr>
              <a:t>serviceability</a:t>
            </a:r>
            <a:r>
              <a:rPr lang="en-US" dirty="0"/>
              <a:t>. These three attributes represent a more common term, </a:t>
            </a:r>
            <a:r>
              <a:rPr lang="en-US" i="1" dirty="0">
                <a:highlight>
                  <a:srgbClr val="FFFF00"/>
                </a:highlight>
              </a:rPr>
              <a:t>maintainability</a:t>
            </a:r>
            <a:r>
              <a:rPr lang="en-US" dirty="0"/>
              <a:t>—and in addition, </a:t>
            </a:r>
            <a:r>
              <a:rPr lang="en-US" dirty="0">
                <a:highlight>
                  <a:srgbClr val="FFFF00"/>
                </a:highlight>
              </a:rPr>
              <a:t>testability</a:t>
            </a:r>
            <a:r>
              <a:rPr lang="en-US" dirty="0"/>
              <a:t>, </a:t>
            </a:r>
            <a:r>
              <a:rPr lang="en-US" dirty="0">
                <a:highlight>
                  <a:srgbClr val="FFFF00"/>
                </a:highlight>
              </a:rPr>
              <a:t>compatibility</a:t>
            </a:r>
            <a:r>
              <a:rPr lang="en-US" dirty="0"/>
              <a:t>, </a:t>
            </a:r>
            <a:r>
              <a:rPr lang="en-US" dirty="0">
                <a:highlight>
                  <a:srgbClr val="FFFF00"/>
                </a:highlight>
              </a:rPr>
              <a:t>configurability</a:t>
            </a:r>
            <a:r>
              <a:rPr lang="en-US" dirty="0"/>
              <a:t> (the ability to organize and control elements of the software configuration), the ease with which a system can be installed, and the ease with which problems can be localized.</a:t>
            </a:r>
          </a:p>
        </p:txBody>
      </p:sp>
      <p:sp>
        <p:nvSpPr>
          <p:cNvPr id="4" name="Slide Number Placeholder 3"/>
          <p:cNvSpPr>
            <a:spLocks noGrp="1"/>
          </p:cNvSpPr>
          <p:nvPr>
            <p:ph type="sldNum" sz="quarter" idx="12"/>
          </p:nvPr>
        </p:nvSpPr>
        <p:spPr>
          <a:xfrm>
            <a:off x="10513385" y="6165215"/>
            <a:ext cx="764215" cy="365125"/>
          </a:xfrm>
        </p:spPr>
        <p:txBody>
          <a:bodyPr/>
          <a:lstStyle/>
          <a:p>
            <a:fld id="{744B347F-5038-41A8-84D6-1416E88477ED}" type="slidenum">
              <a:rPr lang="en-US" smtClean="0"/>
              <a:t>25</a:t>
            </a:fld>
            <a:endParaRPr lang="en-US" dirty="0"/>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933860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a:t>
            </a:r>
          </a:p>
        </p:txBody>
      </p:sp>
      <p:sp>
        <p:nvSpPr>
          <p:cNvPr id="3" name="Content Placeholder 2"/>
          <p:cNvSpPr>
            <a:spLocks noGrp="1"/>
          </p:cNvSpPr>
          <p:nvPr>
            <p:ph sz="quarter" idx="13"/>
          </p:nvPr>
        </p:nvSpPr>
        <p:spPr/>
        <p:txBody>
          <a:bodyPr>
            <a:normAutofit/>
          </a:bodyPr>
          <a:lstStyle/>
          <a:p>
            <a:pPr algn="just"/>
            <a:r>
              <a:rPr lang="en-US" dirty="0"/>
              <a:t>Not every software quality attribute is weighted equally as the software design is developed. </a:t>
            </a:r>
          </a:p>
          <a:p>
            <a:pPr algn="just"/>
            <a:r>
              <a:rPr lang="en-US" dirty="0"/>
              <a:t>One application may stress functionality with a special emphasis on security. </a:t>
            </a:r>
          </a:p>
          <a:p>
            <a:pPr algn="just"/>
            <a:r>
              <a:rPr lang="en-US" dirty="0"/>
              <a:t>Another may demand performance with particular emphasis on processing speed. </a:t>
            </a:r>
          </a:p>
          <a:p>
            <a:pPr algn="just"/>
            <a:r>
              <a:rPr lang="en-US" dirty="0"/>
              <a:t>A third might focus on reliability. </a:t>
            </a:r>
          </a:p>
          <a:p>
            <a:pPr algn="just"/>
            <a:r>
              <a:rPr lang="en-US" dirty="0"/>
              <a:t>Regardless of the weighting, it is important to note that these quality attributes must be  considered as design commences, </a:t>
            </a:r>
            <a:r>
              <a:rPr lang="en-US" i="1" dirty="0"/>
              <a:t>not </a:t>
            </a:r>
            <a:r>
              <a:rPr lang="en-US" dirty="0"/>
              <a:t>after the design is complete and construction has begun.</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26</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3071791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sz="quarter" idx="13"/>
          </p:nvPr>
        </p:nvSpPr>
        <p:spPr/>
        <p:txBody>
          <a:bodyPr>
            <a:normAutofit/>
          </a:bodyPr>
          <a:lstStyle/>
          <a:p>
            <a:pPr algn="just"/>
            <a:r>
              <a:rPr lang="en-US" dirty="0"/>
              <a:t>Software design encompasses the set of </a:t>
            </a:r>
            <a:r>
              <a:rPr lang="en-US" u="sng" dirty="0"/>
              <a:t>concepts</a:t>
            </a:r>
            <a:r>
              <a:rPr lang="en-US" dirty="0"/>
              <a:t>, </a:t>
            </a:r>
            <a:r>
              <a:rPr lang="en-US" u="sng" dirty="0"/>
              <a:t>principles </a:t>
            </a:r>
            <a:r>
              <a:rPr lang="en-US" dirty="0"/>
              <a:t>and </a:t>
            </a:r>
            <a:r>
              <a:rPr lang="en-US" u="sng" dirty="0"/>
              <a:t>practices</a:t>
            </a:r>
            <a:r>
              <a:rPr lang="en-US" dirty="0"/>
              <a:t> that lead to the development of a high-quality system or product. </a:t>
            </a:r>
          </a:p>
          <a:p>
            <a:pPr algn="just"/>
            <a:r>
              <a:rPr lang="en-US" dirty="0">
                <a:solidFill>
                  <a:srgbClr val="00B050"/>
                </a:solidFill>
              </a:rPr>
              <a:t>Design concepts </a:t>
            </a:r>
            <a:r>
              <a:rPr lang="en-US" dirty="0"/>
              <a:t>must be understood before the mechanics of design practice are applied.</a:t>
            </a:r>
            <a:endParaRPr lang="en-US" dirty="0">
              <a:solidFill>
                <a:srgbClr val="00B050"/>
              </a:solidFill>
            </a:endParaRPr>
          </a:p>
          <a:p>
            <a:pPr algn="just"/>
            <a:r>
              <a:rPr lang="en-US" dirty="0">
                <a:solidFill>
                  <a:srgbClr val="00B050"/>
                </a:solidFill>
              </a:rPr>
              <a:t>Design principles</a:t>
            </a:r>
            <a:r>
              <a:rPr lang="en-US" dirty="0"/>
              <a:t> establish an overriding philosophy that guides the design work you must perform. </a:t>
            </a:r>
          </a:p>
          <a:p>
            <a:pPr algn="just"/>
            <a:r>
              <a:rPr lang="en-US" dirty="0">
                <a:solidFill>
                  <a:srgbClr val="00B050"/>
                </a:solidFill>
              </a:rPr>
              <a:t>Design practice</a:t>
            </a:r>
            <a:r>
              <a:rPr lang="en-US" dirty="0"/>
              <a:t> itself leads to the creation of various representations of the software that serve as a guide for the construction activity that follows.</a:t>
            </a:r>
          </a:p>
        </p:txBody>
      </p:sp>
      <p:sp>
        <p:nvSpPr>
          <p:cNvPr id="4" name="Slide Number Placeholder 3"/>
          <p:cNvSpPr>
            <a:spLocks noGrp="1"/>
          </p:cNvSpPr>
          <p:nvPr>
            <p:ph type="sldNum" sz="quarter" idx="12"/>
          </p:nvPr>
        </p:nvSpPr>
        <p:spPr/>
        <p:txBody>
          <a:bodyPr/>
          <a:lstStyle/>
          <a:p>
            <a:fld id="{744B347F-5038-41A8-84D6-1416E88477ED}" type="slidenum">
              <a:rPr lang="en-US" smtClean="0"/>
              <a:t>27</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042536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Concepts</a:t>
            </a:r>
          </a:p>
        </p:txBody>
      </p:sp>
      <p:sp>
        <p:nvSpPr>
          <p:cNvPr id="3" name="Content Placeholder 2"/>
          <p:cNvSpPr>
            <a:spLocks noGrp="1"/>
          </p:cNvSpPr>
          <p:nvPr>
            <p:ph sz="quarter" idx="13"/>
          </p:nvPr>
        </p:nvSpPr>
        <p:spPr/>
        <p:txBody>
          <a:bodyPr>
            <a:normAutofit/>
          </a:bodyPr>
          <a:lstStyle/>
          <a:p>
            <a:r>
              <a:rPr lang="en-US" dirty="0"/>
              <a:t>Has evolved over the history of software engineering. </a:t>
            </a:r>
          </a:p>
          <a:p>
            <a:r>
              <a:rPr lang="en-US" dirty="0"/>
              <a:t>Each provides the software designer with a foundation from which more sophisticated design methods can be applied. </a:t>
            </a:r>
          </a:p>
          <a:p>
            <a:pPr algn="just"/>
            <a:r>
              <a:rPr lang="en-US" dirty="0"/>
              <a:t>Each helps you define criteria that can be used to partition software into individual components, separate or data structure detail from a conceptual representation of the software, and establish uniform criteria that define the technical quality of a software design.</a:t>
            </a:r>
          </a:p>
        </p:txBody>
      </p:sp>
      <p:sp>
        <p:nvSpPr>
          <p:cNvPr id="4" name="Slide Number Placeholder 3"/>
          <p:cNvSpPr>
            <a:spLocks noGrp="1"/>
          </p:cNvSpPr>
          <p:nvPr>
            <p:ph type="sldNum" sz="quarter" idx="12"/>
          </p:nvPr>
        </p:nvSpPr>
        <p:spPr/>
        <p:txBody>
          <a:bodyPr/>
          <a:lstStyle/>
          <a:p>
            <a:fld id="{744B347F-5038-41A8-84D6-1416E88477ED}" type="slidenum">
              <a:rPr lang="en-US" smtClean="0"/>
              <a:t>28</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623346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Concepts (</a:t>
            </a:r>
            <a:r>
              <a:rPr lang="en-US" dirty="0" err="1"/>
              <a:t>Cnt’d</a:t>
            </a:r>
            <a:r>
              <a:rPr lang="en-US" dirty="0"/>
              <a:t>)</a:t>
            </a:r>
          </a:p>
        </p:txBody>
      </p:sp>
      <p:sp>
        <p:nvSpPr>
          <p:cNvPr id="3" name="Content Placeholder 2"/>
          <p:cNvSpPr>
            <a:spLocks noGrp="1"/>
          </p:cNvSpPr>
          <p:nvPr>
            <p:ph sz="quarter" idx="13"/>
          </p:nvPr>
        </p:nvSpPr>
        <p:spPr>
          <a:xfrm>
            <a:off x="578807" y="2459168"/>
            <a:ext cx="11034386" cy="3424107"/>
          </a:xfrm>
        </p:spPr>
        <p:txBody>
          <a:bodyPr/>
          <a:lstStyle/>
          <a:p>
            <a:r>
              <a:rPr lang="en-US" dirty="0"/>
              <a:t>M. A. Jackson once said: “The beginning of wisdom for a [software engineer] is to recognize the difference between getting a program to work, and getting it right.” </a:t>
            </a:r>
          </a:p>
          <a:p>
            <a:r>
              <a:rPr lang="en-US" dirty="0"/>
              <a:t>Fundamental software design concepts provide the necessary framework for “getting it right”.</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29</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3418569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0070C0"/>
                </a:solidFill>
              </a:rPr>
              <a:t>Analysis </a:t>
            </a:r>
          </a:p>
          <a:p>
            <a:pPr lvl="1">
              <a:buFont typeface="Wingdings" panose="05000000000000000000" pitchFamily="2" charset="2"/>
              <a:buChar char="Ø"/>
            </a:pPr>
            <a:r>
              <a:rPr lang="en-US" dirty="0">
                <a:solidFill>
                  <a:srgbClr val="0070C0"/>
                </a:solidFill>
              </a:rPr>
              <a:t>Functional Modelling</a:t>
            </a:r>
          </a:p>
          <a:p>
            <a:pPr lvl="1">
              <a:buFont typeface="Wingdings" panose="05000000000000000000" pitchFamily="2" charset="2"/>
              <a:buChar char="Ø"/>
            </a:pPr>
            <a:r>
              <a:rPr lang="en-US" dirty="0">
                <a:solidFill>
                  <a:srgbClr val="0070C0"/>
                </a:solidFill>
              </a:rPr>
              <a:t>Structural Modelling</a:t>
            </a:r>
          </a:p>
          <a:p>
            <a:pPr lvl="1">
              <a:buFont typeface="Wingdings" panose="05000000000000000000" pitchFamily="2" charset="2"/>
              <a:buChar char="Ø"/>
            </a:pPr>
            <a:r>
              <a:rPr lang="en-US" dirty="0">
                <a:solidFill>
                  <a:srgbClr val="0070C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279367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Abstraction</a:t>
            </a:r>
          </a:p>
        </p:txBody>
      </p:sp>
      <p:sp>
        <p:nvSpPr>
          <p:cNvPr id="3" name="Content Placeholder 2"/>
          <p:cNvSpPr>
            <a:spLocks noGrp="1"/>
          </p:cNvSpPr>
          <p:nvPr>
            <p:ph sz="quarter" idx="13"/>
          </p:nvPr>
        </p:nvSpPr>
        <p:spPr/>
        <p:txBody>
          <a:bodyPr>
            <a:normAutofit/>
          </a:bodyPr>
          <a:lstStyle/>
          <a:p>
            <a:pPr algn="just"/>
            <a:r>
              <a:rPr lang="en-US" dirty="0"/>
              <a:t>When you consider a modular solution to any problem, many levels of abstraction can be posed. </a:t>
            </a:r>
          </a:p>
          <a:p>
            <a:pPr algn="just"/>
            <a:r>
              <a:rPr lang="en-US" dirty="0"/>
              <a:t>At the highest level of abstraction, a solution is stated in broad terms using the language of the problem environment. At lower levels of abstraction, a more detailed description of the solution is provided.  Finally, at the </a:t>
            </a:r>
            <a:r>
              <a:rPr lang="en-US" dirty="0">
                <a:highlight>
                  <a:srgbClr val="FFFF00"/>
                </a:highlight>
              </a:rPr>
              <a:t>lowest level of abstraction</a:t>
            </a:r>
            <a:r>
              <a:rPr lang="en-US" dirty="0"/>
              <a:t>, </a:t>
            </a:r>
            <a:r>
              <a:rPr lang="en-US" dirty="0">
                <a:highlight>
                  <a:srgbClr val="FFFF00"/>
                </a:highlight>
              </a:rPr>
              <a:t>the solution is stated in a manner that can be directly implemented</a:t>
            </a:r>
            <a:r>
              <a:rPr lang="en-US" dirty="0"/>
              <a:t>.</a:t>
            </a:r>
          </a:p>
          <a:p>
            <a:pPr algn="just"/>
            <a:r>
              <a:rPr lang="en-US" dirty="0"/>
              <a:t>As different levels of abstraction are developed, you work to create both procedural and data abstractions. </a:t>
            </a:r>
          </a:p>
        </p:txBody>
      </p:sp>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120251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Abstraction (</a:t>
            </a:r>
            <a:r>
              <a:rPr lang="en-US" dirty="0" err="1"/>
              <a:t>Cnt’d</a:t>
            </a:r>
            <a:r>
              <a:rPr lang="en-US" dirty="0"/>
              <a:t>)</a:t>
            </a:r>
          </a:p>
        </p:txBody>
      </p:sp>
      <p:sp>
        <p:nvSpPr>
          <p:cNvPr id="3" name="Content Placeholder 2"/>
          <p:cNvSpPr>
            <a:spLocks noGrp="1"/>
          </p:cNvSpPr>
          <p:nvPr>
            <p:ph sz="quarter" idx="13"/>
          </p:nvPr>
        </p:nvSpPr>
        <p:spPr/>
        <p:txBody>
          <a:bodyPr>
            <a:normAutofit fontScale="92500" lnSpcReduction="10000"/>
          </a:bodyPr>
          <a:lstStyle/>
          <a:p>
            <a:pPr algn="just"/>
            <a:r>
              <a:rPr lang="en-US" dirty="0"/>
              <a:t>A </a:t>
            </a:r>
            <a:r>
              <a:rPr lang="en-US" i="1" dirty="0"/>
              <a:t>procedural abstraction </a:t>
            </a:r>
            <a:r>
              <a:rPr lang="en-US" dirty="0"/>
              <a:t>refers to a </a:t>
            </a:r>
            <a:r>
              <a:rPr lang="en-US" dirty="0">
                <a:highlight>
                  <a:srgbClr val="FFFF00"/>
                </a:highlight>
              </a:rPr>
              <a:t>sequence of instructions</a:t>
            </a:r>
            <a:r>
              <a:rPr lang="en-US" dirty="0"/>
              <a:t> that have a </a:t>
            </a:r>
            <a:r>
              <a:rPr lang="en-US" dirty="0">
                <a:highlight>
                  <a:srgbClr val="FFFF00"/>
                </a:highlight>
              </a:rPr>
              <a:t>specific and limited function</a:t>
            </a:r>
            <a:r>
              <a:rPr lang="en-US" dirty="0"/>
              <a:t>. The name of a procedural abstraction implies these functions, but specific details are suppressed. An example of a procedural abstraction would be the word </a:t>
            </a:r>
            <a:r>
              <a:rPr lang="en-US" i="1" dirty="0"/>
              <a:t>open </a:t>
            </a:r>
            <a:r>
              <a:rPr lang="en-US" dirty="0"/>
              <a:t>for a door. </a:t>
            </a:r>
            <a:r>
              <a:rPr lang="en-US" i="1" dirty="0"/>
              <a:t>Open </a:t>
            </a:r>
            <a:r>
              <a:rPr lang="en-US" dirty="0"/>
              <a:t>implies a long sequence of procedural steps (e.g., walk to the door, reach out and grasp knob, turn knob and pull door, step away from moving door, etc.).</a:t>
            </a:r>
          </a:p>
          <a:p>
            <a:pPr algn="just"/>
            <a:r>
              <a:rPr lang="en-US" dirty="0"/>
              <a:t>A </a:t>
            </a:r>
            <a:r>
              <a:rPr lang="en-US" i="1" dirty="0"/>
              <a:t>data abstraction </a:t>
            </a:r>
            <a:r>
              <a:rPr lang="en-US" dirty="0"/>
              <a:t>is a named </a:t>
            </a:r>
            <a:r>
              <a:rPr lang="en-US" dirty="0">
                <a:highlight>
                  <a:srgbClr val="FFFF00"/>
                </a:highlight>
              </a:rPr>
              <a:t>collection of data that describes a data object</a:t>
            </a:r>
            <a:r>
              <a:rPr lang="en-US" dirty="0"/>
              <a:t>. </a:t>
            </a:r>
          </a:p>
          <a:p>
            <a:pPr algn="just"/>
            <a:r>
              <a:rPr lang="en-US" dirty="0"/>
              <a:t>In the context of the procedural abstraction </a:t>
            </a:r>
            <a:r>
              <a:rPr lang="en-US" i="1" dirty="0"/>
              <a:t>open, </a:t>
            </a:r>
            <a:r>
              <a:rPr lang="en-US" dirty="0"/>
              <a:t>we can define a data abstraction called </a:t>
            </a:r>
            <a:r>
              <a:rPr lang="en-US" b="1" dirty="0"/>
              <a:t>door. </a:t>
            </a:r>
            <a:r>
              <a:rPr lang="en-US" dirty="0"/>
              <a:t>Like any data object, the data abstraction for </a:t>
            </a:r>
            <a:r>
              <a:rPr lang="en-US" b="1" dirty="0"/>
              <a:t>door </a:t>
            </a:r>
            <a:r>
              <a:rPr lang="en-US" dirty="0"/>
              <a:t>would encompass a set of attributes that describe the door (e.g., door type, swing direction, opening mechanism, weight, dimensions).</a:t>
            </a:r>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05122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Architecture </a:t>
            </a:r>
          </a:p>
        </p:txBody>
      </p:sp>
      <p:sp>
        <p:nvSpPr>
          <p:cNvPr id="3" name="Content Placeholder 2"/>
          <p:cNvSpPr>
            <a:spLocks noGrp="1"/>
          </p:cNvSpPr>
          <p:nvPr>
            <p:ph sz="quarter" idx="13"/>
          </p:nvPr>
        </p:nvSpPr>
        <p:spPr/>
        <p:txBody>
          <a:bodyPr>
            <a:normAutofit/>
          </a:bodyPr>
          <a:lstStyle/>
          <a:p>
            <a:pPr algn="just"/>
            <a:r>
              <a:rPr lang="en-US" dirty="0"/>
              <a:t>The </a:t>
            </a:r>
            <a:r>
              <a:rPr lang="en-US" dirty="0">
                <a:highlight>
                  <a:srgbClr val="FFFF00"/>
                </a:highlight>
              </a:rPr>
              <a:t>overall structure of the software</a:t>
            </a:r>
            <a:r>
              <a:rPr lang="en-US" dirty="0"/>
              <a:t> and the </a:t>
            </a:r>
            <a:r>
              <a:rPr lang="en-US" dirty="0">
                <a:highlight>
                  <a:srgbClr val="FFFF00"/>
                </a:highlight>
              </a:rPr>
              <a:t>ways</a:t>
            </a:r>
            <a:r>
              <a:rPr lang="en-US" dirty="0"/>
              <a:t> in which </a:t>
            </a:r>
            <a:r>
              <a:rPr lang="en-US" dirty="0">
                <a:highlight>
                  <a:srgbClr val="FFFF00"/>
                </a:highlight>
              </a:rPr>
              <a:t>that structure</a:t>
            </a:r>
            <a:r>
              <a:rPr lang="en-US" dirty="0"/>
              <a:t> </a:t>
            </a:r>
            <a:r>
              <a:rPr lang="en-US" dirty="0">
                <a:highlight>
                  <a:srgbClr val="FFFF00"/>
                </a:highlight>
              </a:rPr>
              <a:t>provides conceptual integrity</a:t>
            </a:r>
            <a:r>
              <a:rPr lang="en-US" dirty="0"/>
              <a:t> for a system.</a:t>
            </a:r>
          </a:p>
          <a:p>
            <a:pPr algn="just"/>
            <a:r>
              <a:rPr lang="en-US" dirty="0"/>
              <a:t>In its simplest form, architecture is the </a:t>
            </a:r>
            <a:r>
              <a:rPr lang="en-US" dirty="0">
                <a:highlight>
                  <a:srgbClr val="FFFF00"/>
                </a:highlight>
              </a:rPr>
              <a:t>structure</a:t>
            </a:r>
            <a:r>
              <a:rPr lang="en-US" dirty="0"/>
              <a:t> or organization </a:t>
            </a:r>
            <a:r>
              <a:rPr lang="en-US" dirty="0">
                <a:highlight>
                  <a:srgbClr val="FFFF00"/>
                </a:highlight>
              </a:rPr>
              <a:t>of program components </a:t>
            </a:r>
            <a:r>
              <a:rPr lang="en-US" dirty="0"/>
              <a:t>(modules), </a:t>
            </a:r>
            <a:r>
              <a:rPr lang="en-US" dirty="0">
                <a:highlight>
                  <a:srgbClr val="FFFF00"/>
                </a:highlight>
              </a:rPr>
              <a:t>the manner in which these components interact</a:t>
            </a:r>
            <a:r>
              <a:rPr lang="en-US" dirty="0"/>
              <a:t>, and </a:t>
            </a:r>
            <a:r>
              <a:rPr lang="en-US" dirty="0">
                <a:highlight>
                  <a:srgbClr val="FFFF00"/>
                </a:highlight>
              </a:rPr>
              <a:t>the structure of data that are used by the components</a:t>
            </a:r>
            <a:r>
              <a:rPr lang="en-US" dirty="0"/>
              <a:t>.</a:t>
            </a:r>
          </a:p>
          <a:p>
            <a:pPr algn="just"/>
            <a:r>
              <a:rPr lang="en-US" dirty="0"/>
              <a:t>In a broader sense, components can be generalized to represent major system elements and their interactions.</a:t>
            </a:r>
          </a:p>
        </p:txBody>
      </p:sp>
      <p:sp>
        <p:nvSpPr>
          <p:cNvPr id="4" name="Slide Number Placeholder 3"/>
          <p:cNvSpPr>
            <a:spLocks noGrp="1"/>
          </p:cNvSpPr>
          <p:nvPr>
            <p:ph type="sldNum" sz="quarter" idx="12"/>
          </p:nvPr>
        </p:nvSpPr>
        <p:spPr/>
        <p:txBody>
          <a:bodyPr/>
          <a:lstStyle/>
          <a:p>
            <a:fld id="{744B347F-5038-41A8-84D6-1416E88477ED}" type="slidenum">
              <a:rPr lang="en-US" smtClean="0"/>
              <a:t>32</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3402409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Architecture (</a:t>
            </a:r>
            <a:r>
              <a:rPr lang="en-US" dirty="0" err="1"/>
              <a:t>Cnt’d</a:t>
            </a:r>
            <a:r>
              <a:rPr lang="en-US" dirty="0"/>
              <a:t>) </a:t>
            </a:r>
          </a:p>
        </p:txBody>
      </p:sp>
      <p:sp>
        <p:nvSpPr>
          <p:cNvPr id="3" name="Content Placeholder 2"/>
          <p:cNvSpPr>
            <a:spLocks noGrp="1"/>
          </p:cNvSpPr>
          <p:nvPr>
            <p:ph sz="quarter" idx="13"/>
          </p:nvPr>
        </p:nvSpPr>
        <p:spPr>
          <a:xfrm>
            <a:off x="913774" y="2367092"/>
            <a:ext cx="10363826" cy="4225297"/>
          </a:xfrm>
        </p:spPr>
        <p:txBody>
          <a:bodyPr>
            <a:normAutofit lnSpcReduction="10000"/>
          </a:bodyPr>
          <a:lstStyle/>
          <a:p>
            <a:pPr algn="just"/>
            <a:r>
              <a:rPr lang="en-US" dirty="0"/>
              <a:t>One goal of software design is to derive an architectural rendering of a system. This rendering serves as a framework from which more detailed design activities are conducted. </a:t>
            </a:r>
          </a:p>
          <a:p>
            <a:pPr algn="just"/>
            <a:r>
              <a:rPr lang="en-US" dirty="0"/>
              <a:t>A set of properties that should be specified as part of an architectural design. </a:t>
            </a:r>
          </a:p>
          <a:p>
            <a:pPr lvl="1" algn="just"/>
            <a:r>
              <a:rPr lang="en-US" i="1" dirty="0">
                <a:highlight>
                  <a:srgbClr val="FFFF00"/>
                </a:highlight>
              </a:rPr>
              <a:t>Structural properties </a:t>
            </a:r>
            <a:r>
              <a:rPr lang="en-US" dirty="0"/>
              <a:t>define “the components of a system (e.g., modules, objects, filters) and the manner in which those components are packaged and interact with one another.” </a:t>
            </a:r>
          </a:p>
          <a:p>
            <a:pPr lvl="1" algn="just"/>
            <a:r>
              <a:rPr lang="en-US" i="1" dirty="0">
                <a:highlight>
                  <a:srgbClr val="FFFF00"/>
                </a:highlight>
              </a:rPr>
              <a:t>Extra-functional</a:t>
            </a:r>
            <a:r>
              <a:rPr lang="en-US" i="1" dirty="0"/>
              <a:t> properties </a:t>
            </a:r>
            <a:r>
              <a:rPr lang="en-US" dirty="0"/>
              <a:t>address </a:t>
            </a:r>
            <a:r>
              <a:rPr lang="en-US" b="1" dirty="0"/>
              <a:t>“</a:t>
            </a:r>
            <a:r>
              <a:rPr lang="en-US" dirty="0"/>
              <a:t>how the design architecture achieves requirements for performance, capacity, reliability, security, adaptability, and other system characteristics. </a:t>
            </a:r>
          </a:p>
          <a:p>
            <a:pPr lvl="1" algn="just"/>
            <a:r>
              <a:rPr lang="en-US" i="1" dirty="0">
                <a:highlight>
                  <a:srgbClr val="FFFF00"/>
                </a:highlight>
              </a:rPr>
              <a:t>Families of related systems </a:t>
            </a:r>
            <a:r>
              <a:rPr lang="en-US" b="1" dirty="0"/>
              <a:t>“</a:t>
            </a:r>
            <a:r>
              <a:rPr lang="en-US" dirty="0"/>
              <a:t>draw upon repeatable patterns that are commonly encountered in the design of families of similar systems.”</a:t>
            </a:r>
          </a:p>
          <a:p>
            <a:pPr algn="just"/>
            <a:r>
              <a:rPr lang="en-US" dirty="0"/>
              <a:t>Given the specification of these properties, the architectural design can be represented using one or more of a number of different models.</a:t>
            </a:r>
          </a:p>
        </p:txBody>
      </p:sp>
      <p:sp>
        <p:nvSpPr>
          <p:cNvPr id="4" name="Slide Number Placeholder 3"/>
          <p:cNvSpPr>
            <a:spLocks noGrp="1"/>
          </p:cNvSpPr>
          <p:nvPr>
            <p:ph type="sldNum" sz="quarter" idx="12"/>
          </p:nvPr>
        </p:nvSpPr>
        <p:spPr/>
        <p:txBody>
          <a:bodyPr/>
          <a:lstStyle/>
          <a:p>
            <a:fld id="{744B347F-5038-41A8-84D6-1416E88477ED}" type="slidenum">
              <a:rPr lang="en-US" smtClean="0"/>
              <a:t>33</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4144033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Patterns</a:t>
            </a:r>
          </a:p>
        </p:txBody>
      </p:sp>
      <p:sp>
        <p:nvSpPr>
          <p:cNvPr id="3" name="Content Placeholder 2"/>
          <p:cNvSpPr>
            <a:spLocks noGrp="1"/>
          </p:cNvSpPr>
          <p:nvPr>
            <p:ph sz="quarter" idx="13"/>
          </p:nvPr>
        </p:nvSpPr>
        <p:spPr>
          <a:xfrm>
            <a:off x="913774" y="2367092"/>
            <a:ext cx="10363826" cy="3881308"/>
          </a:xfrm>
        </p:spPr>
        <p:txBody>
          <a:bodyPr>
            <a:normAutofit lnSpcReduction="10000"/>
          </a:bodyPr>
          <a:lstStyle/>
          <a:p>
            <a:pPr algn="just"/>
            <a:r>
              <a:rPr lang="en-US" dirty="0"/>
              <a:t>A pattern is a named nugget of insight which conveys the essence of a proven solution to a recurring problem within a certain context amidst competing concerns”.</a:t>
            </a:r>
          </a:p>
          <a:p>
            <a:pPr algn="just"/>
            <a:r>
              <a:rPr lang="en-US" dirty="0">
                <a:highlight>
                  <a:srgbClr val="FFFF00"/>
                </a:highlight>
              </a:rPr>
              <a:t>A design pattern describes a design structure that solves a particular design problem within a specific context and amid “forces” that may have an impact on the manner in which the pattern is applied and used.</a:t>
            </a:r>
          </a:p>
          <a:p>
            <a:pPr algn="just"/>
            <a:r>
              <a:rPr lang="en-US" dirty="0"/>
              <a:t>The intent of each design pattern is to provide a description that enables a designer to determine </a:t>
            </a:r>
          </a:p>
          <a:p>
            <a:pPr marL="457200" lvl="1" indent="0" algn="just">
              <a:buNone/>
            </a:pPr>
            <a:r>
              <a:rPr lang="en-US" dirty="0"/>
              <a:t>(1) </a:t>
            </a:r>
            <a:r>
              <a:rPr lang="en-US" dirty="0">
                <a:highlight>
                  <a:srgbClr val="FFFF00"/>
                </a:highlight>
              </a:rPr>
              <a:t>whether the pattern is applicable to the current work,</a:t>
            </a:r>
            <a:r>
              <a:rPr lang="en-US" dirty="0"/>
              <a:t> </a:t>
            </a:r>
          </a:p>
          <a:p>
            <a:pPr marL="457200" lvl="1" indent="0" algn="just">
              <a:buNone/>
            </a:pPr>
            <a:r>
              <a:rPr lang="en-US" dirty="0"/>
              <a:t>(2) </a:t>
            </a:r>
            <a:r>
              <a:rPr lang="en-US" dirty="0">
                <a:highlight>
                  <a:srgbClr val="FFFF00"/>
                </a:highlight>
              </a:rPr>
              <a:t>whether the pattern can be reused and </a:t>
            </a:r>
          </a:p>
          <a:p>
            <a:pPr marL="457200" lvl="1" indent="0" algn="just">
              <a:buNone/>
            </a:pPr>
            <a:r>
              <a:rPr lang="en-US" dirty="0"/>
              <a:t>(3) </a:t>
            </a:r>
            <a:r>
              <a:rPr lang="en-US" dirty="0">
                <a:highlight>
                  <a:srgbClr val="FFFF00"/>
                </a:highlight>
              </a:rPr>
              <a:t>Whether the pattern can serve as a guide for developing a similar, but functionally or structurally different pattern</a:t>
            </a:r>
            <a:r>
              <a:rPr lang="en-US" dirty="0"/>
              <a:t>. </a:t>
            </a:r>
          </a:p>
        </p:txBody>
      </p:sp>
      <p:sp>
        <p:nvSpPr>
          <p:cNvPr id="4" name="Slide Number Placeholder 3"/>
          <p:cNvSpPr>
            <a:spLocks noGrp="1"/>
          </p:cNvSpPr>
          <p:nvPr>
            <p:ph type="sldNum" sz="quarter" idx="12"/>
          </p:nvPr>
        </p:nvSpPr>
        <p:spPr/>
        <p:txBody>
          <a:bodyPr/>
          <a:lstStyle/>
          <a:p>
            <a:fld id="{744B347F-5038-41A8-84D6-1416E88477ED}" type="slidenum">
              <a:rPr lang="en-US" smtClean="0"/>
              <a:t>34</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262646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Separation of Concerns</a:t>
            </a:r>
          </a:p>
        </p:txBody>
      </p:sp>
      <p:sp>
        <p:nvSpPr>
          <p:cNvPr id="3" name="Content Placeholder 2"/>
          <p:cNvSpPr>
            <a:spLocks noGrp="1"/>
          </p:cNvSpPr>
          <p:nvPr>
            <p:ph sz="quarter" idx="13"/>
          </p:nvPr>
        </p:nvSpPr>
        <p:spPr>
          <a:xfrm>
            <a:off x="913774" y="2367092"/>
            <a:ext cx="10363826" cy="3998874"/>
          </a:xfrm>
        </p:spPr>
        <p:txBody>
          <a:bodyPr>
            <a:normAutofit fontScale="92500" lnSpcReduction="20000"/>
          </a:bodyPr>
          <a:lstStyle/>
          <a:p>
            <a:pPr algn="just"/>
            <a:r>
              <a:rPr lang="en-US" i="1" dirty="0"/>
              <a:t>Separation of concerns </a:t>
            </a:r>
            <a:r>
              <a:rPr lang="en-US" dirty="0"/>
              <a:t>is a design concept that suggests that </a:t>
            </a:r>
            <a:r>
              <a:rPr lang="en-US" dirty="0">
                <a:highlight>
                  <a:srgbClr val="FFFF00"/>
                </a:highlight>
              </a:rPr>
              <a:t>any complex problem can be more easily handled if it is subdivided into pieces</a:t>
            </a:r>
            <a:r>
              <a:rPr lang="en-US" dirty="0"/>
              <a:t> that can each be </a:t>
            </a:r>
            <a:r>
              <a:rPr lang="en-US" dirty="0">
                <a:highlight>
                  <a:srgbClr val="FFFF00"/>
                </a:highlight>
              </a:rPr>
              <a:t>solved and/or optimized independently</a:t>
            </a:r>
            <a:r>
              <a:rPr lang="en-US" dirty="0"/>
              <a:t>. </a:t>
            </a:r>
          </a:p>
          <a:p>
            <a:pPr algn="just"/>
            <a:r>
              <a:rPr lang="en-US" dirty="0"/>
              <a:t>A </a:t>
            </a:r>
            <a:r>
              <a:rPr lang="en-US" i="1" dirty="0"/>
              <a:t>concern </a:t>
            </a:r>
            <a:r>
              <a:rPr lang="en-US" dirty="0"/>
              <a:t>is a feature or behavior that is specified as part of the requirements model for the software. </a:t>
            </a:r>
          </a:p>
          <a:p>
            <a:pPr algn="just"/>
            <a:r>
              <a:rPr lang="en-US" dirty="0"/>
              <a:t>By separating concerns into smaller, and therefore more manageable pieces, a problem takes less effort and time to solve.</a:t>
            </a:r>
          </a:p>
          <a:p>
            <a:pPr algn="just"/>
            <a:r>
              <a:rPr lang="en-US" dirty="0"/>
              <a:t>It follows that the perceived complexity of two problems when they are combined is often greater than the sum of the perceived complexity when each is taken separately. </a:t>
            </a:r>
          </a:p>
          <a:p>
            <a:pPr algn="just"/>
            <a:r>
              <a:rPr lang="en-US" dirty="0"/>
              <a:t>This leads to a </a:t>
            </a:r>
            <a:r>
              <a:rPr lang="en-US" dirty="0">
                <a:highlight>
                  <a:srgbClr val="FFFF00"/>
                </a:highlight>
              </a:rPr>
              <a:t>divide-and-conquer strategy</a:t>
            </a:r>
            <a:r>
              <a:rPr lang="en-US" dirty="0"/>
              <a:t>—it’s easier to solve a complex problem when you break it into manageable pieces. This has important implications with regard to software modularity. </a:t>
            </a:r>
          </a:p>
          <a:p>
            <a:pPr algn="just"/>
            <a:r>
              <a:rPr lang="en-US" dirty="0"/>
              <a:t>Separation of concerns is manifested in other related design concepts: modularity, aspects, functional independence, and refinement. </a:t>
            </a:r>
          </a:p>
        </p:txBody>
      </p:sp>
      <p:sp>
        <p:nvSpPr>
          <p:cNvPr id="4" name="Slide Number Placeholder 3"/>
          <p:cNvSpPr>
            <a:spLocks noGrp="1"/>
          </p:cNvSpPr>
          <p:nvPr>
            <p:ph type="sldNum" sz="quarter" idx="12"/>
          </p:nvPr>
        </p:nvSpPr>
        <p:spPr/>
        <p:txBody>
          <a:bodyPr/>
          <a:lstStyle/>
          <a:p>
            <a:fld id="{744B347F-5038-41A8-84D6-1416E88477ED}" type="slidenum">
              <a:rPr lang="en-US" smtClean="0"/>
              <a:t>35</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678189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Modularity </a:t>
            </a:r>
          </a:p>
        </p:txBody>
      </p:sp>
      <p:sp>
        <p:nvSpPr>
          <p:cNvPr id="3" name="Content Placeholder 2"/>
          <p:cNvSpPr>
            <a:spLocks noGrp="1"/>
          </p:cNvSpPr>
          <p:nvPr>
            <p:ph sz="quarter" idx="13"/>
          </p:nvPr>
        </p:nvSpPr>
        <p:spPr/>
        <p:txBody>
          <a:bodyPr>
            <a:normAutofit fontScale="85000" lnSpcReduction="20000"/>
          </a:bodyPr>
          <a:lstStyle/>
          <a:p>
            <a:pPr algn="just"/>
            <a:r>
              <a:rPr lang="en-US" dirty="0"/>
              <a:t>Is the most common manifestation of separation of concerns. </a:t>
            </a:r>
          </a:p>
          <a:p>
            <a:pPr algn="just"/>
            <a:r>
              <a:rPr lang="en-US" dirty="0"/>
              <a:t>Software is divided into separately named and addressable components, sometimes called </a:t>
            </a:r>
            <a:r>
              <a:rPr lang="en-US" i="1" dirty="0"/>
              <a:t>modules, </a:t>
            </a:r>
            <a:r>
              <a:rPr lang="en-US" dirty="0"/>
              <a:t>that are integrated to satisfy problem requirements.</a:t>
            </a:r>
          </a:p>
          <a:p>
            <a:pPr algn="just"/>
            <a:r>
              <a:rPr lang="en-US" dirty="0"/>
              <a:t>It has been stated that “modularity is the single attribute of software that allows a program to be intellectually manageable” .</a:t>
            </a:r>
          </a:p>
          <a:p>
            <a:pPr algn="just"/>
            <a:r>
              <a:rPr lang="en-US" dirty="0"/>
              <a:t>Monolithic software (i.e., a large program composed of a single module) cannot be easily grasped by a software engineer. The number of control paths, span of reference, number of variables, and overall complexity would make understanding close to impossible. </a:t>
            </a:r>
          </a:p>
          <a:p>
            <a:pPr algn="just"/>
            <a:r>
              <a:rPr lang="en-US" dirty="0"/>
              <a:t>In almost all instances, you should break the design into many modules, hoping to make understanding easier and, as a consequence, reduce the cost required to build the software.</a:t>
            </a:r>
          </a:p>
        </p:txBody>
      </p:sp>
      <p:sp>
        <p:nvSpPr>
          <p:cNvPr id="4" name="Slide Number Placeholder 3"/>
          <p:cNvSpPr>
            <a:spLocks noGrp="1"/>
          </p:cNvSpPr>
          <p:nvPr>
            <p:ph type="sldNum" sz="quarter" idx="12"/>
          </p:nvPr>
        </p:nvSpPr>
        <p:spPr/>
        <p:txBody>
          <a:bodyPr/>
          <a:lstStyle/>
          <a:p>
            <a:fld id="{744B347F-5038-41A8-84D6-1416E88477ED}" type="slidenum">
              <a:rPr lang="en-US" smtClean="0"/>
              <a:t>36</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80729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Modularity (</a:t>
            </a:r>
            <a:r>
              <a:rPr lang="en-US" dirty="0" err="1"/>
              <a:t>Cnt’d</a:t>
            </a:r>
            <a:r>
              <a:rPr lang="en-US" dirty="0"/>
              <a:t>)</a:t>
            </a:r>
          </a:p>
        </p:txBody>
      </p:sp>
      <p:sp>
        <p:nvSpPr>
          <p:cNvPr id="3" name="Content Placeholder 2"/>
          <p:cNvSpPr>
            <a:spLocks noGrp="1"/>
          </p:cNvSpPr>
          <p:nvPr>
            <p:ph sz="quarter" idx="13"/>
          </p:nvPr>
        </p:nvSpPr>
        <p:spPr/>
        <p:txBody>
          <a:bodyPr/>
          <a:lstStyle/>
          <a:p>
            <a:r>
              <a:rPr lang="en-US" dirty="0"/>
              <a:t>Recalling our discussion of separation of concerns, it is possible to conclude that if you subdivide software indefinitely the effort required to develop it will become negligibly small! </a:t>
            </a:r>
          </a:p>
          <a:p>
            <a:r>
              <a:rPr lang="en-US" dirty="0"/>
              <a:t>Unfortunately, other forces come into play, causing this conclusion to be (sadly) invalid. </a:t>
            </a:r>
          </a:p>
          <a:p>
            <a:r>
              <a:rPr lang="en-US" dirty="0"/>
              <a:t>The effort (cost) to develop an individual software module does decrease as the total number of modules increases. </a:t>
            </a: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37</a:t>
            </a:fld>
            <a:endParaRPr lang="en-US"/>
          </a:p>
        </p:txBody>
      </p:sp>
      <p:sp>
        <p:nvSpPr>
          <p:cNvPr id="6"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890305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38</a:t>
            </a:fld>
            <a:endParaRPr lang="en-US"/>
          </a:p>
        </p:txBody>
      </p:sp>
      <p:pic>
        <p:nvPicPr>
          <p:cNvPr id="5" name="Picture 4"/>
          <p:cNvPicPr>
            <a:picLocks noChangeAspect="1"/>
          </p:cNvPicPr>
          <p:nvPr/>
        </p:nvPicPr>
        <p:blipFill>
          <a:blip r:embed="rId2"/>
          <a:stretch>
            <a:fillRect/>
          </a:stretch>
        </p:blipFill>
        <p:spPr>
          <a:xfrm>
            <a:off x="571500" y="523875"/>
            <a:ext cx="11049000" cy="5810250"/>
          </a:xfrm>
          <a:prstGeom prst="rect">
            <a:avLst/>
          </a:prstGeom>
        </p:spPr>
      </p:pic>
      <p:sp>
        <p:nvSpPr>
          <p:cNvPr id="7"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figure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431904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Modularity (</a:t>
            </a:r>
            <a:r>
              <a:rPr lang="en-US" dirty="0" err="1"/>
              <a:t>Cnt’d</a:t>
            </a:r>
            <a:r>
              <a:rPr lang="en-US" dirty="0"/>
              <a:t>)</a:t>
            </a:r>
          </a:p>
        </p:txBody>
      </p:sp>
      <p:sp>
        <p:nvSpPr>
          <p:cNvPr id="3" name="Content Placeholder 2"/>
          <p:cNvSpPr>
            <a:spLocks noGrp="1"/>
          </p:cNvSpPr>
          <p:nvPr>
            <p:ph sz="quarter" idx="13"/>
          </p:nvPr>
        </p:nvSpPr>
        <p:spPr>
          <a:xfrm>
            <a:off x="913774" y="2367092"/>
            <a:ext cx="10363826" cy="3881308"/>
          </a:xfrm>
        </p:spPr>
        <p:txBody>
          <a:bodyPr>
            <a:normAutofit fontScale="92500" lnSpcReduction="10000"/>
          </a:bodyPr>
          <a:lstStyle/>
          <a:p>
            <a:r>
              <a:rPr lang="en-US" dirty="0"/>
              <a:t>Given the same set of requirements, more modules means smaller individual size. However, as the number of modules grows, the effort (cost) associated with integrating the modules also grows. </a:t>
            </a:r>
          </a:p>
          <a:p>
            <a:r>
              <a:rPr lang="en-US" dirty="0"/>
              <a:t>There is a number, </a:t>
            </a:r>
            <a:r>
              <a:rPr lang="en-US" i="1" dirty="0"/>
              <a:t>M, </a:t>
            </a:r>
            <a:r>
              <a:rPr lang="en-US" dirty="0"/>
              <a:t>of modules that would result in minimum development cost, but we do not have the necessary sophistication to predict </a:t>
            </a:r>
            <a:r>
              <a:rPr lang="en-US" i="1" dirty="0"/>
              <a:t>M </a:t>
            </a:r>
            <a:r>
              <a:rPr lang="en-US" dirty="0"/>
              <a:t>with assurance.</a:t>
            </a:r>
          </a:p>
          <a:p>
            <a:r>
              <a:rPr lang="en-US" dirty="0"/>
              <a:t>You should modularize, but care should be taken to stay in the vicinity of </a:t>
            </a:r>
            <a:r>
              <a:rPr lang="en-US" i="1" dirty="0"/>
              <a:t>M. </a:t>
            </a:r>
          </a:p>
          <a:p>
            <a:r>
              <a:rPr lang="en-US" dirty="0" err="1"/>
              <a:t>Undermodularity</a:t>
            </a:r>
            <a:r>
              <a:rPr lang="en-US" dirty="0"/>
              <a:t> or </a:t>
            </a:r>
            <a:r>
              <a:rPr lang="en-US" dirty="0" err="1"/>
              <a:t>overmodularity</a:t>
            </a:r>
            <a:r>
              <a:rPr lang="en-US" dirty="0"/>
              <a:t> should be avoided.</a:t>
            </a:r>
          </a:p>
          <a:p>
            <a:pPr algn="just"/>
            <a:r>
              <a:rPr lang="en-US" dirty="0"/>
              <a:t>You modularize a design (and the resulting program) so that development can be more easily planned; software increments can be defined and delivered; changes can be more easily accommodated; testing and debugging can be conducted more efficiently, and long-term maintenance can be conducted without serious side effects.</a:t>
            </a:r>
          </a:p>
        </p:txBody>
      </p:sp>
      <p:sp>
        <p:nvSpPr>
          <p:cNvPr id="4" name="Slide Number Placeholder 3"/>
          <p:cNvSpPr>
            <a:spLocks noGrp="1"/>
          </p:cNvSpPr>
          <p:nvPr>
            <p:ph type="sldNum" sz="quarter" idx="12"/>
          </p:nvPr>
        </p:nvSpPr>
        <p:spPr/>
        <p:txBody>
          <a:bodyPr/>
          <a:lstStyle/>
          <a:p>
            <a:fld id="{744B347F-5038-41A8-84D6-1416E88477ED}" type="slidenum">
              <a:rPr lang="en-US" smtClean="0"/>
              <a:t>39</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309776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B050"/>
                </a:solidFill>
              </a:rPr>
              <a:t>Design</a:t>
            </a:r>
            <a:r>
              <a:rPr lang="en-US" dirty="0">
                <a:solidFill>
                  <a:srgbClr val="0070C0"/>
                </a:solidFill>
              </a:rPr>
              <a:t>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070106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marL="0" indent="0" algn="ctr">
              <a:buNone/>
            </a:pPr>
            <a:r>
              <a:rPr lang="en-US" sz="3000" dirty="0"/>
              <a:t>The concept of modularity leads you to a fundamental question: “How do I decompose a software solution to obtain the best set of modules?” </a:t>
            </a:r>
          </a:p>
        </p:txBody>
      </p:sp>
      <p:sp>
        <p:nvSpPr>
          <p:cNvPr id="4" name="Slide Number Placeholder 3"/>
          <p:cNvSpPr>
            <a:spLocks noGrp="1"/>
          </p:cNvSpPr>
          <p:nvPr>
            <p:ph type="sldNum" sz="quarter" idx="12"/>
          </p:nvPr>
        </p:nvSpPr>
        <p:spPr/>
        <p:txBody>
          <a:bodyPr/>
          <a:lstStyle/>
          <a:p>
            <a:fld id="{744B347F-5038-41A8-84D6-1416E88477ED}" type="slidenum">
              <a:rPr lang="en-US" smtClean="0"/>
              <a:t>40</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4171439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Information Hiding</a:t>
            </a:r>
          </a:p>
        </p:txBody>
      </p:sp>
      <p:sp>
        <p:nvSpPr>
          <p:cNvPr id="3" name="Content Placeholder 2"/>
          <p:cNvSpPr>
            <a:spLocks noGrp="1"/>
          </p:cNvSpPr>
          <p:nvPr>
            <p:ph sz="quarter" idx="13"/>
          </p:nvPr>
        </p:nvSpPr>
        <p:spPr/>
        <p:txBody>
          <a:bodyPr>
            <a:normAutofit/>
          </a:bodyPr>
          <a:lstStyle/>
          <a:p>
            <a:pPr algn="just"/>
            <a:r>
              <a:rPr lang="en-US" dirty="0"/>
              <a:t>The principle of </a:t>
            </a:r>
            <a:r>
              <a:rPr lang="en-US" i="1" dirty="0"/>
              <a:t>information hiding </a:t>
            </a:r>
            <a:r>
              <a:rPr lang="en-US" dirty="0"/>
              <a:t>suggests that modules be “characterized by design decisions that (each) hides from all others.” </a:t>
            </a:r>
          </a:p>
          <a:p>
            <a:pPr algn="just"/>
            <a:r>
              <a:rPr lang="en-US" dirty="0"/>
              <a:t>In other words, modules should be specified and designed so that information (algorithms and data) contained within a module is </a:t>
            </a:r>
            <a:r>
              <a:rPr lang="en-US" dirty="0">
                <a:highlight>
                  <a:srgbClr val="FFFF00"/>
                </a:highlight>
              </a:rPr>
              <a:t>inaccessible to other modules </a:t>
            </a:r>
            <a:r>
              <a:rPr lang="en-US" dirty="0"/>
              <a:t>that have </a:t>
            </a:r>
            <a:r>
              <a:rPr lang="en-US" dirty="0">
                <a:highlight>
                  <a:srgbClr val="FFFF00"/>
                </a:highlight>
              </a:rPr>
              <a:t>no need for such</a:t>
            </a:r>
            <a:br>
              <a:rPr lang="en-US" dirty="0">
                <a:highlight>
                  <a:srgbClr val="FFFF00"/>
                </a:highlight>
              </a:rPr>
            </a:br>
            <a:r>
              <a:rPr lang="en-US" dirty="0">
                <a:highlight>
                  <a:srgbClr val="FFFF00"/>
                </a:highlight>
              </a:rPr>
              <a:t>information.</a:t>
            </a:r>
          </a:p>
          <a:p>
            <a:pPr algn="just"/>
            <a:r>
              <a:rPr lang="en-US" dirty="0"/>
              <a:t>Hiding implies that effective modularity can be achieved by defining a set of independent modules that communicate with one another only that information necessary to achieve software function. </a:t>
            </a:r>
          </a:p>
        </p:txBody>
      </p:sp>
      <p:sp>
        <p:nvSpPr>
          <p:cNvPr id="4" name="Slide Number Placeholder 3"/>
          <p:cNvSpPr>
            <a:spLocks noGrp="1"/>
          </p:cNvSpPr>
          <p:nvPr>
            <p:ph type="sldNum" sz="quarter" idx="12"/>
          </p:nvPr>
        </p:nvSpPr>
        <p:spPr/>
        <p:txBody>
          <a:bodyPr/>
          <a:lstStyle/>
          <a:p>
            <a:fld id="{744B347F-5038-41A8-84D6-1416E88477ED}" type="slidenum">
              <a:rPr lang="en-US" smtClean="0"/>
              <a:t>41</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089993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Information Hiding (</a:t>
            </a:r>
            <a:r>
              <a:rPr lang="en-US" dirty="0" err="1"/>
              <a:t>Cnt’d</a:t>
            </a:r>
            <a:r>
              <a:rPr lang="en-US" dirty="0"/>
              <a:t>)</a:t>
            </a:r>
          </a:p>
        </p:txBody>
      </p:sp>
      <p:sp>
        <p:nvSpPr>
          <p:cNvPr id="3" name="Content Placeholder 2"/>
          <p:cNvSpPr>
            <a:spLocks noGrp="1"/>
          </p:cNvSpPr>
          <p:nvPr>
            <p:ph sz="quarter" idx="13"/>
          </p:nvPr>
        </p:nvSpPr>
        <p:spPr/>
        <p:txBody>
          <a:bodyPr>
            <a:normAutofit/>
          </a:bodyPr>
          <a:lstStyle/>
          <a:p>
            <a:pPr algn="just"/>
            <a:r>
              <a:rPr lang="en-US" dirty="0"/>
              <a:t>Abstraction helps to define the procedural (or informational) entities that make up the software. </a:t>
            </a:r>
          </a:p>
          <a:p>
            <a:pPr algn="just"/>
            <a:r>
              <a:rPr lang="en-US" dirty="0"/>
              <a:t>Hiding defines and enforces access constraints to both procedural detail within a module and</a:t>
            </a:r>
            <a:br>
              <a:rPr lang="en-US" dirty="0"/>
            </a:br>
            <a:r>
              <a:rPr lang="en-US" dirty="0"/>
              <a:t>any local data structure used by the module.</a:t>
            </a:r>
          </a:p>
          <a:p>
            <a:pPr algn="just"/>
            <a:r>
              <a:rPr lang="en-US" dirty="0"/>
              <a:t>The use of information hiding as a design criterion for modular systems provides the greatest benefits when </a:t>
            </a:r>
            <a:r>
              <a:rPr lang="en-US" dirty="0">
                <a:highlight>
                  <a:srgbClr val="FFFF00"/>
                </a:highlight>
              </a:rPr>
              <a:t>modifications are required </a:t>
            </a:r>
            <a:r>
              <a:rPr lang="en-US" dirty="0"/>
              <a:t>during </a:t>
            </a:r>
            <a:r>
              <a:rPr lang="en-US" dirty="0">
                <a:highlight>
                  <a:srgbClr val="FFFF00"/>
                </a:highlight>
              </a:rPr>
              <a:t>testing</a:t>
            </a:r>
            <a:r>
              <a:rPr lang="en-US" dirty="0"/>
              <a:t> and later during </a:t>
            </a:r>
            <a:r>
              <a:rPr lang="en-US" dirty="0">
                <a:highlight>
                  <a:srgbClr val="FFFF00"/>
                </a:highlight>
              </a:rPr>
              <a:t>software maintenance</a:t>
            </a:r>
            <a:r>
              <a:rPr lang="en-US" dirty="0"/>
              <a:t>. </a:t>
            </a:r>
          </a:p>
          <a:p>
            <a:pPr algn="just"/>
            <a:r>
              <a:rPr lang="en-US" dirty="0"/>
              <a:t>Because most data and procedural detail are hidden from other parts of the software, inadvertent errors introduced during modification are less likely to propagate to other locations within the software.</a:t>
            </a:r>
          </a:p>
        </p:txBody>
      </p:sp>
      <p:sp>
        <p:nvSpPr>
          <p:cNvPr id="4" name="Slide Number Placeholder 3"/>
          <p:cNvSpPr>
            <a:spLocks noGrp="1"/>
          </p:cNvSpPr>
          <p:nvPr>
            <p:ph type="sldNum" sz="quarter" idx="12"/>
          </p:nvPr>
        </p:nvSpPr>
        <p:spPr/>
        <p:txBody>
          <a:bodyPr/>
          <a:lstStyle/>
          <a:p>
            <a:fld id="{744B347F-5038-41A8-84D6-1416E88477ED}" type="slidenum">
              <a:rPr lang="en-US" smtClean="0"/>
              <a:t>42</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696913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Functional Independence</a:t>
            </a:r>
          </a:p>
        </p:txBody>
      </p:sp>
      <p:sp>
        <p:nvSpPr>
          <p:cNvPr id="3" name="Content Placeholder 2"/>
          <p:cNvSpPr>
            <a:spLocks noGrp="1"/>
          </p:cNvSpPr>
          <p:nvPr>
            <p:ph sz="quarter" idx="13"/>
          </p:nvPr>
        </p:nvSpPr>
        <p:spPr>
          <a:xfrm>
            <a:off x="913774" y="2367092"/>
            <a:ext cx="10363826" cy="4286257"/>
          </a:xfrm>
        </p:spPr>
        <p:txBody>
          <a:bodyPr>
            <a:normAutofit fontScale="92500" lnSpcReduction="20000"/>
          </a:bodyPr>
          <a:lstStyle/>
          <a:p>
            <a:pPr algn="just"/>
            <a:r>
              <a:rPr lang="en-US" dirty="0"/>
              <a:t>Is a direct outgrowth of separation of concerns, modularity, and the concepts of abstraction and information hiding.</a:t>
            </a:r>
          </a:p>
          <a:p>
            <a:pPr algn="just"/>
            <a:r>
              <a:rPr lang="en-US" dirty="0"/>
              <a:t>Is achieved by developing modules with “single minded” function and an “aversion” to excessive interaction with other modules.</a:t>
            </a:r>
          </a:p>
          <a:p>
            <a:pPr algn="just"/>
            <a:r>
              <a:rPr lang="en-US" dirty="0"/>
              <a:t>You should design software so that each module addresses a specific subset of requirements and has a simple interface when viewed from other parts of the program structure. </a:t>
            </a:r>
          </a:p>
          <a:p>
            <a:pPr algn="just"/>
            <a:r>
              <a:rPr lang="en-US" dirty="0"/>
              <a:t>It is fair to ask why independence is important. Software with effective modularity, that is, independent modules, is easier to develop because function can be compartmentalized and interfaces are simplified.</a:t>
            </a:r>
          </a:p>
          <a:p>
            <a:pPr algn="just"/>
            <a:r>
              <a:rPr lang="en-US" dirty="0"/>
              <a:t>Independent modules are easier to maintain (and test) because secondary effects caused by design or code modification are limited, error propagation is reduced, and reusable modules are possible. </a:t>
            </a:r>
          </a:p>
          <a:p>
            <a:pPr algn="just"/>
            <a:r>
              <a:rPr lang="en-US" dirty="0"/>
              <a:t>To summarize, functional independence is a key to good design, and design is the key to software quality.</a:t>
            </a:r>
          </a:p>
        </p:txBody>
      </p:sp>
      <p:sp>
        <p:nvSpPr>
          <p:cNvPr id="4" name="Slide Number Placeholder 3"/>
          <p:cNvSpPr>
            <a:spLocks noGrp="1"/>
          </p:cNvSpPr>
          <p:nvPr>
            <p:ph type="sldNum" sz="quarter" idx="12"/>
          </p:nvPr>
        </p:nvSpPr>
        <p:spPr/>
        <p:txBody>
          <a:bodyPr/>
          <a:lstStyle/>
          <a:p>
            <a:fld id="{744B347F-5038-41A8-84D6-1416E88477ED}" type="slidenum">
              <a:rPr lang="en-US" smtClean="0"/>
              <a:t>43</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193826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Functional Independence (</a:t>
            </a:r>
            <a:r>
              <a:rPr lang="en-US" dirty="0" err="1"/>
              <a:t>Cnt’d</a:t>
            </a:r>
            <a:r>
              <a:rPr lang="en-US" dirty="0"/>
              <a:t>)</a:t>
            </a:r>
          </a:p>
        </p:txBody>
      </p:sp>
      <p:sp>
        <p:nvSpPr>
          <p:cNvPr id="3" name="Content Placeholder 2"/>
          <p:cNvSpPr>
            <a:spLocks noGrp="1"/>
          </p:cNvSpPr>
          <p:nvPr>
            <p:ph sz="quarter" idx="13"/>
          </p:nvPr>
        </p:nvSpPr>
        <p:spPr>
          <a:xfrm>
            <a:off x="913774" y="2367092"/>
            <a:ext cx="10363826" cy="4163248"/>
          </a:xfrm>
        </p:spPr>
        <p:txBody>
          <a:bodyPr>
            <a:normAutofit fontScale="85000" lnSpcReduction="10000"/>
          </a:bodyPr>
          <a:lstStyle/>
          <a:p>
            <a:pPr algn="just"/>
            <a:r>
              <a:rPr lang="en-US" dirty="0"/>
              <a:t>Independence is assessed using two qualitative criteria: cohesion and coupling. </a:t>
            </a:r>
            <a:r>
              <a:rPr lang="en-US" i="1" dirty="0">
                <a:solidFill>
                  <a:srgbClr val="00B050"/>
                </a:solidFill>
              </a:rPr>
              <a:t>Cohesion</a:t>
            </a:r>
            <a:r>
              <a:rPr lang="en-US" i="1" dirty="0"/>
              <a:t> </a:t>
            </a:r>
            <a:r>
              <a:rPr lang="en-US" dirty="0"/>
              <a:t>is an indication of the relative functional strength of a module. </a:t>
            </a:r>
            <a:r>
              <a:rPr lang="en-US" i="1" dirty="0">
                <a:solidFill>
                  <a:srgbClr val="00B050"/>
                </a:solidFill>
              </a:rPr>
              <a:t>Coupling</a:t>
            </a:r>
            <a:r>
              <a:rPr lang="en-US" i="1" dirty="0"/>
              <a:t> </a:t>
            </a:r>
            <a:r>
              <a:rPr lang="en-US" dirty="0"/>
              <a:t>is an indication of the relative interdependence among modules.</a:t>
            </a:r>
          </a:p>
          <a:p>
            <a:pPr algn="just"/>
            <a:r>
              <a:rPr lang="en-US" dirty="0">
                <a:highlight>
                  <a:srgbClr val="FFFF00"/>
                </a:highlight>
              </a:rPr>
              <a:t>Cohesion is a natural extension of the information-hiding concept</a:t>
            </a:r>
            <a:r>
              <a:rPr lang="en-US" dirty="0"/>
              <a:t>. A cohesive module performs a </a:t>
            </a:r>
            <a:r>
              <a:rPr lang="en-US" dirty="0">
                <a:highlight>
                  <a:srgbClr val="FFFF00"/>
                </a:highlight>
              </a:rPr>
              <a:t>single task</a:t>
            </a:r>
            <a:r>
              <a:rPr lang="en-US" dirty="0"/>
              <a:t>, </a:t>
            </a:r>
            <a:r>
              <a:rPr lang="en-US" dirty="0">
                <a:highlight>
                  <a:srgbClr val="FFFF00"/>
                </a:highlight>
              </a:rPr>
              <a:t>requiring little interaction with other components </a:t>
            </a:r>
            <a:r>
              <a:rPr lang="en-US" dirty="0"/>
              <a:t>in other parts of a program. Stated simply, a cohesive module should (ideally) </a:t>
            </a:r>
            <a:r>
              <a:rPr lang="en-US" dirty="0">
                <a:highlight>
                  <a:srgbClr val="FFFF00"/>
                </a:highlight>
              </a:rPr>
              <a:t>do just one thing</a:t>
            </a:r>
            <a:r>
              <a:rPr lang="en-US" dirty="0"/>
              <a:t>. Although </a:t>
            </a:r>
            <a:r>
              <a:rPr lang="en-US" u="sng" dirty="0"/>
              <a:t>you should always strive for high cohesion </a:t>
            </a:r>
            <a:r>
              <a:rPr lang="en-US" dirty="0"/>
              <a:t>(i.e., single-mindedness), it is often necessary and advisable to have a software component perform multiple functions. However, “schizophrenic” components (modules that perform many unrelated functions) are to be avoided if a good design is to be achieved.</a:t>
            </a:r>
          </a:p>
          <a:p>
            <a:pPr algn="just"/>
            <a:r>
              <a:rPr lang="en-US" dirty="0">
                <a:highlight>
                  <a:srgbClr val="FFFF00"/>
                </a:highlight>
              </a:rPr>
              <a:t>Coupling</a:t>
            </a:r>
            <a:r>
              <a:rPr lang="en-US" dirty="0"/>
              <a:t> is an indication of </a:t>
            </a:r>
            <a:r>
              <a:rPr lang="en-US" dirty="0">
                <a:highlight>
                  <a:srgbClr val="FFFF00"/>
                </a:highlight>
              </a:rPr>
              <a:t>interconnection among modules </a:t>
            </a:r>
            <a:r>
              <a:rPr lang="en-US" dirty="0"/>
              <a:t>in a software structure. Coupling depends on the interface complexity between modules, the point at which entry or reference is made to a module, and what data pass across the interface. In software design, </a:t>
            </a:r>
            <a:r>
              <a:rPr lang="en-US" u="sng" dirty="0"/>
              <a:t>you should strive for the lowest possible coupling</a:t>
            </a:r>
            <a:r>
              <a:rPr lang="en-US" dirty="0"/>
              <a:t>. Simple connectivity among modules results in software that is easier to understand and less prone to a “ripple effect”, caused when errors occur at one location and propagate throughout a system.</a:t>
            </a:r>
          </a:p>
        </p:txBody>
      </p:sp>
      <p:sp>
        <p:nvSpPr>
          <p:cNvPr id="4" name="Slide Number Placeholder 3"/>
          <p:cNvSpPr>
            <a:spLocks noGrp="1"/>
          </p:cNvSpPr>
          <p:nvPr>
            <p:ph type="sldNum" sz="quarter" idx="12"/>
          </p:nvPr>
        </p:nvSpPr>
        <p:spPr/>
        <p:txBody>
          <a:bodyPr/>
          <a:lstStyle/>
          <a:p>
            <a:fld id="{744B347F-5038-41A8-84D6-1416E88477ED}" type="slidenum">
              <a:rPr lang="en-US" smtClean="0"/>
              <a:t>44</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230831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8-Refinement</a:t>
            </a:r>
          </a:p>
        </p:txBody>
      </p:sp>
      <p:sp>
        <p:nvSpPr>
          <p:cNvPr id="3" name="Content Placeholder 2"/>
          <p:cNvSpPr>
            <a:spLocks noGrp="1"/>
          </p:cNvSpPr>
          <p:nvPr>
            <p:ph sz="quarter" idx="13"/>
          </p:nvPr>
        </p:nvSpPr>
        <p:spPr/>
        <p:txBody>
          <a:bodyPr>
            <a:normAutofit fontScale="92500" lnSpcReduction="10000"/>
          </a:bodyPr>
          <a:lstStyle/>
          <a:p>
            <a:pPr algn="just"/>
            <a:r>
              <a:rPr lang="en-US" dirty="0"/>
              <a:t>Is a top-down design strategy.</a:t>
            </a:r>
          </a:p>
          <a:p>
            <a:pPr algn="just"/>
            <a:r>
              <a:rPr lang="en-US" dirty="0"/>
              <a:t>An application is developed by successively refining levels of procedural detail. </a:t>
            </a:r>
          </a:p>
          <a:p>
            <a:pPr algn="just"/>
            <a:r>
              <a:rPr lang="en-US" dirty="0"/>
              <a:t>A hierarchy is developed by decomposing a macroscopic statement of function (a procedural abstraction) in a stepwise fashion until programming language statements are reached.</a:t>
            </a:r>
          </a:p>
          <a:p>
            <a:pPr algn="just"/>
            <a:r>
              <a:rPr lang="en-US" dirty="0"/>
              <a:t>Refinement is actually a process of </a:t>
            </a:r>
            <a:r>
              <a:rPr lang="en-US" i="1" dirty="0"/>
              <a:t>elaboration. </a:t>
            </a:r>
            <a:r>
              <a:rPr lang="en-US" dirty="0"/>
              <a:t>You begin with a statement of function (or description of information) that is defined at a high level of abstraction. That is, the statement describes function or information conceptually but provides no indication of the internal workings of the function or the internal structure of the information. You then elaborate on the original statement, providing more and more detail as each successive refinement (elaboration) occurs.</a:t>
            </a:r>
          </a:p>
        </p:txBody>
      </p:sp>
      <p:sp>
        <p:nvSpPr>
          <p:cNvPr id="4" name="Slide Number Placeholder 3"/>
          <p:cNvSpPr>
            <a:spLocks noGrp="1"/>
          </p:cNvSpPr>
          <p:nvPr>
            <p:ph type="sldNum" sz="quarter" idx="12"/>
          </p:nvPr>
        </p:nvSpPr>
        <p:spPr/>
        <p:txBody>
          <a:bodyPr/>
          <a:lstStyle/>
          <a:p>
            <a:fld id="{744B347F-5038-41A8-84D6-1416E88477ED}" type="slidenum">
              <a:rPr lang="en-US" smtClean="0"/>
              <a:t>45</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014348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lnSpcReduction="10000"/>
          </a:bodyPr>
          <a:lstStyle/>
          <a:p>
            <a:pPr marL="0" indent="0" algn="ctr">
              <a:buNone/>
            </a:pPr>
            <a:r>
              <a:rPr lang="en-US" dirty="0">
                <a:solidFill>
                  <a:srgbClr val="00B050"/>
                </a:solidFill>
              </a:rPr>
              <a:t>Abstraction</a:t>
            </a:r>
            <a:r>
              <a:rPr lang="en-US" dirty="0"/>
              <a:t> and </a:t>
            </a:r>
            <a:r>
              <a:rPr lang="en-US" dirty="0">
                <a:solidFill>
                  <a:srgbClr val="00B050"/>
                </a:solidFill>
              </a:rPr>
              <a:t>refinement</a:t>
            </a:r>
            <a:r>
              <a:rPr lang="en-US" dirty="0"/>
              <a:t> are complementary concepts. </a:t>
            </a:r>
          </a:p>
          <a:p>
            <a:pPr marL="0" indent="0" algn="ctr">
              <a:buNone/>
            </a:pPr>
            <a:endParaRPr lang="en-US" dirty="0"/>
          </a:p>
          <a:p>
            <a:pPr marL="0" indent="0" algn="ctr">
              <a:buNone/>
            </a:pPr>
            <a:r>
              <a:rPr lang="en-US" i="1" dirty="0"/>
              <a:t>Abstraction</a:t>
            </a:r>
            <a:r>
              <a:rPr lang="en-US" dirty="0"/>
              <a:t> enables you to specify procedure and data internally but suppress the need for “outsiders” to have knowledge of low-level details. </a:t>
            </a:r>
          </a:p>
          <a:p>
            <a:pPr marL="0" indent="0" algn="ctr">
              <a:buNone/>
            </a:pPr>
            <a:r>
              <a:rPr lang="en-US" i="1" dirty="0"/>
              <a:t>Refinement</a:t>
            </a:r>
            <a:r>
              <a:rPr lang="en-US" dirty="0"/>
              <a:t> helps you to reveal low-level details as design progresses. </a:t>
            </a:r>
            <a:endParaRPr lang="fa-IR" dirty="0"/>
          </a:p>
          <a:p>
            <a:pPr marL="0" indent="0" algn="ctr">
              <a:buNone/>
            </a:pPr>
            <a:endParaRPr lang="fa-IR" dirty="0"/>
          </a:p>
          <a:p>
            <a:pPr marL="0" indent="0" algn="ctr">
              <a:buNone/>
            </a:pPr>
            <a:r>
              <a:rPr lang="en-US" dirty="0"/>
              <a:t>Both concepts allow you to create a complete design model as the design evolves.</a:t>
            </a:r>
            <a:br>
              <a:rPr lang="en-US"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46</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882656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Aspects</a:t>
            </a:r>
          </a:p>
        </p:txBody>
      </p:sp>
      <p:sp>
        <p:nvSpPr>
          <p:cNvPr id="3" name="Content Placeholder 2"/>
          <p:cNvSpPr>
            <a:spLocks noGrp="1"/>
          </p:cNvSpPr>
          <p:nvPr>
            <p:ph sz="quarter" idx="13"/>
          </p:nvPr>
        </p:nvSpPr>
        <p:spPr/>
        <p:txBody>
          <a:bodyPr>
            <a:normAutofit/>
          </a:bodyPr>
          <a:lstStyle/>
          <a:p>
            <a:pPr algn="just"/>
            <a:r>
              <a:rPr lang="en-US" dirty="0"/>
              <a:t>As requirements analysis occurs, a set of “concerns” is uncovered. These concerns “include requirements, use cases, features, data structures, quality</a:t>
            </a:r>
            <a:r>
              <a:rPr lang="fa-IR" dirty="0"/>
              <a:t>-</a:t>
            </a:r>
            <a:r>
              <a:rPr lang="en-US" dirty="0"/>
              <a:t>of-service issues, variants, intellectual property boundaries, collaborations, patterns and contracts”.</a:t>
            </a:r>
          </a:p>
          <a:p>
            <a:pPr algn="just"/>
            <a:r>
              <a:rPr lang="en-US" dirty="0"/>
              <a:t>Ideally, a requirements model can be organized  in a way that allows you to isolate each concern (requirement) so that it can be considered independently. </a:t>
            </a:r>
          </a:p>
          <a:p>
            <a:pPr algn="just"/>
            <a:r>
              <a:rPr lang="en-US" dirty="0"/>
              <a:t>In practice, however, some of these concerns span the entire system and cannot be easily compartmentalized.  </a:t>
            </a:r>
            <a:endParaRPr lang="fa-IR" dirty="0"/>
          </a:p>
          <a:p>
            <a:pPr algn="just"/>
            <a:r>
              <a:rPr lang="en-US" dirty="0"/>
              <a:t>As design begins, requirements are refined into a modular design representation. </a:t>
            </a:r>
          </a:p>
        </p:txBody>
      </p:sp>
      <p:sp>
        <p:nvSpPr>
          <p:cNvPr id="4" name="Slide Number Placeholder 3"/>
          <p:cNvSpPr>
            <a:spLocks noGrp="1"/>
          </p:cNvSpPr>
          <p:nvPr>
            <p:ph type="sldNum" sz="quarter" idx="12"/>
          </p:nvPr>
        </p:nvSpPr>
        <p:spPr/>
        <p:txBody>
          <a:bodyPr/>
          <a:lstStyle/>
          <a:p>
            <a:fld id="{744B347F-5038-41A8-84D6-1416E88477ED}" type="slidenum">
              <a:rPr lang="en-US" smtClean="0"/>
              <a:t>47</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4273712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Aspects (</a:t>
            </a:r>
            <a:r>
              <a:rPr lang="en-US" dirty="0" err="1"/>
              <a:t>Cnt’d</a:t>
            </a:r>
            <a:r>
              <a:rPr lang="en-US" dirty="0"/>
              <a:t>)</a:t>
            </a:r>
          </a:p>
        </p:txBody>
      </p:sp>
      <p:sp>
        <p:nvSpPr>
          <p:cNvPr id="3" name="Content Placeholder 2"/>
          <p:cNvSpPr>
            <a:spLocks noGrp="1"/>
          </p:cNvSpPr>
          <p:nvPr>
            <p:ph sz="quarter" idx="13"/>
          </p:nvPr>
        </p:nvSpPr>
        <p:spPr>
          <a:xfrm>
            <a:off x="913774" y="2367092"/>
            <a:ext cx="10363826" cy="4408177"/>
          </a:xfrm>
        </p:spPr>
        <p:txBody>
          <a:bodyPr>
            <a:normAutofit fontScale="92500" lnSpcReduction="10000"/>
          </a:bodyPr>
          <a:lstStyle/>
          <a:p>
            <a:pPr algn="just"/>
            <a:r>
              <a:rPr lang="en-US" dirty="0"/>
              <a:t>Consider two requirements, </a:t>
            </a:r>
            <a:r>
              <a:rPr lang="en-US" i="1" dirty="0"/>
              <a:t>A </a:t>
            </a:r>
            <a:r>
              <a:rPr lang="en-US" dirty="0"/>
              <a:t>and </a:t>
            </a:r>
            <a:r>
              <a:rPr lang="en-US" i="1" dirty="0"/>
              <a:t>B. </a:t>
            </a:r>
            <a:r>
              <a:rPr lang="en-US" dirty="0">
                <a:highlight>
                  <a:srgbClr val="FFFF00"/>
                </a:highlight>
              </a:rPr>
              <a:t>Requirement </a:t>
            </a:r>
            <a:r>
              <a:rPr lang="en-US" i="1" dirty="0">
                <a:highlight>
                  <a:srgbClr val="FFFF00"/>
                </a:highlight>
              </a:rPr>
              <a:t>B crosscuts </a:t>
            </a:r>
            <a:r>
              <a:rPr lang="en-US" dirty="0">
                <a:highlight>
                  <a:srgbClr val="FFFF00"/>
                </a:highlight>
              </a:rPr>
              <a:t>requirement </a:t>
            </a:r>
            <a:r>
              <a:rPr lang="en-US" i="1" dirty="0">
                <a:highlight>
                  <a:srgbClr val="FFFF00"/>
                </a:highlight>
              </a:rPr>
              <a:t>A </a:t>
            </a:r>
            <a:r>
              <a:rPr lang="en-US" dirty="0"/>
              <a:t>“</a:t>
            </a:r>
            <a:r>
              <a:rPr lang="en-US" dirty="0">
                <a:highlight>
                  <a:srgbClr val="FFFF00"/>
                </a:highlight>
              </a:rPr>
              <a:t>if a software decomposition [refinement] has been chosen in which </a:t>
            </a:r>
            <a:r>
              <a:rPr lang="en-US" i="1" dirty="0">
                <a:highlight>
                  <a:srgbClr val="FFFF00"/>
                </a:highlight>
              </a:rPr>
              <a:t>A </a:t>
            </a:r>
            <a:r>
              <a:rPr lang="en-US" dirty="0">
                <a:highlight>
                  <a:srgbClr val="FFFF00"/>
                </a:highlight>
              </a:rPr>
              <a:t>cannot be satisfied without taking </a:t>
            </a:r>
            <a:r>
              <a:rPr lang="en-US" i="1" dirty="0">
                <a:highlight>
                  <a:srgbClr val="FFFF00"/>
                </a:highlight>
              </a:rPr>
              <a:t>B </a:t>
            </a:r>
            <a:r>
              <a:rPr lang="en-US" dirty="0">
                <a:highlight>
                  <a:srgbClr val="FFFF00"/>
                </a:highlight>
              </a:rPr>
              <a:t>into account”.</a:t>
            </a:r>
          </a:p>
          <a:p>
            <a:pPr algn="just"/>
            <a:r>
              <a:rPr lang="en-US" dirty="0"/>
              <a:t>As design refinement occurs, </a:t>
            </a:r>
            <a:r>
              <a:rPr lang="en-US" i="1" dirty="0"/>
              <a:t>A* </a:t>
            </a:r>
            <a:r>
              <a:rPr lang="en-US" dirty="0"/>
              <a:t>is a design representation for requirement </a:t>
            </a:r>
            <a:r>
              <a:rPr lang="en-US" i="1" dirty="0"/>
              <a:t>A </a:t>
            </a:r>
            <a:r>
              <a:rPr lang="en-US" dirty="0"/>
              <a:t>and </a:t>
            </a:r>
            <a:r>
              <a:rPr lang="en-US" i="1" dirty="0"/>
              <a:t>B* </a:t>
            </a:r>
            <a:r>
              <a:rPr lang="en-US" dirty="0"/>
              <a:t>is a design representation for requirement </a:t>
            </a:r>
            <a:r>
              <a:rPr lang="en-US" i="1" dirty="0"/>
              <a:t>B</a:t>
            </a:r>
            <a:r>
              <a:rPr lang="en-US" dirty="0"/>
              <a:t>. Therefore, </a:t>
            </a:r>
            <a:r>
              <a:rPr lang="en-US" i="1" dirty="0"/>
              <a:t>A* </a:t>
            </a:r>
            <a:r>
              <a:rPr lang="en-US" dirty="0"/>
              <a:t>and </a:t>
            </a:r>
            <a:r>
              <a:rPr lang="en-US" i="1" dirty="0"/>
              <a:t>B* </a:t>
            </a:r>
            <a:r>
              <a:rPr lang="en-US" dirty="0"/>
              <a:t>are representations of concerns, and </a:t>
            </a:r>
            <a:r>
              <a:rPr lang="en-US" i="1" dirty="0"/>
              <a:t>B* crosscuts A*</a:t>
            </a:r>
            <a:r>
              <a:rPr lang="en-US" dirty="0"/>
              <a:t>.</a:t>
            </a:r>
          </a:p>
          <a:p>
            <a:pPr algn="just"/>
            <a:r>
              <a:rPr lang="en-US" dirty="0">
                <a:solidFill>
                  <a:srgbClr val="00B050"/>
                </a:solidFill>
                <a:highlight>
                  <a:srgbClr val="FFFF00"/>
                </a:highlight>
              </a:rPr>
              <a:t>An </a:t>
            </a:r>
            <a:r>
              <a:rPr lang="en-US" i="1" dirty="0">
                <a:solidFill>
                  <a:srgbClr val="00B050"/>
                </a:solidFill>
                <a:highlight>
                  <a:srgbClr val="FFFF00"/>
                </a:highlight>
              </a:rPr>
              <a:t>aspect </a:t>
            </a:r>
            <a:r>
              <a:rPr lang="en-US" dirty="0">
                <a:solidFill>
                  <a:srgbClr val="00B050"/>
                </a:solidFill>
                <a:highlight>
                  <a:srgbClr val="FFFF00"/>
                </a:highlight>
              </a:rPr>
              <a:t>is a representation of a crosscutting concern.</a:t>
            </a:r>
            <a:r>
              <a:rPr lang="en-US" dirty="0">
                <a:highlight>
                  <a:srgbClr val="FFFF00"/>
                </a:highlight>
              </a:rPr>
              <a:t> </a:t>
            </a:r>
            <a:r>
              <a:rPr lang="en-US" dirty="0"/>
              <a:t>Therefore, the design representation, </a:t>
            </a:r>
            <a:r>
              <a:rPr lang="en-US" i="1" dirty="0"/>
              <a:t>B*</a:t>
            </a:r>
            <a:r>
              <a:rPr lang="en-US" dirty="0"/>
              <a:t>, is an aspect of the system. </a:t>
            </a:r>
          </a:p>
          <a:p>
            <a:pPr algn="just"/>
            <a:r>
              <a:rPr lang="en-US" dirty="0"/>
              <a:t>In an ideal context, an aspect is implemented as a separate module (component) rather than as software fragments that are “scattered” or “tangled” throughout many components.  To accomplish this, the design architecture should support a mechanism for defining an aspect—a module that enables the concern to be implemented across all other concerns that it crosscuts. </a:t>
            </a:r>
          </a:p>
        </p:txBody>
      </p:sp>
      <p:sp>
        <p:nvSpPr>
          <p:cNvPr id="4" name="Slide Number Placeholder 3"/>
          <p:cNvSpPr>
            <a:spLocks noGrp="1"/>
          </p:cNvSpPr>
          <p:nvPr>
            <p:ph type="sldNum" sz="quarter" idx="12"/>
          </p:nvPr>
        </p:nvSpPr>
        <p:spPr/>
        <p:txBody>
          <a:bodyPr/>
          <a:lstStyle/>
          <a:p>
            <a:fld id="{744B347F-5038-41A8-84D6-1416E88477ED}" type="slidenum">
              <a:rPr lang="en-US" smtClean="0"/>
              <a:t>48</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817275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Refactoring</a:t>
            </a:r>
          </a:p>
        </p:txBody>
      </p:sp>
      <p:sp>
        <p:nvSpPr>
          <p:cNvPr id="3" name="Content Placeholder 2"/>
          <p:cNvSpPr>
            <a:spLocks noGrp="1"/>
          </p:cNvSpPr>
          <p:nvPr>
            <p:ph sz="quarter" idx="13"/>
          </p:nvPr>
        </p:nvSpPr>
        <p:spPr>
          <a:xfrm>
            <a:off x="913774" y="2367092"/>
            <a:ext cx="10363826" cy="4260131"/>
          </a:xfrm>
        </p:spPr>
        <p:txBody>
          <a:bodyPr>
            <a:normAutofit fontScale="85000" lnSpcReduction="20000"/>
          </a:bodyPr>
          <a:lstStyle/>
          <a:p>
            <a:pPr algn="just"/>
            <a:r>
              <a:rPr lang="en-US" dirty="0"/>
              <a:t>Is a reorganization technique that simplifies the design (or code) of a component without changing its function or behavior. </a:t>
            </a:r>
          </a:p>
          <a:p>
            <a:pPr algn="just"/>
            <a:r>
              <a:rPr lang="en-US" dirty="0">
                <a:highlight>
                  <a:srgbClr val="FFFF00"/>
                </a:highlight>
              </a:rPr>
              <a:t>Is the process of changing a software system in such a way that it does not alter the external behavior of the code [design] yet improves its internal structure.”</a:t>
            </a:r>
          </a:p>
          <a:p>
            <a:pPr algn="just"/>
            <a:r>
              <a:rPr lang="en-US" dirty="0"/>
              <a:t>When software is refactored, the existing design is examined for redundancy, unused design elements, inefficient or unnecessary algorithms, poorly constructed or inappropriate data structures, or any other design failure that can be corrected to yield a better design. </a:t>
            </a:r>
          </a:p>
          <a:p>
            <a:pPr algn="just"/>
            <a:r>
              <a:rPr lang="en-US" dirty="0"/>
              <a:t>For example, a first design iteration might yield a component that exhibits low cohesion (i.e., it performs three functions that have only limited relationship to one another). After careful consideration, you may decide that the component should be refactored into three separate components, each exhibiting high cohesion. The result will be software that is easier to integrate, easier to test, and easier to maintain. </a:t>
            </a:r>
          </a:p>
          <a:p>
            <a:pPr algn="just"/>
            <a:r>
              <a:rPr lang="en-US" dirty="0"/>
              <a:t>Although the intent of refactoring is to modify the code in a manner that does not alter its external behavior, inadvertent side effects can and do occur.</a:t>
            </a:r>
          </a:p>
        </p:txBody>
      </p:sp>
      <p:sp>
        <p:nvSpPr>
          <p:cNvPr id="4" name="Slide Number Placeholder 3"/>
          <p:cNvSpPr>
            <a:spLocks noGrp="1"/>
          </p:cNvSpPr>
          <p:nvPr>
            <p:ph type="sldNum" sz="quarter" idx="12"/>
          </p:nvPr>
        </p:nvSpPr>
        <p:spPr/>
        <p:txBody>
          <a:bodyPr/>
          <a:lstStyle/>
          <a:p>
            <a:fld id="{744B347F-5038-41A8-84D6-1416E88477ED}" type="slidenum">
              <a:rPr lang="en-US" smtClean="0"/>
              <a:t>49</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492988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marL="0" indent="0" algn="ctr">
              <a:buNone/>
            </a:pPr>
            <a:r>
              <a:rPr lang="en-US" sz="3000" dirty="0"/>
              <a:t>Is the current representation of the evolving system optimal?</a:t>
            </a:r>
          </a:p>
          <a:p>
            <a:pPr marL="0" indent="0" algn="ctr">
              <a:buNone/>
            </a:pPr>
            <a:endParaRPr lang="en-US" sz="3000" dirty="0"/>
          </a:p>
          <a:p>
            <a:pPr marL="0" indent="0" algn="ctr">
              <a:buNone/>
            </a:pPr>
            <a:r>
              <a:rPr lang="en-US" sz="3000" dirty="0">
                <a:solidFill>
                  <a:srgbClr val="00B050"/>
                </a:solidFill>
              </a:rPr>
              <a:t>A good design is one that balances trade-offs to minimize the total cost of the system over entire life time.</a:t>
            </a:r>
            <a:br>
              <a:rPr lang="en-US" sz="3000" dirty="0"/>
            </a:br>
            <a:endParaRPr lang="en-US" sz="3000" dirty="0"/>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331897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Design Classes</a:t>
            </a:r>
          </a:p>
        </p:txBody>
      </p:sp>
      <p:sp>
        <p:nvSpPr>
          <p:cNvPr id="3" name="Content Placeholder 2"/>
          <p:cNvSpPr>
            <a:spLocks noGrp="1"/>
          </p:cNvSpPr>
          <p:nvPr>
            <p:ph sz="quarter" idx="13"/>
          </p:nvPr>
        </p:nvSpPr>
        <p:spPr/>
        <p:txBody>
          <a:bodyPr>
            <a:normAutofit/>
          </a:bodyPr>
          <a:lstStyle/>
          <a:p>
            <a:pPr algn="just"/>
            <a:r>
              <a:rPr lang="en-US" dirty="0"/>
              <a:t>The analysis model defines a set of analysis classes. Each of these classes describes some element of the problem domain, focusing on aspects of the problem that are user visible. The level of abstraction of an analysis class is relatively high.</a:t>
            </a:r>
          </a:p>
          <a:p>
            <a:pPr algn="just"/>
            <a:r>
              <a:rPr lang="en-US" dirty="0">
                <a:highlight>
                  <a:srgbClr val="FFFF00"/>
                </a:highlight>
              </a:rPr>
              <a:t>As the design model evolves, you will define a set of </a:t>
            </a:r>
            <a:r>
              <a:rPr lang="en-US" i="1" dirty="0">
                <a:highlight>
                  <a:srgbClr val="FFFF00"/>
                </a:highlight>
              </a:rPr>
              <a:t>design classes </a:t>
            </a:r>
            <a:r>
              <a:rPr lang="en-US" dirty="0">
                <a:highlight>
                  <a:srgbClr val="FFFF00"/>
                </a:highlight>
              </a:rPr>
              <a:t>that refine the analysis classes by providing design detail that will enable the classes to be implemented</a:t>
            </a:r>
            <a:r>
              <a:rPr lang="en-US" dirty="0"/>
              <a:t>, and implement a software infrastructure that supports the business solution. </a:t>
            </a:r>
          </a:p>
        </p:txBody>
      </p:sp>
      <p:sp>
        <p:nvSpPr>
          <p:cNvPr id="4" name="Slide Number Placeholder 3"/>
          <p:cNvSpPr>
            <a:spLocks noGrp="1"/>
          </p:cNvSpPr>
          <p:nvPr>
            <p:ph type="sldNum" sz="quarter" idx="12"/>
          </p:nvPr>
        </p:nvSpPr>
        <p:spPr/>
        <p:txBody>
          <a:bodyPr/>
          <a:lstStyle/>
          <a:p>
            <a:fld id="{744B347F-5038-41A8-84D6-1416E88477ED}" type="slidenum">
              <a:rPr lang="en-US" smtClean="0"/>
              <a:t>50</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319625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good class</a:t>
            </a:r>
          </a:p>
        </p:txBody>
      </p:sp>
      <p:sp>
        <p:nvSpPr>
          <p:cNvPr id="3" name="Content Placeholder 2"/>
          <p:cNvSpPr>
            <a:spLocks noGrp="1"/>
          </p:cNvSpPr>
          <p:nvPr>
            <p:ph sz="quarter" idx="13"/>
          </p:nvPr>
        </p:nvSpPr>
        <p:spPr/>
        <p:txBody>
          <a:bodyPr>
            <a:normAutofit/>
          </a:bodyPr>
          <a:lstStyle/>
          <a:p>
            <a:r>
              <a:rPr lang="en-US" b="1" dirty="0">
                <a:highlight>
                  <a:srgbClr val="FFFF00"/>
                </a:highlight>
              </a:rPr>
              <a:t>Complete and sufficient</a:t>
            </a:r>
            <a:r>
              <a:rPr lang="en-US" b="1" dirty="0"/>
              <a:t>. </a:t>
            </a:r>
            <a:r>
              <a:rPr lang="en-US" dirty="0"/>
              <a:t>A design class should be the </a:t>
            </a:r>
            <a:r>
              <a:rPr lang="en-US" dirty="0">
                <a:solidFill>
                  <a:srgbClr val="00B050"/>
                </a:solidFill>
              </a:rPr>
              <a:t>complete</a:t>
            </a:r>
            <a:r>
              <a:rPr lang="en-US" dirty="0"/>
              <a:t> </a:t>
            </a:r>
            <a:r>
              <a:rPr lang="en-US" dirty="0">
                <a:highlight>
                  <a:srgbClr val="FFFF00"/>
                </a:highlight>
              </a:rPr>
              <a:t>encapsulation of all attributes and methods that can reasonably be expected </a:t>
            </a:r>
            <a:r>
              <a:rPr lang="en-US" dirty="0"/>
              <a:t>(based on a knowledgeable interpretation of the class name) to exist for the class. </a:t>
            </a:r>
            <a:r>
              <a:rPr lang="en-US" dirty="0">
                <a:solidFill>
                  <a:srgbClr val="00B050"/>
                </a:solidFill>
              </a:rPr>
              <a:t>Sufficiency</a:t>
            </a:r>
            <a:r>
              <a:rPr lang="en-US" dirty="0"/>
              <a:t> ensures that the design class </a:t>
            </a:r>
            <a:r>
              <a:rPr lang="en-US" dirty="0">
                <a:highlight>
                  <a:srgbClr val="FFFF00"/>
                </a:highlight>
              </a:rPr>
              <a:t>contains only those methods that are sufficient </a:t>
            </a:r>
            <a:r>
              <a:rPr lang="en-US" dirty="0"/>
              <a:t>to achieve the intent of the class, </a:t>
            </a:r>
            <a:r>
              <a:rPr lang="en-US" dirty="0">
                <a:highlight>
                  <a:srgbClr val="FFFF00"/>
                </a:highlight>
              </a:rPr>
              <a:t>no more and no less</a:t>
            </a:r>
            <a:r>
              <a:rPr lang="en-US" dirty="0"/>
              <a:t>.</a:t>
            </a:r>
          </a:p>
          <a:p>
            <a:r>
              <a:rPr lang="en-US" b="1" dirty="0">
                <a:highlight>
                  <a:srgbClr val="FFFF00"/>
                </a:highlight>
              </a:rPr>
              <a:t>Primitiveness</a:t>
            </a:r>
            <a:r>
              <a:rPr lang="en-US" b="1" dirty="0"/>
              <a:t>. </a:t>
            </a:r>
            <a:r>
              <a:rPr lang="en-US" dirty="0"/>
              <a:t>Methods associated with a design class should be </a:t>
            </a:r>
            <a:r>
              <a:rPr lang="en-US" dirty="0">
                <a:highlight>
                  <a:srgbClr val="FFFF00"/>
                </a:highlight>
              </a:rPr>
              <a:t>focused on accomplishing one service</a:t>
            </a:r>
            <a:r>
              <a:rPr lang="en-US" dirty="0"/>
              <a:t> for the class. Once the service has been implemented with a method, the </a:t>
            </a:r>
            <a:r>
              <a:rPr lang="en-US" dirty="0">
                <a:highlight>
                  <a:srgbClr val="FFFF00"/>
                </a:highlight>
              </a:rPr>
              <a:t>class should not provide another way to accomplish the same thing.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51</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507030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 good class(</a:t>
            </a:r>
            <a:r>
              <a:rPr lang="en-US" dirty="0" err="1"/>
              <a:t>Cnt’d</a:t>
            </a:r>
            <a:r>
              <a:rPr lang="en-US" dirty="0"/>
              <a:t>)</a:t>
            </a:r>
          </a:p>
        </p:txBody>
      </p:sp>
      <p:sp>
        <p:nvSpPr>
          <p:cNvPr id="3" name="Content Placeholder 2"/>
          <p:cNvSpPr>
            <a:spLocks noGrp="1"/>
          </p:cNvSpPr>
          <p:nvPr>
            <p:ph sz="quarter" idx="13"/>
          </p:nvPr>
        </p:nvSpPr>
        <p:spPr/>
        <p:txBody>
          <a:bodyPr>
            <a:normAutofit/>
          </a:bodyPr>
          <a:lstStyle/>
          <a:p>
            <a:r>
              <a:rPr lang="en-US" b="1" dirty="0">
                <a:highlight>
                  <a:srgbClr val="FFFF00"/>
                </a:highlight>
              </a:rPr>
              <a:t>High cohesion</a:t>
            </a:r>
            <a:r>
              <a:rPr lang="en-US" b="1" dirty="0"/>
              <a:t>. </a:t>
            </a:r>
            <a:r>
              <a:rPr lang="en-US" dirty="0"/>
              <a:t>A cohesive design class has a small, focused set of responsibilities and single-mindedly applies attributes and methods to implement those responsibilities.</a:t>
            </a:r>
          </a:p>
          <a:p>
            <a:r>
              <a:rPr lang="en-US" b="1" dirty="0">
                <a:highlight>
                  <a:srgbClr val="FFFF00"/>
                </a:highlight>
              </a:rPr>
              <a:t>Low coupling</a:t>
            </a:r>
            <a:r>
              <a:rPr lang="en-US" b="1" dirty="0"/>
              <a:t>. </a:t>
            </a:r>
            <a:r>
              <a:rPr lang="en-US" dirty="0"/>
              <a:t>Within the design model, it is necessary for design classes to collaborate with one another. However, collaboration should be kept to an acceptable minimum. </a:t>
            </a:r>
          </a:p>
          <a:p>
            <a:pPr lvl="1"/>
            <a:r>
              <a:rPr lang="en-US" dirty="0"/>
              <a:t>If a design model is highly coupled (all design classes collaborate with all other design classes), the system is difficult to implement, to test, and to maintain over time. </a:t>
            </a:r>
          </a:p>
          <a:p>
            <a:pPr lvl="1"/>
            <a:r>
              <a:rPr lang="en-US" dirty="0"/>
              <a:t>In general, design classes within a subsystem should have only limited knowledge of other classes.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52</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6539217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Cohesion</a:t>
            </a:r>
            <a:endParaRPr lang="en-US" dirty="0"/>
          </a:p>
        </p:txBody>
      </p:sp>
      <p:sp>
        <p:nvSpPr>
          <p:cNvPr id="3" name="Content Placeholder 2"/>
          <p:cNvSpPr>
            <a:spLocks noGrp="1"/>
          </p:cNvSpPr>
          <p:nvPr>
            <p:ph sz="quarter" idx="13"/>
          </p:nvPr>
        </p:nvSpPr>
        <p:spPr/>
        <p:txBody>
          <a:bodyPr/>
          <a:lstStyle/>
          <a:p>
            <a:r>
              <a:rPr lang="en-US" dirty="0"/>
              <a:t>Refers to how single-minded a module (class, object, or method) is within a system. A class or object should represent only one thing, and a </a:t>
            </a:r>
            <a:r>
              <a:rPr lang="en-US" dirty="0">
                <a:highlight>
                  <a:srgbClr val="FFFF00"/>
                </a:highlight>
              </a:rPr>
              <a:t>method should solve only a single task</a:t>
            </a:r>
            <a:r>
              <a:rPr lang="en-US" dirty="0"/>
              <a:t>. </a:t>
            </a:r>
          </a:p>
          <a:p>
            <a:pPr lvl="1"/>
            <a:r>
              <a:rPr lang="en-US" i="1" dirty="0"/>
              <a:t>Method cohesion </a:t>
            </a:r>
            <a:r>
              <a:rPr lang="en-US" dirty="0"/>
              <a:t>addresses the cohesion within an individual method. </a:t>
            </a:r>
            <a:r>
              <a:rPr lang="en-US" dirty="0">
                <a:highlight>
                  <a:srgbClr val="FFFF00"/>
                </a:highlight>
              </a:rPr>
              <a:t>Methods should do one and only one thing.</a:t>
            </a:r>
          </a:p>
          <a:p>
            <a:pPr lvl="1"/>
            <a:r>
              <a:rPr lang="en-US" i="1" dirty="0"/>
              <a:t>Class cohesion </a:t>
            </a:r>
            <a:r>
              <a:rPr lang="en-US" dirty="0"/>
              <a:t>is the level of cohesion among the attributes and methods of a class. </a:t>
            </a:r>
            <a:r>
              <a:rPr lang="en-US" dirty="0">
                <a:highlight>
                  <a:srgbClr val="FFFF00"/>
                </a:highlight>
              </a:rPr>
              <a:t>A class should represent only one thing</a:t>
            </a:r>
            <a:r>
              <a:rPr lang="fa-IR" dirty="0">
                <a:highlight>
                  <a:srgbClr val="FFFF00"/>
                </a:highlight>
              </a:rPr>
              <a:t>.</a:t>
            </a:r>
            <a:br>
              <a:rPr lang="en-US" dirty="0"/>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53</a:t>
            </a:fld>
            <a:endParaRPr lang="en-US"/>
          </a:p>
        </p:txBody>
      </p:sp>
    </p:spTree>
    <p:extLst>
      <p:ext uri="{BB962C8B-B14F-4D97-AF65-F5344CB8AC3E}">
        <p14:creationId xmlns:p14="http://schemas.microsoft.com/office/powerpoint/2010/main" val="6583071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3872212" cy="1596177"/>
          </a:xfrm>
        </p:spPr>
        <p:txBody>
          <a:bodyPr/>
          <a:lstStyle/>
          <a:p>
            <a:r>
              <a:rPr lang="en-US" dirty="0"/>
              <a:t>Types of method cohesion</a:t>
            </a:r>
          </a:p>
        </p:txBody>
      </p:sp>
      <p:pic>
        <p:nvPicPr>
          <p:cNvPr id="5" name="Content Placeholder 4"/>
          <p:cNvPicPr>
            <a:picLocks noGrp="1" noChangeAspect="1"/>
          </p:cNvPicPr>
          <p:nvPr>
            <p:ph sz="quarter" idx="13"/>
          </p:nvPr>
        </p:nvPicPr>
        <p:blipFill>
          <a:blip r:embed="rId2"/>
          <a:stretch>
            <a:fillRect/>
          </a:stretch>
        </p:blipFill>
        <p:spPr>
          <a:xfrm>
            <a:off x="4785988" y="0"/>
            <a:ext cx="7406013" cy="6858000"/>
          </a:xfrm>
          <a:prstGeom prst="rect">
            <a:avLst/>
          </a:prstGeom>
        </p:spPr>
      </p:pic>
    </p:spTree>
    <p:extLst>
      <p:ext uri="{BB962C8B-B14F-4D97-AF65-F5344CB8AC3E}">
        <p14:creationId xmlns:p14="http://schemas.microsoft.com/office/powerpoint/2010/main" val="1201783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class cohesion </a:t>
            </a:r>
          </a:p>
        </p:txBody>
      </p:sp>
      <p:pic>
        <p:nvPicPr>
          <p:cNvPr id="5" name="Content Placeholder 4"/>
          <p:cNvPicPr>
            <a:picLocks noGrp="1" noChangeAspect="1"/>
          </p:cNvPicPr>
          <p:nvPr>
            <p:ph sz="quarter" idx="13"/>
          </p:nvPr>
        </p:nvPicPr>
        <p:blipFill>
          <a:blip r:embed="rId2"/>
          <a:stretch>
            <a:fillRect/>
          </a:stretch>
        </p:blipFill>
        <p:spPr>
          <a:xfrm>
            <a:off x="2419210" y="1854926"/>
            <a:ext cx="7865614" cy="5003074"/>
          </a:xfrm>
          <a:prstGeom prst="rect">
            <a:avLst/>
          </a:prstGeom>
        </p:spPr>
      </p:pic>
    </p:spTree>
    <p:extLst>
      <p:ext uri="{BB962C8B-B14F-4D97-AF65-F5344CB8AC3E}">
        <p14:creationId xmlns:p14="http://schemas.microsoft.com/office/powerpoint/2010/main" val="2057917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Coupling </a:t>
            </a:r>
          </a:p>
        </p:txBody>
      </p:sp>
      <p:sp>
        <p:nvSpPr>
          <p:cNvPr id="3" name="Content Placeholder 2"/>
          <p:cNvSpPr>
            <a:spLocks noGrp="1"/>
          </p:cNvSpPr>
          <p:nvPr>
            <p:ph sz="quarter" idx="13"/>
          </p:nvPr>
        </p:nvSpPr>
        <p:spPr/>
        <p:txBody>
          <a:bodyPr>
            <a:normAutofit/>
          </a:bodyPr>
          <a:lstStyle/>
          <a:p>
            <a:r>
              <a:rPr lang="en-US" dirty="0"/>
              <a:t>Refers to how interdependent or interrelated the modules (classes, objects, and methods) are in a system. </a:t>
            </a:r>
          </a:p>
          <a:p>
            <a:r>
              <a:rPr lang="en-US" dirty="0"/>
              <a:t>The higher the interdependency, the more likely changes in part of a design can cause changes to be required in other parts of the design. </a:t>
            </a:r>
          </a:p>
          <a:p>
            <a:pPr lvl="1"/>
            <a:r>
              <a:rPr lang="en-US" i="1" dirty="0">
                <a:highlight>
                  <a:srgbClr val="FFFF00"/>
                </a:highlight>
              </a:rPr>
              <a:t>Interaction coupling </a:t>
            </a:r>
            <a:r>
              <a:rPr lang="en-US" dirty="0"/>
              <a:t>deals with the coupling among methods and objects through message passing. </a:t>
            </a:r>
          </a:p>
          <a:p>
            <a:pPr lvl="1"/>
            <a:r>
              <a:rPr lang="en-US" i="1" dirty="0">
                <a:highlight>
                  <a:srgbClr val="FFFF00"/>
                </a:highlight>
              </a:rPr>
              <a:t>Inheritance coupling</a:t>
            </a:r>
            <a:r>
              <a:rPr lang="en-US" dirty="0"/>
              <a:t>, deals with how tightly coupled the classes are in an inheritance hierarchy. </a:t>
            </a:r>
          </a:p>
        </p:txBody>
      </p:sp>
      <p:sp>
        <p:nvSpPr>
          <p:cNvPr id="4" name="Slide Number Placeholder 3"/>
          <p:cNvSpPr>
            <a:spLocks noGrp="1"/>
          </p:cNvSpPr>
          <p:nvPr>
            <p:ph type="sldNum" sz="quarter" idx="12"/>
          </p:nvPr>
        </p:nvSpPr>
        <p:spPr/>
        <p:txBody>
          <a:bodyPr/>
          <a:lstStyle/>
          <a:p>
            <a:fld id="{744B347F-5038-41A8-84D6-1416E88477ED}" type="slidenum">
              <a:rPr lang="en-US" smtClean="0"/>
              <a:t>56</a:t>
            </a:fld>
            <a:endParaRPr lang="en-US"/>
          </a:p>
        </p:txBody>
      </p:sp>
    </p:spTree>
    <p:extLst>
      <p:ext uri="{BB962C8B-B14F-4D97-AF65-F5344CB8AC3E}">
        <p14:creationId xmlns:p14="http://schemas.microsoft.com/office/powerpoint/2010/main" val="37477764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 y="618517"/>
            <a:ext cx="2908663" cy="2481734"/>
          </a:xfrm>
        </p:spPr>
        <p:txBody>
          <a:bodyPr/>
          <a:lstStyle/>
          <a:p>
            <a:r>
              <a:rPr lang="en-US" dirty="0"/>
              <a:t>Types of interaction coupling</a:t>
            </a:r>
          </a:p>
        </p:txBody>
      </p:sp>
      <p:sp>
        <p:nvSpPr>
          <p:cNvPr id="3" name="Content Placeholder 2"/>
          <p:cNvSpPr>
            <a:spLocks noGrp="1"/>
          </p:cNvSpPr>
          <p:nvPr>
            <p:ph sz="quarter" idx="13"/>
          </p:nvPr>
        </p:nvSpPr>
        <p:spPr/>
        <p:txBody>
          <a:bodyPr/>
          <a:lstStyle/>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57</a:t>
            </a:fld>
            <a:endParaRPr lang="en-US"/>
          </a:p>
        </p:txBody>
      </p:sp>
      <p:pic>
        <p:nvPicPr>
          <p:cNvPr id="5" name="Picture 4"/>
          <p:cNvPicPr>
            <a:picLocks noChangeAspect="1"/>
          </p:cNvPicPr>
          <p:nvPr/>
        </p:nvPicPr>
        <p:blipFill>
          <a:blip r:embed="rId2"/>
          <a:stretch>
            <a:fillRect/>
          </a:stretch>
        </p:blipFill>
        <p:spPr>
          <a:xfrm>
            <a:off x="2590800" y="959743"/>
            <a:ext cx="9144000" cy="5596013"/>
          </a:xfrm>
          <a:prstGeom prst="rect">
            <a:avLst/>
          </a:prstGeom>
        </p:spPr>
      </p:pic>
    </p:spTree>
    <p:extLst>
      <p:ext uri="{BB962C8B-B14F-4D97-AF65-F5344CB8AC3E}">
        <p14:creationId xmlns:p14="http://schemas.microsoft.com/office/powerpoint/2010/main" val="1913044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Design for Test</a:t>
            </a:r>
          </a:p>
        </p:txBody>
      </p:sp>
      <p:sp>
        <p:nvSpPr>
          <p:cNvPr id="3" name="Content Placeholder 2"/>
          <p:cNvSpPr>
            <a:spLocks noGrp="1"/>
          </p:cNvSpPr>
          <p:nvPr>
            <p:ph sz="quarter" idx="13"/>
          </p:nvPr>
        </p:nvSpPr>
        <p:spPr/>
        <p:txBody>
          <a:bodyPr/>
          <a:lstStyle/>
          <a:p>
            <a:r>
              <a:rPr lang="en-US" dirty="0"/>
              <a:t>There is an ongoing chicken-and-egg debate about whether software design or test case design should come first. </a:t>
            </a:r>
          </a:p>
          <a:p>
            <a:r>
              <a:rPr lang="en-US" dirty="0"/>
              <a:t>Advocates of test-driven development (TDD) write tests before implementing any other code.</a:t>
            </a:r>
          </a:p>
          <a:p>
            <a:r>
              <a:rPr lang="nn-NO" dirty="0"/>
              <a:t>“Test fast, fail fast, adjust fast.” </a:t>
            </a:r>
            <a:br>
              <a:rPr lang="nn-NO" dirty="0"/>
            </a:br>
            <a:endParaRPr lang="en-US" dirty="0"/>
          </a:p>
          <a:p>
            <a:pPr marL="457200" lvl="1" indent="0">
              <a:buNone/>
            </a:pP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58</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378255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Evolve problem domain-oriented analysis models into optimal solution domain-oriented design models</a:t>
            </a:r>
          </a:p>
        </p:txBody>
      </p:sp>
      <p:sp>
        <p:nvSpPr>
          <p:cNvPr id="3" name="Content Placeholder 2"/>
          <p:cNvSpPr>
            <a:spLocks noGrp="1"/>
          </p:cNvSpPr>
          <p:nvPr>
            <p:ph sz="quarter" idx="13"/>
          </p:nvPr>
        </p:nvSpPr>
        <p:spPr>
          <a:xfrm>
            <a:off x="913774" y="2367092"/>
            <a:ext cx="10363826" cy="4490908"/>
          </a:xfrm>
        </p:spPr>
        <p:txBody>
          <a:bodyPr>
            <a:normAutofit/>
          </a:bodyPr>
          <a:lstStyle/>
          <a:p>
            <a:r>
              <a:rPr lang="en-US" dirty="0"/>
              <a:t>Object-oriented systems development is both incremental and iterative. </a:t>
            </a:r>
          </a:p>
          <a:p>
            <a:r>
              <a:rPr lang="en-US" dirty="0"/>
              <a:t>In this time we begin looking at the models of the problem domain through a design lens. </a:t>
            </a:r>
          </a:p>
          <a:p>
            <a:r>
              <a:rPr lang="en-US" dirty="0"/>
              <a:t>In this step, we make modifications to the problem domain models that will enhance the efficiency and effectiveness of the evolving system.</a:t>
            </a:r>
          </a:p>
          <a:p>
            <a:pPr lvl="1"/>
            <a:r>
              <a:rPr lang="en-US" dirty="0"/>
              <a:t>Factoring, </a:t>
            </a:r>
          </a:p>
          <a:p>
            <a:pPr lvl="1"/>
            <a:r>
              <a:rPr lang="en-US" dirty="0"/>
              <a:t>Partitions and collaborations,</a:t>
            </a:r>
          </a:p>
          <a:p>
            <a:pPr lvl="1"/>
            <a:r>
              <a:rPr lang="en-US" dirty="0"/>
              <a:t>Layers</a:t>
            </a:r>
          </a:p>
        </p:txBody>
      </p:sp>
      <p:sp>
        <p:nvSpPr>
          <p:cNvPr id="4" name="Slide Number Placeholder 3"/>
          <p:cNvSpPr>
            <a:spLocks noGrp="1"/>
          </p:cNvSpPr>
          <p:nvPr>
            <p:ph type="sldNum" sz="quarter" idx="12"/>
          </p:nvPr>
        </p:nvSpPr>
        <p:spPr/>
        <p:txBody>
          <a:bodyPr/>
          <a:lstStyle/>
          <a:p>
            <a:fld id="{744B347F-5038-41A8-84D6-1416E88477ED}" type="slidenum">
              <a:rPr lang="en-US" smtClean="0"/>
              <a:t>59</a:t>
            </a:fld>
            <a:endParaRPr lang="en-US"/>
          </a:p>
        </p:txBody>
      </p:sp>
    </p:spTree>
    <p:extLst>
      <p:ext uri="{BB962C8B-B14F-4D97-AF65-F5344CB8AC3E}">
        <p14:creationId xmlns:p14="http://schemas.microsoft.com/office/powerpoint/2010/main" val="365175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design?</a:t>
            </a:r>
          </a:p>
        </p:txBody>
      </p:sp>
      <p:sp>
        <p:nvSpPr>
          <p:cNvPr id="3" name="Content Placeholder 2"/>
          <p:cNvSpPr>
            <a:spLocks noGrp="1"/>
          </p:cNvSpPr>
          <p:nvPr>
            <p:ph sz="quarter" idx="13"/>
          </p:nvPr>
        </p:nvSpPr>
        <p:spPr/>
        <p:txBody>
          <a:bodyPr>
            <a:normAutofit/>
          </a:bodyPr>
          <a:lstStyle/>
          <a:p>
            <a:pPr algn="just"/>
            <a:r>
              <a:rPr lang="en-US" dirty="0"/>
              <a:t>Design is what almost every engineer wants to do. </a:t>
            </a:r>
          </a:p>
          <a:p>
            <a:pPr algn="just"/>
            <a:r>
              <a:rPr lang="en-US" dirty="0"/>
              <a:t>It is the place where creativity rules—where stakeholder requirements, business needs, and technical considerations all come together in the formulation of a product or system. </a:t>
            </a:r>
          </a:p>
          <a:p>
            <a:pPr algn="just"/>
            <a:r>
              <a:rPr lang="en-US" dirty="0">
                <a:highlight>
                  <a:srgbClr val="FFFF00"/>
                </a:highlight>
              </a:rPr>
              <a:t>Creates a representation or model of the software</a:t>
            </a:r>
            <a:r>
              <a:rPr lang="en-US" dirty="0"/>
              <a:t>, but unlike the requirements model (that focuses on describing required data, function, and behavior), the design model </a:t>
            </a:r>
            <a:r>
              <a:rPr lang="en-US" dirty="0">
                <a:highlight>
                  <a:srgbClr val="FFFF00"/>
                </a:highlight>
              </a:rPr>
              <a:t>provides detail </a:t>
            </a:r>
            <a:r>
              <a:rPr lang="en-US" dirty="0"/>
              <a:t>about </a:t>
            </a:r>
            <a:r>
              <a:rPr lang="en-US" dirty="0">
                <a:highlight>
                  <a:srgbClr val="FFFF00"/>
                </a:highlight>
              </a:rPr>
              <a:t>software architecture</a:t>
            </a:r>
            <a:r>
              <a:rPr lang="en-US" dirty="0"/>
              <a:t>, </a:t>
            </a:r>
            <a:r>
              <a:rPr lang="en-US" dirty="0">
                <a:highlight>
                  <a:srgbClr val="FFFF00"/>
                </a:highlight>
              </a:rPr>
              <a:t>data structures</a:t>
            </a:r>
            <a:r>
              <a:rPr lang="en-US" dirty="0"/>
              <a:t>, </a:t>
            </a:r>
            <a:r>
              <a:rPr lang="en-US" dirty="0">
                <a:highlight>
                  <a:srgbClr val="FFFF00"/>
                </a:highlight>
              </a:rPr>
              <a:t>interfaces</a:t>
            </a:r>
            <a:r>
              <a:rPr lang="en-US" dirty="0"/>
              <a:t>, and </a:t>
            </a:r>
            <a:r>
              <a:rPr lang="en-US" dirty="0">
                <a:highlight>
                  <a:srgbClr val="FFFF00"/>
                </a:highlight>
              </a:rPr>
              <a:t>components that are necessary </a:t>
            </a:r>
            <a:r>
              <a:rPr lang="en-US" dirty="0"/>
              <a:t>to implement the system.</a:t>
            </a:r>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
        <p:nvSpPr>
          <p:cNvPr id="8"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0557956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Factoring</a:t>
            </a:r>
            <a:endParaRPr lang="en-US" dirty="0"/>
          </a:p>
        </p:txBody>
      </p:sp>
      <p:sp>
        <p:nvSpPr>
          <p:cNvPr id="3" name="Content Placeholder 2"/>
          <p:cNvSpPr>
            <a:spLocks noGrp="1"/>
          </p:cNvSpPr>
          <p:nvPr>
            <p:ph sz="quarter" idx="13"/>
          </p:nvPr>
        </p:nvSpPr>
        <p:spPr/>
        <p:txBody>
          <a:bodyPr>
            <a:normAutofit/>
          </a:bodyPr>
          <a:lstStyle/>
          <a:p>
            <a:pPr algn="just"/>
            <a:r>
              <a:rPr lang="en-US" dirty="0"/>
              <a:t>Is the process of separating out a </a:t>
            </a:r>
            <a:r>
              <a:rPr lang="en-US" i="1" dirty="0"/>
              <a:t>module </a:t>
            </a:r>
            <a:r>
              <a:rPr lang="en-US" dirty="0"/>
              <a:t>into a stand-alone module. The new module can be a new </a:t>
            </a:r>
            <a:r>
              <a:rPr lang="en-US" i="1" dirty="0"/>
              <a:t>class </a:t>
            </a:r>
            <a:r>
              <a:rPr lang="en-US" dirty="0"/>
              <a:t>or a new </a:t>
            </a:r>
            <a:r>
              <a:rPr lang="en-US" i="1" dirty="0"/>
              <a:t>method. </a:t>
            </a:r>
            <a:r>
              <a:rPr lang="en-US" dirty="0"/>
              <a:t>For example, when reviewing a set of classes, it may be discovered that they have a similar set of attributes and methods. Thus, it might make sense to factor out the similarities into a separate class. </a:t>
            </a:r>
          </a:p>
        </p:txBody>
      </p:sp>
      <p:sp>
        <p:nvSpPr>
          <p:cNvPr id="4" name="Slide Number Placeholder 3"/>
          <p:cNvSpPr>
            <a:spLocks noGrp="1"/>
          </p:cNvSpPr>
          <p:nvPr>
            <p:ph type="sldNum" sz="quarter" idx="12"/>
          </p:nvPr>
        </p:nvSpPr>
        <p:spPr/>
        <p:txBody>
          <a:bodyPr/>
          <a:lstStyle/>
          <a:p>
            <a:fld id="{744B347F-5038-41A8-84D6-1416E88477ED}" type="slidenum">
              <a:rPr lang="en-US" smtClean="0"/>
              <a:t>60</a:t>
            </a:fld>
            <a:endParaRPr lang="en-US"/>
          </a:p>
        </p:txBody>
      </p:sp>
    </p:spTree>
    <p:extLst>
      <p:ext uri="{BB962C8B-B14F-4D97-AF65-F5344CB8AC3E}">
        <p14:creationId xmlns:p14="http://schemas.microsoft.com/office/powerpoint/2010/main" val="29943653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Partitions and Collaborations</a:t>
            </a:r>
            <a:endParaRPr lang="en-US" dirty="0"/>
          </a:p>
        </p:txBody>
      </p:sp>
      <p:sp>
        <p:nvSpPr>
          <p:cNvPr id="3" name="Content Placeholder 2"/>
          <p:cNvSpPr>
            <a:spLocks noGrp="1"/>
          </p:cNvSpPr>
          <p:nvPr>
            <p:ph sz="quarter" idx="13"/>
          </p:nvPr>
        </p:nvSpPr>
        <p:spPr/>
        <p:txBody>
          <a:bodyPr>
            <a:normAutofit/>
          </a:bodyPr>
          <a:lstStyle/>
          <a:p>
            <a:pPr algn="just"/>
            <a:r>
              <a:rPr lang="en-US" dirty="0"/>
              <a:t>The actual size of the system representation can overload the user and the developer. At this</a:t>
            </a:r>
            <a:br>
              <a:rPr lang="en-US" dirty="0"/>
            </a:br>
            <a:r>
              <a:rPr lang="en-US" dirty="0"/>
              <a:t>point in the evolution of the system, it might make sense to split the representation into a</a:t>
            </a:r>
            <a:br>
              <a:rPr lang="en-US" dirty="0"/>
            </a:br>
            <a:r>
              <a:rPr lang="en-US" dirty="0"/>
              <a:t>set of </a:t>
            </a:r>
            <a:r>
              <a:rPr lang="en-US" i="1" dirty="0"/>
              <a:t>partitions. </a:t>
            </a:r>
          </a:p>
          <a:p>
            <a:pPr algn="just"/>
            <a:r>
              <a:rPr lang="en-US" dirty="0"/>
              <a:t>A partition is the object-oriented equivalent of a subsystem, where a subsystem is a decomposition of a larger system into its component systems.</a:t>
            </a:r>
          </a:p>
          <a:p>
            <a:pPr algn="just"/>
            <a:r>
              <a:rPr lang="en-US" dirty="0"/>
              <a:t>From an object- oriented perspective, partitions are based on the pattern of activity (messages sent) among the objects in an object-oriented system.</a:t>
            </a:r>
          </a:p>
        </p:txBody>
      </p:sp>
      <p:sp>
        <p:nvSpPr>
          <p:cNvPr id="4" name="Slide Number Placeholder 3"/>
          <p:cNvSpPr>
            <a:spLocks noGrp="1"/>
          </p:cNvSpPr>
          <p:nvPr>
            <p:ph type="sldNum" sz="quarter" idx="12"/>
          </p:nvPr>
        </p:nvSpPr>
        <p:spPr/>
        <p:txBody>
          <a:bodyPr/>
          <a:lstStyle/>
          <a:p>
            <a:fld id="{744B347F-5038-41A8-84D6-1416E88477ED}" type="slidenum">
              <a:rPr lang="en-US" smtClean="0"/>
              <a:t>61</a:t>
            </a:fld>
            <a:endParaRPr lang="en-US"/>
          </a:p>
        </p:txBody>
      </p:sp>
    </p:spTree>
    <p:extLst>
      <p:ext uri="{BB962C8B-B14F-4D97-AF65-F5344CB8AC3E}">
        <p14:creationId xmlns:p14="http://schemas.microsoft.com/office/powerpoint/2010/main" val="9220707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Partitions and Collaborations(</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146919"/>
          </a:xfrm>
        </p:spPr>
        <p:txBody>
          <a:bodyPr>
            <a:normAutofit/>
          </a:bodyPr>
          <a:lstStyle/>
          <a:p>
            <a:pPr algn="just"/>
            <a:r>
              <a:rPr lang="en-US" dirty="0"/>
              <a:t>A good place to look for potential partitions is the </a:t>
            </a:r>
            <a:r>
              <a:rPr lang="en-US" i="1" dirty="0"/>
              <a:t>collaborations </a:t>
            </a:r>
            <a:r>
              <a:rPr lang="en-US" dirty="0"/>
              <a:t>modeled in UML’s </a:t>
            </a:r>
            <a:r>
              <a:rPr lang="en-US" dirty="0">
                <a:highlight>
                  <a:srgbClr val="FFFF00"/>
                </a:highlight>
              </a:rPr>
              <a:t>communication diagrams</a:t>
            </a:r>
            <a:r>
              <a:rPr lang="en-US" dirty="0"/>
              <a:t>. </a:t>
            </a:r>
          </a:p>
          <a:p>
            <a:pPr algn="just"/>
            <a:r>
              <a:rPr lang="en-US" dirty="0"/>
              <a:t>One useful way to identify collaborations is to </a:t>
            </a:r>
            <a:r>
              <a:rPr lang="en-US" dirty="0">
                <a:highlight>
                  <a:srgbClr val="FFFF00"/>
                </a:highlight>
              </a:rPr>
              <a:t>create a communication diagram for each use case. </a:t>
            </a:r>
            <a:r>
              <a:rPr lang="en-US" dirty="0"/>
              <a:t>However, because </a:t>
            </a:r>
            <a:r>
              <a:rPr lang="en-US" dirty="0">
                <a:highlight>
                  <a:srgbClr val="FFFF00"/>
                </a:highlight>
              </a:rPr>
              <a:t>an individual class can support multiple use cases</a:t>
            </a:r>
            <a:r>
              <a:rPr lang="en-US" dirty="0"/>
              <a:t>, </a:t>
            </a:r>
            <a:r>
              <a:rPr lang="en-US" dirty="0">
                <a:highlight>
                  <a:srgbClr val="FFFF00"/>
                </a:highlight>
              </a:rPr>
              <a:t>an individual class can participate in multiple use-case-based collaborations.</a:t>
            </a:r>
            <a:r>
              <a:rPr lang="en-US" dirty="0"/>
              <a:t>  In cases where classes are supporting multiple use cases, the collaborations should be </a:t>
            </a:r>
            <a:r>
              <a:rPr lang="en-US" dirty="0">
                <a:highlight>
                  <a:srgbClr val="FFFF00"/>
                </a:highlight>
              </a:rPr>
              <a:t>merged</a:t>
            </a:r>
            <a:r>
              <a:rPr lang="en-US" dirty="0"/>
              <a:t>. </a:t>
            </a:r>
          </a:p>
          <a:p>
            <a:pPr algn="just"/>
            <a:r>
              <a:rPr lang="en-US" dirty="0"/>
              <a:t>The class diagram should be reviewed to see how the different classes are related to one another. </a:t>
            </a:r>
          </a:p>
          <a:p>
            <a:pPr marL="0" indent="0" algn="ctr">
              <a:buNone/>
            </a:pPr>
            <a:r>
              <a:rPr lang="en-US" dirty="0">
                <a:solidFill>
                  <a:srgbClr val="00B050"/>
                </a:solidFill>
              </a:rPr>
              <a:t>The greater the coupling between classes, the more likely the classes should be grouped together in a collaboration or partition. </a:t>
            </a:r>
          </a:p>
        </p:txBody>
      </p:sp>
      <p:sp>
        <p:nvSpPr>
          <p:cNvPr id="4" name="Slide Number Placeholder 3"/>
          <p:cNvSpPr>
            <a:spLocks noGrp="1"/>
          </p:cNvSpPr>
          <p:nvPr>
            <p:ph type="sldNum" sz="quarter" idx="12"/>
          </p:nvPr>
        </p:nvSpPr>
        <p:spPr/>
        <p:txBody>
          <a:bodyPr/>
          <a:lstStyle/>
          <a:p>
            <a:fld id="{744B347F-5038-41A8-84D6-1416E88477ED}" type="slidenum">
              <a:rPr lang="en-US" smtClean="0"/>
              <a:t>62</a:t>
            </a:fld>
            <a:endParaRPr lang="en-US"/>
          </a:p>
        </p:txBody>
      </p:sp>
    </p:spTree>
    <p:extLst>
      <p:ext uri="{BB962C8B-B14F-4D97-AF65-F5344CB8AC3E}">
        <p14:creationId xmlns:p14="http://schemas.microsoft.com/office/powerpoint/2010/main" val="373802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general rule</a:t>
            </a:r>
          </a:p>
        </p:txBody>
      </p:sp>
      <p:sp>
        <p:nvSpPr>
          <p:cNvPr id="3" name="Content Placeholder 2"/>
          <p:cNvSpPr>
            <a:spLocks noGrp="1"/>
          </p:cNvSpPr>
          <p:nvPr>
            <p:ph sz="quarter" idx="13"/>
          </p:nvPr>
        </p:nvSpPr>
        <p:spPr/>
        <p:txBody>
          <a:bodyPr/>
          <a:lstStyle/>
          <a:p>
            <a:pPr marL="0" indent="0" algn="ctr">
              <a:buNone/>
            </a:pPr>
            <a:endParaRPr lang="en-US" dirty="0"/>
          </a:p>
          <a:p>
            <a:pPr marL="0" indent="0" algn="ctr">
              <a:buNone/>
            </a:pPr>
            <a:r>
              <a:rPr lang="en-US" dirty="0"/>
              <a:t>The more messages sent between objects, the more likely the objects belong in the same partition. </a:t>
            </a:r>
          </a:p>
          <a:p>
            <a:pPr marL="0" indent="0" algn="ctr">
              <a:buNone/>
            </a:pPr>
            <a:r>
              <a:rPr lang="en-US" dirty="0"/>
              <a:t>The fewer messages sent, the less likely the two objects belong together.</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63</a:t>
            </a:fld>
            <a:endParaRPr lang="en-US"/>
          </a:p>
        </p:txBody>
      </p:sp>
    </p:spTree>
    <p:extLst>
      <p:ext uri="{BB962C8B-B14F-4D97-AF65-F5344CB8AC3E}">
        <p14:creationId xmlns:p14="http://schemas.microsoft.com/office/powerpoint/2010/main" val="12180004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useful approach to identifying potential partitions</a:t>
            </a:r>
          </a:p>
        </p:txBody>
      </p:sp>
      <p:sp>
        <p:nvSpPr>
          <p:cNvPr id="3" name="Content Placeholder 2"/>
          <p:cNvSpPr>
            <a:spLocks noGrp="1"/>
          </p:cNvSpPr>
          <p:nvPr>
            <p:ph sz="quarter" idx="13"/>
          </p:nvPr>
        </p:nvSpPr>
        <p:spPr>
          <a:xfrm>
            <a:off x="913774" y="2367092"/>
            <a:ext cx="10363826" cy="4591057"/>
          </a:xfrm>
        </p:spPr>
        <p:txBody>
          <a:bodyPr>
            <a:normAutofit/>
          </a:bodyPr>
          <a:lstStyle/>
          <a:p>
            <a:r>
              <a:rPr lang="en-US" dirty="0"/>
              <a:t>Model each collaboration between objects in terms of clients, servers, and contracts. </a:t>
            </a:r>
          </a:p>
          <a:p>
            <a:r>
              <a:rPr lang="en-US" dirty="0">
                <a:highlight>
                  <a:srgbClr val="FFFF00"/>
                </a:highlight>
              </a:rPr>
              <a:t>A </a:t>
            </a:r>
            <a:r>
              <a:rPr lang="en-US" i="1" dirty="0">
                <a:highlight>
                  <a:srgbClr val="FFFF00"/>
                </a:highlight>
              </a:rPr>
              <a:t>client </a:t>
            </a:r>
            <a:r>
              <a:rPr lang="en-US" dirty="0">
                <a:highlight>
                  <a:srgbClr val="FFFF00"/>
                </a:highlight>
              </a:rPr>
              <a:t>is an instance of a </a:t>
            </a:r>
            <a:r>
              <a:rPr lang="en-US" i="1" dirty="0">
                <a:highlight>
                  <a:srgbClr val="FFFF00"/>
                </a:highlight>
              </a:rPr>
              <a:t>class </a:t>
            </a:r>
            <a:r>
              <a:rPr lang="en-US" dirty="0">
                <a:highlight>
                  <a:srgbClr val="FFFF00"/>
                </a:highlight>
              </a:rPr>
              <a:t>that sends a </a:t>
            </a:r>
            <a:r>
              <a:rPr lang="en-US" i="1" dirty="0">
                <a:highlight>
                  <a:srgbClr val="FFFF00"/>
                </a:highlight>
              </a:rPr>
              <a:t>message </a:t>
            </a:r>
            <a:r>
              <a:rPr lang="en-US" dirty="0">
                <a:highlight>
                  <a:srgbClr val="FFFF00"/>
                </a:highlight>
              </a:rPr>
              <a:t>to an instance of another class for a </a:t>
            </a:r>
            <a:r>
              <a:rPr lang="en-US" i="1" dirty="0">
                <a:highlight>
                  <a:srgbClr val="FFFF00"/>
                </a:highlight>
              </a:rPr>
              <a:t>method </a:t>
            </a:r>
            <a:r>
              <a:rPr lang="en-US" dirty="0">
                <a:highlight>
                  <a:srgbClr val="FFFF00"/>
                </a:highlight>
              </a:rPr>
              <a:t>to be executed</a:t>
            </a:r>
            <a:r>
              <a:rPr lang="en-US" dirty="0"/>
              <a:t>;</a:t>
            </a:r>
          </a:p>
          <a:p>
            <a:r>
              <a:rPr lang="en-US" dirty="0">
                <a:highlight>
                  <a:srgbClr val="FFFF00"/>
                </a:highlight>
              </a:rPr>
              <a:t>A </a:t>
            </a:r>
            <a:r>
              <a:rPr lang="en-US" i="1" dirty="0">
                <a:highlight>
                  <a:srgbClr val="FFFF00"/>
                </a:highlight>
              </a:rPr>
              <a:t>server </a:t>
            </a:r>
            <a:r>
              <a:rPr lang="en-US" dirty="0">
                <a:highlight>
                  <a:srgbClr val="FFFF00"/>
                </a:highlight>
              </a:rPr>
              <a:t>is the instance of a class that receives the message; </a:t>
            </a:r>
          </a:p>
          <a:p>
            <a:r>
              <a:rPr lang="en-US" i="1" dirty="0"/>
              <a:t>Contract </a:t>
            </a:r>
            <a:r>
              <a:rPr lang="en-US" dirty="0"/>
              <a:t>is the specification that formalizes the interactions between the client and server objects.</a:t>
            </a:r>
          </a:p>
          <a:p>
            <a:r>
              <a:rPr lang="en-US" dirty="0"/>
              <a:t>Allows the developer to build up potential partitions by looking at the contracts that have been specified between objects. </a:t>
            </a:r>
          </a:p>
          <a:p>
            <a:pPr marL="0" indent="0" algn="ctr">
              <a:buNone/>
            </a:pPr>
            <a:r>
              <a:rPr lang="en-US" sz="1900" dirty="0">
                <a:solidFill>
                  <a:srgbClr val="00B050"/>
                </a:solidFill>
              </a:rPr>
              <a:t>The more contracts there are between objects, the more likely that the objects belong in the same partition</a:t>
            </a:r>
            <a:r>
              <a:rPr lang="en-US" sz="1900" dirty="0"/>
              <a:t>. </a:t>
            </a:r>
            <a:r>
              <a:rPr lang="en-US" sz="1900" dirty="0">
                <a:solidFill>
                  <a:srgbClr val="00B050"/>
                </a:solidFill>
              </a:rPr>
              <a:t>The fewer contracts, the less chance there is that the two classes belong in the same partition.</a:t>
            </a:r>
          </a:p>
        </p:txBody>
      </p:sp>
      <p:sp>
        <p:nvSpPr>
          <p:cNvPr id="4" name="Slide Number Placeholder 3"/>
          <p:cNvSpPr>
            <a:spLocks noGrp="1"/>
          </p:cNvSpPr>
          <p:nvPr>
            <p:ph type="sldNum" sz="quarter" idx="12"/>
          </p:nvPr>
        </p:nvSpPr>
        <p:spPr/>
        <p:txBody>
          <a:bodyPr/>
          <a:lstStyle/>
          <a:p>
            <a:fld id="{744B347F-5038-41A8-84D6-1416E88477ED}" type="slidenum">
              <a:rPr lang="en-US" smtClean="0"/>
              <a:t>64</a:t>
            </a:fld>
            <a:endParaRPr lang="en-US" dirty="0"/>
          </a:p>
        </p:txBody>
      </p:sp>
    </p:spTree>
    <p:extLst>
      <p:ext uri="{BB962C8B-B14F-4D97-AF65-F5344CB8AC3E}">
        <p14:creationId xmlns:p14="http://schemas.microsoft.com/office/powerpoint/2010/main" val="153549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r>
              <a:rPr lang="en-US" altLang="en-US" b="1" dirty="0"/>
              <a:t>R. G. Pressman, B. R. Maxim, Software Engineering_ A Practitioner’s Approach, 8th Edition, 2014. </a:t>
            </a:r>
          </a:p>
          <a:p>
            <a:endParaRPr lang="pt-BR" alt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65</a:t>
            </a:fld>
            <a:endParaRPr lang="en-US"/>
          </a:p>
        </p:txBody>
      </p:sp>
    </p:spTree>
    <p:extLst>
      <p:ext uri="{BB962C8B-B14F-4D97-AF65-F5344CB8AC3E}">
        <p14:creationId xmlns:p14="http://schemas.microsoft.com/office/powerpoint/2010/main" val="98583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Design important?</a:t>
            </a:r>
          </a:p>
        </p:txBody>
      </p:sp>
      <p:sp>
        <p:nvSpPr>
          <p:cNvPr id="3" name="Content Placeholder 2"/>
          <p:cNvSpPr>
            <a:spLocks noGrp="1"/>
          </p:cNvSpPr>
          <p:nvPr>
            <p:ph sz="quarter" idx="13"/>
          </p:nvPr>
        </p:nvSpPr>
        <p:spPr/>
        <p:txBody>
          <a:bodyPr/>
          <a:lstStyle/>
          <a:p>
            <a:pPr algn="just"/>
            <a:r>
              <a:rPr lang="en-US" dirty="0"/>
              <a:t>Design </a:t>
            </a:r>
            <a:r>
              <a:rPr lang="en-US" dirty="0">
                <a:highlight>
                  <a:srgbClr val="FFFF00"/>
                </a:highlight>
              </a:rPr>
              <a:t>allows you to model the system </a:t>
            </a:r>
            <a:r>
              <a:rPr lang="en-US" dirty="0"/>
              <a:t>or product that is to be built.</a:t>
            </a:r>
          </a:p>
          <a:p>
            <a:pPr algn="just"/>
            <a:r>
              <a:rPr lang="en-US" dirty="0"/>
              <a:t>This model can be </a:t>
            </a:r>
            <a:r>
              <a:rPr lang="en-US" dirty="0">
                <a:highlight>
                  <a:srgbClr val="FFFF00"/>
                </a:highlight>
              </a:rPr>
              <a:t>assessed for quality </a:t>
            </a:r>
            <a:r>
              <a:rPr lang="en-US" dirty="0"/>
              <a:t>and </a:t>
            </a:r>
            <a:r>
              <a:rPr lang="en-US" dirty="0">
                <a:highlight>
                  <a:srgbClr val="FFFF00"/>
                </a:highlight>
              </a:rPr>
              <a:t>improved before code is generated</a:t>
            </a:r>
            <a:r>
              <a:rPr lang="en-US" dirty="0"/>
              <a:t>, tests are conducted, and end users become involved in large numbers. </a:t>
            </a:r>
          </a:p>
          <a:p>
            <a:pPr algn="just"/>
            <a:r>
              <a:rPr lang="en-US" dirty="0"/>
              <a:t>Design is the place where software quality is established.</a:t>
            </a: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140451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I ensure that I’ve done it right?</a:t>
            </a:r>
            <a:endParaRPr lang="en-US" dirty="0"/>
          </a:p>
        </p:txBody>
      </p:sp>
      <p:sp>
        <p:nvSpPr>
          <p:cNvPr id="3" name="Content Placeholder 2"/>
          <p:cNvSpPr>
            <a:spLocks noGrp="1"/>
          </p:cNvSpPr>
          <p:nvPr>
            <p:ph sz="quarter" idx="13"/>
          </p:nvPr>
        </p:nvSpPr>
        <p:spPr/>
        <p:txBody>
          <a:bodyPr/>
          <a:lstStyle/>
          <a:p>
            <a:r>
              <a:rPr lang="en-US" dirty="0"/>
              <a:t>The design model is assessed by the software team in an effort to determine whether it contains errors, inconsistencies, or omissions; whether better alternatives exist; and whether the model can be implemented within the </a:t>
            </a:r>
            <a:r>
              <a:rPr lang="en-US" dirty="0">
                <a:solidFill>
                  <a:srgbClr val="FF0000"/>
                </a:solidFill>
              </a:rPr>
              <a:t>constraints</a:t>
            </a:r>
            <a:r>
              <a:rPr lang="en-US" dirty="0"/>
              <a:t>, </a:t>
            </a:r>
            <a:r>
              <a:rPr lang="en-US" dirty="0">
                <a:solidFill>
                  <a:srgbClr val="00B050"/>
                </a:solidFill>
              </a:rPr>
              <a:t>schedule</a:t>
            </a:r>
            <a:r>
              <a:rPr lang="en-US" dirty="0"/>
              <a:t>, and </a:t>
            </a:r>
            <a:r>
              <a:rPr lang="en-US" dirty="0">
                <a:solidFill>
                  <a:srgbClr val="FF0000"/>
                </a:solidFill>
              </a:rPr>
              <a:t>cost</a:t>
            </a:r>
            <a:r>
              <a:rPr lang="en-US" dirty="0"/>
              <a:t> that have been established.</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272383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 important features of a good design</a:t>
            </a:r>
          </a:p>
        </p:txBody>
      </p:sp>
      <p:sp>
        <p:nvSpPr>
          <p:cNvPr id="3" name="Content Placeholder 2"/>
          <p:cNvSpPr>
            <a:spLocks noGrp="1"/>
          </p:cNvSpPr>
          <p:nvPr>
            <p:ph sz="quarter" idx="13"/>
          </p:nvPr>
        </p:nvSpPr>
        <p:spPr/>
        <p:txBody>
          <a:bodyPr>
            <a:normAutofit/>
          </a:bodyPr>
          <a:lstStyle/>
          <a:p>
            <a:pPr algn="just"/>
            <a:r>
              <a:rPr lang="en-US" dirty="0"/>
              <a:t>The Roman architecture critic Vitruvius advanced the notion that well-designed buildings were those which exhibited </a:t>
            </a:r>
            <a:r>
              <a:rPr lang="en-US" dirty="0">
                <a:solidFill>
                  <a:srgbClr val="00B050"/>
                </a:solidFill>
              </a:rPr>
              <a:t>firmness</a:t>
            </a:r>
            <a:r>
              <a:rPr lang="en-US" dirty="0"/>
              <a:t>, </a:t>
            </a:r>
            <a:r>
              <a:rPr lang="en-US" dirty="0">
                <a:solidFill>
                  <a:srgbClr val="00B050"/>
                </a:solidFill>
              </a:rPr>
              <a:t>commodity</a:t>
            </a:r>
            <a:r>
              <a:rPr lang="en-US" dirty="0"/>
              <a:t>, and </a:t>
            </a:r>
            <a:r>
              <a:rPr lang="en-US" dirty="0">
                <a:solidFill>
                  <a:srgbClr val="00B050"/>
                </a:solidFill>
              </a:rPr>
              <a:t>delight</a:t>
            </a:r>
            <a:r>
              <a:rPr lang="en-US" dirty="0"/>
              <a:t>. The same might be said of good software. </a:t>
            </a:r>
          </a:p>
          <a:p>
            <a:r>
              <a:rPr lang="en-US" i="1" dirty="0">
                <a:highlight>
                  <a:srgbClr val="FFFF00"/>
                </a:highlight>
              </a:rPr>
              <a:t>Firmness</a:t>
            </a:r>
            <a:r>
              <a:rPr lang="en-US" i="1" dirty="0"/>
              <a:t>: </a:t>
            </a:r>
            <a:r>
              <a:rPr lang="en-US" dirty="0"/>
              <a:t>A program should not have any bugs that inhibit its function. </a:t>
            </a:r>
          </a:p>
          <a:p>
            <a:r>
              <a:rPr lang="en-US" i="1" dirty="0">
                <a:highlight>
                  <a:srgbClr val="FFFF00"/>
                </a:highlight>
              </a:rPr>
              <a:t>Commodity</a:t>
            </a:r>
            <a:r>
              <a:rPr lang="en-US" i="1" dirty="0"/>
              <a:t>: </a:t>
            </a:r>
            <a:r>
              <a:rPr lang="en-US" dirty="0"/>
              <a:t>A program should be suitable for the purposes for which it was intended. </a:t>
            </a:r>
          </a:p>
          <a:p>
            <a:r>
              <a:rPr lang="en-US" i="1" dirty="0">
                <a:highlight>
                  <a:srgbClr val="FFFF00"/>
                </a:highlight>
              </a:rPr>
              <a:t>Delight</a:t>
            </a:r>
            <a:r>
              <a:rPr lang="en-US" i="1" dirty="0"/>
              <a:t>: </a:t>
            </a:r>
            <a:r>
              <a:rPr lang="en-US" dirty="0"/>
              <a:t>The experience of using the program should be a pleasurable one. </a:t>
            </a:r>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
        <p:nvSpPr>
          <p:cNvPr id="5" name="Rectangle 2"/>
          <p:cNvSpPr txBox="1">
            <a:spLocks noChangeArrowheads="1"/>
          </p:cNvSpPr>
          <p:nvPr/>
        </p:nvSpPr>
        <p:spPr bwMode="gray">
          <a:xfrm>
            <a:off x="-182878" y="6530340"/>
            <a:ext cx="7942215" cy="6553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sz="2400">
                <a:solidFill>
                  <a:schemeClr val="accent1"/>
                </a:solidFill>
                <a:latin typeface="Calibri" charset="0"/>
                <a:ea typeface="ＭＳ Ｐゴシック" charset="0"/>
                <a:cs typeface="Calibri" charset="0"/>
              </a:defRPr>
            </a:lvl1pPr>
            <a:lvl2pPr>
              <a:defRPr sz="2000">
                <a:solidFill>
                  <a:schemeClr val="tx1"/>
                </a:solidFill>
                <a:latin typeface="Calibri" charset="0"/>
                <a:ea typeface="ＭＳ Ｐゴシック" charset="0"/>
                <a:cs typeface="Calibri" charset="0"/>
              </a:defRPr>
            </a:lvl2pPr>
            <a:lvl3pPr>
              <a:defRPr>
                <a:solidFill>
                  <a:schemeClr val="tx1"/>
                </a:solidFill>
                <a:latin typeface="Calibri" charset="0"/>
                <a:ea typeface="ＭＳ Ｐゴシック" charset="0"/>
                <a:cs typeface="Calibri" charset="0"/>
              </a:defRPr>
            </a:lvl3pPr>
            <a:lvl4pPr>
              <a:defRPr>
                <a:solidFill>
                  <a:schemeClr val="tx1"/>
                </a:solidFill>
                <a:latin typeface="Calibri" charset="0"/>
                <a:ea typeface="ＭＳ Ｐゴシック" charset="0"/>
                <a:cs typeface="Calibri" charset="0"/>
              </a:defRPr>
            </a:lvl4pPr>
            <a:lvl5pPr>
              <a:defRPr>
                <a:solidFill>
                  <a:schemeClr val="tx1"/>
                </a:solidFill>
                <a:latin typeface="Calibri" charset="0"/>
                <a:ea typeface="ＭＳ Ｐゴシック" charset="0"/>
                <a:cs typeface="Calibri" charset="0"/>
              </a:defRPr>
            </a:lvl5pPr>
            <a:lvl6pPr eaLnBrk="0" hangingPunct="0">
              <a:buFont typeface="Wingdings" charset="0"/>
              <a:defRPr>
                <a:solidFill>
                  <a:schemeClr val="tx1"/>
                </a:solidFill>
                <a:latin typeface="Calibri" charset="0"/>
                <a:ea typeface="ＭＳ Ｐゴシック" charset="0"/>
                <a:cs typeface="Calibri" charset="0"/>
              </a:defRPr>
            </a:lvl6pPr>
            <a:lvl7pPr eaLnBrk="0" hangingPunct="0">
              <a:buFont typeface="Wingdings" charset="0"/>
              <a:defRPr>
                <a:solidFill>
                  <a:schemeClr val="tx1"/>
                </a:solidFill>
                <a:latin typeface="Calibri" charset="0"/>
                <a:ea typeface="ＭＳ Ｐゴシック" charset="0"/>
                <a:cs typeface="Calibri" charset="0"/>
              </a:defRPr>
            </a:lvl7pPr>
            <a:lvl8pPr eaLnBrk="0" hangingPunct="0">
              <a:buFont typeface="Wingdings" charset="0"/>
              <a:defRPr>
                <a:solidFill>
                  <a:schemeClr val="tx1"/>
                </a:solidFill>
                <a:latin typeface="Calibri" charset="0"/>
                <a:ea typeface="ＭＳ Ｐゴシック" charset="0"/>
                <a:cs typeface="Calibri" charset="0"/>
              </a:defRPr>
            </a:lvl8pPr>
            <a:lvl9pPr eaLnBrk="0" hangingPunct="0">
              <a:buFont typeface="Wingdings" charset="0"/>
              <a:defRPr>
                <a:solidFill>
                  <a:schemeClr val="tx1"/>
                </a:solidFill>
                <a:latin typeface="Calibri" charset="0"/>
                <a:ea typeface="ＭＳ Ｐゴシック" charset="0"/>
                <a:cs typeface="Calibri" charset="0"/>
              </a:defRPr>
            </a:lvl9pPr>
          </a:lstStyle>
          <a:p>
            <a:pPr algn="ctr"/>
            <a:r>
              <a:rPr lang="en-US" sz="1000" b="1" dirty="0">
                <a:solidFill>
                  <a:schemeClr val="tx1"/>
                </a:solidFill>
                <a:latin typeface="Arial" charset="0"/>
              </a:rPr>
              <a:t>This slide is brought from: “R.G. Pressman, B. R. Maxim, Software Engineering_ A Practitioner’s Approach, 8</a:t>
            </a:r>
            <a:r>
              <a:rPr lang="en-US" sz="1000" b="1" baseline="30000" dirty="0">
                <a:solidFill>
                  <a:schemeClr val="tx1"/>
                </a:solidFill>
                <a:latin typeface="Arial" charset="0"/>
              </a:rPr>
              <a:t>th</a:t>
            </a:r>
            <a:r>
              <a:rPr lang="en-US" sz="1000" b="1" dirty="0">
                <a:solidFill>
                  <a:schemeClr val="tx1"/>
                </a:solidFill>
                <a:latin typeface="Arial" charset="0"/>
              </a:rPr>
              <a:t> Edition, 2014”. </a:t>
            </a:r>
            <a:endParaRPr lang="tr-TR" sz="1000" b="1" dirty="0">
              <a:solidFill>
                <a:schemeClr val="tx1"/>
              </a:solidFill>
              <a:latin typeface="Arial" charset="0"/>
            </a:endParaRPr>
          </a:p>
          <a:p>
            <a:pPr algn="ctr"/>
            <a:endParaRPr lang="tr-TR" sz="1000" b="1" dirty="0">
              <a:solidFill>
                <a:srgbClr val="FF8000"/>
              </a:solidFill>
              <a:latin typeface="Arial" charset="0"/>
            </a:endParaRPr>
          </a:p>
        </p:txBody>
      </p:sp>
    </p:spTree>
    <p:extLst>
      <p:ext uri="{BB962C8B-B14F-4D97-AF65-F5344CB8AC3E}">
        <p14:creationId xmlns:p14="http://schemas.microsoft.com/office/powerpoint/2010/main" val="3646836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6562</TotalTime>
  <Words>7031</Words>
  <Application>Microsoft Office PowerPoint</Application>
  <PresentationFormat>Widescreen</PresentationFormat>
  <Paragraphs>391</Paragraphs>
  <Slides>65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Times New Roman</vt:lpstr>
      <vt:lpstr>Tw Cen MT</vt:lpstr>
      <vt:lpstr>Wingdings</vt:lpstr>
      <vt:lpstr>Droplet</vt:lpstr>
      <vt:lpstr>Software Engineering I </vt:lpstr>
      <vt:lpstr>Chapter 7  Moving To Design</vt:lpstr>
      <vt:lpstr>Steps(I) </vt:lpstr>
      <vt:lpstr>Steps(II) </vt:lpstr>
      <vt:lpstr>PowerPoint Presentation</vt:lpstr>
      <vt:lpstr>What is design?</vt:lpstr>
      <vt:lpstr>Why is Design important?</vt:lpstr>
      <vt:lpstr>How do I ensure that I’ve done it right?</vt:lpstr>
      <vt:lpstr>Three important features of a good design</vt:lpstr>
      <vt:lpstr>Two main steps</vt:lpstr>
      <vt:lpstr>PowerPoint Presentation</vt:lpstr>
      <vt:lpstr>Moving from Analysis to Design</vt:lpstr>
      <vt:lpstr>Translating the requirements model into the design model</vt:lpstr>
      <vt:lpstr>Data/Class design</vt:lpstr>
      <vt:lpstr>Architectural design</vt:lpstr>
      <vt:lpstr>Interface design</vt:lpstr>
      <vt:lpstr>Component-level design</vt:lpstr>
      <vt:lpstr>The Design Process</vt:lpstr>
      <vt:lpstr>Importance of Design in terms of quality</vt:lpstr>
      <vt:lpstr>Importance of Design in terms of quality( Cnt’d)</vt:lpstr>
      <vt:lpstr>Software Quality Guidelines and Attributes</vt:lpstr>
      <vt:lpstr>Assessing Design Quality—The Technical Review(TR)</vt:lpstr>
      <vt:lpstr>Quality Guidelines</vt:lpstr>
      <vt:lpstr>Quality Guidelines(Cnt’d)</vt:lpstr>
      <vt:lpstr>Quality Attributes: FURPS</vt:lpstr>
      <vt:lpstr>Quality Attributes</vt:lpstr>
      <vt:lpstr>Design</vt:lpstr>
      <vt:lpstr>Design Concepts</vt:lpstr>
      <vt:lpstr>Design Concepts (Cnt’d)</vt:lpstr>
      <vt:lpstr>1- Abstraction</vt:lpstr>
      <vt:lpstr>Types of Abstraction (Cnt’d)</vt:lpstr>
      <vt:lpstr>2- Architecture </vt:lpstr>
      <vt:lpstr>2- Architecture (Cnt’d) </vt:lpstr>
      <vt:lpstr>3- Patterns</vt:lpstr>
      <vt:lpstr>Separation of Concerns</vt:lpstr>
      <vt:lpstr>5- Modularity </vt:lpstr>
      <vt:lpstr>5- Modularity (Cnt’d)</vt:lpstr>
      <vt:lpstr>PowerPoint Presentation</vt:lpstr>
      <vt:lpstr>5- Modularity (Cnt’d)</vt:lpstr>
      <vt:lpstr>PowerPoint Presentation</vt:lpstr>
      <vt:lpstr>6- Information Hiding</vt:lpstr>
      <vt:lpstr>6- Information Hiding (Cnt’d)</vt:lpstr>
      <vt:lpstr>7- Functional Independence</vt:lpstr>
      <vt:lpstr>7- Functional Independence (Cnt’d)</vt:lpstr>
      <vt:lpstr>8-Refinement</vt:lpstr>
      <vt:lpstr>PowerPoint Presentation</vt:lpstr>
      <vt:lpstr>9- Aspects</vt:lpstr>
      <vt:lpstr>9- Aspects (Cnt’d)</vt:lpstr>
      <vt:lpstr>10- Refactoring</vt:lpstr>
      <vt:lpstr>11- Design Classes</vt:lpstr>
      <vt:lpstr>Characteristics of a good class</vt:lpstr>
      <vt:lpstr>Characteristics of a good class(Cnt’d)</vt:lpstr>
      <vt:lpstr>Cohesion</vt:lpstr>
      <vt:lpstr>Types of method cohesion</vt:lpstr>
      <vt:lpstr>Types of class cohesion </vt:lpstr>
      <vt:lpstr>Coupling </vt:lpstr>
      <vt:lpstr>Types of interaction coupling</vt:lpstr>
      <vt:lpstr>12- Design for Test</vt:lpstr>
      <vt:lpstr>Evolve problem domain-oriented analysis models into optimal solution domain-oriented design models</vt:lpstr>
      <vt:lpstr>Factoring</vt:lpstr>
      <vt:lpstr>Partitions and Collaborations</vt:lpstr>
      <vt:lpstr>Partitions and Collaborations(Cnt’d)</vt:lpstr>
      <vt:lpstr>The general rule</vt:lpstr>
      <vt:lpstr>Another useful approach to identifying potential partitions</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Sepehr Ebadi</cp:lastModifiedBy>
  <cp:revision>384</cp:revision>
  <dcterms:created xsi:type="dcterms:W3CDTF">2017-08-12T07:11:04Z</dcterms:created>
  <dcterms:modified xsi:type="dcterms:W3CDTF">2025-01-11T19:17:53Z</dcterms:modified>
</cp:coreProperties>
</file>