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9"/>
  </p:notesMasterIdLst>
  <p:sldIdLst>
    <p:sldId id="256" r:id="rId2"/>
    <p:sldId id="294" r:id="rId3"/>
    <p:sldId id="295" r:id="rId4"/>
    <p:sldId id="296" r:id="rId5"/>
    <p:sldId id="297" r:id="rId6"/>
    <p:sldId id="303" r:id="rId7"/>
    <p:sldId id="304" r:id="rId8"/>
    <p:sldId id="305" r:id="rId9"/>
    <p:sldId id="315" r:id="rId10"/>
    <p:sldId id="316" r:id="rId11"/>
    <p:sldId id="317" r:id="rId12"/>
    <p:sldId id="322" r:id="rId13"/>
    <p:sldId id="318" r:id="rId14"/>
    <p:sldId id="319" r:id="rId15"/>
    <p:sldId id="320" r:id="rId16"/>
    <p:sldId id="321" r:id="rId17"/>
    <p:sldId id="293" r:id="rId18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Dosis" panose="020F0502020204030204" pitchFamily="2" charset="0"/>
      <p:bold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Nunito Sans" pitchFamily="2" charset="0"/>
      <p:regular r:id="rId32"/>
      <p:bold r:id="rId33"/>
      <p:italic r:id="rId34"/>
      <p:boldItalic r:id="rId35"/>
    </p:embeddedFont>
    <p:embeddedFont>
      <p:font typeface="Nunito Sans Black" pitchFamily="2" charset="0"/>
      <p:bold r:id="rId36"/>
      <p:boldItalic r:id="rId37"/>
    </p:embeddedFont>
    <p:embeddedFont>
      <p:font typeface="Open Sans" panose="020B0606030504020204" pitchFamily="34" charset="0"/>
      <p:regular r:id="rId38"/>
      <p:bold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6C0BD-7EB8-4EF7-9675-C408268533F4}">
  <a:tblStyle styleId="{2916C0BD-7EB8-4EF7-9675-C408268533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81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8" name="Google Shape;19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Google Shape;3545;gda7b3e4b19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6" name="Google Shape;3546;gda7b3e4b19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63462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5452" y="3536306"/>
            <a:ext cx="5025600" cy="2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4285105">
            <a:off x="2750184" y="49775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337925" y="269463"/>
            <a:ext cx="892900" cy="888725"/>
            <a:chOff x="3655725" y="3261075"/>
            <a:chExt cx="892900" cy="888725"/>
          </a:xfrm>
        </p:grpSpPr>
        <p:sp>
          <p:nvSpPr>
            <p:cNvPr id="13" name="Google Shape;13;p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470450" y="477700"/>
            <a:ext cx="378900" cy="472250"/>
            <a:chOff x="2459875" y="3181675"/>
            <a:chExt cx="378900" cy="472250"/>
          </a:xfrm>
        </p:grpSpPr>
        <p:sp>
          <p:nvSpPr>
            <p:cNvPr id="20" name="Google Shape;20;p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rot="-1005388">
            <a:off x="6669674" y="2166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383364" y="539488"/>
            <a:ext cx="3646522" cy="4007720"/>
            <a:chOff x="5348750" y="2347100"/>
            <a:chExt cx="1108500" cy="1218300"/>
          </a:xfrm>
        </p:grpSpPr>
        <p:sp>
          <p:nvSpPr>
            <p:cNvPr id="25" name="Google Shape;25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42" name="Google Shape;42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2"/>
          <p:cNvSpPr/>
          <p:nvPr/>
        </p:nvSpPr>
        <p:spPr>
          <a:xfrm rot="-1004951">
            <a:off x="8062589" y="4041054"/>
            <a:ext cx="296687" cy="25625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4867207" y="3738819"/>
            <a:ext cx="1253407" cy="1311078"/>
            <a:chOff x="4385625" y="4289775"/>
            <a:chExt cx="983450" cy="1028700"/>
          </a:xfrm>
        </p:grpSpPr>
        <p:sp>
          <p:nvSpPr>
            <p:cNvPr id="76" name="Google Shape;76;p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2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83" name="Google Shape;83;p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2"/>
          <p:cNvSpPr/>
          <p:nvPr/>
        </p:nvSpPr>
        <p:spPr>
          <a:xfrm rot="1265233">
            <a:off x="3649679" y="1552981"/>
            <a:ext cx="223465" cy="193267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2"/>
          <p:cNvGrpSpPr/>
          <p:nvPr/>
        </p:nvGrpSpPr>
        <p:grpSpPr>
          <a:xfrm rot="-5400000">
            <a:off x="11825" y="3579125"/>
            <a:ext cx="2289250" cy="3059825"/>
            <a:chOff x="2215325" y="2417050"/>
            <a:chExt cx="2289250" cy="3059825"/>
          </a:xfrm>
        </p:grpSpPr>
        <p:sp>
          <p:nvSpPr>
            <p:cNvPr id="91" name="Google Shape;91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2"/>
          <p:cNvSpPr/>
          <p:nvPr/>
        </p:nvSpPr>
        <p:spPr>
          <a:xfrm rot="4285105">
            <a:off x="296322" y="3694207"/>
            <a:ext cx="296559" cy="256335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6"/>
          <p:cNvGrpSpPr/>
          <p:nvPr/>
        </p:nvGrpSpPr>
        <p:grpSpPr>
          <a:xfrm rot="-5400000">
            <a:off x="-413575" y="-1775500"/>
            <a:ext cx="2289250" cy="3059825"/>
            <a:chOff x="2215325" y="2417050"/>
            <a:chExt cx="2289250" cy="3059825"/>
          </a:xfrm>
        </p:grpSpPr>
        <p:sp>
          <p:nvSpPr>
            <p:cNvPr id="320" name="Google Shape;320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 rot="-2085203" flipH="1">
            <a:off x="7940386" y="-28445"/>
            <a:ext cx="1198514" cy="1244002"/>
            <a:chOff x="238125" y="3112025"/>
            <a:chExt cx="716000" cy="743175"/>
          </a:xfrm>
        </p:grpSpPr>
        <p:sp>
          <p:nvSpPr>
            <p:cNvPr id="353" name="Google Shape;353;p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6"/>
          <p:cNvGrpSpPr/>
          <p:nvPr/>
        </p:nvGrpSpPr>
        <p:grpSpPr>
          <a:xfrm rot="-2700000">
            <a:off x="8527743" y="1234166"/>
            <a:ext cx="481295" cy="473620"/>
            <a:chOff x="1433950" y="3130850"/>
            <a:chExt cx="481300" cy="473625"/>
          </a:xfrm>
        </p:grpSpPr>
        <p:sp>
          <p:nvSpPr>
            <p:cNvPr id="357" name="Google Shape;357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7211425" y="193150"/>
            <a:ext cx="481300" cy="473625"/>
            <a:chOff x="1433950" y="3130850"/>
            <a:chExt cx="481300" cy="473625"/>
          </a:xfrm>
        </p:grpSpPr>
        <p:sp>
          <p:nvSpPr>
            <p:cNvPr id="364" name="Google Shape;364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 rot="1156429" flipH="1">
            <a:off x="8241088" y="4363343"/>
            <a:ext cx="378919" cy="472274"/>
            <a:chOff x="2459875" y="3181675"/>
            <a:chExt cx="378900" cy="472250"/>
          </a:xfrm>
        </p:grpSpPr>
        <p:sp>
          <p:nvSpPr>
            <p:cNvPr id="371" name="Google Shape;371;p6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 rot="3076494" flipH="1">
            <a:off x="-346710" y="3744920"/>
            <a:ext cx="1253395" cy="1311066"/>
            <a:chOff x="4385625" y="4289775"/>
            <a:chExt cx="983450" cy="1028700"/>
          </a:xfrm>
        </p:grpSpPr>
        <p:sp>
          <p:nvSpPr>
            <p:cNvPr id="375" name="Google Shape;375;p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6"/>
          <p:cNvSpPr/>
          <p:nvPr/>
        </p:nvSpPr>
        <p:spPr>
          <a:xfrm rot="1266272">
            <a:off x="342810" y="41133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6"/>
          <p:cNvSpPr txBox="1">
            <a:spLocks noGrp="1"/>
          </p:cNvSpPr>
          <p:nvPr>
            <p:ph type="title"/>
          </p:nvPr>
        </p:nvSpPr>
        <p:spPr>
          <a:xfrm>
            <a:off x="713225" y="530350"/>
            <a:ext cx="77178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9" name="Google Shape;959;p16"/>
          <p:cNvSpPr txBox="1">
            <a:spLocks noGrp="1"/>
          </p:cNvSpPr>
          <p:nvPr>
            <p:ph type="body" idx="1"/>
          </p:nvPr>
        </p:nvSpPr>
        <p:spPr>
          <a:xfrm>
            <a:off x="2325750" y="1428750"/>
            <a:ext cx="4492500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>
            <a:endParaRPr/>
          </a:p>
        </p:txBody>
      </p:sp>
      <p:grpSp>
        <p:nvGrpSpPr>
          <p:cNvPr id="960" name="Google Shape;960;p16"/>
          <p:cNvGrpSpPr/>
          <p:nvPr/>
        </p:nvGrpSpPr>
        <p:grpSpPr>
          <a:xfrm rot="7723506">
            <a:off x="-217810" y="3957805"/>
            <a:ext cx="1253395" cy="1311066"/>
            <a:chOff x="4385625" y="4289775"/>
            <a:chExt cx="983450" cy="1028700"/>
          </a:xfrm>
        </p:grpSpPr>
        <p:sp>
          <p:nvSpPr>
            <p:cNvPr id="961" name="Google Shape;961;p1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6"/>
          <p:cNvSpPr/>
          <p:nvPr/>
        </p:nvSpPr>
        <p:spPr>
          <a:xfrm rot="9533728" flipH="1">
            <a:off x="471710" y="4120346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16"/>
          <p:cNvGrpSpPr/>
          <p:nvPr/>
        </p:nvGrpSpPr>
        <p:grpSpPr>
          <a:xfrm rot="10800000" flipH="1">
            <a:off x="1331775" y="4475641"/>
            <a:ext cx="481300" cy="473625"/>
            <a:chOff x="1433950" y="3130850"/>
            <a:chExt cx="481300" cy="473625"/>
          </a:xfrm>
        </p:grpSpPr>
        <p:sp>
          <p:nvSpPr>
            <p:cNvPr id="969" name="Google Shape;969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16"/>
          <p:cNvGrpSpPr/>
          <p:nvPr/>
        </p:nvGrpSpPr>
        <p:grpSpPr>
          <a:xfrm rot="-2085203" flipH="1">
            <a:off x="7940386" y="123955"/>
            <a:ext cx="1198514" cy="1244002"/>
            <a:chOff x="238125" y="3112025"/>
            <a:chExt cx="716000" cy="743175"/>
          </a:xfrm>
        </p:grpSpPr>
        <p:sp>
          <p:nvSpPr>
            <p:cNvPr id="976" name="Google Shape;976;p1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6"/>
          <p:cNvGrpSpPr/>
          <p:nvPr/>
        </p:nvGrpSpPr>
        <p:grpSpPr>
          <a:xfrm rot="-2700000">
            <a:off x="329068" y="248416"/>
            <a:ext cx="481295" cy="473620"/>
            <a:chOff x="1433950" y="3130850"/>
            <a:chExt cx="481300" cy="473625"/>
          </a:xfrm>
        </p:grpSpPr>
        <p:sp>
          <p:nvSpPr>
            <p:cNvPr id="980" name="Google Shape;980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16"/>
          <p:cNvGrpSpPr/>
          <p:nvPr/>
        </p:nvGrpSpPr>
        <p:grpSpPr>
          <a:xfrm>
            <a:off x="329063" y="899050"/>
            <a:ext cx="481300" cy="473625"/>
            <a:chOff x="1433950" y="3130850"/>
            <a:chExt cx="481300" cy="473625"/>
          </a:xfrm>
        </p:grpSpPr>
        <p:sp>
          <p:nvSpPr>
            <p:cNvPr id="987" name="Google Shape;987;p1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16"/>
          <p:cNvGrpSpPr/>
          <p:nvPr/>
        </p:nvGrpSpPr>
        <p:grpSpPr>
          <a:xfrm rot="10800000">
            <a:off x="8137250" y="4078866"/>
            <a:ext cx="892900" cy="888725"/>
            <a:chOff x="3655725" y="3261075"/>
            <a:chExt cx="892900" cy="888725"/>
          </a:xfrm>
        </p:grpSpPr>
        <p:sp>
          <p:nvSpPr>
            <p:cNvPr id="994" name="Google Shape;994;p16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8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051" name="Google Shape;1051;p18"/>
          <p:cNvSpPr txBox="1">
            <a:spLocks noGrp="1"/>
          </p:cNvSpPr>
          <p:nvPr>
            <p:ph type="body" idx="1"/>
          </p:nvPr>
        </p:nvSpPr>
        <p:spPr>
          <a:xfrm>
            <a:off x="1740600" y="1495950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052" name="Google Shape;1052;p18"/>
          <p:cNvGrpSpPr/>
          <p:nvPr/>
        </p:nvGrpSpPr>
        <p:grpSpPr>
          <a:xfrm rot="-3076494">
            <a:off x="8372082" y="4158557"/>
            <a:ext cx="1253395" cy="1311066"/>
            <a:chOff x="4385625" y="4289775"/>
            <a:chExt cx="983450" cy="1028700"/>
          </a:xfrm>
        </p:grpSpPr>
        <p:sp>
          <p:nvSpPr>
            <p:cNvPr id="1053" name="Google Shape;1053;p18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18"/>
          <p:cNvSpPr/>
          <p:nvPr/>
        </p:nvSpPr>
        <p:spPr>
          <a:xfrm rot="-1266272" flipH="1">
            <a:off x="8033634" y="4526992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0" name="Google Shape;1060;p18"/>
          <p:cNvGrpSpPr/>
          <p:nvPr/>
        </p:nvGrpSpPr>
        <p:grpSpPr>
          <a:xfrm flipH="1">
            <a:off x="8178492" y="3333325"/>
            <a:ext cx="892900" cy="888725"/>
            <a:chOff x="3655725" y="3261075"/>
            <a:chExt cx="892900" cy="888725"/>
          </a:xfrm>
        </p:grpSpPr>
        <p:sp>
          <p:nvSpPr>
            <p:cNvPr id="1061" name="Google Shape;1061;p18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8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18"/>
          <p:cNvGrpSpPr/>
          <p:nvPr/>
        </p:nvGrpSpPr>
        <p:grpSpPr>
          <a:xfrm rot="2085203">
            <a:off x="-435031" y="-82495"/>
            <a:ext cx="1198514" cy="1244002"/>
            <a:chOff x="238125" y="3112025"/>
            <a:chExt cx="716000" cy="743175"/>
          </a:xfrm>
        </p:grpSpPr>
        <p:sp>
          <p:nvSpPr>
            <p:cNvPr id="1068" name="Google Shape;1068;p18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18"/>
          <p:cNvGrpSpPr/>
          <p:nvPr/>
        </p:nvGrpSpPr>
        <p:grpSpPr>
          <a:xfrm flipH="1">
            <a:off x="1330519" y="195050"/>
            <a:ext cx="378900" cy="472250"/>
            <a:chOff x="2459875" y="3181675"/>
            <a:chExt cx="378900" cy="472250"/>
          </a:xfrm>
        </p:grpSpPr>
        <p:sp>
          <p:nvSpPr>
            <p:cNvPr id="1072" name="Google Shape;1072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5" name="Google Shape;1075;p18"/>
          <p:cNvSpPr/>
          <p:nvPr/>
        </p:nvSpPr>
        <p:spPr>
          <a:xfrm rot="1005388" flipH="1">
            <a:off x="1240329" y="101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6" name="Google Shape;1076;p18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077" name="Google Shape;1077;p18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latin typeface="+mn-lt"/>
                <a:cs typeface="B Nazanin" panose="00000400000000000000" pitchFamily="2" charset="-78"/>
              </a:defRPr>
            </a:lvl1pPr>
            <a:lvl2pPr algn="r" rtl="1">
              <a:defRPr>
                <a:latin typeface="+mn-lt"/>
                <a:cs typeface="B Nazanin" panose="00000400000000000000" pitchFamily="2" charset="-78"/>
              </a:defRPr>
            </a:lvl2pPr>
            <a:lvl3pPr algn="r" rtl="1">
              <a:defRPr>
                <a:latin typeface="+mn-lt"/>
                <a:cs typeface="B Nazanin" panose="00000400000000000000" pitchFamily="2" charset="-78"/>
              </a:defRPr>
            </a:lvl3pPr>
            <a:lvl4pPr algn="r" rtl="1">
              <a:defRPr>
                <a:latin typeface="+mn-lt"/>
                <a:cs typeface="B Nazanin" panose="00000400000000000000" pitchFamily="2" charset="-78"/>
              </a:defRPr>
            </a:lvl4pPr>
            <a:lvl5pPr algn="r" rtl="1">
              <a:defRPr>
                <a:latin typeface="+mn-lt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defTabSz="685800">
              <a:buClrTx/>
              <a:defRPr/>
            </a:pPr>
            <a:endParaRPr lang="en-US" sz="900" kern="1200">
              <a:solidFill>
                <a:srgbClr val="121316">
                  <a:lumMod val="75000"/>
                  <a:lumOff val="25000"/>
                </a:srgbClr>
              </a:solidFill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buClrTx/>
              <a:defRPr/>
            </a:pPr>
            <a:endParaRPr lang="en-US" sz="900" kern="1200">
              <a:solidFill>
                <a:srgbClr val="121316">
                  <a:lumMod val="75000"/>
                  <a:lumOff val="25000"/>
                </a:srgbClr>
              </a:solidFill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30739" y="4690299"/>
            <a:ext cx="1413261" cy="453202"/>
          </a:xfrm>
        </p:spPr>
        <p:txBody>
          <a:bodyPr/>
          <a:lstStyle>
            <a:lvl1pPr>
              <a:defRPr sz="1875" baseline="0">
                <a:cs typeface="B Nazanin" panose="00000400000000000000" pitchFamily="2" charset="-78"/>
              </a:defRPr>
            </a:lvl1pPr>
          </a:lstStyle>
          <a:p>
            <a:pPr algn="r" defTabSz="685800">
              <a:buClrTx/>
              <a:defRPr/>
            </a:pPr>
            <a:fld id="{5EC107CF-78C8-480A-96D6-3E402B47AB4A}" type="slidenum">
              <a:rPr lang="en-US" kern="1200" smtClean="0">
                <a:solidFill>
                  <a:srgbClr val="121316">
                    <a:lumMod val="75000"/>
                    <a:lumOff val="25000"/>
                  </a:srgbClr>
                </a:solidFill>
                <a:latin typeface="Century Schoolbook" panose="02040604050505020304"/>
                <a:ea typeface="+mn-ea"/>
              </a:rPr>
              <a:pPr algn="r" defTabSz="685800">
                <a:buClrTx/>
                <a:defRPr/>
              </a:pPr>
              <a:t>‹#›</a:t>
            </a:fld>
            <a:endParaRPr lang="en-US" kern="1200" dirty="0">
              <a:solidFill>
                <a:srgbClr val="121316">
                  <a:lumMod val="75000"/>
                  <a:lumOff val="25000"/>
                </a:srgbClr>
              </a:solidFill>
              <a:latin typeface="Century Schoolbook" panose="020406040505050203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95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57000">
              <a:srgbClr val="12243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2" r:id="rId3"/>
    <p:sldLayoutId id="2147483664" r:id="rId4"/>
    <p:sldLayoutId id="2147483677" r:id="rId5"/>
    <p:sldLayoutId id="2147483678" r:id="rId6"/>
    <p:sldLayoutId id="214748368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35"/>
          <p:cNvSpPr txBox="1">
            <a:spLocks noGrp="1"/>
          </p:cNvSpPr>
          <p:nvPr>
            <p:ph type="ctrTitle"/>
          </p:nvPr>
        </p:nvSpPr>
        <p:spPr>
          <a:xfrm>
            <a:off x="735450" y="1404700"/>
            <a:ext cx="7681186" cy="1913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-US" dirty="0">
                <a:ea typeface="Nunito Sans"/>
                <a:cs typeface="Nunito Sans"/>
              </a:rPr>
              <a:t>Software Engineering I</a:t>
            </a:r>
            <a:br>
              <a:rPr lang="en-US" dirty="0">
                <a:ea typeface="Nunito Sans"/>
                <a:cs typeface="Nunito Sans"/>
              </a:rPr>
            </a:br>
            <a:r>
              <a:rPr lang="en-US" sz="2800" dirty="0"/>
              <a:t>C</a:t>
            </a:r>
            <a:r>
              <a:rPr lang="en" sz="2800" dirty="0"/>
              <a:t>ourse Overview</a:t>
            </a:r>
            <a:endParaRPr sz="28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1" name="Google Shape;2001;p35"/>
          <p:cNvSpPr txBox="1">
            <a:spLocks noGrp="1"/>
          </p:cNvSpPr>
          <p:nvPr>
            <p:ph type="subTitle" idx="1"/>
          </p:nvPr>
        </p:nvSpPr>
        <p:spPr>
          <a:xfrm>
            <a:off x="735450" y="3318399"/>
            <a:ext cx="5025600" cy="1458873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Dr.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Elham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 Mahmoudzadeh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hlinkClick r:id="rId3"/>
              </a:rPr>
              <a:t>mahmoudzadeh@iut.ac.ir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1403-1, 2024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43636" y="303177"/>
            <a:ext cx="1241604" cy="1241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learn…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91" y="1495950"/>
            <a:ext cx="7848833" cy="3152250"/>
          </a:xfrm>
        </p:spPr>
        <p:txBody>
          <a:bodyPr/>
          <a:lstStyle/>
          <a:p>
            <a:pPr algn="just"/>
            <a:r>
              <a:rPr lang="en-US" dirty="0"/>
              <a:t>How to design software using some powerful abstraction mechanisms and a collection of patterns;·how to get it right, by construction and by modular reasoning;·how to articulate your design ideas and critique other people’s designs;</a:t>
            </a:r>
          </a:p>
          <a:p>
            <a:r>
              <a:rPr lang="en-US" dirty="0"/>
              <a:t>And on the way:·</a:t>
            </a:r>
          </a:p>
          <a:p>
            <a:pPr lvl="1"/>
            <a:r>
              <a:rPr lang="en-US" dirty="0"/>
              <a:t>How to think about a problem.</a:t>
            </a:r>
          </a:p>
          <a:p>
            <a:pPr lvl="1"/>
            <a:r>
              <a:rPr lang="en-US" dirty="0"/>
              <a:t>How to translate customer needs into diagrams. </a:t>
            </a:r>
          </a:p>
          <a:p>
            <a:pPr lvl="1"/>
            <a:r>
              <a:rPr lang="en-US" dirty="0"/>
              <a:t>How to analysis the models and try to improve them.</a:t>
            </a:r>
          </a:p>
          <a:p>
            <a:pPr lvl="1"/>
            <a:r>
              <a:rPr lang="en-US" dirty="0"/>
              <a:t>How to work in a team.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8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 from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750" y="1428749"/>
            <a:ext cx="4492500" cy="3205595"/>
          </a:xfrm>
        </p:spPr>
        <p:txBody>
          <a:bodyPr/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Attend in the lab;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Attend lectures;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Present your proposal;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Attend project reviews;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Complete project activities;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Help your team;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0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70" y="560207"/>
            <a:ext cx="7717800" cy="3907289"/>
          </a:xfrm>
        </p:spPr>
        <p:txBody>
          <a:bodyPr/>
          <a:lstStyle/>
          <a:p>
            <a:r>
              <a:rPr lang="en-US" sz="4000" dirty="0"/>
              <a:t>And what you expect from me?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about the problem.</a:t>
            </a:r>
          </a:p>
          <a:p>
            <a:r>
              <a:rPr lang="en-US" dirty="0"/>
              <a:t>Software Analysis.</a:t>
            </a:r>
          </a:p>
          <a:p>
            <a:r>
              <a:rPr lang="en-US" dirty="0"/>
              <a:t>Design graphical user interfaces</a:t>
            </a:r>
          </a:p>
          <a:p>
            <a:r>
              <a:rPr lang="en-US" dirty="0"/>
              <a:t>Work suitable in a team.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strategy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Think in advance: don’t rush to code·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Design is more fun than debugging!·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Focus on ideas·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/>
              <a:t>Don’t be blinded by technology·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70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next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a group with three or four members.</a:t>
            </a:r>
          </a:p>
          <a:p>
            <a:r>
              <a:rPr lang="en-US" dirty="0"/>
              <a:t>Imagine your group as a company, select a name.</a:t>
            </a:r>
          </a:p>
          <a:p>
            <a:r>
              <a:rPr lang="en-US" dirty="0"/>
              <a:t>Think about your project.</a:t>
            </a:r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5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 next…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109" y="1495950"/>
            <a:ext cx="7148946" cy="2151600"/>
          </a:xfrm>
        </p:spPr>
        <p:txBody>
          <a:bodyPr/>
          <a:lstStyle/>
          <a:p>
            <a:r>
              <a:rPr lang="en-US" dirty="0"/>
              <a:t>Introduction </a:t>
            </a:r>
            <a:endParaRPr lang="fa-IR" dirty="0"/>
          </a:p>
          <a:p>
            <a:endParaRPr lang="fa-IR" dirty="0"/>
          </a:p>
          <a:p>
            <a:r>
              <a:rPr lang="en-US" dirty="0"/>
              <a:t>How to write a proposal.</a:t>
            </a:r>
          </a:p>
          <a:p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6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" name="Google Shape;3548;p72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/>
              <a:t>THANKS!</a:t>
            </a:r>
            <a:endParaRPr sz="36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549" name="Google Shape;3549;p72"/>
          <p:cNvGrpSpPr/>
          <p:nvPr/>
        </p:nvGrpSpPr>
        <p:grpSpPr>
          <a:xfrm>
            <a:off x="2717843" y="2818050"/>
            <a:ext cx="1505838" cy="1389817"/>
            <a:chOff x="1661150" y="4151325"/>
            <a:chExt cx="986400" cy="910400"/>
          </a:xfrm>
        </p:grpSpPr>
        <p:sp>
          <p:nvSpPr>
            <p:cNvPr id="3550" name="Google Shape;3550;p72"/>
            <p:cNvSpPr/>
            <p:nvPr/>
          </p:nvSpPr>
          <p:spPr>
            <a:xfrm>
              <a:off x="1970625" y="4151325"/>
              <a:ext cx="676925" cy="910400"/>
            </a:xfrm>
            <a:custGeom>
              <a:avLst/>
              <a:gdLst/>
              <a:ahLst/>
              <a:cxnLst/>
              <a:rect l="l" t="t" r="r" b="b"/>
              <a:pathLst>
                <a:path w="27077" h="36416" extrusionOk="0">
                  <a:moveTo>
                    <a:pt x="6178" y="0"/>
                  </a:moveTo>
                  <a:lnTo>
                    <a:pt x="1" y="36416"/>
                  </a:lnTo>
                  <a:lnTo>
                    <a:pt x="1" y="36416"/>
                  </a:lnTo>
                  <a:lnTo>
                    <a:pt x="27076" y="29741"/>
                  </a:lnTo>
                  <a:lnTo>
                    <a:pt x="6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2"/>
            <p:cNvSpPr/>
            <p:nvPr/>
          </p:nvSpPr>
          <p:spPr>
            <a:xfrm>
              <a:off x="1661150" y="4151325"/>
              <a:ext cx="463950" cy="910400"/>
            </a:xfrm>
            <a:custGeom>
              <a:avLst/>
              <a:gdLst/>
              <a:ahLst/>
              <a:cxnLst/>
              <a:rect l="l" t="t" r="r" b="b"/>
              <a:pathLst>
                <a:path w="18558" h="36416" extrusionOk="0">
                  <a:moveTo>
                    <a:pt x="18557" y="0"/>
                  </a:moveTo>
                  <a:lnTo>
                    <a:pt x="0" y="28047"/>
                  </a:lnTo>
                  <a:lnTo>
                    <a:pt x="12380" y="36416"/>
                  </a:lnTo>
                  <a:lnTo>
                    <a:pt x="185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2" name="Google Shape;3552;p72"/>
          <p:cNvGrpSpPr/>
          <p:nvPr/>
        </p:nvGrpSpPr>
        <p:grpSpPr>
          <a:xfrm>
            <a:off x="884414" y="3016472"/>
            <a:ext cx="1429814" cy="1040950"/>
            <a:chOff x="1569600" y="2831800"/>
            <a:chExt cx="936600" cy="681875"/>
          </a:xfrm>
        </p:grpSpPr>
        <p:sp>
          <p:nvSpPr>
            <p:cNvPr id="3553" name="Google Shape;3553;p72"/>
            <p:cNvSpPr/>
            <p:nvPr/>
          </p:nvSpPr>
          <p:spPr>
            <a:xfrm>
              <a:off x="1569600" y="2831800"/>
              <a:ext cx="712425" cy="681875"/>
            </a:xfrm>
            <a:custGeom>
              <a:avLst/>
              <a:gdLst/>
              <a:ahLst/>
              <a:cxnLst/>
              <a:rect l="l" t="t" r="r" b="b"/>
              <a:pathLst>
                <a:path w="28497" h="27275" extrusionOk="0">
                  <a:moveTo>
                    <a:pt x="1" y="0"/>
                  </a:moveTo>
                  <a:lnTo>
                    <a:pt x="21721" y="27275"/>
                  </a:lnTo>
                  <a:lnTo>
                    <a:pt x="28496" y="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2"/>
            <p:cNvSpPr/>
            <p:nvPr/>
          </p:nvSpPr>
          <p:spPr>
            <a:xfrm>
              <a:off x="2112625" y="2834275"/>
              <a:ext cx="393575" cy="679400"/>
            </a:xfrm>
            <a:custGeom>
              <a:avLst/>
              <a:gdLst/>
              <a:ahLst/>
              <a:cxnLst/>
              <a:rect l="l" t="t" r="r" b="b"/>
              <a:pathLst>
                <a:path w="15743" h="27176" extrusionOk="0">
                  <a:moveTo>
                    <a:pt x="6775" y="1"/>
                  </a:moveTo>
                  <a:lnTo>
                    <a:pt x="0" y="27176"/>
                  </a:lnTo>
                  <a:lnTo>
                    <a:pt x="15742" y="15295"/>
                  </a:lnTo>
                  <a:lnTo>
                    <a:pt x="6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72"/>
          <p:cNvGrpSpPr/>
          <p:nvPr/>
        </p:nvGrpSpPr>
        <p:grpSpPr>
          <a:xfrm>
            <a:off x="5629675" y="2856868"/>
            <a:ext cx="1190002" cy="1159791"/>
            <a:chOff x="4321375" y="2904650"/>
            <a:chExt cx="442775" cy="431550"/>
          </a:xfrm>
        </p:grpSpPr>
        <p:sp>
          <p:nvSpPr>
            <p:cNvPr id="3556" name="Google Shape;3556;p72"/>
            <p:cNvSpPr/>
            <p:nvPr/>
          </p:nvSpPr>
          <p:spPr>
            <a:xfrm>
              <a:off x="4321375" y="2904650"/>
              <a:ext cx="442775" cy="431550"/>
            </a:xfrm>
            <a:custGeom>
              <a:avLst/>
              <a:gdLst/>
              <a:ahLst/>
              <a:cxnLst/>
              <a:rect l="l" t="t" r="r" b="b"/>
              <a:pathLst>
                <a:path w="17711" h="17262" extrusionOk="0">
                  <a:moveTo>
                    <a:pt x="12554" y="0"/>
                  </a:moveTo>
                  <a:lnTo>
                    <a:pt x="0" y="7847"/>
                  </a:lnTo>
                  <a:lnTo>
                    <a:pt x="17710" y="17262"/>
                  </a:lnTo>
                  <a:lnTo>
                    <a:pt x="125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2"/>
            <p:cNvSpPr/>
            <p:nvPr/>
          </p:nvSpPr>
          <p:spPr>
            <a:xfrm>
              <a:off x="4321375" y="3100800"/>
              <a:ext cx="442775" cy="235400"/>
            </a:xfrm>
            <a:custGeom>
              <a:avLst/>
              <a:gdLst/>
              <a:ahLst/>
              <a:cxnLst/>
              <a:rect l="l" t="t" r="r" b="b"/>
              <a:pathLst>
                <a:path w="17711" h="9416" extrusionOk="0">
                  <a:moveTo>
                    <a:pt x="0" y="1"/>
                  </a:moveTo>
                  <a:lnTo>
                    <a:pt x="0" y="6950"/>
                  </a:lnTo>
                  <a:lnTo>
                    <a:pt x="17710" y="94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8" name="Google Shape;3558;p72"/>
          <p:cNvGrpSpPr/>
          <p:nvPr/>
        </p:nvGrpSpPr>
        <p:grpSpPr>
          <a:xfrm>
            <a:off x="7232589" y="3088514"/>
            <a:ext cx="891011" cy="1159802"/>
            <a:chOff x="5642775" y="2890950"/>
            <a:chExt cx="427200" cy="556100"/>
          </a:xfrm>
        </p:grpSpPr>
        <p:sp>
          <p:nvSpPr>
            <p:cNvPr id="3559" name="Google Shape;3559;p72"/>
            <p:cNvSpPr/>
            <p:nvPr/>
          </p:nvSpPr>
          <p:spPr>
            <a:xfrm>
              <a:off x="5642775" y="3040400"/>
              <a:ext cx="427200" cy="406650"/>
            </a:xfrm>
            <a:custGeom>
              <a:avLst/>
              <a:gdLst/>
              <a:ahLst/>
              <a:cxnLst/>
              <a:rect l="l" t="t" r="r" b="b"/>
              <a:pathLst>
                <a:path w="17088" h="16266" extrusionOk="0">
                  <a:moveTo>
                    <a:pt x="0" y="1"/>
                  </a:moveTo>
                  <a:lnTo>
                    <a:pt x="8544" y="16266"/>
                  </a:lnTo>
                  <a:lnTo>
                    <a:pt x="170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2"/>
            <p:cNvSpPr/>
            <p:nvPr/>
          </p:nvSpPr>
          <p:spPr>
            <a:xfrm>
              <a:off x="5642775" y="2890950"/>
              <a:ext cx="427200" cy="149475"/>
            </a:xfrm>
            <a:custGeom>
              <a:avLst/>
              <a:gdLst/>
              <a:ahLst/>
              <a:cxnLst/>
              <a:rect l="l" t="t" r="r" b="b"/>
              <a:pathLst>
                <a:path w="17088" h="5979" extrusionOk="0">
                  <a:moveTo>
                    <a:pt x="4459" y="1"/>
                  </a:moveTo>
                  <a:lnTo>
                    <a:pt x="0" y="5979"/>
                  </a:lnTo>
                  <a:lnTo>
                    <a:pt x="17087" y="597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1" name="Google Shape;3561;p72"/>
          <p:cNvGrpSpPr/>
          <p:nvPr/>
        </p:nvGrpSpPr>
        <p:grpSpPr>
          <a:xfrm>
            <a:off x="4521102" y="2937078"/>
            <a:ext cx="689260" cy="1051446"/>
            <a:chOff x="3251550" y="2877250"/>
            <a:chExt cx="451500" cy="688750"/>
          </a:xfrm>
        </p:grpSpPr>
        <p:sp>
          <p:nvSpPr>
            <p:cNvPr id="3562" name="Google Shape;3562;p72"/>
            <p:cNvSpPr/>
            <p:nvPr/>
          </p:nvSpPr>
          <p:spPr>
            <a:xfrm>
              <a:off x="3251550" y="2965050"/>
              <a:ext cx="451500" cy="600950"/>
            </a:xfrm>
            <a:custGeom>
              <a:avLst/>
              <a:gdLst/>
              <a:ahLst/>
              <a:cxnLst/>
              <a:rect l="l" t="t" r="r" b="b"/>
              <a:pathLst>
                <a:path w="18060" h="24038" extrusionOk="0">
                  <a:moveTo>
                    <a:pt x="18059" y="1"/>
                  </a:moveTo>
                  <a:lnTo>
                    <a:pt x="1" y="8171"/>
                  </a:lnTo>
                  <a:lnTo>
                    <a:pt x="12430" y="24037"/>
                  </a:lnTo>
                  <a:lnTo>
                    <a:pt x="180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2"/>
            <p:cNvSpPr/>
            <p:nvPr/>
          </p:nvSpPr>
          <p:spPr>
            <a:xfrm>
              <a:off x="3251550" y="2877250"/>
              <a:ext cx="451500" cy="292075"/>
            </a:xfrm>
            <a:custGeom>
              <a:avLst/>
              <a:gdLst/>
              <a:ahLst/>
              <a:cxnLst/>
              <a:rect l="l" t="t" r="r" b="b"/>
              <a:pathLst>
                <a:path w="18060" h="11683" extrusionOk="0">
                  <a:moveTo>
                    <a:pt x="4559" y="1"/>
                  </a:moveTo>
                  <a:lnTo>
                    <a:pt x="1" y="11683"/>
                  </a:lnTo>
                  <a:lnTo>
                    <a:pt x="18059" y="3513"/>
                  </a:lnTo>
                  <a:lnTo>
                    <a:pt x="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4" name="Google Shape;3564;p72"/>
          <p:cNvGrpSpPr/>
          <p:nvPr/>
        </p:nvGrpSpPr>
        <p:grpSpPr>
          <a:xfrm>
            <a:off x="4066024" y="1273287"/>
            <a:ext cx="1272112" cy="938379"/>
            <a:chOff x="3971025" y="1293288"/>
            <a:chExt cx="1272112" cy="938379"/>
          </a:xfrm>
        </p:grpSpPr>
        <p:sp>
          <p:nvSpPr>
            <p:cNvPr id="3565" name="Google Shape;3565;p72"/>
            <p:cNvSpPr/>
            <p:nvPr/>
          </p:nvSpPr>
          <p:spPr>
            <a:xfrm>
              <a:off x="4271407" y="1293288"/>
              <a:ext cx="971731" cy="938379"/>
            </a:xfrm>
            <a:custGeom>
              <a:avLst/>
              <a:gdLst/>
              <a:ahLst/>
              <a:cxnLst/>
              <a:rect l="l" t="t" r="r" b="b"/>
              <a:pathLst>
                <a:path w="13053" h="12605" extrusionOk="0">
                  <a:moveTo>
                    <a:pt x="3238" y="1"/>
                  </a:moveTo>
                  <a:lnTo>
                    <a:pt x="0" y="12405"/>
                  </a:lnTo>
                  <a:lnTo>
                    <a:pt x="13052" y="12604"/>
                  </a:lnTo>
                  <a:lnTo>
                    <a:pt x="3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2"/>
            <p:cNvSpPr/>
            <p:nvPr/>
          </p:nvSpPr>
          <p:spPr>
            <a:xfrm>
              <a:off x="3971025" y="1293288"/>
              <a:ext cx="541513" cy="923490"/>
            </a:xfrm>
            <a:custGeom>
              <a:avLst/>
              <a:gdLst/>
              <a:ahLst/>
              <a:cxnLst/>
              <a:rect l="l" t="t" r="r" b="b"/>
              <a:pathLst>
                <a:path w="7274" h="12405" extrusionOk="0">
                  <a:moveTo>
                    <a:pt x="7273" y="1"/>
                  </a:moveTo>
                  <a:lnTo>
                    <a:pt x="0" y="5381"/>
                  </a:lnTo>
                  <a:lnTo>
                    <a:pt x="4035" y="12405"/>
                  </a:lnTo>
                  <a:lnTo>
                    <a:pt x="72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7" name="Google Shape;3567;p72"/>
          <p:cNvGrpSpPr/>
          <p:nvPr/>
        </p:nvGrpSpPr>
        <p:grpSpPr>
          <a:xfrm>
            <a:off x="7003099" y="1179787"/>
            <a:ext cx="1294634" cy="1261932"/>
            <a:chOff x="6908100" y="1199788"/>
            <a:chExt cx="1294634" cy="1261932"/>
          </a:xfrm>
        </p:grpSpPr>
        <p:sp>
          <p:nvSpPr>
            <p:cNvPr id="3568" name="Google Shape;3568;p72"/>
            <p:cNvSpPr/>
            <p:nvPr/>
          </p:nvSpPr>
          <p:spPr>
            <a:xfrm>
              <a:off x="6908100" y="1237357"/>
              <a:ext cx="1093405" cy="1224363"/>
            </a:xfrm>
            <a:custGeom>
              <a:avLst/>
              <a:gdLst/>
              <a:ahLst/>
              <a:cxnLst/>
              <a:rect l="l" t="t" r="r" b="b"/>
              <a:pathLst>
                <a:path w="22468" h="25159" extrusionOk="0">
                  <a:moveTo>
                    <a:pt x="22468" y="1"/>
                  </a:moveTo>
                  <a:lnTo>
                    <a:pt x="0" y="3737"/>
                  </a:lnTo>
                  <a:lnTo>
                    <a:pt x="12355" y="25158"/>
                  </a:lnTo>
                  <a:lnTo>
                    <a:pt x="22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2"/>
            <p:cNvSpPr/>
            <p:nvPr/>
          </p:nvSpPr>
          <p:spPr>
            <a:xfrm>
              <a:off x="7527507" y="1237357"/>
              <a:ext cx="526117" cy="1180710"/>
            </a:xfrm>
            <a:custGeom>
              <a:avLst/>
              <a:gdLst/>
              <a:ahLst/>
              <a:cxnLst/>
              <a:rect l="l" t="t" r="r" b="b"/>
              <a:pathLst>
                <a:path w="10811" h="24262" extrusionOk="0">
                  <a:moveTo>
                    <a:pt x="9740" y="1"/>
                  </a:moveTo>
                  <a:lnTo>
                    <a:pt x="0" y="24261"/>
                  </a:lnTo>
                  <a:lnTo>
                    <a:pt x="10811" y="17038"/>
                  </a:lnTo>
                  <a:lnTo>
                    <a:pt x="97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2"/>
            <p:cNvSpPr/>
            <p:nvPr/>
          </p:nvSpPr>
          <p:spPr>
            <a:xfrm>
              <a:off x="7390515" y="1199788"/>
              <a:ext cx="812219" cy="680093"/>
            </a:xfrm>
            <a:custGeom>
              <a:avLst/>
              <a:gdLst/>
              <a:ahLst/>
              <a:cxnLst/>
              <a:rect l="l" t="t" r="r" b="b"/>
              <a:pathLst>
                <a:path w="16690" h="13975" extrusionOk="0">
                  <a:moveTo>
                    <a:pt x="798" y="449"/>
                  </a:moveTo>
                  <a:lnTo>
                    <a:pt x="15843" y="5156"/>
                  </a:lnTo>
                  <a:lnTo>
                    <a:pt x="349" y="13401"/>
                  </a:lnTo>
                  <a:lnTo>
                    <a:pt x="798" y="449"/>
                  </a:lnTo>
                  <a:close/>
                  <a:moveTo>
                    <a:pt x="474" y="0"/>
                  </a:moveTo>
                  <a:lnTo>
                    <a:pt x="1" y="13974"/>
                  </a:lnTo>
                  <a:lnTo>
                    <a:pt x="16689" y="5057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1" name="Google Shape;3571;p72"/>
          <p:cNvGrpSpPr/>
          <p:nvPr/>
        </p:nvGrpSpPr>
        <p:grpSpPr>
          <a:xfrm>
            <a:off x="2377034" y="1191589"/>
            <a:ext cx="1272083" cy="1121191"/>
            <a:chOff x="2282035" y="1211590"/>
            <a:chExt cx="1272083" cy="1121191"/>
          </a:xfrm>
        </p:grpSpPr>
        <p:sp>
          <p:nvSpPr>
            <p:cNvPr id="3572" name="Google Shape;3572;p72"/>
            <p:cNvSpPr/>
            <p:nvPr/>
          </p:nvSpPr>
          <p:spPr>
            <a:xfrm>
              <a:off x="2282035" y="1400770"/>
              <a:ext cx="938426" cy="932011"/>
            </a:xfrm>
            <a:custGeom>
              <a:avLst/>
              <a:gdLst/>
              <a:ahLst/>
              <a:cxnLst/>
              <a:rect l="l" t="t" r="r" b="b"/>
              <a:pathLst>
                <a:path w="18284" h="18159" extrusionOk="0">
                  <a:moveTo>
                    <a:pt x="1" y="1"/>
                  </a:moveTo>
                  <a:lnTo>
                    <a:pt x="5705" y="18159"/>
                  </a:lnTo>
                  <a:lnTo>
                    <a:pt x="18284" y="3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2"/>
            <p:cNvSpPr/>
            <p:nvPr/>
          </p:nvSpPr>
          <p:spPr>
            <a:xfrm>
              <a:off x="2574787" y="1579737"/>
              <a:ext cx="645668" cy="753040"/>
            </a:xfrm>
            <a:custGeom>
              <a:avLst/>
              <a:gdLst/>
              <a:ahLst/>
              <a:cxnLst/>
              <a:rect l="l" t="t" r="r" b="b"/>
              <a:pathLst>
                <a:path w="12580" h="14672" extrusionOk="0">
                  <a:moveTo>
                    <a:pt x="12580" y="1"/>
                  </a:moveTo>
                  <a:lnTo>
                    <a:pt x="2168" y="3015"/>
                  </a:lnTo>
                  <a:lnTo>
                    <a:pt x="1" y="14672"/>
                  </a:lnTo>
                  <a:lnTo>
                    <a:pt x="12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2"/>
            <p:cNvSpPr/>
            <p:nvPr/>
          </p:nvSpPr>
          <p:spPr>
            <a:xfrm>
              <a:off x="2282035" y="1400770"/>
              <a:ext cx="938426" cy="333715"/>
            </a:xfrm>
            <a:custGeom>
              <a:avLst/>
              <a:gdLst/>
              <a:ahLst/>
              <a:cxnLst/>
              <a:rect l="l" t="t" r="r" b="b"/>
              <a:pathLst>
                <a:path w="18284" h="6502" extrusionOk="0">
                  <a:moveTo>
                    <a:pt x="1" y="1"/>
                  </a:moveTo>
                  <a:lnTo>
                    <a:pt x="7872" y="6502"/>
                  </a:lnTo>
                  <a:lnTo>
                    <a:pt x="18284" y="3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2"/>
            <p:cNvSpPr/>
            <p:nvPr/>
          </p:nvSpPr>
          <p:spPr>
            <a:xfrm>
              <a:off x="2670660" y="1211590"/>
              <a:ext cx="883457" cy="781166"/>
            </a:xfrm>
            <a:custGeom>
              <a:avLst/>
              <a:gdLst/>
              <a:ahLst/>
              <a:cxnLst/>
              <a:rect l="l" t="t" r="r" b="b"/>
              <a:pathLst>
                <a:path w="17213" h="15220" extrusionOk="0">
                  <a:moveTo>
                    <a:pt x="8968" y="623"/>
                  </a:moveTo>
                  <a:lnTo>
                    <a:pt x="16615" y="14821"/>
                  </a:lnTo>
                  <a:lnTo>
                    <a:pt x="16615" y="14821"/>
                  </a:lnTo>
                  <a:lnTo>
                    <a:pt x="599" y="13077"/>
                  </a:lnTo>
                  <a:lnTo>
                    <a:pt x="8968" y="623"/>
                  </a:lnTo>
                  <a:close/>
                  <a:moveTo>
                    <a:pt x="8993" y="0"/>
                  </a:moveTo>
                  <a:lnTo>
                    <a:pt x="1" y="13326"/>
                  </a:lnTo>
                  <a:lnTo>
                    <a:pt x="17213" y="1521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6" name="Google Shape;3576;p72"/>
          <p:cNvGrpSpPr/>
          <p:nvPr/>
        </p:nvGrpSpPr>
        <p:grpSpPr>
          <a:xfrm>
            <a:off x="846267" y="1047584"/>
            <a:ext cx="1063914" cy="1389782"/>
            <a:chOff x="1371600" y="958075"/>
            <a:chExt cx="782750" cy="1022500"/>
          </a:xfrm>
        </p:grpSpPr>
        <p:sp>
          <p:nvSpPr>
            <p:cNvPr id="3577" name="Google Shape;3577;p72"/>
            <p:cNvSpPr/>
            <p:nvPr/>
          </p:nvSpPr>
          <p:spPr>
            <a:xfrm>
              <a:off x="1451300" y="958075"/>
              <a:ext cx="703050" cy="958350"/>
            </a:xfrm>
            <a:custGeom>
              <a:avLst/>
              <a:gdLst/>
              <a:ahLst/>
              <a:cxnLst/>
              <a:rect l="l" t="t" r="r" b="b"/>
              <a:pathLst>
                <a:path w="28122" h="38334" extrusionOk="0">
                  <a:moveTo>
                    <a:pt x="26204" y="0"/>
                  </a:moveTo>
                  <a:lnTo>
                    <a:pt x="0" y="18133"/>
                  </a:lnTo>
                  <a:lnTo>
                    <a:pt x="28122" y="38334"/>
                  </a:lnTo>
                  <a:lnTo>
                    <a:pt x="26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2"/>
            <p:cNvSpPr/>
            <p:nvPr/>
          </p:nvSpPr>
          <p:spPr>
            <a:xfrm>
              <a:off x="1451300" y="1411400"/>
              <a:ext cx="703050" cy="505025"/>
            </a:xfrm>
            <a:custGeom>
              <a:avLst/>
              <a:gdLst/>
              <a:ahLst/>
              <a:cxnLst/>
              <a:rect l="l" t="t" r="r" b="b"/>
              <a:pathLst>
                <a:path w="28122" h="20201" extrusionOk="0">
                  <a:moveTo>
                    <a:pt x="0" y="0"/>
                  </a:moveTo>
                  <a:lnTo>
                    <a:pt x="28122" y="20201"/>
                  </a:lnTo>
                  <a:lnTo>
                    <a:pt x="16340" y="10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2"/>
            <p:cNvSpPr/>
            <p:nvPr/>
          </p:nvSpPr>
          <p:spPr>
            <a:xfrm>
              <a:off x="1451300" y="958075"/>
              <a:ext cx="655100" cy="478875"/>
            </a:xfrm>
            <a:custGeom>
              <a:avLst/>
              <a:gdLst/>
              <a:ahLst/>
              <a:cxnLst/>
              <a:rect l="l" t="t" r="r" b="b"/>
              <a:pathLst>
                <a:path w="26204" h="19155" extrusionOk="0">
                  <a:moveTo>
                    <a:pt x="26204" y="0"/>
                  </a:moveTo>
                  <a:lnTo>
                    <a:pt x="0" y="18133"/>
                  </a:lnTo>
                  <a:lnTo>
                    <a:pt x="16340" y="19155"/>
                  </a:lnTo>
                  <a:lnTo>
                    <a:pt x="262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2"/>
            <p:cNvSpPr/>
            <p:nvPr/>
          </p:nvSpPr>
          <p:spPr>
            <a:xfrm>
              <a:off x="1385275" y="1544650"/>
              <a:ext cx="489500" cy="435925"/>
            </a:xfrm>
            <a:custGeom>
              <a:avLst/>
              <a:gdLst/>
              <a:ahLst/>
              <a:cxnLst/>
              <a:rect l="l" t="t" r="r" b="b"/>
              <a:pathLst>
                <a:path w="19580" h="17437" extrusionOk="0">
                  <a:moveTo>
                    <a:pt x="424" y="524"/>
                  </a:moveTo>
                  <a:lnTo>
                    <a:pt x="18832" y="7772"/>
                  </a:lnTo>
                  <a:lnTo>
                    <a:pt x="3239" y="16913"/>
                  </a:lnTo>
                  <a:lnTo>
                    <a:pt x="424" y="524"/>
                  </a:lnTo>
                  <a:close/>
                  <a:moveTo>
                    <a:pt x="1" y="1"/>
                  </a:moveTo>
                  <a:lnTo>
                    <a:pt x="2990" y="17437"/>
                  </a:lnTo>
                  <a:lnTo>
                    <a:pt x="19579" y="77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2"/>
            <p:cNvSpPr/>
            <p:nvPr/>
          </p:nvSpPr>
          <p:spPr>
            <a:xfrm>
              <a:off x="1371600" y="1524100"/>
              <a:ext cx="488225" cy="216100"/>
            </a:xfrm>
            <a:custGeom>
              <a:avLst/>
              <a:gdLst/>
              <a:ahLst/>
              <a:cxnLst/>
              <a:rect l="l" t="t" r="r" b="b"/>
              <a:pathLst>
                <a:path w="19529" h="8644" extrusionOk="0">
                  <a:moveTo>
                    <a:pt x="13500" y="349"/>
                  </a:moveTo>
                  <a:lnTo>
                    <a:pt x="18656" y="7946"/>
                  </a:lnTo>
                  <a:lnTo>
                    <a:pt x="18656" y="7946"/>
                  </a:lnTo>
                  <a:lnTo>
                    <a:pt x="1495" y="1196"/>
                  </a:lnTo>
                  <a:lnTo>
                    <a:pt x="13500" y="349"/>
                  </a:lnTo>
                  <a:close/>
                  <a:moveTo>
                    <a:pt x="13675" y="1"/>
                  </a:moveTo>
                  <a:lnTo>
                    <a:pt x="0" y="972"/>
                  </a:lnTo>
                  <a:lnTo>
                    <a:pt x="19528" y="8644"/>
                  </a:lnTo>
                  <a:lnTo>
                    <a:pt x="19528" y="8644"/>
                  </a:lnTo>
                  <a:lnTo>
                    <a:pt x="13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72"/>
          <p:cNvGrpSpPr/>
          <p:nvPr/>
        </p:nvGrpSpPr>
        <p:grpSpPr>
          <a:xfrm>
            <a:off x="5644543" y="1197949"/>
            <a:ext cx="1007878" cy="1089043"/>
            <a:chOff x="5701944" y="1217950"/>
            <a:chExt cx="1007878" cy="1089043"/>
          </a:xfrm>
        </p:grpSpPr>
        <p:sp>
          <p:nvSpPr>
            <p:cNvPr id="3583" name="Google Shape;3583;p72"/>
            <p:cNvSpPr/>
            <p:nvPr/>
          </p:nvSpPr>
          <p:spPr>
            <a:xfrm>
              <a:off x="5701944" y="1217950"/>
              <a:ext cx="857910" cy="1089043"/>
            </a:xfrm>
            <a:custGeom>
              <a:avLst/>
              <a:gdLst/>
              <a:ahLst/>
              <a:cxnLst/>
              <a:rect l="l" t="t" r="r" b="b"/>
              <a:pathLst>
                <a:path w="10263" h="13028" extrusionOk="0">
                  <a:moveTo>
                    <a:pt x="10263" y="1"/>
                  </a:moveTo>
                  <a:lnTo>
                    <a:pt x="1" y="6327"/>
                  </a:lnTo>
                  <a:lnTo>
                    <a:pt x="6278" y="13028"/>
                  </a:lnTo>
                  <a:lnTo>
                    <a:pt x="10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2"/>
            <p:cNvSpPr/>
            <p:nvPr/>
          </p:nvSpPr>
          <p:spPr>
            <a:xfrm>
              <a:off x="6226657" y="1217950"/>
              <a:ext cx="483165" cy="1089043"/>
            </a:xfrm>
            <a:custGeom>
              <a:avLst/>
              <a:gdLst/>
              <a:ahLst/>
              <a:cxnLst/>
              <a:rect l="l" t="t" r="r" b="b"/>
              <a:pathLst>
                <a:path w="5780" h="13028" extrusionOk="0">
                  <a:moveTo>
                    <a:pt x="3986" y="1"/>
                  </a:moveTo>
                  <a:lnTo>
                    <a:pt x="1" y="13028"/>
                  </a:lnTo>
                  <a:lnTo>
                    <a:pt x="5779" y="9516"/>
                  </a:lnTo>
                  <a:lnTo>
                    <a:pt x="39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565" y="27501"/>
            <a:ext cx="6682217" cy="580950"/>
          </a:xfrm>
        </p:spPr>
        <p:txBody>
          <a:bodyPr/>
          <a:lstStyle/>
          <a:p>
            <a:pPr algn="ctr" rtl="1"/>
            <a:r>
              <a:rPr lang="en-US" dirty="0"/>
              <a:t>Software in modern world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5" y="958123"/>
            <a:ext cx="5582875" cy="29632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1" y="1626208"/>
            <a:ext cx="3086902" cy="34326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buClrTx/>
              <a:defRPr/>
            </a:pPr>
            <a:fld id="{5EC107CF-78C8-480A-96D6-3E402B47AB4A}" type="slidenum">
              <a:rPr lang="en-US" kern="1200">
                <a:solidFill>
                  <a:srgbClr val="121316">
                    <a:lumMod val="75000"/>
                    <a:lumOff val="25000"/>
                  </a:srgbClr>
                </a:solidFill>
                <a:latin typeface="Century Schoolbook" panose="02040604050505020304"/>
                <a:ea typeface="+mn-ea"/>
              </a:rPr>
              <a:pPr algn="r" defTabSz="685800">
                <a:buClrTx/>
                <a:defRPr/>
              </a:pPr>
              <a:t>2</a:t>
            </a:fld>
            <a:endParaRPr lang="en-US" kern="1200">
              <a:solidFill>
                <a:srgbClr val="121316">
                  <a:lumMod val="75000"/>
                  <a:lumOff val="25000"/>
                </a:srgbClr>
              </a:solidFill>
              <a:latin typeface="Century Schoolbook" panose="02040604050505020304"/>
              <a:ea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12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96" y="58966"/>
            <a:ext cx="3308404" cy="265354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5" y="2712510"/>
            <a:ext cx="3045447" cy="236326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96" y="2712510"/>
            <a:ext cx="3232861" cy="242464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619" y="999878"/>
            <a:ext cx="3784977" cy="170628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457700" y="-89654"/>
            <a:ext cx="4475224" cy="1170537"/>
          </a:xfrm>
        </p:spPr>
        <p:txBody>
          <a:bodyPr/>
          <a:lstStyle/>
          <a:p>
            <a:pPr algn="ctr" rtl="1"/>
            <a:r>
              <a:rPr lang="en-US" dirty="0"/>
              <a:t>Software in modern world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buClrTx/>
              <a:defRPr/>
            </a:pPr>
            <a:fld id="{5EC107CF-78C8-480A-96D6-3E402B47AB4A}" type="slidenum">
              <a:rPr lang="en-US" kern="1200">
                <a:solidFill>
                  <a:srgbClr val="121316">
                    <a:lumMod val="75000"/>
                    <a:lumOff val="25000"/>
                  </a:srgbClr>
                </a:solidFill>
                <a:latin typeface="Century Schoolbook" panose="02040604050505020304"/>
                <a:ea typeface="+mn-ea"/>
              </a:rPr>
              <a:pPr algn="r" defTabSz="685800">
                <a:buClrTx/>
                <a:defRPr/>
              </a:pPr>
              <a:t>3</a:t>
            </a:fld>
            <a:endParaRPr lang="en-US" kern="1200" dirty="0">
              <a:solidFill>
                <a:srgbClr val="121316">
                  <a:lumMod val="75000"/>
                  <a:lumOff val="25000"/>
                </a:srgbClr>
              </a:solidFill>
              <a:latin typeface="Century Schoolbook" panose="02040604050505020304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12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8744" y="426259"/>
            <a:ext cx="3229459" cy="1170537"/>
          </a:xfrm>
        </p:spPr>
        <p:txBody>
          <a:bodyPr/>
          <a:lstStyle/>
          <a:p>
            <a:r>
              <a:rPr lang="en-US" dirty="0"/>
              <a:t>Software in modern world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21" y="52430"/>
            <a:ext cx="4806540" cy="27512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07CF-78C8-480A-96D6-3E402B47AB4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20" y="2803648"/>
            <a:ext cx="5459649" cy="2339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12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2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673306"/>
            <a:ext cx="8859982" cy="994172"/>
          </a:xfrm>
        </p:spPr>
        <p:txBody>
          <a:bodyPr>
            <a:normAutofit/>
          </a:bodyPr>
          <a:lstStyle/>
          <a:p>
            <a:r>
              <a:rPr lang="en-US" dirty="0"/>
              <a:t>We can’t run the modern world without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0" y="1636022"/>
            <a:ext cx="8319655" cy="3054277"/>
          </a:xfrm>
        </p:spPr>
        <p:txBody>
          <a:bodyPr>
            <a:normAutofit/>
          </a:bodyPr>
          <a:lstStyle/>
          <a:p>
            <a:pPr lvl="1" algn="just" rtl="0"/>
            <a:endParaRPr lang="en-US" sz="1650" dirty="0">
              <a:solidFill>
                <a:srgbClr val="99D7B1"/>
              </a:solidFill>
            </a:endParaRPr>
          </a:p>
          <a:p>
            <a:pPr lvl="1" algn="just" rtl="0"/>
            <a:r>
              <a:rPr lang="en-US" sz="1650" dirty="0">
                <a:solidFill>
                  <a:srgbClr val="99D7B1"/>
                </a:solidFill>
              </a:rPr>
              <a:t>National infrastructures and utilities </a:t>
            </a:r>
            <a:r>
              <a:rPr lang="en-US" sz="1650" dirty="0"/>
              <a:t>are controlled by computer-based systems. </a:t>
            </a:r>
          </a:p>
          <a:p>
            <a:pPr lvl="1" algn="just" rtl="0"/>
            <a:r>
              <a:rPr lang="en-US" sz="1650" dirty="0">
                <a:solidFill>
                  <a:srgbClr val="99D7B1"/>
                </a:solidFill>
              </a:rPr>
              <a:t>Most electrical products </a:t>
            </a:r>
            <a:r>
              <a:rPr lang="en-US" sz="1650" dirty="0"/>
              <a:t>include a computer and controlling software.</a:t>
            </a:r>
          </a:p>
          <a:p>
            <a:pPr lvl="1" algn="just" rtl="0"/>
            <a:r>
              <a:rPr lang="en-US" sz="1650" dirty="0">
                <a:solidFill>
                  <a:srgbClr val="99D7B1"/>
                </a:solidFill>
              </a:rPr>
              <a:t>Industrial manufacturing and distribution </a:t>
            </a:r>
            <a:r>
              <a:rPr lang="en-US" sz="1650" dirty="0"/>
              <a:t>is completely computerized. </a:t>
            </a:r>
          </a:p>
          <a:p>
            <a:pPr lvl="1" algn="just" rtl="0"/>
            <a:r>
              <a:rPr lang="en-US" sz="1650" dirty="0">
                <a:solidFill>
                  <a:srgbClr val="99D7B1"/>
                </a:solidFill>
              </a:rPr>
              <a:t>Entertainment, </a:t>
            </a:r>
            <a:r>
              <a:rPr lang="en-US" sz="1650" dirty="0"/>
              <a:t>including computer games, and film and television, is software intensive.</a:t>
            </a:r>
            <a:endParaRPr lang="tr-TR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defTabSz="685800">
              <a:buClrTx/>
              <a:defRPr/>
            </a:pPr>
            <a:fld id="{5EC107CF-78C8-480A-96D6-3E402B47AB4A}" type="slidenum">
              <a:rPr lang="en-US" kern="1200">
                <a:solidFill>
                  <a:srgbClr val="121316">
                    <a:lumMod val="75000"/>
                    <a:lumOff val="25000"/>
                  </a:srgbClr>
                </a:solidFill>
                <a:latin typeface="Century Schoolbook" panose="02040604050505020304"/>
                <a:ea typeface="+mn-ea"/>
              </a:rPr>
              <a:pPr algn="r" defTabSz="685800">
                <a:buClrTx/>
                <a:defRPr/>
              </a:pPr>
              <a:t>5</a:t>
            </a:fld>
            <a:endParaRPr lang="en-US" kern="1200" dirty="0">
              <a:solidFill>
                <a:srgbClr val="121316">
                  <a:lumMod val="75000"/>
                  <a:lumOff val="25000"/>
                </a:srgbClr>
              </a:solidFill>
              <a:latin typeface="Century Schoolbook" panose="02040604050505020304"/>
              <a:ea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8200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6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879764" y="1262350"/>
            <a:ext cx="72320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1- Dennis, </a:t>
            </a:r>
            <a:r>
              <a:rPr lang="en-GB" altLang="en-US" b="1" dirty="0" err="1">
                <a:solidFill>
                  <a:schemeClr val="bg1">
                    <a:lumMod val="95000"/>
                  </a:schemeClr>
                </a:solidFill>
              </a:rPr>
              <a:t>Wixon</a:t>
            </a:r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, Roth, “Systems Analysis and Design, 8</a:t>
            </a:r>
            <a:r>
              <a:rPr lang="en-GB" altLang="en-US" b="1" baseline="30000" dirty="0">
                <a:solidFill>
                  <a:schemeClr val="bg1">
                    <a:lumMod val="95000"/>
                  </a:schemeClr>
                </a:solidFill>
              </a:rPr>
              <a:t>th</a:t>
            </a:r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 Edition, 2021.</a:t>
            </a:r>
          </a:p>
          <a:p>
            <a:pPr algn="just"/>
            <a:endParaRPr lang="en-GB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2- Dennis, </a:t>
            </a:r>
            <a:r>
              <a:rPr lang="en-GB" altLang="en-US" b="1" dirty="0" err="1">
                <a:solidFill>
                  <a:schemeClr val="bg1">
                    <a:lumMod val="95000"/>
                  </a:schemeClr>
                </a:solidFill>
              </a:rPr>
              <a:t>Wixon</a:t>
            </a:r>
            <a:r>
              <a:rPr lang="en-GB" altLang="en-US" b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GB" altLang="en-US" b="1" dirty="0" err="1">
                <a:solidFill>
                  <a:schemeClr val="bg1">
                    <a:lumMod val="95000"/>
                  </a:schemeClr>
                </a:solidFill>
              </a:rPr>
              <a:t>Tegarden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, “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System Analysis and Design, An Object Oriented Approach with UML”, 5</a:t>
            </a:r>
            <a:r>
              <a:rPr lang="pt-BR" altLang="en-US" b="1" dirty="0">
                <a:solidFill>
                  <a:schemeClr val="bg1">
                    <a:lumMod val="95000"/>
                  </a:schemeClr>
                </a:solidFill>
              </a:rPr>
              <a:t>th Edition, 2015.</a:t>
            </a:r>
          </a:p>
          <a:p>
            <a:pPr algn="just"/>
            <a:endParaRPr lang="pt-BR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altLang="en-US" dirty="0">
                <a:solidFill>
                  <a:schemeClr val="bg1">
                    <a:lumMod val="95000"/>
                  </a:schemeClr>
                </a:solidFill>
              </a:rPr>
              <a:t>3- R. S. Pressman, B. R. Maxim, “Software Engineering, A Practitioner’s  Approach”, 8th Edition, 2015.</a:t>
            </a:r>
          </a:p>
          <a:p>
            <a:pPr algn="just"/>
            <a:endParaRPr lang="pt-BR" alt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pt-BR" altLang="en-US" dirty="0">
                <a:solidFill>
                  <a:schemeClr val="bg1">
                    <a:lumMod val="95000"/>
                  </a:schemeClr>
                </a:solidFill>
              </a:rPr>
              <a:t>4- S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ommerville</a:t>
            </a:r>
            <a:r>
              <a:rPr lang="pt-BR" altLang="en-US" dirty="0">
                <a:solidFill>
                  <a:schemeClr val="bg1">
                    <a:lumMod val="95000"/>
                  </a:schemeClr>
                </a:solidFill>
              </a:rPr>
              <a:t>, I., “Software Engineering”, 10th Edition, 2015.</a:t>
            </a:r>
          </a:p>
          <a:p>
            <a:pPr algn="just"/>
            <a:endParaRPr lang="pt-BR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en-GB" altLang="en-US" dirty="0">
                <a:solidFill>
                  <a:schemeClr val="bg1">
                    <a:lumMod val="95000"/>
                  </a:schemeClr>
                </a:solidFill>
              </a:rPr>
              <a:t>5-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J. Sutherland, “Scrum handbook,” 2010.</a:t>
            </a:r>
          </a:p>
          <a:p>
            <a:pPr algn="just"/>
            <a:endParaRPr lang="en-GB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GB" alt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alt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7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7660" y="984859"/>
            <a:ext cx="4128630" cy="35332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Introduction to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Software Development Life Cycle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Software development methodologies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RUP and Agile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Scrum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Software Analysis</a:t>
            </a:r>
            <a:endParaRPr lang="fa-IR" dirty="0">
              <a:latin typeface="Century Gothic (Headings)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Century Gothic (Headings)"/>
                <a:cs typeface="Times New Roman" panose="02020603050405020304" pitchFamily="18" charset="0"/>
              </a:rPr>
              <a:t>Software Design</a:t>
            </a:r>
            <a:endParaRPr lang="en-US" dirty="0">
              <a:latin typeface="Century Gothic (Headings)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4695" y="1678811"/>
                <a:ext cx="4492500" cy="2286000"/>
              </a:xfrm>
            </p:spPr>
            <p:txBody>
              <a:bodyPr/>
              <a:lstStyle/>
              <a:p>
                <a:pPr algn="just">
                  <a:buClr>
                    <a:schemeClr val="bg1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a-I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% on project.</a:t>
                </a:r>
              </a:p>
              <a:p>
                <a:pPr>
                  <a:buClr>
                    <a:schemeClr val="bg1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a-I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% on midterm and Final exam.</a:t>
                </a:r>
              </a:p>
              <a:p>
                <a:pPr>
                  <a:buClr>
                    <a:schemeClr val="bg1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a-I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% on Class Activities.</a:t>
                </a:r>
              </a:p>
              <a:p>
                <a:pPr>
                  <a:buClr>
                    <a:schemeClr val="bg1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a-I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fa-I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% on Presentation.</a:t>
                </a:r>
              </a:p>
              <a:p>
                <a:pPr marL="285750" indent="-285750">
                  <a:buClr>
                    <a:schemeClr val="bg1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>
                    <a:schemeClr val="bg1">
                      <a:lumMod val="95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en-US" b="1" dirty="0"/>
                  <a:t>Late policy:</a:t>
                </a:r>
                <a:r>
                  <a:rPr lang="en-US" dirty="0"/>
                  <a:t>·no credit for late work.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4695" y="1678811"/>
                <a:ext cx="4492500" cy="2286000"/>
              </a:xfrm>
              <a:blipFill>
                <a:blip r:embed="rId2"/>
                <a:stretch>
                  <a:fillRect t="-4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7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Clr>
                <a:schemeClr val="bg1">
                  <a:lumMod val="95000"/>
                </a:schemeClr>
              </a:buClr>
              <a:buNone/>
            </a:pPr>
            <a:r>
              <a:rPr lang="en-US" dirty="0"/>
              <a:t>Course is actually three courses in one.</a:t>
            </a:r>
          </a:p>
          <a:p>
            <a:pPr marL="728663" lvl="1" indent="-385763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Object-oriented approach</a:t>
            </a:r>
          </a:p>
          <a:p>
            <a:pPr marL="728663" lvl="1" indent="-385763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Software analysis and design</a:t>
            </a:r>
          </a:p>
          <a:p>
            <a:pPr marL="728663" lvl="1" indent="-385763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Team working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2960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5790"/>
      </p:ext>
    </p:extLst>
  </p:cSld>
  <p:clrMapOvr>
    <a:masterClrMapping/>
  </p:clrMapOvr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480</Words>
  <Application>Microsoft Office PowerPoint</Application>
  <PresentationFormat>On-screen Show (16:9)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 Nazanin</vt:lpstr>
      <vt:lpstr>Lato</vt:lpstr>
      <vt:lpstr>Century Schoolbook</vt:lpstr>
      <vt:lpstr>Open Sans</vt:lpstr>
      <vt:lpstr>Dosis</vt:lpstr>
      <vt:lpstr>Century Gothic (Headings)</vt:lpstr>
      <vt:lpstr>Wingdings</vt:lpstr>
      <vt:lpstr>Nunito Sans</vt:lpstr>
      <vt:lpstr>Cambria Math</vt:lpstr>
      <vt:lpstr>Nunito Sans Black</vt:lpstr>
      <vt:lpstr>System Administrator Appreciation Day by Slidesgo</vt:lpstr>
      <vt:lpstr>Software Engineering I Course Overview</vt:lpstr>
      <vt:lpstr>Software in modern world</vt:lpstr>
      <vt:lpstr>Software in modern world</vt:lpstr>
      <vt:lpstr>Software in modern world</vt:lpstr>
      <vt:lpstr>We can’t run the modern world without software</vt:lpstr>
      <vt:lpstr>References </vt:lpstr>
      <vt:lpstr>Table of Contents</vt:lpstr>
      <vt:lpstr>Grading Policy</vt:lpstr>
      <vt:lpstr>Course Overview</vt:lpstr>
      <vt:lpstr>You will learn…</vt:lpstr>
      <vt:lpstr>What we expect from you</vt:lpstr>
      <vt:lpstr>And what you expect from me?</vt:lpstr>
      <vt:lpstr>Course goals</vt:lpstr>
      <vt:lpstr>Life strategy</vt:lpstr>
      <vt:lpstr>For the next week</vt:lpstr>
      <vt:lpstr>What we will talk about next…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ADMINISTRATOR APPRECIATION DAY</dc:title>
  <dc:creator>Mahmoudzadeh Pc</dc:creator>
  <cp:lastModifiedBy>elham mahmoudzadeh</cp:lastModifiedBy>
  <cp:revision>17</cp:revision>
  <dcterms:modified xsi:type="dcterms:W3CDTF">2024-09-13T19:42:33Z</dcterms:modified>
</cp:coreProperties>
</file>