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29"/>
  </p:notesMasterIdLst>
  <p:sldIdLst>
    <p:sldId id="256" r:id="rId2"/>
    <p:sldId id="283" r:id="rId3"/>
    <p:sldId id="374" r:id="rId4"/>
    <p:sldId id="375" r:id="rId5"/>
    <p:sldId id="327" r:id="rId6"/>
    <p:sldId id="363" r:id="rId7"/>
    <p:sldId id="364" r:id="rId8"/>
    <p:sldId id="365" r:id="rId9"/>
    <p:sldId id="366" r:id="rId10"/>
    <p:sldId id="367" r:id="rId11"/>
    <p:sldId id="368" r:id="rId12"/>
    <p:sldId id="370" r:id="rId13"/>
    <p:sldId id="373" r:id="rId14"/>
    <p:sldId id="350" r:id="rId15"/>
    <p:sldId id="352" r:id="rId16"/>
    <p:sldId id="351" r:id="rId17"/>
    <p:sldId id="353" r:id="rId18"/>
    <p:sldId id="354" r:id="rId19"/>
    <p:sldId id="355" r:id="rId20"/>
    <p:sldId id="356" r:id="rId21"/>
    <p:sldId id="357" r:id="rId22"/>
    <p:sldId id="358" r:id="rId23"/>
    <p:sldId id="360" r:id="rId24"/>
    <p:sldId id="359" r:id="rId25"/>
    <p:sldId id="361" r:id="rId26"/>
    <p:sldId id="362" r:id="rId27"/>
    <p:sldId id="32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91" d="100"/>
          <a:sy n="91" d="100"/>
        </p:scale>
        <p:origin x="1338"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a:t>
            </a:r>
            <a:r>
              <a:rPr lang="fa-IR" dirty="0">
                <a:solidFill>
                  <a:schemeClr val="tx1">
                    <a:lumMod val="75000"/>
                    <a:lumOff val="25000"/>
                  </a:schemeClr>
                </a:solidFill>
              </a:rPr>
              <a:t>1</a:t>
            </a:r>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Domain Layer</a:t>
            </a:r>
            <a:endParaRPr lang="en-US" dirty="0"/>
          </a:p>
        </p:txBody>
      </p:sp>
      <p:sp>
        <p:nvSpPr>
          <p:cNvPr id="3" name="Content Placeholder 2"/>
          <p:cNvSpPr>
            <a:spLocks noGrp="1"/>
          </p:cNvSpPr>
          <p:nvPr>
            <p:ph sz="quarter" idx="13"/>
          </p:nvPr>
        </p:nvSpPr>
        <p:spPr/>
        <p:txBody>
          <a:bodyPr>
            <a:normAutofit/>
          </a:bodyPr>
          <a:lstStyle/>
          <a:p>
            <a:r>
              <a:rPr lang="en-US" dirty="0"/>
              <a:t>Is what we have focused our attention on up until now. </a:t>
            </a:r>
          </a:p>
          <a:p>
            <a:r>
              <a:rPr lang="en-US" dirty="0"/>
              <a:t>At this stage in the development of our system, we need to further detail the classes so that we can implement them in an effective and efficient manner. </a:t>
            </a:r>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12420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Management Layer</a:t>
            </a:r>
            <a:endParaRPr lang="en-US" dirty="0"/>
          </a:p>
        </p:txBody>
      </p:sp>
      <p:sp>
        <p:nvSpPr>
          <p:cNvPr id="3" name="Content Placeholder 2"/>
          <p:cNvSpPr>
            <a:spLocks noGrp="1"/>
          </p:cNvSpPr>
          <p:nvPr>
            <p:ph sz="quarter" idx="13"/>
          </p:nvPr>
        </p:nvSpPr>
        <p:spPr/>
        <p:txBody>
          <a:bodyPr>
            <a:normAutofit/>
          </a:bodyPr>
          <a:lstStyle/>
          <a:p>
            <a:r>
              <a:rPr lang="en-US" dirty="0"/>
              <a:t>Addresses the issues involving the persistence of the objects contained in the system. </a:t>
            </a:r>
          </a:p>
          <a:p>
            <a:r>
              <a:rPr lang="en-US" dirty="0"/>
              <a:t>The types of classes that appear in this layer deal with </a:t>
            </a:r>
            <a:r>
              <a:rPr lang="en-US" dirty="0">
                <a:highlight>
                  <a:srgbClr val="FFFF00"/>
                </a:highlight>
              </a:rPr>
              <a:t>how objects can be stored and retrieved</a:t>
            </a:r>
            <a:r>
              <a:rPr lang="en-US" dirty="0"/>
              <a:t>. </a:t>
            </a:r>
          </a:p>
          <a:p>
            <a:r>
              <a:rPr lang="en-US" dirty="0"/>
              <a:t>Classes contained in this layer are called the </a:t>
            </a:r>
            <a:r>
              <a:rPr lang="en-US" dirty="0">
                <a:highlight>
                  <a:srgbClr val="FFFF00"/>
                </a:highlight>
              </a:rPr>
              <a:t>Data Access and Manipulation </a:t>
            </a:r>
            <a:r>
              <a:rPr lang="en-US" dirty="0"/>
              <a:t>(DAM) classes.</a:t>
            </a:r>
          </a:p>
          <a:p>
            <a:r>
              <a:rPr lang="en-US" dirty="0"/>
              <a:t>Allow the problem domain classes to be independent of the storage used and, hence, increase the portability of the evolving system. </a:t>
            </a:r>
          </a:p>
          <a:p>
            <a:r>
              <a:rPr lang="en-US" dirty="0"/>
              <a:t>Some of the issues related to this layer include choice of the storage format and optimization. </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109697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Human–Computer Interaction Layer</a:t>
            </a:r>
            <a:endParaRPr lang="en-US" dirty="0"/>
          </a:p>
        </p:txBody>
      </p:sp>
      <p:sp>
        <p:nvSpPr>
          <p:cNvPr id="3" name="Content Placeholder 2"/>
          <p:cNvSpPr>
            <a:spLocks noGrp="1"/>
          </p:cNvSpPr>
          <p:nvPr>
            <p:ph sz="quarter" idx="13"/>
          </p:nvPr>
        </p:nvSpPr>
        <p:spPr/>
        <p:txBody>
          <a:bodyPr>
            <a:normAutofit/>
          </a:bodyPr>
          <a:lstStyle/>
          <a:p>
            <a:pPr algn="just"/>
            <a:r>
              <a:rPr lang="en-US" dirty="0"/>
              <a:t>The primary purpose is to keep the specific user-interface implementation separate from the problem domain classes. </a:t>
            </a:r>
          </a:p>
          <a:p>
            <a:pPr algn="just"/>
            <a:r>
              <a:rPr lang="en-US" dirty="0"/>
              <a:t>This increases the portability of the evolving system. </a:t>
            </a:r>
          </a:p>
          <a:p>
            <a:pPr algn="just"/>
            <a:r>
              <a:rPr lang="en-US" dirty="0"/>
              <a:t>Typical classes found on this layer include classes that can </a:t>
            </a:r>
            <a:r>
              <a:rPr lang="en-US" dirty="0">
                <a:highlight>
                  <a:srgbClr val="FFFF00"/>
                </a:highlight>
              </a:rPr>
              <a:t>be used to represent buttons</a:t>
            </a:r>
            <a:r>
              <a:rPr lang="en-US" dirty="0"/>
              <a:t>, </a:t>
            </a:r>
            <a:r>
              <a:rPr lang="en-US" dirty="0">
                <a:highlight>
                  <a:srgbClr val="FFFF00"/>
                </a:highlight>
              </a:rPr>
              <a:t>windows</a:t>
            </a:r>
            <a:r>
              <a:rPr lang="en-US" dirty="0"/>
              <a:t>, </a:t>
            </a:r>
            <a:r>
              <a:rPr lang="en-US" dirty="0">
                <a:highlight>
                  <a:srgbClr val="FFFF00"/>
                </a:highlight>
              </a:rPr>
              <a:t>text fields</a:t>
            </a:r>
            <a:r>
              <a:rPr lang="en-US" dirty="0"/>
              <a:t>, </a:t>
            </a:r>
            <a:r>
              <a:rPr lang="en-US" dirty="0">
                <a:highlight>
                  <a:srgbClr val="FFFF00"/>
                </a:highlight>
              </a:rPr>
              <a:t>scroll bars</a:t>
            </a:r>
            <a:r>
              <a:rPr lang="en-US" dirty="0"/>
              <a:t>, </a:t>
            </a:r>
            <a:r>
              <a:rPr lang="en-US" dirty="0">
                <a:highlight>
                  <a:srgbClr val="FFFF00"/>
                </a:highlight>
              </a:rPr>
              <a:t>check boxes</a:t>
            </a:r>
            <a:r>
              <a:rPr lang="en-US" dirty="0"/>
              <a:t>, </a:t>
            </a:r>
            <a:r>
              <a:rPr lang="en-US" dirty="0">
                <a:highlight>
                  <a:srgbClr val="FFFF00"/>
                </a:highlight>
              </a:rPr>
              <a:t>drop-down lists</a:t>
            </a:r>
            <a:r>
              <a:rPr lang="en-US" dirty="0"/>
              <a:t>, and many other classes that </a:t>
            </a:r>
            <a:r>
              <a:rPr lang="en-US" dirty="0">
                <a:highlight>
                  <a:srgbClr val="FFFF00"/>
                </a:highlight>
              </a:rPr>
              <a:t>represent user-interface elements.</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103468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Architecture Layer</a:t>
            </a:r>
            <a:endParaRPr lang="en-US" dirty="0"/>
          </a:p>
        </p:txBody>
      </p:sp>
      <p:sp>
        <p:nvSpPr>
          <p:cNvPr id="3" name="Content Placeholder 2"/>
          <p:cNvSpPr>
            <a:spLocks noGrp="1"/>
          </p:cNvSpPr>
          <p:nvPr>
            <p:ph sz="quarter" idx="13"/>
          </p:nvPr>
        </p:nvSpPr>
        <p:spPr/>
        <p:txBody>
          <a:bodyPr/>
          <a:lstStyle/>
          <a:p>
            <a:pPr algn="just"/>
            <a:r>
              <a:rPr lang="en-US" dirty="0">
                <a:highlight>
                  <a:srgbClr val="FFFF00"/>
                </a:highlight>
              </a:rPr>
              <a:t>Addresses how the software will execute on specific computers and networks. </a:t>
            </a:r>
          </a:p>
          <a:p>
            <a:pPr algn="just"/>
            <a:r>
              <a:rPr lang="en-US" dirty="0"/>
              <a:t>This layer includes classes that deal with </a:t>
            </a:r>
            <a:r>
              <a:rPr lang="en-US" dirty="0">
                <a:highlight>
                  <a:srgbClr val="FFFF00"/>
                </a:highlight>
              </a:rPr>
              <a:t>communication between the software </a:t>
            </a:r>
            <a:r>
              <a:rPr lang="en-US" dirty="0"/>
              <a:t>and the  </a:t>
            </a:r>
            <a:r>
              <a:rPr lang="en-US" dirty="0">
                <a:highlight>
                  <a:srgbClr val="FFFF00"/>
                </a:highlight>
              </a:rPr>
              <a:t>computer’s operating system </a:t>
            </a:r>
            <a:r>
              <a:rPr lang="en-US" dirty="0"/>
              <a:t>and the </a:t>
            </a:r>
            <a:r>
              <a:rPr lang="en-US" dirty="0">
                <a:highlight>
                  <a:srgbClr val="FFFF00"/>
                </a:highlight>
              </a:rPr>
              <a:t>network</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128293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Packages</a:t>
            </a:r>
            <a:endParaRPr lang="en-US" dirty="0"/>
          </a:p>
        </p:txBody>
      </p:sp>
      <p:sp>
        <p:nvSpPr>
          <p:cNvPr id="3" name="Content Placeholder 2"/>
          <p:cNvSpPr>
            <a:spLocks noGrp="1"/>
          </p:cNvSpPr>
          <p:nvPr>
            <p:ph sz="quarter" idx="13"/>
          </p:nvPr>
        </p:nvSpPr>
        <p:spPr/>
        <p:txBody>
          <a:bodyPr>
            <a:normAutofit/>
          </a:bodyPr>
          <a:lstStyle/>
          <a:p>
            <a:r>
              <a:rPr lang="en-US" dirty="0"/>
              <a:t>In UML, </a:t>
            </a:r>
            <a:r>
              <a:rPr lang="en-US" dirty="0">
                <a:highlight>
                  <a:srgbClr val="FFFF00"/>
                </a:highlight>
              </a:rPr>
              <a:t>collaborations</a:t>
            </a:r>
            <a:r>
              <a:rPr lang="en-US" dirty="0"/>
              <a:t>, </a:t>
            </a:r>
            <a:r>
              <a:rPr lang="en-US" dirty="0">
                <a:highlight>
                  <a:srgbClr val="FFFF00"/>
                </a:highlight>
              </a:rPr>
              <a:t>partitions</a:t>
            </a:r>
            <a:r>
              <a:rPr lang="en-US" dirty="0"/>
              <a:t>, and </a:t>
            </a:r>
            <a:r>
              <a:rPr lang="en-US" dirty="0">
                <a:highlight>
                  <a:srgbClr val="FFFF00"/>
                </a:highlight>
              </a:rPr>
              <a:t>layers</a:t>
            </a:r>
            <a:r>
              <a:rPr lang="en-US" dirty="0"/>
              <a:t> can be represented by a higher-level construct: a package.</a:t>
            </a:r>
          </a:p>
          <a:p>
            <a:r>
              <a:rPr lang="en-US" dirty="0"/>
              <a:t>In fact, a package serves the same purpose as a </a:t>
            </a:r>
            <a:r>
              <a:rPr lang="en-US" dirty="0">
                <a:highlight>
                  <a:srgbClr val="FFFF00"/>
                </a:highlight>
              </a:rPr>
              <a:t>folder on your computer</a:t>
            </a:r>
            <a:r>
              <a:rPr lang="en-US" dirty="0"/>
              <a:t>. </a:t>
            </a:r>
          </a:p>
          <a:p>
            <a:pPr algn="just"/>
            <a:r>
              <a:rPr lang="en-US" dirty="0"/>
              <a:t>A </a:t>
            </a:r>
            <a:r>
              <a:rPr lang="en-US" i="1" dirty="0"/>
              <a:t>package </a:t>
            </a:r>
            <a:r>
              <a:rPr lang="en-US" dirty="0"/>
              <a:t>is a general construct that can be applied to any of the elements in UML models, group of use cases together to make the use-case diagrams easier to read and to keep the models at a reasonable level of complexity or a set of class and communication diagrams.</a:t>
            </a:r>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4064480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 Diagrams</a:t>
            </a:r>
            <a:endParaRPr lang="en-US" dirty="0"/>
          </a:p>
        </p:txBody>
      </p:sp>
      <p:sp>
        <p:nvSpPr>
          <p:cNvPr id="3" name="Content Placeholder 2"/>
          <p:cNvSpPr>
            <a:spLocks noGrp="1"/>
          </p:cNvSpPr>
          <p:nvPr>
            <p:ph sz="quarter" idx="13"/>
          </p:nvPr>
        </p:nvSpPr>
        <p:spPr/>
        <p:txBody>
          <a:bodyPr>
            <a:normAutofit/>
          </a:bodyPr>
          <a:lstStyle/>
          <a:p>
            <a:r>
              <a:rPr lang="en-US" dirty="0"/>
              <a:t>A diagram composed only of packages. </a:t>
            </a:r>
          </a:p>
          <a:p>
            <a:r>
              <a:rPr lang="en-US" dirty="0"/>
              <a:t>In a package diagram, it is useful to depict </a:t>
            </a:r>
            <a:r>
              <a:rPr lang="en-US" i="1" dirty="0"/>
              <a:t>dependency relationship. </a:t>
            </a:r>
          </a:p>
          <a:p>
            <a:r>
              <a:rPr lang="en-US" dirty="0"/>
              <a:t>Dependency relationship represents the fact that a modification dependency exists between</a:t>
            </a:r>
            <a:br>
              <a:rPr lang="en-US" dirty="0"/>
            </a:br>
            <a:r>
              <a:rPr lang="en-US" dirty="0"/>
              <a:t>two packages. That is, it is possible that a change in one package could cause a change to be required in another package.</a:t>
            </a:r>
            <a:br>
              <a:rPr lang="en-US" dirty="0"/>
            </a:br>
            <a:br>
              <a:rPr lang="en-US" dirty="0"/>
            </a:br>
            <a:endParaRPr lang="en-US" dirty="0"/>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331947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a package diagram</a:t>
            </a:r>
          </a:p>
        </p:txBody>
      </p:sp>
      <p:pic>
        <p:nvPicPr>
          <p:cNvPr id="5" name="Content Placeholder 4"/>
          <p:cNvPicPr>
            <a:picLocks noGrp="1" noChangeAspect="1"/>
          </p:cNvPicPr>
          <p:nvPr>
            <p:ph sz="quarter" idx="13"/>
          </p:nvPr>
        </p:nvPicPr>
        <p:blipFill>
          <a:blip r:embed="rId2"/>
          <a:stretch>
            <a:fillRect/>
          </a:stretch>
        </p:blipFill>
        <p:spPr>
          <a:xfrm>
            <a:off x="915026" y="2501361"/>
            <a:ext cx="10363200" cy="3095246"/>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307612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Diagram of </a:t>
            </a:r>
            <a:br>
              <a:rPr lang="en-US" dirty="0"/>
            </a:br>
            <a:r>
              <a:rPr lang="en-US" dirty="0"/>
              <a:t>Dependency Relationships among Layers</a:t>
            </a:r>
            <a:br>
              <a:rPr lang="en-US" dirty="0"/>
            </a:br>
            <a:endParaRPr lang="en-US" dirty="0"/>
          </a:p>
        </p:txBody>
      </p:sp>
      <p:pic>
        <p:nvPicPr>
          <p:cNvPr id="5" name="Content Placeholder 4"/>
          <p:cNvPicPr>
            <a:picLocks noGrp="1" noChangeAspect="1"/>
          </p:cNvPicPr>
          <p:nvPr>
            <p:ph sz="quarter" idx="13"/>
          </p:nvPr>
        </p:nvPicPr>
        <p:blipFill>
          <a:blip r:embed="rId2"/>
          <a:stretch>
            <a:fillRect/>
          </a:stretch>
        </p:blipFill>
        <p:spPr>
          <a:xfrm>
            <a:off x="3377965" y="2092011"/>
            <a:ext cx="5417691" cy="4765989"/>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425754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7542248" cy="1596177"/>
          </a:xfrm>
        </p:spPr>
        <p:txBody>
          <a:bodyPr/>
          <a:lstStyle/>
          <a:p>
            <a:r>
              <a:rPr lang="en-US" dirty="0"/>
              <a:t>An example of package diagram</a:t>
            </a:r>
          </a:p>
        </p:txBody>
      </p:sp>
      <p:pic>
        <p:nvPicPr>
          <p:cNvPr id="5" name="Content Placeholder 4"/>
          <p:cNvPicPr>
            <a:picLocks noGrp="1" noChangeAspect="1"/>
          </p:cNvPicPr>
          <p:nvPr>
            <p:ph sz="quarter" idx="13"/>
          </p:nvPr>
        </p:nvPicPr>
        <p:blipFill>
          <a:blip r:embed="rId2"/>
          <a:stretch>
            <a:fillRect/>
          </a:stretch>
        </p:blipFill>
        <p:spPr>
          <a:xfrm>
            <a:off x="8645320" y="0"/>
            <a:ext cx="3546680" cy="6858000"/>
          </a:xfrm>
          <a:prstGeom prst="rect">
            <a:avLst/>
          </a:prstGeom>
        </p:spPr>
      </p:pic>
    </p:spTree>
    <p:extLst>
      <p:ext uri="{BB962C8B-B14F-4D97-AF65-F5344CB8AC3E}">
        <p14:creationId xmlns:p14="http://schemas.microsoft.com/office/powerpoint/2010/main" val="3022258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Verifying and validating package diagram</a:t>
            </a:r>
          </a:p>
        </p:txBody>
      </p:sp>
      <p:sp>
        <p:nvSpPr>
          <p:cNvPr id="3" name="Content Placeholder 2"/>
          <p:cNvSpPr>
            <a:spLocks noGrp="1"/>
          </p:cNvSpPr>
          <p:nvPr>
            <p:ph sz="quarter" idx="13"/>
          </p:nvPr>
        </p:nvSpPr>
        <p:spPr/>
        <p:txBody>
          <a:bodyPr>
            <a:normAutofit/>
          </a:bodyPr>
          <a:lstStyle/>
          <a:p>
            <a:r>
              <a:rPr lang="en-US" dirty="0"/>
              <a:t>Like all the previous models, package diagrams need to be verified and validated. </a:t>
            </a:r>
          </a:p>
          <a:p>
            <a:r>
              <a:rPr lang="en-US" dirty="0"/>
              <a:t>First, the identified packages must make sense from a problem domain point of view. </a:t>
            </a:r>
          </a:p>
          <a:p>
            <a:pPr algn="just"/>
            <a:r>
              <a:rPr lang="en-US" dirty="0"/>
              <a:t>Second, </a:t>
            </a:r>
            <a:r>
              <a:rPr lang="en-US" dirty="0">
                <a:highlight>
                  <a:srgbClr val="FFFF00"/>
                </a:highlight>
              </a:rPr>
              <a:t>all dependency relationships</a:t>
            </a:r>
            <a:r>
              <a:rPr lang="en-US" dirty="0"/>
              <a:t> must be based on </a:t>
            </a:r>
            <a:r>
              <a:rPr lang="en-US" dirty="0">
                <a:highlight>
                  <a:srgbClr val="FFFF00"/>
                </a:highlight>
              </a:rPr>
              <a:t>message-sending relationships</a:t>
            </a:r>
            <a:r>
              <a:rPr lang="en-US" dirty="0"/>
              <a:t> on </a:t>
            </a:r>
            <a:br>
              <a:rPr lang="en-US" dirty="0"/>
            </a:br>
            <a:r>
              <a:rPr lang="en-US" dirty="0"/>
              <a:t>the </a:t>
            </a:r>
            <a:r>
              <a:rPr lang="en-US" dirty="0">
                <a:highlight>
                  <a:srgbClr val="FFFF00"/>
                </a:highlight>
              </a:rPr>
              <a:t>communications diagram</a:t>
            </a:r>
            <a:r>
              <a:rPr lang="en-US" dirty="0"/>
              <a:t>, and </a:t>
            </a:r>
            <a:r>
              <a:rPr lang="en-US" dirty="0">
                <a:highlight>
                  <a:srgbClr val="FFFF00"/>
                </a:highlight>
              </a:rPr>
              <a:t>associations on the class diagram</a:t>
            </a:r>
            <a:r>
              <a:rPr lang="en-US" dirty="0"/>
              <a:t>.</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273221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7 </a:t>
            </a:r>
            <a:br>
              <a:rPr lang="en-US" b="1" dirty="0"/>
            </a:br>
            <a:r>
              <a:rPr lang="en-US" b="1" dirty="0"/>
              <a:t>Moving To Design(II)</a:t>
            </a:r>
          </a:p>
        </p:txBody>
      </p:sp>
    </p:spTree>
    <p:extLst>
      <p:ext uri="{BB962C8B-B14F-4D97-AF65-F5344CB8AC3E}">
        <p14:creationId xmlns:p14="http://schemas.microsoft.com/office/powerpoint/2010/main" val="38530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 Strategies</a:t>
            </a:r>
            <a:endParaRPr lang="en-US" dirty="0"/>
          </a:p>
        </p:txBody>
      </p:sp>
      <p:sp>
        <p:nvSpPr>
          <p:cNvPr id="3" name="Content Placeholder 2"/>
          <p:cNvSpPr>
            <a:spLocks noGrp="1"/>
          </p:cNvSpPr>
          <p:nvPr>
            <p:ph sz="quarter" idx="13"/>
          </p:nvPr>
        </p:nvSpPr>
        <p:spPr/>
        <p:txBody>
          <a:bodyPr/>
          <a:lstStyle/>
          <a:p>
            <a:r>
              <a:rPr lang="en-US" b="1" dirty="0"/>
              <a:t>Custom Development</a:t>
            </a:r>
            <a:endParaRPr lang="en-US" dirty="0"/>
          </a:p>
          <a:p>
            <a:r>
              <a:rPr lang="en-US" b="1" dirty="0"/>
              <a:t>Packaged Software</a:t>
            </a:r>
            <a:endParaRPr lang="en-US" dirty="0"/>
          </a:p>
          <a:p>
            <a:r>
              <a:rPr lang="en-US" b="1" dirty="0"/>
              <a:t>Outsourcing</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1333958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development or </a:t>
            </a:r>
            <a:br>
              <a:rPr lang="en-US" dirty="0"/>
            </a:br>
            <a:r>
              <a:rPr lang="en-US" dirty="0"/>
              <a:t>building a new system from scratch,</a:t>
            </a:r>
          </a:p>
        </p:txBody>
      </p:sp>
      <p:sp>
        <p:nvSpPr>
          <p:cNvPr id="3" name="Content Placeholder 2"/>
          <p:cNvSpPr>
            <a:spLocks noGrp="1"/>
          </p:cNvSpPr>
          <p:nvPr>
            <p:ph sz="quarter" idx="13"/>
          </p:nvPr>
        </p:nvSpPr>
        <p:spPr>
          <a:xfrm>
            <a:off x="913774" y="2367092"/>
            <a:ext cx="10363826" cy="4355925"/>
          </a:xfrm>
        </p:spPr>
        <p:txBody>
          <a:bodyPr>
            <a:normAutofit fontScale="92500"/>
          </a:bodyPr>
          <a:lstStyle/>
          <a:p>
            <a:r>
              <a:rPr lang="en-US" dirty="0"/>
              <a:t>Teams have complete control over the way the system looks and functions. </a:t>
            </a:r>
          </a:p>
          <a:p>
            <a:r>
              <a:rPr lang="en-US" dirty="0"/>
              <a:t>Allows developers to be flexible and creative in the way they solve business problems.</a:t>
            </a:r>
          </a:p>
          <a:p>
            <a:r>
              <a:rPr lang="en-US" dirty="0"/>
              <a:t>Is easier to change to include components that take advantage of current technologies that can support such strategic efforts.</a:t>
            </a:r>
          </a:p>
          <a:p>
            <a:r>
              <a:rPr lang="en-US" dirty="0"/>
              <a:t>Building a system in-house also builds technical skills and functional knowledge within the company. </a:t>
            </a:r>
          </a:p>
          <a:p>
            <a:r>
              <a:rPr lang="en-US" dirty="0"/>
              <a:t>As developers work with business users, their understanding of the business grows and they become better able to align IS with strategies and needs. </a:t>
            </a:r>
          </a:p>
          <a:p>
            <a:r>
              <a:rPr lang="en-US" dirty="0"/>
              <a:t>These same developers climb the technology learning curve so that future projects applying similar technology require much less effort.</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3437337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development or </a:t>
            </a:r>
            <a:br>
              <a:rPr lang="en-US" dirty="0"/>
            </a:br>
            <a:r>
              <a:rPr lang="en-US" dirty="0"/>
              <a:t>building a new system from scratch(</a:t>
            </a:r>
            <a:r>
              <a:rPr lang="en-US" dirty="0" err="1"/>
              <a:t>Cnt’d</a:t>
            </a:r>
            <a:r>
              <a:rPr lang="en-US" dirty="0"/>
              <a:t>)</a:t>
            </a:r>
          </a:p>
        </p:txBody>
      </p:sp>
      <p:sp>
        <p:nvSpPr>
          <p:cNvPr id="3" name="Content Placeholder 2"/>
          <p:cNvSpPr>
            <a:spLocks noGrp="1"/>
          </p:cNvSpPr>
          <p:nvPr>
            <p:ph sz="quarter" idx="13"/>
          </p:nvPr>
        </p:nvSpPr>
        <p:spPr/>
        <p:txBody>
          <a:bodyPr>
            <a:normAutofit lnSpcReduction="10000"/>
          </a:bodyPr>
          <a:lstStyle/>
          <a:p>
            <a:pPr algn="just"/>
            <a:r>
              <a:rPr lang="en-US" dirty="0"/>
              <a:t>Requires dedicated effort that involves long hours and hard work. Many companies have a development staff who already is overcommitted to filling huge backlogs of systems requests and just does not have time for another project. Also, a variety of skills—technical, interpersonal, functional, project management, and modeling—must be in place for the project to move ahead smoothly. </a:t>
            </a:r>
          </a:p>
          <a:p>
            <a:r>
              <a:rPr lang="en-US" dirty="0"/>
              <a:t>The risks associated with building a system from the ground up can be quite high, and there is no guarantee that the project will succeed. </a:t>
            </a:r>
          </a:p>
          <a:p>
            <a:pPr algn="just"/>
            <a:r>
              <a:rPr lang="en-US" dirty="0"/>
              <a:t>Developers could be pulled away to work on other projects, technical obstacles could cause unexpected delays, and the business users could become impatient with a growing timeline.</a:t>
            </a:r>
          </a:p>
        </p:txBody>
      </p:sp>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Tree>
    <p:extLst>
      <p:ext uri="{BB962C8B-B14F-4D97-AF65-F5344CB8AC3E}">
        <p14:creationId xmlns:p14="http://schemas.microsoft.com/office/powerpoint/2010/main" val="1475637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Packaged Software</a:t>
            </a:r>
            <a:endParaRPr lang="en-US" dirty="0"/>
          </a:p>
        </p:txBody>
      </p:sp>
      <p:sp>
        <p:nvSpPr>
          <p:cNvPr id="3" name="Content Placeholder 2"/>
          <p:cNvSpPr>
            <a:spLocks noGrp="1"/>
          </p:cNvSpPr>
          <p:nvPr>
            <p:ph sz="quarter" idx="13"/>
          </p:nvPr>
        </p:nvSpPr>
        <p:spPr/>
        <p:txBody>
          <a:bodyPr>
            <a:normAutofit/>
          </a:bodyPr>
          <a:lstStyle/>
          <a:p>
            <a:pPr algn="just"/>
            <a:r>
              <a:rPr lang="en-US" dirty="0"/>
              <a:t>There are thousands of commercially available software programs that have already been written to serve a multitude of purposes.</a:t>
            </a:r>
          </a:p>
          <a:p>
            <a:pPr algn="just"/>
            <a:r>
              <a:rPr lang="en-US" dirty="0"/>
              <a:t>Similarly, most companies have needs that can be met quite well by packaged software, such as payroll or accounts receivable. It can be much more efficient to buy programs that have already been created, tested, and proven. </a:t>
            </a:r>
          </a:p>
          <a:p>
            <a:pPr algn="just"/>
            <a:r>
              <a:rPr lang="en-US" dirty="0"/>
              <a:t>Moreover, a packaged system can be bought and installed in a relatively short time when compared with a custom system. Plus, packaged systems incorporate the expertise and experience of the vendor who created the software.</a:t>
            </a:r>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Tree>
    <p:extLst>
      <p:ext uri="{BB962C8B-B14F-4D97-AF65-F5344CB8AC3E}">
        <p14:creationId xmlns:p14="http://schemas.microsoft.com/office/powerpoint/2010/main" val="468766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Packaged Software(</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r>
              <a:rPr lang="en-US" dirty="0"/>
              <a:t>Most packaged applications allow </a:t>
            </a:r>
            <a:r>
              <a:rPr lang="en-US" i="1" dirty="0"/>
              <a:t>customization, </a:t>
            </a:r>
            <a:r>
              <a:rPr lang="en-US" dirty="0"/>
              <a:t>or the manipulation of system parameters to change the way certain features work.</a:t>
            </a:r>
          </a:p>
          <a:p>
            <a:pPr algn="just"/>
            <a:r>
              <a:rPr lang="en-US" i="1" dirty="0"/>
              <a:t>Systems integration </a:t>
            </a:r>
            <a:r>
              <a:rPr lang="en-US" dirty="0"/>
              <a:t>refers to the process of building new systems by combining packaged software, existing legacy systems, and new software written to integrate these.</a:t>
            </a:r>
          </a:p>
          <a:p>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Tree>
    <p:extLst>
      <p:ext uri="{BB962C8B-B14F-4D97-AF65-F5344CB8AC3E}">
        <p14:creationId xmlns:p14="http://schemas.microsoft.com/office/powerpoint/2010/main" val="1827805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Outsourcing</a:t>
            </a:r>
            <a:endParaRPr lang="en-US" dirty="0"/>
          </a:p>
        </p:txBody>
      </p:sp>
      <p:sp>
        <p:nvSpPr>
          <p:cNvPr id="3" name="Content Placeholder 2"/>
          <p:cNvSpPr>
            <a:spLocks noGrp="1"/>
          </p:cNvSpPr>
          <p:nvPr>
            <p:ph sz="quarter" idx="13"/>
          </p:nvPr>
        </p:nvSpPr>
        <p:spPr/>
        <p:txBody>
          <a:bodyPr/>
          <a:lstStyle/>
          <a:p>
            <a:r>
              <a:rPr lang="en-US" dirty="0"/>
              <a:t>Hire an external vendor, developer, or service provider to create the system.</a:t>
            </a:r>
          </a:p>
          <a:p>
            <a:pPr algn="just"/>
            <a:r>
              <a:rPr lang="en-US" dirty="0"/>
              <a:t>This transfer requires two-way coordination, exchange of information, and trust.</a:t>
            </a:r>
          </a:p>
        </p:txBody>
      </p:sp>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3207507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Selecting a Design Strategy</a:t>
            </a:r>
            <a:endParaRPr lang="en-US" dirty="0"/>
          </a:p>
        </p:txBody>
      </p:sp>
      <p:pic>
        <p:nvPicPr>
          <p:cNvPr id="5" name="Content Placeholder 4"/>
          <p:cNvPicPr>
            <a:picLocks noGrp="1" noChangeAspect="1"/>
          </p:cNvPicPr>
          <p:nvPr>
            <p:ph sz="quarter" idx="13"/>
          </p:nvPr>
        </p:nvPicPr>
        <p:blipFill>
          <a:blip r:embed="rId2"/>
          <a:stretch>
            <a:fillRect/>
          </a:stretch>
        </p:blipFill>
        <p:spPr>
          <a:xfrm>
            <a:off x="223942" y="2019003"/>
            <a:ext cx="11744115" cy="4059963"/>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Tree>
    <p:extLst>
      <p:ext uri="{BB962C8B-B14F-4D97-AF65-F5344CB8AC3E}">
        <p14:creationId xmlns:p14="http://schemas.microsoft.com/office/powerpoint/2010/main" val="383322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98583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FF0000"/>
                </a:solidFill>
              </a:rPr>
              <a:t>Analysis </a:t>
            </a:r>
          </a:p>
          <a:p>
            <a:pPr lvl="1">
              <a:buFont typeface="Wingdings" panose="05000000000000000000" pitchFamily="2" charset="2"/>
              <a:buChar char="Ø"/>
            </a:pPr>
            <a:r>
              <a:rPr lang="en-US" dirty="0">
                <a:solidFill>
                  <a:srgbClr val="FF0000"/>
                </a:solidFill>
              </a:rPr>
              <a:t>Functional Modelling</a:t>
            </a:r>
          </a:p>
          <a:p>
            <a:pPr lvl="1">
              <a:buFont typeface="Wingdings" panose="05000000000000000000" pitchFamily="2" charset="2"/>
              <a:buChar char="Ø"/>
            </a:pPr>
            <a:r>
              <a:rPr lang="en-US" dirty="0">
                <a:solidFill>
                  <a:srgbClr val="FF0000"/>
                </a:solidFill>
              </a:rPr>
              <a:t>Structural Modelling</a:t>
            </a:r>
          </a:p>
          <a:p>
            <a:pPr lvl="1">
              <a:buFont typeface="Wingdings" panose="05000000000000000000" pitchFamily="2" charset="2"/>
              <a:buChar char="Ø"/>
            </a:pPr>
            <a:r>
              <a:rPr lang="en-US" dirty="0">
                <a:solidFill>
                  <a:srgbClr val="FF000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75690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37823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2800" dirty="0"/>
              <a:t>The purpose of </a:t>
            </a:r>
            <a:r>
              <a:rPr lang="en-US" sz="2800" b="1" dirty="0"/>
              <a:t>analysis</a:t>
            </a:r>
            <a:r>
              <a:rPr lang="en-US" sz="2800" dirty="0"/>
              <a:t> is to figure out </a:t>
            </a:r>
            <a:r>
              <a:rPr lang="en-US" sz="2800" u="sng" dirty="0"/>
              <a:t>what</a:t>
            </a:r>
            <a:r>
              <a:rPr lang="en-US" sz="2800" dirty="0"/>
              <a:t> the business needs are</a:t>
            </a:r>
            <a:r>
              <a:rPr lang="en-US" sz="3000" dirty="0"/>
              <a:t>. The purpose of </a:t>
            </a:r>
            <a:r>
              <a:rPr lang="en-US" sz="3000" b="1" dirty="0"/>
              <a:t>design</a:t>
            </a:r>
            <a:r>
              <a:rPr lang="en-US" sz="3000" dirty="0"/>
              <a:t> is to decide </a:t>
            </a:r>
            <a:r>
              <a:rPr lang="en-US" sz="3000" u="sng" dirty="0"/>
              <a:t>how</a:t>
            </a:r>
            <a:r>
              <a:rPr lang="en-US" sz="3000" dirty="0"/>
              <a:t> to build the system.</a:t>
            </a:r>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111201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Layers</a:t>
            </a:r>
            <a:endParaRPr lang="en-US" dirty="0"/>
          </a:p>
        </p:txBody>
      </p:sp>
      <p:sp>
        <p:nvSpPr>
          <p:cNvPr id="3" name="Content Placeholder 2"/>
          <p:cNvSpPr>
            <a:spLocks noGrp="1"/>
          </p:cNvSpPr>
          <p:nvPr>
            <p:ph sz="quarter" idx="13"/>
          </p:nvPr>
        </p:nvSpPr>
        <p:spPr/>
        <p:txBody>
          <a:bodyPr>
            <a:normAutofit fontScale="92500" lnSpcReduction="20000"/>
          </a:bodyPr>
          <a:lstStyle/>
          <a:p>
            <a:pPr algn="just"/>
            <a:r>
              <a:rPr lang="en-US" dirty="0"/>
              <a:t>Until this point in the development of our system, we have focused only on the problem domain; we have totally ignored the system environment (data management, user interface, and physical architecture). </a:t>
            </a:r>
          </a:p>
          <a:p>
            <a:pPr algn="just"/>
            <a:r>
              <a:rPr lang="en-US" dirty="0"/>
              <a:t>To successfully evolve the analysis model of the system into a design model of the system, we must add the system environment information. </a:t>
            </a:r>
          </a:p>
          <a:p>
            <a:pPr algn="just"/>
            <a:r>
              <a:rPr lang="en-US" dirty="0"/>
              <a:t>One useful way to do this, is to use </a:t>
            </a:r>
            <a:r>
              <a:rPr lang="en-US" i="1" dirty="0">
                <a:solidFill>
                  <a:srgbClr val="00B050"/>
                </a:solidFill>
              </a:rPr>
              <a:t>layers</a:t>
            </a:r>
            <a:r>
              <a:rPr lang="en-US" i="1" dirty="0"/>
              <a:t>. </a:t>
            </a:r>
          </a:p>
          <a:p>
            <a:pPr algn="just"/>
            <a:r>
              <a:rPr lang="en-US" dirty="0">
                <a:highlight>
                  <a:srgbClr val="FFFF00"/>
                </a:highlight>
              </a:rPr>
              <a:t>A </a:t>
            </a:r>
            <a:r>
              <a:rPr lang="en-US" i="1" dirty="0">
                <a:highlight>
                  <a:srgbClr val="FFFF00"/>
                </a:highlight>
              </a:rPr>
              <a:t>layer</a:t>
            </a:r>
            <a:r>
              <a:rPr lang="en-US" dirty="0">
                <a:highlight>
                  <a:srgbClr val="FFFF00"/>
                </a:highlight>
              </a:rPr>
              <a:t> represents an element of the software architecture of the evolving system. </a:t>
            </a:r>
            <a:endParaRPr lang="fa-IR" dirty="0">
              <a:highlight>
                <a:srgbClr val="FFFF00"/>
              </a:highlight>
            </a:endParaRPr>
          </a:p>
          <a:p>
            <a:pPr algn="just"/>
            <a:r>
              <a:rPr lang="en-US" dirty="0"/>
              <a:t>There should be a layer for each of the different elements of the system environment (e.g., data management, user interface, physical architecture). </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694324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Layers(</a:t>
            </a:r>
            <a:r>
              <a:rPr lang="en-US" b="1" dirty="0" err="1"/>
              <a:t>Cnt’d</a:t>
            </a:r>
            <a:r>
              <a:rPr lang="en-US" b="1" dirty="0"/>
              <a:t>)</a:t>
            </a:r>
            <a:endParaRPr lang="en-US" dirty="0"/>
          </a:p>
        </p:txBody>
      </p:sp>
      <p:sp>
        <p:nvSpPr>
          <p:cNvPr id="3" name="Content Placeholder 2"/>
          <p:cNvSpPr>
            <a:spLocks noGrp="1"/>
          </p:cNvSpPr>
          <p:nvPr>
            <p:ph sz="quarter" idx="13"/>
          </p:nvPr>
        </p:nvSpPr>
        <p:spPr/>
        <p:txBody>
          <a:bodyPr>
            <a:normAutofit/>
          </a:bodyPr>
          <a:lstStyle/>
          <a:p>
            <a:pPr algn="just"/>
            <a:r>
              <a:rPr lang="en-US" dirty="0"/>
              <a:t>The idea of separating the different elements of the architecture into separate layers can be traced back to the MVC architecture of </a:t>
            </a:r>
            <a:r>
              <a:rPr lang="en-US" i="1" dirty="0"/>
              <a:t>Smalltalk.</a:t>
            </a:r>
          </a:p>
          <a:p>
            <a:pPr algn="just"/>
            <a:r>
              <a:rPr lang="en-US" dirty="0"/>
              <a:t>Separate the application logic from the logic of the user  interface. In this manner, it was possible to easily develop different user interfaces that worked with the same application.</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2557709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layers</a:t>
            </a:r>
          </a:p>
        </p:txBody>
      </p:sp>
      <p:sp>
        <p:nvSpPr>
          <p:cNvPr id="3" name="Content Placeholder 2"/>
          <p:cNvSpPr>
            <a:spLocks noGrp="1"/>
          </p:cNvSpPr>
          <p:nvPr>
            <p:ph sz="quarter" idx="13"/>
          </p:nvPr>
        </p:nvSpPr>
        <p:spPr/>
        <p:txBody>
          <a:bodyPr/>
          <a:lstStyle/>
          <a:p>
            <a:r>
              <a:rPr lang="en-US" dirty="0"/>
              <a:t>Foundation, </a:t>
            </a:r>
          </a:p>
          <a:p>
            <a:r>
              <a:rPr lang="en-US" dirty="0"/>
              <a:t>Problem domain, </a:t>
            </a:r>
          </a:p>
          <a:p>
            <a:r>
              <a:rPr lang="en-US" dirty="0"/>
              <a:t>Data management, </a:t>
            </a:r>
          </a:p>
          <a:p>
            <a:r>
              <a:rPr lang="en-US" dirty="0"/>
              <a:t>Human–computer interaction, </a:t>
            </a:r>
          </a:p>
          <a:p>
            <a:r>
              <a:rPr lang="en-US" dirty="0"/>
              <a:t>Physical architecture</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2854318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Foundation Layer</a:t>
            </a:r>
            <a:endParaRPr lang="en-US" dirty="0"/>
          </a:p>
        </p:txBody>
      </p:sp>
      <p:sp>
        <p:nvSpPr>
          <p:cNvPr id="3" name="Content Placeholder 2"/>
          <p:cNvSpPr>
            <a:spLocks noGrp="1"/>
          </p:cNvSpPr>
          <p:nvPr>
            <p:ph sz="quarter" idx="13"/>
          </p:nvPr>
        </p:nvSpPr>
        <p:spPr>
          <a:xfrm>
            <a:off x="913774" y="2367092"/>
            <a:ext cx="10363826" cy="4207879"/>
          </a:xfrm>
        </p:spPr>
        <p:txBody>
          <a:bodyPr>
            <a:normAutofit/>
          </a:bodyPr>
          <a:lstStyle/>
          <a:p>
            <a:pPr algn="just"/>
            <a:r>
              <a:rPr lang="en-US" dirty="0"/>
              <a:t>Is a very uninteresting layer. </a:t>
            </a:r>
          </a:p>
          <a:p>
            <a:pPr algn="just"/>
            <a:r>
              <a:rPr lang="en-US" dirty="0"/>
              <a:t>It contains </a:t>
            </a:r>
            <a:r>
              <a:rPr lang="en-US" dirty="0">
                <a:highlight>
                  <a:srgbClr val="FFFF00"/>
                </a:highlight>
              </a:rPr>
              <a:t>classes that are necessary for any object-oriented application </a:t>
            </a:r>
            <a:r>
              <a:rPr lang="en-US" dirty="0"/>
              <a:t>to exist. </a:t>
            </a:r>
          </a:p>
          <a:p>
            <a:pPr algn="just"/>
            <a:r>
              <a:rPr lang="en-US" dirty="0"/>
              <a:t>They include classes that represent </a:t>
            </a:r>
            <a:r>
              <a:rPr lang="en-US" dirty="0">
                <a:highlight>
                  <a:srgbClr val="FFFF00"/>
                </a:highlight>
              </a:rPr>
              <a:t>fundamental data types </a:t>
            </a:r>
            <a:r>
              <a:rPr lang="en-US" dirty="0"/>
              <a:t>(e.g., integers, real numbers, characters, strings), classes that represent </a:t>
            </a:r>
            <a:r>
              <a:rPr lang="en-US" dirty="0">
                <a:highlight>
                  <a:srgbClr val="FFFF00"/>
                </a:highlight>
              </a:rPr>
              <a:t>fundamental data structures</a:t>
            </a:r>
            <a:r>
              <a:rPr lang="en-US" dirty="0"/>
              <a:t>, sometimes referred to as </a:t>
            </a:r>
            <a:r>
              <a:rPr lang="en-US" i="1" dirty="0">
                <a:highlight>
                  <a:srgbClr val="FFFF00"/>
                </a:highlight>
              </a:rPr>
              <a:t>container classes </a:t>
            </a:r>
            <a:r>
              <a:rPr lang="en-US" dirty="0"/>
              <a:t>(e.g., lists, trees, graphs, sets, stacks, queues), and classes that represent </a:t>
            </a:r>
            <a:r>
              <a:rPr lang="en-US" dirty="0">
                <a:highlight>
                  <a:srgbClr val="FFFF00"/>
                </a:highlight>
              </a:rPr>
              <a:t>useful abstractions</a:t>
            </a:r>
            <a:r>
              <a:rPr lang="en-US" dirty="0"/>
              <a:t>, sometimes referred to as </a:t>
            </a:r>
            <a:r>
              <a:rPr lang="en-US" i="1" dirty="0">
                <a:highlight>
                  <a:srgbClr val="FFFF00"/>
                </a:highlight>
              </a:rPr>
              <a:t>utility classes </a:t>
            </a:r>
            <a:r>
              <a:rPr lang="en-US" dirty="0"/>
              <a:t>(e.g., date, time, money). </a:t>
            </a:r>
          </a:p>
          <a:p>
            <a:pPr algn="just"/>
            <a:r>
              <a:rPr lang="en-US" dirty="0"/>
              <a:t>These classes are </a:t>
            </a:r>
            <a:r>
              <a:rPr lang="en-US" dirty="0">
                <a:highlight>
                  <a:srgbClr val="FFFF00"/>
                </a:highlight>
              </a:rPr>
              <a:t>rarely</a:t>
            </a:r>
            <a:r>
              <a:rPr lang="en-US" dirty="0"/>
              <a:t>, if ever, </a:t>
            </a:r>
            <a:r>
              <a:rPr lang="en-US" dirty="0">
                <a:highlight>
                  <a:srgbClr val="FFFF00"/>
                </a:highlight>
              </a:rPr>
              <a:t>modified</a:t>
            </a:r>
            <a:r>
              <a:rPr lang="en-US" dirty="0"/>
              <a:t> by a developer. They are </a:t>
            </a:r>
            <a:r>
              <a:rPr lang="en-US" dirty="0">
                <a:highlight>
                  <a:srgbClr val="FFFF00"/>
                </a:highlight>
              </a:rPr>
              <a:t>simply used</a:t>
            </a:r>
            <a:r>
              <a:rPr lang="en-US" dirty="0"/>
              <a:t>. </a:t>
            </a:r>
          </a:p>
          <a:p>
            <a:pPr algn="just"/>
            <a:r>
              <a:rPr lang="en-US" dirty="0"/>
              <a:t>Today, the classes found on this layer are typically included with the object-oriented development environments.</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53174080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4722</TotalTime>
  <Words>1399</Words>
  <Application>Microsoft Office PowerPoint</Application>
  <PresentationFormat>Widescreen</PresentationFormat>
  <Paragraphs>127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Times New Roman</vt:lpstr>
      <vt:lpstr>Tw Cen MT</vt:lpstr>
      <vt:lpstr>Wingdings</vt:lpstr>
      <vt:lpstr>Droplet</vt:lpstr>
      <vt:lpstr>Software Engineering I </vt:lpstr>
      <vt:lpstr>Chapter 7  Moving To Design(II)</vt:lpstr>
      <vt:lpstr>Steps(I) </vt:lpstr>
      <vt:lpstr>Steps(II) </vt:lpstr>
      <vt:lpstr>PowerPoint Presentation</vt:lpstr>
      <vt:lpstr>Layers</vt:lpstr>
      <vt:lpstr>Layers(Cnt’d)</vt:lpstr>
      <vt:lpstr>Software layers</vt:lpstr>
      <vt:lpstr>Foundation Layer</vt:lpstr>
      <vt:lpstr>Problem Domain Layer</vt:lpstr>
      <vt:lpstr>Data Management Layer</vt:lpstr>
      <vt:lpstr>Human–Computer Interaction Layer</vt:lpstr>
      <vt:lpstr>Physical Architecture Layer</vt:lpstr>
      <vt:lpstr>Packages</vt:lpstr>
      <vt:lpstr>Package Diagrams</vt:lpstr>
      <vt:lpstr>Elements of a package diagram</vt:lpstr>
      <vt:lpstr>Package Diagram of  Dependency Relationships among Layers </vt:lpstr>
      <vt:lpstr>An example of package diagram</vt:lpstr>
      <vt:lpstr>Verifying and validating package diagram</vt:lpstr>
      <vt:lpstr>Design Strategies</vt:lpstr>
      <vt:lpstr>Custom development or  building a new system from scratch,</vt:lpstr>
      <vt:lpstr>Custom development or  building a new system from scratch(Cnt’d)</vt:lpstr>
      <vt:lpstr>Packaged Software</vt:lpstr>
      <vt:lpstr>Packaged Software(Cnt’d)</vt:lpstr>
      <vt:lpstr>Outsourcing</vt:lpstr>
      <vt:lpstr>Selecting a Design Strategy</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289</cp:revision>
  <dcterms:created xsi:type="dcterms:W3CDTF">2017-08-12T07:11:04Z</dcterms:created>
  <dcterms:modified xsi:type="dcterms:W3CDTF">2025-01-11T12:41:40Z</dcterms:modified>
</cp:coreProperties>
</file>