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20"/>
  </p:notesMasterIdLst>
  <p:sldIdLst>
    <p:sldId id="256" r:id="rId2"/>
    <p:sldId id="283" r:id="rId3"/>
    <p:sldId id="344" r:id="rId4"/>
    <p:sldId id="345" r:id="rId5"/>
    <p:sldId id="325" r:id="rId6"/>
    <p:sldId id="339" r:id="rId7"/>
    <p:sldId id="341" r:id="rId8"/>
    <p:sldId id="340" r:id="rId9"/>
    <p:sldId id="334" r:id="rId10"/>
    <p:sldId id="335" r:id="rId11"/>
    <p:sldId id="336" r:id="rId12"/>
    <p:sldId id="337" r:id="rId13"/>
    <p:sldId id="342" r:id="rId14"/>
    <p:sldId id="343" r:id="rId15"/>
    <p:sldId id="338" r:id="rId16"/>
    <p:sldId id="331" r:id="rId17"/>
    <p:sldId id="332" r:id="rId18"/>
    <p:sldId id="32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pehr Ebadi" initials="SE" lastIdx="3" clrIdx="0">
    <p:extLst>
      <p:ext uri="{19B8F6BF-5375-455C-9EA6-DF929625EA0E}">
        <p15:presenceInfo xmlns:p15="http://schemas.microsoft.com/office/powerpoint/2012/main" userId="0cdf30c8a6e7f7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11T17:21:15.021" idx="1">
    <p:pos x="464" y="1488"/>
    <p:text>این اصل که بخشی از اصول SOLID در طراحی نرم‌افزار است، بیان می‌کند که کلاس‌های فرزند (Subclasses) باید به گونه‌ای طراحی شوند که بتوان از آن‌ها به‌جای کلاس والد (Base Class) بدون تغییر رفتار سیستم استفاده کرد.</p:text>
    <p:extLst>
      <p:ext uri="{C676402C-5697-4E1C-873F-D02D1690AC5C}">
        <p15:threadingInfo xmlns:p15="http://schemas.microsoft.com/office/powerpoint/2012/main" timeZoneBias="-21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1-11T17:23:02.246" idx="2">
    <p:pos x="385" y="1514"/>
    <p:text>رابط‌ها باید به گونه‌ای طراحی شوند که کاربران مجبور نباشند متدهایی را پیاده‌سازی کنند که به آن‌ها نیازی ندارند."</p:text>
    <p:extLst>
      <p:ext uri="{C676402C-5697-4E1C-873F-D02D1690AC5C}">
        <p15:threadingInfo xmlns:p15="http://schemas.microsoft.com/office/powerpoint/2012/main" timeZoneBias="-21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1-11T17:24:40.420" idx="3">
    <p:pos x="415" y="1497"/>
    <p:text>Dependency Inversion Principle (DIP) یکی از اصول مهم در طراحی شی‌گرا است که هدف آن کاهش وابستگی مستقیم بین ماژول‌ها و افزایش انعطاف‌پذیری و قابلیت نگهداری نرم‌افزار است. این اصل به طور کلی تأکید می‌کند که طراحی باید بر اساس انتزاعات باشد و نه جزئیات.</p:text>
    <p:extLst>
      <p:ext uri="{C676402C-5697-4E1C-873F-D02D1690AC5C}">
        <p15:threadingInfo xmlns:p15="http://schemas.microsoft.com/office/powerpoint/2012/main" timeZoneBias="-21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225FBF-66C6-4E9F-BC05-329833168C51}"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92F464-B4F2-486B-93A5-D0A529C8A21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1/10/2025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Engineering I </a:t>
            </a:r>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a:solidFill>
                  <a:schemeClr val="tx1">
                    <a:lumMod val="75000"/>
                    <a:lumOff val="25000"/>
                  </a:schemeClr>
                </a:solidFill>
              </a:rPr>
              <a:t>Dr.</a:t>
            </a:r>
            <a:r>
              <a:rPr lang="en-GB" dirty="0">
                <a:solidFill>
                  <a:schemeClr val="tx1">
                    <a:lumMod val="75000"/>
                    <a:lumOff val="25000"/>
                  </a:schemeClr>
                </a:solidFill>
              </a:rPr>
              <a:t> </a:t>
            </a:r>
            <a:r>
              <a:rPr lang="en-GB" dirty="0" err="1">
                <a:solidFill>
                  <a:schemeClr val="tx1">
                    <a:lumMod val="75000"/>
                    <a:lumOff val="25000"/>
                  </a:schemeClr>
                </a:solidFill>
              </a:rPr>
              <a:t>Elham</a:t>
            </a:r>
            <a:r>
              <a:rPr lang="en-GB" dirty="0">
                <a:solidFill>
                  <a:schemeClr val="tx1">
                    <a:lumMod val="75000"/>
                    <a:lumOff val="25000"/>
                  </a:schemeClr>
                </a:solidFill>
              </a:rPr>
              <a:t> </a:t>
            </a:r>
            <a:r>
              <a:rPr lang="en-GB" dirty="0" err="1">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a:solidFill>
                  <a:schemeClr val="tx1">
                    <a:lumMod val="75000"/>
                    <a:lumOff val="25000"/>
                  </a:schemeClr>
                </a:solidFill>
                <a:hlinkClick r:id="rId3"/>
              </a:rPr>
              <a:t>mahmoudzadeh@iut.ac.ir</a:t>
            </a:r>
            <a:endParaRPr lang="en-GB" dirty="0">
              <a:solidFill>
                <a:schemeClr val="tx1">
                  <a:lumMod val="75000"/>
                  <a:lumOff val="25000"/>
                </a:schemeClr>
              </a:solidFill>
            </a:endParaRPr>
          </a:p>
          <a:p>
            <a:r>
              <a:rPr lang="en-US" dirty="0">
                <a:solidFill>
                  <a:schemeClr val="tx1">
                    <a:lumMod val="75000"/>
                    <a:lumOff val="25000"/>
                  </a:schemeClr>
                </a:solidFill>
              </a:rPr>
              <a:t>2021</a:t>
            </a:r>
          </a:p>
        </p:txBody>
      </p:sp>
    </p:spTree>
    <p:extLst>
      <p:ext uri="{BB962C8B-B14F-4D97-AF65-F5344CB8AC3E}">
        <p14:creationId xmlns:p14="http://schemas.microsoft.com/office/powerpoint/2010/main" val="89611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Closed Principle (OCP)</a:t>
            </a:r>
          </a:p>
        </p:txBody>
      </p:sp>
      <p:sp>
        <p:nvSpPr>
          <p:cNvPr id="3" name="Content Placeholder 2"/>
          <p:cNvSpPr>
            <a:spLocks noGrp="1"/>
          </p:cNvSpPr>
          <p:nvPr>
            <p:ph sz="quarter" idx="13"/>
          </p:nvPr>
        </p:nvSpPr>
        <p:spPr/>
        <p:txBody>
          <a:bodyPr>
            <a:normAutofit lnSpcReduction="10000"/>
          </a:bodyPr>
          <a:lstStyle/>
          <a:p>
            <a:r>
              <a:rPr lang="en-US" dirty="0"/>
              <a:t>Classes should be open for extension but closed for modification.</a:t>
            </a:r>
          </a:p>
          <a:p>
            <a:r>
              <a:rPr lang="en-US" dirty="0"/>
              <a:t>OCP states that we should be able to add new features to our system without having to modify our set of preexisting classes.</a:t>
            </a:r>
          </a:p>
          <a:p>
            <a:r>
              <a:rPr lang="en-US" dirty="0">
                <a:solidFill>
                  <a:srgbClr val="00B050"/>
                </a:solidFill>
              </a:rPr>
              <a:t>Reduce the coupling between classes to the abstract level.</a:t>
            </a:r>
          </a:p>
          <a:p>
            <a:r>
              <a:rPr lang="en-US" dirty="0">
                <a:solidFill>
                  <a:srgbClr val="00B050"/>
                </a:solidFill>
              </a:rPr>
              <a:t>Instead of creating relationships between two concrete classes, we create relationships between a concrete class and an abstract class or an interface.</a:t>
            </a:r>
            <a:endParaRPr lang="fa-IR" dirty="0">
              <a:solidFill>
                <a:srgbClr val="00B050"/>
              </a:solidFill>
            </a:endParaRPr>
          </a:p>
          <a:p>
            <a:pPr algn="just"/>
            <a:r>
              <a:rPr lang="en-US" dirty="0"/>
              <a:t>Interface is a shared boundary across which two or more separate components of a computer system exchange information. </a:t>
            </a:r>
          </a:p>
        </p:txBody>
      </p:sp>
      <p:sp>
        <p:nvSpPr>
          <p:cNvPr id="4" name="Slide Number Placeholder 3"/>
          <p:cNvSpPr>
            <a:spLocks noGrp="1"/>
          </p:cNvSpPr>
          <p:nvPr>
            <p:ph type="sldNum" sz="quarter" idx="12"/>
          </p:nvPr>
        </p:nvSpPr>
        <p:spPr/>
        <p:txBody>
          <a:bodyPr/>
          <a:lstStyle/>
          <a:p>
            <a:fld id="{744B347F-5038-41A8-84D6-1416E88477ED}" type="slidenum">
              <a:rPr lang="en-US" smtClean="0"/>
              <a:t>10</a:t>
            </a:fld>
            <a:endParaRPr lang="en-US"/>
          </a:p>
        </p:txBody>
      </p:sp>
    </p:spTree>
    <p:extLst>
      <p:ext uri="{BB962C8B-B14F-4D97-AF65-F5344CB8AC3E}">
        <p14:creationId xmlns:p14="http://schemas.microsoft.com/office/powerpoint/2010/main" val="74164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Liskov</a:t>
            </a:r>
            <a:r>
              <a:rPr lang="en-US" dirty="0"/>
              <a:t> Substitution Principle (LSP)</a:t>
            </a:r>
          </a:p>
        </p:txBody>
      </p:sp>
      <p:sp>
        <p:nvSpPr>
          <p:cNvPr id="3" name="Content Placeholder 2"/>
          <p:cNvSpPr>
            <a:spLocks noGrp="1"/>
          </p:cNvSpPr>
          <p:nvPr>
            <p:ph sz="quarter" idx="13"/>
          </p:nvPr>
        </p:nvSpPr>
        <p:spPr/>
        <p:txBody>
          <a:bodyPr/>
          <a:lstStyle/>
          <a:p>
            <a:r>
              <a:rPr lang="en-US" dirty="0"/>
              <a:t>Subclasses should be substitutable for their base classes.</a:t>
            </a:r>
          </a:p>
          <a:p>
            <a:r>
              <a:rPr lang="en-US" dirty="0"/>
              <a:t>Subclasses should not limit their base classes, for example should not change “public” variable to “private”.</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11</a:t>
            </a:fld>
            <a:endParaRPr lang="en-US"/>
          </a:p>
        </p:txBody>
      </p:sp>
    </p:spTree>
    <p:extLst>
      <p:ext uri="{BB962C8B-B14F-4D97-AF65-F5344CB8AC3E}">
        <p14:creationId xmlns:p14="http://schemas.microsoft.com/office/powerpoint/2010/main" val="3774525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 (ISP)</a:t>
            </a:r>
          </a:p>
        </p:txBody>
      </p:sp>
      <p:sp>
        <p:nvSpPr>
          <p:cNvPr id="3" name="Content Placeholder 2"/>
          <p:cNvSpPr>
            <a:spLocks noGrp="1"/>
          </p:cNvSpPr>
          <p:nvPr>
            <p:ph sz="quarter" idx="13"/>
          </p:nvPr>
        </p:nvSpPr>
        <p:spPr/>
        <p:txBody>
          <a:bodyPr/>
          <a:lstStyle/>
          <a:p>
            <a:r>
              <a:rPr lang="en-US" dirty="0"/>
              <a:t>Many specific interfaces are better than a single, general interface.</a:t>
            </a:r>
          </a:p>
          <a:p>
            <a:r>
              <a:rPr lang="en-US" dirty="0"/>
              <a:t>Any interface we define should be highly cohesive.</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12</a:t>
            </a:fld>
            <a:endParaRPr lang="en-US"/>
          </a:p>
        </p:txBody>
      </p:sp>
    </p:spTree>
    <p:extLst>
      <p:ext uri="{BB962C8B-B14F-4D97-AF65-F5344CB8AC3E}">
        <p14:creationId xmlns:p14="http://schemas.microsoft.com/office/powerpoint/2010/main" val="107320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Inversion Principle (DIP)</a:t>
            </a:r>
          </a:p>
        </p:txBody>
      </p:sp>
      <p:sp>
        <p:nvSpPr>
          <p:cNvPr id="3" name="Content Placeholder 2"/>
          <p:cNvSpPr>
            <a:spLocks noGrp="1"/>
          </p:cNvSpPr>
          <p:nvPr>
            <p:ph sz="quarter" idx="13"/>
          </p:nvPr>
        </p:nvSpPr>
        <p:spPr>
          <a:xfrm>
            <a:off x="913774" y="2367092"/>
            <a:ext cx="10363826" cy="4190462"/>
          </a:xfrm>
        </p:spPr>
        <p:txBody>
          <a:bodyPr>
            <a:normAutofit/>
          </a:bodyPr>
          <a:lstStyle/>
          <a:p>
            <a:pPr algn="just"/>
            <a:r>
              <a:rPr lang="en-US" dirty="0"/>
              <a:t>The structure of many older software architectures is hierarchical. At the top of</a:t>
            </a:r>
            <a:r>
              <a:rPr lang="fa-IR" dirty="0"/>
              <a:t> </a:t>
            </a:r>
            <a:r>
              <a:rPr lang="en-US" dirty="0"/>
              <a:t>the architecture, “control” components rely on lower-level “worker” components to perform various cohesive tasks. </a:t>
            </a:r>
          </a:p>
          <a:p>
            <a:pPr algn="just"/>
            <a:r>
              <a:rPr lang="en-US" dirty="0"/>
              <a:t>Consider a simple program with three components. The intent of the program is to read keyboard strokes and then print the result to a printer. A control module, </a:t>
            </a:r>
            <a:r>
              <a:rPr lang="en-US" i="1" dirty="0"/>
              <a:t>C</a:t>
            </a:r>
            <a:r>
              <a:rPr lang="en-US" dirty="0"/>
              <a:t>, coordinates two other modules—a keystroke reader module, </a:t>
            </a:r>
            <a:r>
              <a:rPr lang="en-US" i="1" dirty="0"/>
              <a:t>R</a:t>
            </a:r>
            <a:r>
              <a:rPr lang="en-US" dirty="0"/>
              <a:t>, and a module that writes to a printer, </a:t>
            </a:r>
            <a:r>
              <a:rPr lang="en-US" i="1" dirty="0"/>
              <a:t>W</a:t>
            </a:r>
            <a:r>
              <a:rPr lang="en-US" dirty="0"/>
              <a:t>. </a:t>
            </a:r>
          </a:p>
          <a:p>
            <a:pPr algn="just"/>
            <a:r>
              <a:rPr lang="en-US" dirty="0"/>
              <a:t>The design of the program is coupled because </a:t>
            </a:r>
            <a:r>
              <a:rPr lang="en-US" i="1" dirty="0"/>
              <a:t>C </a:t>
            </a:r>
            <a:r>
              <a:rPr lang="en-US" dirty="0"/>
              <a:t>is highly dependent on </a:t>
            </a:r>
            <a:r>
              <a:rPr lang="en-US" i="1" dirty="0"/>
              <a:t>R </a:t>
            </a:r>
            <a:r>
              <a:rPr lang="en-US" dirty="0"/>
              <a:t>and </a:t>
            </a:r>
            <a:r>
              <a:rPr lang="en-US" i="1" dirty="0"/>
              <a:t>W</a:t>
            </a:r>
            <a:r>
              <a:rPr lang="en-US" dirty="0"/>
              <a:t>. To remove the level of dependence that exists, the “worker” modules </a:t>
            </a:r>
            <a:r>
              <a:rPr lang="en-US" i="1" dirty="0"/>
              <a:t>R </a:t>
            </a:r>
            <a:r>
              <a:rPr lang="en-US" dirty="0"/>
              <a:t>and </a:t>
            </a:r>
            <a:r>
              <a:rPr lang="en-US" i="1" dirty="0"/>
              <a:t>W </a:t>
            </a:r>
            <a:r>
              <a:rPr lang="en-US" dirty="0"/>
              <a:t>should be invoked from the control module </a:t>
            </a:r>
            <a:r>
              <a:rPr lang="en-US" i="1" dirty="0"/>
              <a:t>S </a:t>
            </a:r>
            <a:r>
              <a:rPr lang="en-US" dirty="0"/>
              <a:t>using abstractions.</a:t>
            </a:r>
          </a:p>
        </p:txBody>
      </p:sp>
      <p:sp>
        <p:nvSpPr>
          <p:cNvPr id="4" name="Slide Number Placeholder 3"/>
          <p:cNvSpPr>
            <a:spLocks noGrp="1"/>
          </p:cNvSpPr>
          <p:nvPr>
            <p:ph type="sldNum" sz="quarter" idx="12"/>
          </p:nvPr>
        </p:nvSpPr>
        <p:spPr/>
        <p:txBody>
          <a:bodyPr/>
          <a:lstStyle/>
          <a:p>
            <a:fld id="{744B347F-5038-41A8-84D6-1416E88477ED}" type="slidenum">
              <a:rPr lang="en-US" smtClean="0"/>
              <a:t>13</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06519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Inversion Principle (</a:t>
            </a:r>
            <a:r>
              <a:rPr lang="en-US" dirty="0" err="1"/>
              <a:t>Cnt’d</a:t>
            </a:r>
            <a:r>
              <a:rPr lang="en-US" dirty="0"/>
              <a:t>)</a:t>
            </a:r>
          </a:p>
        </p:txBody>
      </p:sp>
      <p:sp>
        <p:nvSpPr>
          <p:cNvPr id="3" name="Content Placeholder 2"/>
          <p:cNvSpPr>
            <a:spLocks noGrp="1"/>
          </p:cNvSpPr>
          <p:nvPr>
            <p:ph sz="quarter" idx="13"/>
          </p:nvPr>
        </p:nvSpPr>
        <p:spPr/>
        <p:txBody>
          <a:bodyPr/>
          <a:lstStyle/>
          <a:p>
            <a:pPr algn="just"/>
            <a:r>
              <a:rPr lang="en-US" dirty="0"/>
              <a:t>In object-oriented software engineering, abstractions are implemented as abstract classes, </a:t>
            </a:r>
            <a:r>
              <a:rPr lang="en-US" b="1" dirty="0"/>
              <a:t>R* </a:t>
            </a:r>
            <a:r>
              <a:rPr lang="en-US" dirty="0"/>
              <a:t>and </a:t>
            </a:r>
            <a:r>
              <a:rPr lang="en-US" b="1" dirty="0"/>
              <a:t>W*. </a:t>
            </a:r>
            <a:r>
              <a:rPr lang="en-US" dirty="0"/>
              <a:t>These abstract classes could then be used to invoke worker classes that perform any read and write function. </a:t>
            </a:r>
          </a:p>
          <a:p>
            <a:pPr algn="just"/>
            <a:r>
              <a:rPr lang="en-US" dirty="0"/>
              <a:t>Therefore class, </a:t>
            </a:r>
            <a:r>
              <a:rPr lang="en-US" b="1" dirty="0"/>
              <a:t>C, </a:t>
            </a:r>
            <a:r>
              <a:rPr lang="en-US" dirty="0"/>
              <a:t>invokes abstract classes, </a:t>
            </a:r>
            <a:r>
              <a:rPr lang="en-US" b="1" dirty="0"/>
              <a:t>R* </a:t>
            </a:r>
            <a:r>
              <a:rPr lang="en-US" dirty="0"/>
              <a:t>and </a:t>
            </a:r>
            <a:r>
              <a:rPr lang="en-US" b="1" dirty="0"/>
              <a:t>W*, </a:t>
            </a:r>
            <a:r>
              <a:rPr lang="en-US" dirty="0"/>
              <a:t>and the abstract class points to the appropriate worker-class (e.g., the </a:t>
            </a:r>
            <a:r>
              <a:rPr lang="en-US" b="1" dirty="0"/>
              <a:t>R* </a:t>
            </a:r>
            <a:r>
              <a:rPr lang="en-US" dirty="0"/>
              <a:t>class might point to a </a:t>
            </a:r>
            <a:r>
              <a:rPr lang="en-US" i="1" dirty="0"/>
              <a:t>read() </a:t>
            </a:r>
            <a:r>
              <a:rPr lang="en-US" dirty="0"/>
              <a:t>operation within a </a:t>
            </a:r>
            <a:r>
              <a:rPr lang="en-US" b="1" dirty="0"/>
              <a:t>keyboard </a:t>
            </a:r>
            <a:r>
              <a:rPr lang="en-US" dirty="0"/>
              <a:t>class in one context and a </a:t>
            </a:r>
            <a:r>
              <a:rPr lang="en-US" i="1" dirty="0"/>
              <a:t>read() </a:t>
            </a:r>
            <a:r>
              <a:rPr lang="en-US" dirty="0"/>
              <a:t>operation within a </a:t>
            </a:r>
            <a:r>
              <a:rPr lang="en-US" b="1" dirty="0"/>
              <a:t>sensor </a:t>
            </a:r>
            <a:r>
              <a:rPr lang="en-US" dirty="0"/>
              <a:t>class in another. This approach reduces coupling and improves the testability of a design. </a:t>
            </a:r>
          </a:p>
        </p:txBody>
      </p:sp>
      <p:sp>
        <p:nvSpPr>
          <p:cNvPr id="4" name="Slide Number Placeholder 3"/>
          <p:cNvSpPr>
            <a:spLocks noGrp="1"/>
          </p:cNvSpPr>
          <p:nvPr>
            <p:ph type="sldNum" sz="quarter" idx="12"/>
          </p:nvPr>
        </p:nvSpPr>
        <p:spPr/>
        <p:txBody>
          <a:bodyPr/>
          <a:lstStyle/>
          <a:p>
            <a:fld id="{744B347F-5038-41A8-84D6-1416E88477ED}" type="slidenum">
              <a:rPr lang="en-US" smtClean="0"/>
              <a:t>14</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32132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Inversion Principle (</a:t>
            </a:r>
            <a:r>
              <a:rPr lang="en-US" dirty="0" err="1"/>
              <a:t>Cnt’d</a:t>
            </a:r>
            <a:r>
              <a:rPr lang="en-US" dirty="0"/>
              <a:t>)</a:t>
            </a:r>
          </a:p>
        </p:txBody>
      </p:sp>
      <p:sp>
        <p:nvSpPr>
          <p:cNvPr id="3" name="Content Placeholder 2"/>
          <p:cNvSpPr>
            <a:spLocks noGrp="1"/>
          </p:cNvSpPr>
          <p:nvPr>
            <p:ph sz="quarter" idx="13"/>
          </p:nvPr>
        </p:nvSpPr>
        <p:spPr/>
        <p:txBody>
          <a:bodyPr>
            <a:normAutofit lnSpcReduction="10000"/>
          </a:bodyPr>
          <a:lstStyle/>
          <a:p>
            <a:r>
              <a:rPr lang="en-US" dirty="0"/>
              <a:t>Depend upon abstractions. Do not depend upon concretions.</a:t>
            </a:r>
          </a:p>
          <a:p>
            <a:pPr algn="just"/>
            <a:r>
              <a:rPr lang="en-US" dirty="0"/>
              <a:t>Formalizes the concept of abstract coupling and clearly states that we should couple at the abstract level, not at the concrete level.</a:t>
            </a:r>
          </a:p>
          <a:p>
            <a:pPr marL="0" indent="0" algn="ctr">
              <a:buNone/>
            </a:pPr>
            <a:endParaRPr lang="en-US" i="1" dirty="0"/>
          </a:p>
          <a:p>
            <a:pPr marL="0" indent="0" algn="ctr">
              <a:buNone/>
            </a:pPr>
            <a:r>
              <a:rPr lang="en-US" i="1" dirty="0"/>
              <a:t>High-level modules (classes) should not depend [directly] upon low-level modules. Both should depend on abstractions. </a:t>
            </a:r>
          </a:p>
          <a:p>
            <a:pPr marL="0" indent="0" algn="ctr">
              <a:buNone/>
            </a:pPr>
            <a:r>
              <a:rPr lang="en-US" i="1" dirty="0">
                <a:highlight>
                  <a:srgbClr val="FFFF00"/>
                </a:highlight>
              </a:rPr>
              <a:t>Abstractions should not depend on details. Details should depend on abstractions. </a:t>
            </a:r>
            <a:br>
              <a:rPr lang="en-US" dirty="0">
                <a:highlight>
                  <a:srgbClr val="FFFF00"/>
                </a:highlight>
              </a:rPr>
            </a:br>
            <a:endParaRPr lang="en-US" dirty="0">
              <a:highlight>
                <a:srgbClr val="FFFF00"/>
              </a:highlight>
            </a:endParaRPr>
          </a:p>
        </p:txBody>
      </p:sp>
      <p:sp>
        <p:nvSpPr>
          <p:cNvPr id="4" name="Slide Number Placeholder 3"/>
          <p:cNvSpPr>
            <a:spLocks noGrp="1"/>
          </p:cNvSpPr>
          <p:nvPr>
            <p:ph type="sldNum" sz="quarter" idx="12"/>
          </p:nvPr>
        </p:nvSpPr>
        <p:spPr/>
        <p:txBody>
          <a:bodyPr/>
          <a:lstStyle/>
          <a:p>
            <a:fld id="{744B347F-5038-41A8-84D6-1416E88477ED}" type="slidenum">
              <a:rPr lang="en-US" smtClean="0"/>
              <a:t>15</a:t>
            </a:fld>
            <a:endParaRPr lang="en-US"/>
          </a:p>
        </p:txBody>
      </p:sp>
    </p:spTree>
    <p:extLst>
      <p:ext uri="{BB962C8B-B14F-4D97-AF65-F5344CB8AC3E}">
        <p14:creationId xmlns:p14="http://schemas.microsoft.com/office/powerpoint/2010/main" val="100872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Specifications for Object Design</a:t>
            </a:r>
            <a:endParaRPr lang="en-US" dirty="0"/>
          </a:p>
        </p:txBody>
      </p:sp>
      <p:sp>
        <p:nvSpPr>
          <p:cNvPr id="3" name="Content Placeholder 2"/>
          <p:cNvSpPr>
            <a:spLocks noGrp="1"/>
          </p:cNvSpPr>
          <p:nvPr>
            <p:ph sz="quarter" idx="13"/>
          </p:nvPr>
        </p:nvSpPr>
        <p:spPr/>
        <p:txBody>
          <a:bodyPr>
            <a:normAutofit/>
          </a:bodyPr>
          <a:lstStyle/>
          <a:p>
            <a:pPr algn="just"/>
            <a:r>
              <a:rPr lang="en-US" dirty="0"/>
              <a:t>There are no missing attributes or methods and no extra</a:t>
            </a:r>
            <a:r>
              <a:rPr lang="fa-IR" dirty="0"/>
              <a:t> </a:t>
            </a:r>
            <a:r>
              <a:rPr lang="en-US" dirty="0"/>
              <a:t>or unused attributes or methods in each class. </a:t>
            </a:r>
            <a:endParaRPr lang="fa-IR" dirty="0"/>
          </a:p>
          <a:p>
            <a:pPr algn="just"/>
            <a:r>
              <a:rPr lang="en-US" dirty="0"/>
              <a:t>Finalize the visibility (hidden or visible) of the attributes and methods</a:t>
            </a:r>
            <a:r>
              <a:rPr lang="fa-IR" dirty="0"/>
              <a:t> </a:t>
            </a:r>
            <a:r>
              <a:rPr lang="en-US" dirty="0"/>
              <a:t>in each class</a:t>
            </a:r>
            <a:r>
              <a:rPr lang="fa-IR" dirty="0"/>
              <a:t>.</a:t>
            </a:r>
            <a:endParaRPr lang="en-US" dirty="0"/>
          </a:p>
          <a:p>
            <a:pPr algn="just"/>
            <a:r>
              <a:rPr lang="en-US" dirty="0"/>
              <a:t>Decide on the </a:t>
            </a:r>
            <a:r>
              <a:rPr lang="en-US" dirty="0">
                <a:highlight>
                  <a:srgbClr val="FFFF00"/>
                </a:highlight>
              </a:rPr>
              <a:t>signature of every method</a:t>
            </a:r>
            <a:r>
              <a:rPr lang="en-US" dirty="0"/>
              <a:t> in every class. The </a:t>
            </a:r>
            <a:r>
              <a:rPr lang="en-US" i="1" dirty="0"/>
              <a:t>signature </a:t>
            </a:r>
            <a:r>
              <a:rPr lang="en-US" dirty="0"/>
              <a:t>of a method comprises three parts: the </a:t>
            </a:r>
            <a:r>
              <a:rPr lang="en-US" dirty="0">
                <a:highlight>
                  <a:srgbClr val="FFFF00"/>
                </a:highlight>
              </a:rPr>
              <a:t>name</a:t>
            </a:r>
            <a:r>
              <a:rPr lang="en-US" dirty="0"/>
              <a:t> of the method, the </a:t>
            </a:r>
            <a:r>
              <a:rPr lang="en-US" dirty="0">
                <a:highlight>
                  <a:srgbClr val="FFFF00"/>
                </a:highlight>
              </a:rPr>
              <a:t>parameters or arguments</a:t>
            </a:r>
            <a:r>
              <a:rPr lang="en-US" dirty="0"/>
              <a:t> that must be passed to the method, and the </a:t>
            </a:r>
            <a:r>
              <a:rPr lang="en-US" dirty="0">
                <a:highlight>
                  <a:srgbClr val="FFFF00"/>
                </a:highlight>
              </a:rPr>
              <a:t>type of value</a:t>
            </a:r>
            <a:r>
              <a:rPr lang="en-US" dirty="0"/>
              <a:t> that the method </a:t>
            </a:r>
            <a:r>
              <a:rPr lang="en-US" dirty="0">
                <a:highlight>
                  <a:srgbClr val="FFFF00"/>
                </a:highlight>
              </a:rPr>
              <a:t>will return </a:t>
            </a:r>
            <a:r>
              <a:rPr lang="en-US" dirty="0"/>
              <a:t>to the calling method.</a:t>
            </a:r>
          </a:p>
          <a:p>
            <a:pPr algn="just"/>
            <a:r>
              <a:rPr lang="en-US" dirty="0"/>
              <a:t>Any constraints that must be preserved by the objects.</a:t>
            </a:r>
          </a:p>
          <a:p>
            <a:pPr marL="0" indent="0" algn="just">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16</a:t>
            </a:fld>
            <a:endParaRPr lang="en-US"/>
          </a:p>
        </p:txBody>
      </p:sp>
    </p:spTree>
    <p:extLst>
      <p:ext uri="{BB962C8B-B14F-4D97-AF65-F5344CB8AC3E}">
        <p14:creationId xmlns:p14="http://schemas.microsoft.com/office/powerpoint/2010/main" val="368099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Specification</a:t>
            </a:r>
            <a:endParaRPr lang="en-US" dirty="0"/>
          </a:p>
        </p:txBody>
      </p:sp>
      <p:sp>
        <p:nvSpPr>
          <p:cNvPr id="3" name="Content Placeholder 2"/>
          <p:cNvSpPr>
            <a:spLocks noGrp="1"/>
          </p:cNvSpPr>
          <p:nvPr>
            <p:ph sz="quarter" idx="13"/>
          </p:nvPr>
        </p:nvSpPr>
        <p:spPr/>
        <p:txBody>
          <a:bodyPr/>
          <a:lstStyle/>
          <a:p>
            <a:r>
              <a:rPr lang="en-US" b="1" dirty="0"/>
              <a:t>General Information</a:t>
            </a:r>
            <a:endParaRPr lang="en-US" dirty="0"/>
          </a:p>
          <a:p>
            <a:r>
              <a:rPr lang="en-US" b="1" dirty="0"/>
              <a:t>Events</a:t>
            </a:r>
            <a:endParaRPr lang="en-US" dirty="0"/>
          </a:p>
          <a:p>
            <a:r>
              <a:rPr lang="en-US" b="1" dirty="0"/>
              <a:t>Message Passing</a:t>
            </a:r>
            <a:endParaRPr lang="en-US" dirty="0"/>
          </a:p>
          <a:p>
            <a:r>
              <a:rPr lang="en-US" b="1" dirty="0"/>
              <a:t>Algorithm Specifications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17</a:t>
            </a:fld>
            <a:endParaRPr lang="en-US"/>
          </a:p>
        </p:txBody>
      </p:sp>
    </p:spTree>
    <p:extLst>
      <p:ext uri="{BB962C8B-B14F-4D97-AF65-F5344CB8AC3E}">
        <p14:creationId xmlns:p14="http://schemas.microsoft.com/office/powerpoint/2010/main" val="514671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3"/>
          </p:nvPr>
        </p:nvSpPr>
        <p:spPr/>
        <p:txBody>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endParaRPr lang="pt-BR" altLang="en-US" b="1" dirty="0"/>
          </a:p>
          <a:p>
            <a:r>
              <a:rPr lang="en-US" altLang="en-US" b="1" dirty="0"/>
              <a:t>R. G. Pressman, B. R. Maxim, Software Engineering_ A Practitioner’s Approach, 8th Edition, 2014. </a:t>
            </a:r>
          </a:p>
          <a:p>
            <a:pPr marL="0" indent="0">
              <a:buNone/>
            </a:pPr>
            <a:endParaRPr lang="pt-BR" alt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18</a:t>
            </a:fld>
            <a:endParaRPr lang="en-US"/>
          </a:p>
        </p:txBody>
      </p:sp>
    </p:spTree>
    <p:extLst>
      <p:ext uri="{BB962C8B-B14F-4D97-AF65-F5344CB8AC3E}">
        <p14:creationId xmlns:p14="http://schemas.microsoft.com/office/powerpoint/2010/main" val="98583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Chapter </a:t>
            </a:r>
            <a:r>
              <a:rPr lang="fa-IR" b="1" dirty="0"/>
              <a:t>8</a:t>
            </a:r>
            <a:r>
              <a:rPr lang="en-US" b="1" dirty="0"/>
              <a:t> </a:t>
            </a:r>
            <a:br>
              <a:rPr lang="en-US" b="1" dirty="0"/>
            </a:br>
            <a:r>
              <a:rPr lang="en-US" b="1" dirty="0"/>
              <a:t>Class and Method design</a:t>
            </a:r>
          </a:p>
        </p:txBody>
      </p:sp>
    </p:spTree>
    <p:extLst>
      <p:ext uri="{BB962C8B-B14F-4D97-AF65-F5344CB8AC3E}">
        <p14:creationId xmlns:p14="http://schemas.microsoft.com/office/powerpoint/2010/main" val="385305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 </a:t>
            </a:r>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a:solidFill>
                  <a:srgbClr val="FF0000"/>
                </a:solidFill>
              </a:rPr>
              <a:t>Preparing proposal</a:t>
            </a:r>
          </a:p>
          <a:p>
            <a:pPr marL="457200" indent="-457200">
              <a:buFont typeface="+mj-lt"/>
              <a:buAutoNum type="arabicPeriod"/>
            </a:pPr>
            <a:r>
              <a:rPr lang="en-US" dirty="0">
                <a:solidFill>
                  <a:srgbClr val="FF0000"/>
                </a:solidFill>
              </a:rPr>
              <a:t>Requirements determination</a:t>
            </a:r>
          </a:p>
          <a:p>
            <a:pPr lvl="1">
              <a:buFont typeface="Wingdings" panose="05000000000000000000" pitchFamily="2" charset="2"/>
              <a:buChar char="Ø"/>
            </a:pPr>
            <a:r>
              <a:rPr lang="en-US" dirty="0">
                <a:solidFill>
                  <a:srgbClr val="FF0000"/>
                </a:solidFill>
              </a:rPr>
              <a:t>User story</a:t>
            </a:r>
          </a:p>
          <a:p>
            <a:pPr marL="457200" indent="-457200">
              <a:buFont typeface="+mj-lt"/>
              <a:buAutoNum type="arabicPeriod"/>
            </a:pPr>
            <a:r>
              <a:rPr lang="en-US" dirty="0">
                <a:solidFill>
                  <a:srgbClr val="FF0000"/>
                </a:solidFill>
              </a:rPr>
              <a:t>Abstract Business Process Modelling</a:t>
            </a:r>
          </a:p>
          <a:p>
            <a:pPr marL="457200" indent="-457200">
              <a:buFont typeface="+mj-lt"/>
              <a:buAutoNum type="arabicPeriod"/>
            </a:pPr>
            <a:r>
              <a:rPr lang="en-US" dirty="0">
                <a:solidFill>
                  <a:srgbClr val="FF0000"/>
                </a:solidFill>
              </a:rPr>
              <a:t>Analysis </a:t>
            </a:r>
          </a:p>
          <a:p>
            <a:pPr lvl="1">
              <a:buFont typeface="Wingdings" panose="05000000000000000000" pitchFamily="2" charset="2"/>
              <a:buChar char="Ø"/>
            </a:pPr>
            <a:r>
              <a:rPr lang="en-US" dirty="0">
                <a:solidFill>
                  <a:srgbClr val="FF0000"/>
                </a:solidFill>
              </a:rPr>
              <a:t>Functional Modelling</a:t>
            </a:r>
          </a:p>
          <a:p>
            <a:pPr lvl="1">
              <a:buFont typeface="Wingdings" panose="05000000000000000000" pitchFamily="2" charset="2"/>
              <a:buChar char="Ø"/>
            </a:pPr>
            <a:r>
              <a:rPr lang="en-US" dirty="0">
                <a:solidFill>
                  <a:srgbClr val="FF0000"/>
                </a:solidFill>
              </a:rPr>
              <a:t>Structural Modelling</a:t>
            </a:r>
          </a:p>
          <a:p>
            <a:pPr lvl="1">
              <a:buFont typeface="Wingdings" panose="05000000000000000000" pitchFamily="2" charset="2"/>
              <a:buChar char="Ø"/>
            </a:pPr>
            <a:r>
              <a:rPr lang="en-US" dirty="0">
                <a:solidFill>
                  <a:srgbClr val="FF000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16480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Steps(II) </a:t>
            </a:r>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a:solidFill>
                  <a:srgbClr val="00B050"/>
                </a:solidFill>
              </a:rPr>
              <a:t>Design</a:t>
            </a:r>
            <a:r>
              <a:rPr lang="en-US" dirty="0">
                <a:solidFill>
                  <a:srgbClr val="0070C0"/>
                </a:solidFill>
              </a:rPr>
              <a:t> </a:t>
            </a:r>
          </a:p>
          <a:p>
            <a:pPr lvl="1">
              <a:buFont typeface="Wingdings" panose="05000000000000000000" pitchFamily="2" charset="2"/>
              <a:buChar char="Ø"/>
            </a:pPr>
            <a:r>
              <a:rPr lang="en-US" dirty="0">
                <a:solidFill>
                  <a:srgbClr val="00B050"/>
                </a:solidFill>
              </a:rPr>
              <a:t>Optimization</a:t>
            </a:r>
            <a:r>
              <a:rPr lang="en-US" dirty="0">
                <a:solidFill>
                  <a:srgbClr val="0070C0"/>
                </a:solidFill>
              </a:rPr>
              <a:t> </a:t>
            </a:r>
          </a:p>
          <a:p>
            <a:pPr lvl="1">
              <a:buFont typeface="Wingdings" panose="05000000000000000000" pitchFamily="2" charset="2"/>
              <a:buChar char="Ø"/>
            </a:pPr>
            <a:r>
              <a:rPr lang="en-US" dirty="0">
                <a:solidFill>
                  <a:srgbClr val="0070C0"/>
                </a:solidFill>
              </a:rPr>
              <a:t>Database Management </a:t>
            </a:r>
          </a:p>
          <a:p>
            <a:pPr lvl="1">
              <a:buFont typeface="Wingdings" panose="05000000000000000000" pitchFamily="2" charset="2"/>
              <a:buChar char="Ø"/>
            </a:pPr>
            <a:r>
              <a:rPr lang="en-US" dirty="0">
                <a:solidFill>
                  <a:srgbClr val="0070C0"/>
                </a:solidFill>
              </a:rPr>
              <a:t>User Interface </a:t>
            </a:r>
          </a:p>
          <a:p>
            <a:pPr lvl="1">
              <a:buFont typeface="Wingdings" panose="05000000000000000000" pitchFamily="2" charset="2"/>
              <a:buChar char="Ø"/>
            </a:pPr>
            <a:r>
              <a:rPr lang="en-US" dirty="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1464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Criteria</a:t>
            </a:r>
            <a:endParaRPr lang="en-US" dirty="0"/>
          </a:p>
        </p:txBody>
      </p:sp>
      <p:sp>
        <p:nvSpPr>
          <p:cNvPr id="3" name="Content Placeholder 2"/>
          <p:cNvSpPr>
            <a:spLocks noGrp="1"/>
          </p:cNvSpPr>
          <p:nvPr>
            <p:ph sz="quarter" idx="13"/>
          </p:nvPr>
        </p:nvSpPr>
        <p:spPr/>
        <p:txBody>
          <a:bodyPr/>
          <a:lstStyle/>
          <a:p>
            <a:pPr marL="0" indent="0" algn="ctr">
              <a:buNone/>
            </a:pPr>
            <a:r>
              <a:rPr lang="en-US" sz="2500" dirty="0">
                <a:solidFill>
                  <a:srgbClr val="00B050"/>
                </a:solidFill>
              </a:rPr>
              <a:t>A good design is one that balances trade-off s to minimize the total cost of the system over its entire lifetime.</a:t>
            </a:r>
          </a:p>
          <a:p>
            <a:pPr marL="0" indent="0" algn="ctr">
              <a:buNone/>
            </a:pPr>
            <a:endParaRPr lang="en-US" sz="2500" dirty="0">
              <a:solidFill>
                <a:srgbClr val="00B050"/>
              </a:solidFill>
            </a:endParaRPr>
          </a:p>
          <a:p>
            <a:r>
              <a:rPr lang="en-US" b="1" dirty="0"/>
              <a:t>Coupling</a:t>
            </a:r>
          </a:p>
          <a:p>
            <a:r>
              <a:rPr lang="en-US" b="1" dirty="0"/>
              <a:t>Cohesion </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5</a:t>
            </a:fld>
            <a:endParaRPr lang="en-US"/>
          </a:p>
        </p:txBody>
      </p:sp>
    </p:spTree>
    <p:extLst>
      <p:ext uri="{BB962C8B-B14F-4D97-AF65-F5344CB8AC3E}">
        <p14:creationId xmlns:p14="http://schemas.microsoft.com/office/powerpoint/2010/main" val="284214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3872212" cy="1596177"/>
          </a:xfrm>
        </p:spPr>
        <p:txBody>
          <a:bodyPr/>
          <a:lstStyle/>
          <a:p>
            <a:r>
              <a:rPr lang="en-US" dirty="0"/>
              <a:t>Types of method cohesion</a:t>
            </a:r>
          </a:p>
        </p:txBody>
      </p:sp>
      <p:pic>
        <p:nvPicPr>
          <p:cNvPr id="5" name="Content Placeholder 4"/>
          <p:cNvPicPr>
            <a:picLocks noGrp="1" noChangeAspect="1"/>
          </p:cNvPicPr>
          <p:nvPr>
            <p:ph sz="quarter" idx="13"/>
          </p:nvPr>
        </p:nvPicPr>
        <p:blipFill>
          <a:blip r:embed="rId2"/>
          <a:stretch>
            <a:fillRect/>
          </a:stretch>
        </p:blipFill>
        <p:spPr>
          <a:xfrm>
            <a:off x="4785987" y="1"/>
            <a:ext cx="7406013" cy="6858000"/>
          </a:xfrm>
          <a:prstGeom prst="rect">
            <a:avLst/>
          </a:prstGeom>
        </p:spPr>
      </p:pic>
    </p:spTree>
    <p:extLst>
      <p:ext uri="{BB962C8B-B14F-4D97-AF65-F5344CB8AC3E}">
        <p14:creationId xmlns:p14="http://schemas.microsoft.com/office/powerpoint/2010/main" val="96981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class cohesion </a:t>
            </a:r>
          </a:p>
        </p:txBody>
      </p:sp>
      <p:pic>
        <p:nvPicPr>
          <p:cNvPr id="5" name="Content Placeholder 4"/>
          <p:cNvPicPr>
            <a:picLocks noGrp="1" noChangeAspect="1"/>
          </p:cNvPicPr>
          <p:nvPr>
            <p:ph sz="quarter" idx="13"/>
          </p:nvPr>
        </p:nvPicPr>
        <p:blipFill>
          <a:blip r:embed="rId2"/>
          <a:stretch>
            <a:fillRect/>
          </a:stretch>
        </p:blipFill>
        <p:spPr>
          <a:xfrm>
            <a:off x="2419210" y="1854926"/>
            <a:ext cx="7865614" cy="5003074"/>
          </a:xfrm>
          <a:prstGeom prst="rect">
            <a:avLst/>
          </a:prstGeom>
        </p:spPr>
      </p:pic>
    </p:spTree>
    <p:extLst>
      <p:ext uri="{BB962C8B-B14F-4D97-AF65-F5344CB8AC3E}">
        <p14:creationId xmlns:p14="http://schemas.microsoft.com/office/powerpoint/2010/main" val="56325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7" y="618517"/>
            <a:ext cx="2908663" cy="2481734"/>
          </a:xfrm>
        </p:spPr>
        <p:txBody>
          <a:bodyPr/>
          <a:lstStyle/>
          <a:p>
            <a:r>
              <a:rPr lang="en-US" dirty="0"/>
              <a:t>Types of interaction coupling</a:t>
            </a:r>
          </a:p>
        </p:txBody>
      </p:sp>
      <p:sp>
        <p:nvSpPr>
          <p:cNvPr id="3" name="Content Placeholder 2"/>
          <p:cNvSpPr>
            <a:spLocks noGrp="1"/>
          </p:cNvSpPr>
          <p:nvPr>
            <p:ph sz="quarter" idx="13"/>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8</a:t>
            </a:fld>
            <a:endParaRPr lang="en-US"/>
          </a:p>
        </p:txBody>
      </p:sp>
      <p:pic>
        <p:nvPicPr>
          <p:cNvPr id="5" name="Picture 4"/>
          <p:cNvPicPr>
            <a:picLocks noChangeAspect="1"/>
          </p:cNvPicPr>
          <p:nvPr/>
        </p:nvPicPr>
        <p:blipFill>
          <a:blip r:embed="rId2"/>
          <a:stretch>
            <a:fillRect/>
          </a:stretch>
        </p:blipFill>
        <p:spPr>
          <a:xfrm>
            <a:off x="3048000" y="1261987"/>
            <a:ext cx="9144000" cy="5596013"/>
          </a:xfrm>
          <a:prstGeom prst="rect">
            <a:avLst/>
          </a:prstGeom>
        </p:spPr>
      </p:pic>
    </p:spTree>
    <p:extLst>
      <p:ext uri="{BB962C8B-B14F-4D97-AF65-F5344CB8AC3E}">
        <p14:creationId xmlns:p14="http://schemas.microsoft.com/office/powerpoint/2010/main" val="2511107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Principles </a:t>
            </a:r>
          </a:p>
        </p:txBody>
      </p:sp>
      <p:sp>
        <p:nvSpPr>
          <p:cNvPr id="3" name="Content Placeholder 2"/>
          <p:cNvSpPr>
            <a:spLocks noGrp="1"/>
          </p:cNvSpPr>
          <p:nvPr>
            <p:ph sz="quarter" idx="13"/>
          </p:nvPr>
        </p:nvSpPr>
        <p:spPr/>
        <p:txBody>
          <a:bodyPr/>
          <a:lstStyle/>
          <a:p>
            <a:r>
              <a:rPr lang="en-US" b="1" u="sng" dirty="0"/>
              <a:t>S</a:t>
            </a:r>
            <a:r>
              <a:rPr lang="en-US" dirty="0"/>
              <a:t>ingle Responsibility (SRP)</a:t>
            </a:r>
          </a:p>
          <a:p>
            <a:r>
              <a:rPr lang="en-US" b="1" u="sng" dirty="0"/>
              <a:t>O</a:t>
            </a:r>
            <a:r>
              <a:rPr lang="en-US" dirty="0"/>
              <a:t>pen-Close principle (OCP)</a:t>
            </a:r>
          </a:p>
          <a:p>
            <a:r>
              <a:rPr lang="en-US" b="1" u="sng" dirty="0" err="1"/>
              <a:t>L</a:t>
            </a:r>
            <a:r>
              <a:rPr lang="en-US" dirty="0" err="1"/>
              <a:t>iskov</a:t>
            </a:r>
            <a:r>
              <a:rPr lang="en-US" dirty="0"/>
              <a:t> Substitution Principle (LSP)</a:t>
            </a:r>
          </a:p>
          <a:p>
            <a:r>
              <a:rPr lang="en-US" b="1" u="sng" dirty="0"/>
              <a:t>I</a:t>
            </a:r>
            <a:r>
              <a:rPr lang="en-US" dirty="0"/>
              <a:t>nterface Segregation Principle (ISP)</a:t>
            </a:r>
          </a:p>
          <a:p>
            <a:r>
              <a:rPr lang="en-US" b="1" u="sng" dirty="0"/>
              <a:t>D</a:t>
            </a:r>
            <a:r>
              <a:rPr lang="en-US" dirty="0"/>
              <a:t>ependency Inversion Principle (DIP)</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9</a:t>
            </a:fld>
            <a:endParaRPr lang="en-US"/>
          </a:p>
        </p:txBody>
      </p:sp>
    </p:spTree>
    <p:extLst>
      <p:ext uri="{BB962C8B-B14F-4D97-AF65-F5344CB8AC3E}">
        <p14:creationId xmlns:p14="http://schemas.microsoft.com/office/powerpoint/2010/main" val="349052258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5270</TotalTime>
  <Words>857</Words>
  <Application>Microsoft Office PowerPoint</Application>
  <PresentationFormat>Widescreen</PresentationFormat>
  <Paragraphs>91</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Tw Cen MT</vt:lpstr>
      <vt:lpstr>Wingdings</vt:lpstr>
      <vt:lpstr>Droplet</vt:lpstr>
      <vt:lpstr>Software Engineering I </vt:lpstr>
      <vt:lpstr>Chapter 8  Class and Method design</vt:lpstr>
      <vt:lpstr>Steps(I) </vt:lpstr>
      <vt:lpstr>Steps(II) </vt:lpstr>
      <vt:lpstr>Design Criteria</vt:lpstr>
      <vt:lpstr>Types of method cohesion</vt:lpstr>
      <vt:lpstr>Types of class cohesion </vt:lpstr>
      <vt:lpstr>Types of interaction coupling</vt:lpstr>
      <vt:lpstr>SOLID Principles </vt:lpstr>
      <vt:lpstr>Open Closed Principle (OCP)</vt:lpstr>
      <vt:lpstr>Liskov Substitution Principle (LSP)</vt:lpstr>
      <vt:lpstr>Interface Segregation Principle (ISP)</vt:lpstr>
      <vt:lpstr>Dependency Inversion Principle (DIP)</vt:lpstr>
      <vt:lpstr>Dependency Inversion Principle (Cnt’d)</vt:lpstr>
      <vt:lpstr>Dependency Inversion Principle (Cnt’d)</vt:lpstr>
      <vt:lpstr>Adding Specifications for Object Design</vt:lpstr>
      <vt:lpstr>Method Specification</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Sepehr Ebadi</cp:lastModifiedBy>
  <cp:revision>315</cp:revision>
  <dcterms:created xsi:type="dcterms:W3CDTF">2017-08-12T07:11:04Z</dcterms:created>
  <dcterms:modified xsi:type="dcterms:W3CDTF">2025-01-11T13:55:54Z</dcterms:modified>
</cp:coreProperties>
</file>