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6"/>
  </p:notesMasterIdLst>
  <p:sldIdLst>
    <p:sldId id="256" r:id="rId2"/>
    <p:sldId id="283" r:id="rId3"/>
    <p:sldId id="336" r:id="rId4"/>
    <p:sldId id="337" r:id="rId5"/>
    <p:sldId id="325" r:id="rId6"/>
    <p:sldId id="326" r:id="rId7"/>
    <p:sldId id="331" r:id="rId8"/>
    <p:sldId id="332" r:id="rId9"/>
    <p:sldId id="333" r:id="rId10"/>
    <p:sldId id="334" r:id="rId11"/>
    <p:sldId id="335" r:id="rId12"/>
    <p:sldId id="328" r:id="rId13"/>
    <p:sldId id="329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343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B1B9-F707-449C-AA0F-801B783A3D4A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47EE-CFD6-437A-A54A-D6A2814D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47EE-CFD6-437A-A54A-D6A2814D5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0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5FBF-66C6-4E9F-BC05-329833168C51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1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31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479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3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5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EF1E-E36A-4A51-B418-147CAEF304E3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0398-8B27-4288-91ED-82FCE5212909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94887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F464-B4F2-486B-93A5-D0A529C8A213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857-6D60-4828-9130-81C1813D7ED8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7D3B-1465-46A1-AB7B-1B9673E73B46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BE0-A761-461E-B96D-6CD813220667}" type="datetime1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C26-847B-4BA3-8002-96772053819E}" type="datetime1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65B9-DE50-46DE-8BE3-7A570826BE1C}" type="datetime1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FA73-3087-4522-ACC1-BFD7F2C12FD1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9399-D4CD-47F9-953E-18695FF53436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286B3A-D4E7-4741-A00D-97271675DFAA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zadeh@cc.i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Software Engineering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68763"/>
            <a:ext cx="9144000" cy="203228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Dr.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Elham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Mahmoudzadeh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Isfahan University of Technology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mahmoudzadeh@iut.ac.ir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2021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1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Object-Oriented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With an OODBMS, collections of objects are associated with an extent. </a:t>
            </a:r>
          </a:p>
          <a:p>
            <a:r>
              <a:rPr lang="en-US" dirty="0"/>
              <a:t>An </a:t>
            </a:r>
            <a:r>
              <a:rPr lang="en-US" i="1" dirty="0"/>
              <a:t>extent </a:t>
            </a:r>
            <a:r>
              <a:rPr lang="en-US" dirty="0"/>
              <a:t>is simply the set of instances associated with a particular class (i.e., it is the equivalent of a table in a RDBMS). </a:t>
            </a:r>
          </a:p>
          <a:p>
            <a:r>
              <a:rPr lang="en-US" dirty="0"/>
              <a:t>Each instance of a class has a unique identifier assigned to it by the OODBMS: the </a:t>
            </a:r>
            <a:r>
              <a:rPr lang="en-US" i="1" dirty="0"/>
              <a:t>Object ID.</a:t>
            </a:r>
          </a:p>
          <a:p>
            <a:r>
              <a:rPr lang="en-US" dirty="0"/>
              <a:t>From a practical point of view, it is still a good idea to have a semantically meaningful primary key.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6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NoSQL Data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Most NoSQL data stores were created to address problems associated with </a:t>
            </a:r>
            <a:r>
              <a:rPr lang="en-US" dirty="0">
                <a:highlight>
                  <a:srgbClr val="FFFF00"/>
                </a:highlight>
              </a:rPr>
              <a:t>storing large amounts of distributed data</a:t>
            </a:r>
            <a:r>
              <a:rPr lang="en-US" dirty="0"/>
              <a:t> in RDBMSs. </a:t>
            </a:r>
          </a:p>
          <a:p>
            <a:pPr algn="just"/>
            <a:r>
              <a:rPr lang="en-US" dirty="0"/>
              <a:t>NoSQL data stores tend to support </a:t>
            </a:r>
            <a:r>
              <a:rPr lang="en-US" dirty="0">
                <a:highlight>
                  <a:srgbClr val="FFFF00"/>
                </a:highlight>
              </a:rPr>
              <a:t>very fast queries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When it comes to updating, NoSQL data stores normally </a:t>
            </a:r>
            <a:r>
              <a:rPr lang="en-US" dirty="0">
                <a:highlight>
                  <a:srgbClr val="FFFF00"/>
                </a:highlight>
              </a:rPr>
              <a:t>do not support a locking mechanism</a:t>
            </a:r>
            <a:r>
              <a:rPr lang="en-US" dirty="0"/>
              <a:t>, and consequently, </a:t>
            </a:r>
            <a:r>
              <a:rPr lang="en-US" dirty="0">
                <a:highlight>
                  <a:srgbClr val="FFFF00"/>
                </a:highlight>
              </a:rPr>
              <a:t>all copies of a piece of data are not required to be consistent at all times</a:t>
            </a:r>
            <a:r>
              <a:rPr lang="en-US" dirty="0"/>
              <a:t>. So it is technically </a:t>
            </a:r>
            <a:r>
              <a:rPr lang="en-US" dirty="0">
                <a:highlight>
                  <a:srgbClr val="FFFF00"/>
                </a:highlight>
              </a:rPr>
              <a:t>possible to have different values for different copies of the same object</a:t>
            </a:r>
            <a:r>
              <a:rPr lang="en-US" dirty="0"/>
              <a:t> stored in different locations in a distributed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75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96" y="618517"/>
            <a:ext cx="2894121" cy="2826019"/>
          </a:xfrm>
        </p:spPr>
        <p:txBody>
          <a:bodyPr>
            <a:normAutofit/>
          </a:bodyPr>
          <a:lstStyle/>
          <a:p>
            <a:r>
              <a:rPr lang="en-US" b="1" dirty="0"/>
              <a:t>Selecting an Object Persistence Format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18039" y="115044"/>
            <a:ext cx="8326640" cy="41993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983" y="4241445"/>
            <a:ext cx="8374574" cy="20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Nonfunctional Requirements and Data Management Layer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85959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Operational requirements</a:t>
            </a:r>
          </a:p>
          <a:p>
            <a:pPr lvl="1" algn="just"/>
            <a:r>
              <a:rPr lang="en-US" dirty="0"/>
              <a:t>Issues that deal with the technology being used to support object persistence. However, the choice of the </a:t>
            </a:r>
            <a:r>
              <a:rPr lang="en-US" i="1" dirty="0"/>
              <a:t>hardware and operating system </a:t>
            </a:r>
            <a:r>
              <a:rPr lang="en-US" dirty="0"/>
              <a:t>limits the choice of the technology and format of the object persistence available. </a:t>
            </a:r>
          </a:p>
          <a:p>
            <a:r>
              <a:rPr lang="en-US" i="1" dirty="0"/>
              <a:t>Performance requirements</a:t>
            </a:r>
          </a:p>
          <a:p>
            <a:pPr lvl="1"/>
            <a:r>
              <a:rPr lang="en-US" i="1" dirty="0"/>
              <a:t>Speed and capacity</a:t>
            </a:r>
          </a:p>
          <a:p>
            <a:r>
              <a:rPr lang="en-US" i="1" dirty="0"/>
              <a:t>Security requirements </a:t>
            </a:r>
          </a:p>
          <a:p>
            <a:pPr lvl="1"/>
            <a:r>
              <a:rPr lang="en-US" dirty="0"/>
              <a:t>Access controls, encryption, and backup.</a:t>
            </a:r>
          </a:p>
          <a:p>
            <a:r>
              <a:rPr lang="en-US" i="1" dirty="0"/>
              <a:t>Political and cultural requirements</a:t>
            </a:r>
          </a:p>
          <a:p>
            <a:pPr lvl="1"/>
            <a:r>
              <a:rPr lang="en-US" dirty="0"/>
              <a:t>Include expected number of characters that should be allocated for a data field, the format of a data field.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5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tx2"/>
                </a:solidFill>
              </a:rPr>
              <a:t>Dennis, </a:t>
            </a:r>
            <a:r>
              <a:rPr lang="en-GB" altLang="en-US" b="1" dirty="0" err="1">
                <a:solidFill>
                  <a:schemeClr val="tx2"/>
                </a:solidFill>
              </a:rPr>
              <a:t>Wixon</a:t>
            </a:r>
            <a:r>
              <a:rPr lang="en-GB" altLang="en-US" b="1" dirty="0">
                <a:solidFill>
                  <a:schemeClr val="tx2"/>
                </a:solidFill>
              </a:rPr>
              <a:t>, </a:t>
            </a:r>
            <a:r>
              <a:rPr lang="en-GB" altLang="en-US" b="1" dirty="0" err="1">
                <a:solidFill>
                  <a:schemeClr val="tx2"/>
                </a:solidFill>
              </a:rPr>
              <a:t>Tegarden</a:t>
            </a:r>
            <a:r>
              <a:rPr lang="en-US" altLang="en-US" dirty="0"/>
              <a:t>, “</a:t>
            </a:r>
            <a:r>
              <a:rPr lang="en-US" b="1" dirty="0"/>
              <a:t>System Analysis and Design, An Object Oriented Approach with UML”, 5</a:t>
            </a:r>
            <a:r>
              <a:rPr lang="pt-BR" altLang="en-US" b="1" dirty="0"/>
              <a:t>th Edition, 2015.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Chapter 9 </a:t>
            </a:r>
            <a:br>
              <a:rPr lang="en-US" b="1" dirty="0"/>
            </a:br>
            <a:r>
              <a:rPr lang="en-US" b="1" dirty="0"/>
              <a:t>Data Management Layer Design</a:t>
            </a:r>
          </a:p>
        </p:txBody>
      </p:sp>
    </p:spTree>
    <p:extLst>
      <p:ext uri="{BB962C8B-B14F-4D97-AF65-F5344CB8AC3E}">
        <p14:creationId xmlns:p14="http://schemas.microsoft.com/office/powerpoint/2010/main" val="385305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Steps(I)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733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Preparing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Requirements determination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User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Abstract Business Process Modelling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Analysis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Functional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Structural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Behavioral Modelling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07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Steps(II)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>
                <a:solidFill>
                  <a:srgbClr val="00B050"/>
                </a:solidFill>
              </a:rPr>
              <a:t>Design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Optimization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Database Management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User Interface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Physical Architecture 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19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Applications are of little use without the data that they support. </a:t>
            </a:r>
          </a:p>
          <a:p>
            <a:r>
              <a:rPr lang="en-US" dirty="0"/>
              <a:t>The data storage component manages how data are stored and handled by the programs</a:t>
            </a:r>
            <a:br>
              <a:rPr lang="en-US" dirty="0"/>
            </a:br>
            <a:r>
              <a:rPr lang="en-US" dirty="0"/>
              <a:t>that run the system. </a:t>
            </a:r>
          </a:p>
          <a:p>
            <a:r>
              <a:rPr lang="en-US" dirty="0"/>
              <a:t>The data storage component is composed of a set of object persistence classes.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Persistence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database </a:t>
            </a:r>
            <a:r>
              <a:rPr lang="en-US" dirty="0"/>
              <a:t>is a collection of groupings of information, each of which is related to each other in some way (e.g., through common fields). </a:t>
            </a:r>
          </a:p>
          <a:p>
            <a:r>
              <a:rPr lang="en-US" dirty="0"/>
              <a:t>A </a:t>
            </a:r>
            <a:r>
              <a:rPr lang="en-US" i="1" dirty="0"/>
              <a:t>database management system (DBMS) </a:t>
            </a:r>
            <a:r>
              <a:rPr lang="en-US" dirty="0"/>
              <a:t>is software that creates and manipulates these databases.</a:t>
            </a:r>
          </a:p>
          <a:p>
            <a:pPr lvl="1"/>
            <a:r>
              <a:rPr lang="en-US" b="1" dirty="0"/>
              <a:t>Sequential and Random Access Files</a:t>
            </a:r>
          </a:p>
          <a:p>
            <a:pPr lvl="1"/>
            <a:r>
              <a:rPr lang="en-US" b="1" dirty="0"/>
              <a:t>Relational Databases</a:t>
            </a:r>
          </a:p>
          <a:p>
            <a:pPr lvl="1"/>
            <a:r>
              <a:rPr lang="en-US" b="1" dirty="0"/>
              <a:t>Object-Relational Databases</a:t>
            </a:r>
            <a:endParaRPr lang="en-US" dirty="0"/>
          </a:p>
          <a:p>
            <a:pPr lvl="1"/>
            <a:r>
              <a:rPr lang="en-US" b="1" dirty="0"/>
              <a:t>Object-Oriented Databases</a:t>
            </a:r>
            <a:endParaRPr lang="en-US" dirty="0"/>
          </a:p>
          <a:p>
            <a:pPr lvl="1"/>
            <a:r>
              <a:rPr lang="en-US" b="1" dirty="0"/>
              <a:t>NoSQL Data Stores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7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and Random Access Files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Sequential access files </a:t>
            </a:r>
            <a:r>
              <a:rPr lang="en-US" dirty="0"/>
              <a:t>allow </a:t>
            </a:r>
            <a:r>
              <a:rPr lang="en-US" dirty="0">
                <a:highlight>
                  <a:srgbClr val="FFFF00"/>
                </a:highlight>
              </a:rPr>
              <a:t>only sequential file operations</a:t>
            </a:r>
            <a:r>
              <a:rPr lang="en-US" dirty="0"/>
              <a:t> to be performed.</a:t>
            </a:r>
          </a:p>
          <a:p>
            <a:r>
              <a:rPr lang="en-US" i="1" dirty="0"/>
              <a:t>Random access files </a:t>
            </a:r>
            <a:r>
              <a:rPr lang="en-US" dirty="0"/>
              <a:t>allow </a:t>
            </a:r>
            <a:r>
              <a:rPr lang="en-US" dirty="0">
                <a:highlight>
                  <a:srgbClr val="FFFF00"/>
                </a:highlight>
              </a:rPr>
              <a:t>only random or direct file operations</a:t>
            </a:r>
            <a:r>
              <a:rPr lang="en-US" dirty="0"/>
              <a:t> to be performed.</a:t>
            </a:r>
          </a:p>
          <a:p>
            <a:pPr lvl="1"/>
            <a:r>
              <a:rPr lang="en-US" i="1" dirty="0"/>
              <a:t>Master files </a:t>
            </a:r>
            <a:r>
              <a:rPr lang="en-US" dirty="0"/>
              <a:t>store core information that is important.</a:t>
            </a:r>
          </a:p>
          <a:p>
            <a:pPr lvl="1"/>
            <a:r>
              <a:rPr lang="en-US" i="1" dirty="0"/>
              <a:t>Lookup files </a:t>
            </a:r>
            <a:r>
              <a:rPr lang="en-US" dirty="0"/>
              <a:t>contain static values.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transaction file </a:t>
            </a:r>
            <a:r>
              <a:rPr lang="en-US" dirty="0"/>
              <a:t>holds information that can be used to update a master file.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history file </a:t>
            </a:r>
            <a:r>
              <a:rPr lang="en-US" dirty="0"/>
              <a:t>(or archive file) stores past transactions that are no longer needed by system users.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3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the most popular kind of database for application development today.</a:t>
            </a:r>
          </a:p>
          <a:p>
            <a:r>
              <a:rPr lang="en-US" dirty="0"/>
              <a:t>A relational database is based on collections of tables with each table having a </a:t>
            </a:r>
            <a:r>
              <a:rPr lang="en-US" i="1" dirty="0"/>
              <a:t>primary key</a:t>
            </a:r>
            <a:r>
              <a:rPr lang="en-US" dirty="0"/>
              <a:t>—a</a:t>
            </a:r>
            <a:br>
              <a:rPr lang="en-US" dirty="0"/>
            </a:br>
            <a:r>
              <a:rPr lang="en-US" dirty="0"/>
              <a:t>field or fields whose values are unique for every row of the table. </a:t>
            </a:r>
          </a:p>
          <a:p>
            <a:r>
              <a:rPr lang="en-US" dirty="0"/>
              <a:t>The tables are related to one another by placing the primary key from one table into the related table as a </a:t>
            </a:r>
            <a:r>
              <a:rPr lang="en-US" i="1" dirty="0"/>
              <a:t>foreign key.</a:t>
            </a:r>
          </a:p>
          <a:p>
            <a:r>
              <a:rPr lang="en-US" dirty="0"/>
              <a:t>Most </a:t>
            </a:r>
            <a:r>
              <a:rPr lang="en-US" i="1" dirty="0"/>
              <a:t>relational database management systems (RDBMS) </a:t>
            </a:r>
            <a:r>
              <a:rPr lang="en-US" dirty="0"/>
              <a:t>support </a:t>
            </a:r>
            <a:r>
              <a:rPr lang="en-US" i="1" dirty="0"/>
              <a:t>referential integrity, </a:t>
            </a:r>
            <a:r>
              <a:rPr lang="en-US" dirty="0"/>
              <a:t>or the idea of ensuring that values linking the tables together through the primary and foreign keys are valid and correctly synchronized.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7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 Databases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i="1" dirty="0"/>
              <a:t>Object-relational database management systems (ORDBMSs) </a:t>
            </a:r>
            <a:r>
              <a:rPr lang="en-US" dirty="0"/>
              <a:t>are relational database management systems with extensions to handle the storage of objects in the relational table structure.  This is typically done through the use of user-defined types. For example, an attribute in a table could have a data type of </a:t>
            </a:r>
            <a:r>
              <a:rPr lang="en-US" i="1" dirty="0"/>
              <a:t>map, </a:t>
            </a:r>
            <a:r>
              <a:rPr lang="en-US" dirty="0"/>
              <a:t>which would support storing a map.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565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4861</TotalTime>
  <Words>733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Wingdings</vt:lpstr>
      <vt:lpstr>Droplet</vt:lpstr>
      <vt:lpstr>Software Engineering I </vt:lpstr>
      <vt:lpstr>Chapter 9  Data Management Layer Design</vt:lpstr>
      <vt:lpstr>Steps(I) </vt:lpstr>
      <vt:lpstr>Steps(II) </vt:lpstr>
      <vt:lpstr>Introduction </vt:lpstr>
      <vt:lpstr>Object Persistence Formats</vt:lpstr>
      <vt:lpstr>Sequential and Random Access Files</vt:lpstr>
      <vt:lpstr>Relational Databases</vt:lpstr>
      <vt:lpstr> Object-Relational Databases</vt:lpstr>
      <vt:lpstr>Object-Oriented Databases</vt:lpstr>
      <vt:lpstr>NoSQL Data Stores</vt:lpstr>
      <vt:lpstr>Selecting an Object Persistence Format</vt:lpstr>
      <vt:lpstr>Nonfunctional Requirements and Data Management Layer Design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drmahmoodzadeh</dc:creator>
  <cp:lastModifiedBy>Sepehr Ebadi</cp:lastModifiedBy>
  <cp:revision>319</cp:revision>
  <dcterms:created xsi:type="dcterms:W3CDTF">2017-08-12T07:11:04Z</dcterms:created>
  <dcterms:modified xsi:type="dcterms:W3CDTF">2025-01-11T14:03:11Z</dcterms:modified>
</cp:coreProperties>
</file>