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52"/>
  </p:notesMasterIdLst>
  <p:sldIdLst>
    <p:sldId id="256" r:id="rId2"/>
    <p:sldId id="283" r:id="rId3"/>
    <p:sldId id="329" r:id="rId4"/>
    <p:sldId id="330" r:id="rId5"/>
    <p:sldId id="331" r:id="rId6"/>
    <p:sldId id="332" r:id="rId7"/>
    <p:sldId id="333" r:id="rId8"/>
    <p:sldId id="334" r:id="rId9"/>
    <p:sldId id="336" r:id="rId10"/>
    <p:sldId id="337" r:id="rId11"/>
    <p:sldId id="338" r:id="rId12"/>
    <p:sldId id="339" r:id="rId13"/>
    <p:sldId id="340" r:id="rId14"/>
    <p:sldId id="341" r:id="rId15"/>
    <p:sldId id="342" r:id="rId16"/>
    <p:sldId id="343" r:id="rId17"/>
    <p:sldId id="347" r:id="rId18"/>
    <p:sldId id="344" r:id="rId19"/>
    <p:sldId id="348" r:id="rId20"/>
    <p:sldId id="349" r:id="rId21"/>
    <p:sldId id="350" r:id="rId22"/>
    <p:sldId id="351" r:id="rId23"/>
    <p:sldId id="352" r:id="rId24"/>
    <p:sldId id="354" r:id="rId25"/>
    <p:sldId id="373" r:id="rId26"/>
    <p:sldId id="374" r:id="rId27"/>
    <p:sldId id="375" r:id="rId28"/>
    <p:sldId id="376" r:id="rId29"/>
    <p:sldId id="377" r:id="rId30"/>
    <p:sldId id="384" r:id="rId31"/>
    <p:sldId id="390" r:id="rId32"/>
    <p:sldId id="353" r:id="rId33"/>
    <p:sldId id="356" r:id="rId34"/>
    <p:sldId id="357" r:id="rId35"/>
    <p:sldId id="359" r:id="rId36"/>
    <p:sldId id="360" r:id="rId37"/>
    <p:sldId id="361" r:id="rId38"/>
    <p:sldId id="362" r:id="rId39"/>
    <p:sldId id="363" r:id="rId40"/>
    <p:sldId id="365" r:id="rId41"/>
    <p:sldId id="364" r:id="rId42"/>
    <p:sldId id="367" r:id="rId43"/>
    <p:sldId id="366" r:id="rId44"/>
    <p:sldId id="368" r:id="rId45"/>
    <p:sldId id="391" r:id="rId46"/>
    <p:sldId id="369" r:id="rId47"/>
    <p:sldId id="372" r:id="rId48"/>
    <p:sldId id="370" r:id="rId49"/>
    <p:sldId id="371" r:id="rId50"/>
    <p:sldId id="32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a:t>
            </a:r>
            <a:r>
              <a:rPr lang="fa-IR" dirty="0">
                <a:solidFill>
                  <a:schemeClr val="tx1">
                    <a:lumMod val="75000"/>
                    <a:lumOff val="25000"/>
                  </a:schemeClr>
                </a:solidFill>
              </a:rPr>
              <a:t>1</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Fundamental Interface Design Principles</a:t>
            </a:r>
          </a:p>
        </p:txBody>
      </p:sp>
      <p:pic>
        <p:nvPicPr>
          <p:cNvPr id="5" name="Content Placeholder 4"/>
          <p:cNvPicPr>
            <a:picLocks noGrp="1" noChangeAspect="1"/>
          </p:cNvPicPr>
          <p:nvPr>
            <p:ph sz="quarter" idx="13"/>
          </p:nvPr>
        </p:nvPicPr>
        <p:blipFill>
          <a:blip r:embed="rId2"/>
          <a:stretch>
            <a:fillRect/>
          </a:stretch>
        </p:blipFill>
        <p:spPr>
          <a:xfrm>
            <a:off x="1694638" y="1801289"/>
            <a:ext cx="8614786" cy="5135088"/>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265135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a:t>
            </a:r>
          </a:p>
        </p:txBody>
      </p:sp>
      <p:sp>
        <p:nvSpPr>
          <p:cNvPr id="3" name="Content Placeholder 2"/>
          <p:cNvSpPr>
            <a:spLocks noGrp="1"/>
          </p:cNvSpPr>
          <p:nvPr>
            <p:ph sz="quarter" idx="13"/>
          </p:nvPr>
        </p:nvSpPr>
        <p:spPr>
          <a:xfrm>
            <a:off x="913774" y="2367091"/>
            <a:ext cx="10363826" cy="4225297"/>
          </a:xfrm>
        </p:spPr>
        <p:txBody>
          <a:bodyPr>
            <a:normAutofit fontScale="92500" lnSpcReduction="20000"/>
          </a:bodyPr>
          <a:lstStyle/>
          <a:p>
            <a:r>
              <a:rPr lang="en-US" dirty="0"/>
              <a:t>Screen is divided into three boxes. </a:t>
            </a:r>
          </a:p>
          <a:p>
            <a:pPr lvl="1"/>
            <a:r>
              <a:rPr lang="en-US" dirty="0">
                <a:highlight>
                  <a:srgbClr val="FFFF00"/>
                </a:highlight>
              </a:rPr>
              <a:t>The top box is the </a:t>
            </a:r>
            <a:r>
              <a:rPr lang="en-US" b="1" dirty="0">
                <a:highlight>
                  <a:srgbClr val="FFFF00"/>
                </a:highlight>
              </a:rPr>
              <a:t>navigation area</a:t>
            </a:r>
            <a:r>
              <a:rPr lang="en-US" dirty="0"/>
              <a:t>, through which the user issues commands to navigate through the system. </a:t>
            </a:r>
          </a:p>
          <a:p>
            <a:pPr lvl="1"/>
            <a:r>
              <a:rPr lang="en-US" dirty="0">
                <a:highlight>
                  <a:srgbClr val="FFFF00"/>
                </a:highlight>
              </a:rPr>
              <a:t>The bottom box is the </a:t>
            </a:r>
            <a:r>
              <a:rPr lang="en-US" b="1" dirty="0">
                <a:highlight>
                  <a:srgbClr val="FFFF00"/>
                </a:highlight>
              </a:rPr>
              <a:t>status area</a:t>
            </a:r>
            <a:r>
              <a:rPr lang="en-US" dirty="0"/>
              <a:t>, which displays information about what the user is doing. </a:t>
            </a:r>
          </a:p>
          <a:p>
            <a:pPr lvl="1"/>
            <a:r>
              <a:rPr lang="en-US" dirty="0">
                <a:highlight>
                  <a:srgbClr val="FFFF00"/>
                </a:highlight>
              </a:rPr>
              <a:t>The middle—and largest—box </a:t>
            </a:r>
            <a:r>
              <a:rPr lang="en-US" dirty="0"/>
              <a:t>is used </a:t>
            </a:r>
            <a:r>
              <a:rPr lang="en-US" b="1" dirty="0"/>
              <a:t>to display reports and present forms for data entry</a:t>
            </a:r>
            <a:r>
              <a:rPr lang="en-US" dirty="0"/>
              <a:t>. </a:t>
            </a:r>
          </a:p>
          <a:p>
            <a:pPr algn="just"/>
            <a:r>
              <a:rPr lang="en-US" dirty="0"/>
              <a:t>This use of multiple layout areas also applies to inputs and outputs. Data areas on reports and forms are often subdivided into subareas, each of which is used for a different type of information. These areas are almost always rectangular, although sometimes space constraints require odd shapes. Nonetheless, the margins on the edges of the screen should be consistent. Each of the areas within the report or form is designed to hold different information. </a:t>
            </a:r>
          </a:p>
          <a:p>
            <a:r>
              <a:rPr lang="en-US" dirty="0"/>
              <a:t>Each area is self-contained so that information in one area does not run into another. The areas and information within areas should have a natural intuitive flow to minimize the users’ movement from one area to the next. </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37404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r>
              <a:rPr lang="en-US" dirty="0" err="1"/>
              <a:t>Cnt’d</a:t>
            </a:r>
            <a:r>
              <a:rPr lang="en-US" dirty="0"/>
              <a:t>)</a:t>
            </a:r>
          </a:p>
        </p:txBody>
      </p:sp>
      <p:sp>
        <p:nvSpPr>
          <p:cNvPr id="3" name="Content Placeholder 2"/>
          <p:cNvSpPr>
            <a:spLocks noGrp="1"/>
          </p:cNvSpPr>
          <p:nvPr>
            <p:ph sz="quarter" idx="13"/>
          </p:nvPr>
        </p:nvSpPr>
        <p:spPr/>
        <p:txBody>
          <a:bodyPr>
            <a:normAutofit/>
          </a:bodyPr>
          <a:lstStyle/>
          <a:p>
            <a:r>
              <a:rPr lang="en-US" dirty="0"/>
              <a:t>People in Westernized nations tend to read left-to-right, top-to-bottom, so related information should be placed so that it is used in this order. Sometimes the sequence is in chronological order, or from the general to the specific, or from most frequently to least frequently used.</a:t>
            </a:r>
          </a:p>
          <a:p>
            <a:r>
              <a:rPr lang="en-US" dirty="0"/>
              <a:t>The flow between sections should also be consistent, whether horizontal or vertical.</a:t>
            </a:r>
          </a:p>
          <a:p>
            <a:r>
              <a:rPr lang="en-US" dirty="0"/>
              <a:t>Ideally, the areas will remain consistent in size, shape, and placement for the forms used to enter information (whether paper or on screen) and the reports used to present it.</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2221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Awareness</a:t>
            </a:r>
            <a:endParaRPr lang="en-US" dirty="0"/>
          </a:p>
        </p:txBody>
      </p:sp>
      <p:sp>
        <p:nvSpPr>
          <p:cNvPr id="3" name="Content Placeholder 2"/>
          <p:cNvSpPr>
            <a:spLocks noGrp="1"/>
          </p:cNvSpPr>
          <p:nvPr>
            <p:ph sz="quarter" idx="13"/>
          </p:nvPr>
        </p:nvSpPr>
        <p:spPr/>
        <p:txBody>
          <a:bodyPr>
            <a:normAutofit/>
          </a:bodyPr>
          <a:lstStyle/>
          <a:p>
            <a:r>
              <a:rPr lang="en-US" dirty="0">
                <a:highlight>
                  <a:srgbClr val="FFFF00"/>
                </a:highlight>
              </a:rPr>
              <a:t>Refers to the ability of an interface to make the user aware of the information it contains with the least amount of effort on the user’s part</a:t>
            </a:r>
            <a:r>
              <a:rPr lang="en-US" dirty="0"/>
              <a:t>. </a:t>
            </a:r>
          </a:p>
          <a:p>
            <a:pPr algn="just"/>
            <a:r>
              <a:rPr lang="en-US" dirty="0"/>
              <a:t>All parts of the interface, whether navigation, input, or output, should provide as much content  awareness as possible.</a:t>
            </a:r>
          </a:p>
          <a:p>
            <a:r>
              <a:rPr lang="en-US" dirty="0"/>
              <a:t>All interfaces should have titles. Menus should show where the user is and, if possible, where the</a:t>
            </a:r>
            <a:br>
              <a:rPr lang="en-US" dirty="0"/>
            </a:br>
            <a:r>
              <a:rPr lang="en-US" dirty="0"/>
              <a:t>user came from to get there.</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140550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Awareness(</a:t>
            </a:r>
            <a:r>
              <a:rPr lang="en-US" b="1" dirty="0" err="1"/>
              <a:t>Cnt’d</a:t>
            </a:r>
            <a:r>
              <a:rPr lang="en-US" b="1" dirty="0"/>
              <a:t>)</a:t>
            </a:r>
            <a:endParaRPr lang="en-US" dirty="0"/>
          </a:p>
        </p:txBody>
      </p:sp>
      <p:sp>
        <p:nvSpPr>
          <p:cNvPr id="3" name="Content Placeholder 2"/>
          <p:cNvSpPr>
            <a:spLocks noGrp="1"/>
          </p:cNvSpPr>
          <p:nvPr>
            <p:ph sz="quarter" idx="13"/>
          </p:nvPr>
        </p:nvSpPr>
        <p:spPr>
          <a:xfrm>
            <a:off x="913773" y="2367092"/>
            <a:ext cx="10651209" cy="4364634"/>
          </a:xfrm>
        </p:spPr>
        <p:txBody>
          <a:bodyPr>
            <a:normAutofit fontScale="92500" lnSpcReduction="20000"/>
          </a:bodyPr>
          <a:lstStyle/>
          <a:p>
            <a:r>
              <a:rPr lang="en-US" dirty="0"/>
              <a:t>Content awareness also applies to the areas within forms and reports. All areas should be clear and well-defined so that it is difficult for the user to become confused about the information in any area. Then users can quickly locate the part of the form or report that is likely to contain the information they need. </a:t>
            </a:r>
          </a:p>
          <a:p>
            <a:r>
              <a:rPr lang="en-US" dirty="0"/>
              <a:t>Sometimes the areas are marked by lines, colors, or headings; </a:t>
            </a:r>
          </a:p>
          <a:p>
            <a:r>
              <a:rPr lang="en-US" dirty="0"/>
              <a:t>Content awareness also applies to the </a:t>
            </a:r>
            <a:r>
              <a:rPr lang="en-US" i="1" dirty="0"/>
              <a:t>fields </a:t>
            </a:r>
            <a:r>
              <a:rPr lang="en-US" dirty="0"/>
              <a:t>within each area. Fields are the individual elements of data that are input or output. </a:t>
            </a:r>
          </a:p>
          <a:p>
            <a:pPr lvl="1"/>
            <a:r>
              <a:rPr lang="en-US" dirty="0"/>
              <a:t>The </a:t>
            </a:r>
            <a:r>
              <a:rPr lang="en-US" i="1" dirty="0"/>
              <a:t>field labels </a:t>
            </a:r>
            <a:r>
              <a:rPr lang="en-US" dirty="0"/>
              <a:t>that identify the fields on the interface should be short and specific—objectives that often conflict. </a:t>
            </a:r>
          </a:p>
          <a:p>
            <a:pPr lvl="1"/>
            <a:r>
              <a:rPr lang="en-US" dirty="0"/>
              <a:t>There should be no uncertainty about the </a:t>
            </a:r>
            <a:r>
              <a:rPr lang="en-US" i="1" dirty="0"/>
              <a:t>format</a:t>
            </a:r>
            <a:r>
              <a:rPr lang="en-US" dirty="0"/>
              <a:t> of information within fields, whether for entry or display. For example, a date of 10/5/15 is different depending on whether you are in the United States (October 5, 2015) or in Canada (May 10, 2015). </a:t>
            </a:r>
          </a:p>
          <a:p>
            <a:pPr lvl="1"/>
            <a:r>
              <a:rPr lang="en-US" dirty="0"/>
              <a:t>Any fields for which there is the possibility of uncertainty or multiple interpretations should provide explicit explanations.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196850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Awareness(</a:t>
            </a:r>
            <a:r>
              <a:rPr lang="en-US" b="1" dirty="0" err="1"/>
              <a:t>Cnt’d</a:t>
            </a:r>
            <a:r>
              <a:rPr lang="en-US" b="1" dirty="0"/>
              <a:t>)</a:t>
            </a:r>
            <a:endParaRPr lang="en-US" dirty="0"/>
          </a:p>
        </p:txBody>
      </p:sp>
      <p:sp>
        <p:nvSpPr>
          <p:cNvPr id="3" name="Content Placeholder 2"/>
          <p:cNvSpPr>
            <a:spLocks noGrp="1"/>
          </p:cNvSpPr>
          <p:nvPr>
            <p:ph sz="quarter" idx="13"/>
          </p:nvPr>
        </p:nvSpPr>
        <p:spPr/>
        <p:txBody>
          <a:bodyPr/>
          <a:lstStyle/>
          <a:p>
            <a:r>
              <a:rPr lang="en-US" dirty="0"/>
              <a:t>Content awareness also applies to the information that a form or report contains.</a:t>
            </a:r>
          </a:p>
          <a:p>
            <a:r>
              <a:rPr lang="en-US" dirty="0"/>
              <a:t> In general, all forms and reports should contain a preparation date (i.e., the date printed or the date completed) so that the age of information is obvious. </a:t>
            </a:r>
          </a:p>
          <a:p>
            <a:r>
              <a:rPr lang="en-US" dirty="0"/>
              <a:t>Likewise, all printed forms and software should provide version numbers so that users, analysts, and programmers can identify outdated materials.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278928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Aesthetics</a:t>
            </a:r>
            <a:endParaRPr lang="en-US" dirty="0"/>
          </a:p>
        </p:txBody>
      </p:sp>
      <p:sp>
        <p:nvSpPr>
          <p:cNvPr id="3" name="Content Placeholder 2"/>
          <p:cNvSpPr>
            <a:spLocks noGrp="1"/>
          </p:cNvSpPr>
          <p:nvPr>
            <p:ph sz="quarter" idx="13"/>
          </p:nvPr>
        </p:nvSpPr>
        <p:spPr/>
        <p:txBody>
          <a:bodyPr>
            <a:normAutofit/>
          </a:bodyPr>
          <a:lstStyle/>
          <a:p>
            <a:r>
              <a:rPr lang="en-US" dirty="0"/>
              <a:t>Refers to designing interfaces that are pleasing to the eye. </a:t>
            </a:r>
          </a:p>
          <a:p>
            <a:r>
              <a:rPr lang="en-US" dirty="0"/>
              <a:t>Interfaces do not have to be works of art, but they do need to be functional and inviting to use. In most cases, less is more, meaning that a </a:t>
            </a:r>
            <a:r>
              <a:rPr lang="en-US" dirty="0">
                <a:highlight>
                  <a:srgbClr val="FFFF00"/>
                </a:highlight>
              </a:rPr>
              <a:t>simple, minimalist design is the best</a:t>
            </a:r>
            <a:r>
              <a:rPr lang="en-US" dirty="0"/>
              <a:t>.</a:t>
            </a:r>
          </a:p>
          <a:p>
            <a:r>
              <a:rPr lang="en-US" dirty="0"/>
              <a:t>Space is usually at a premium on forms and reports, and often there is the temptation to squeeze as much information as possible onto a page or a screen. Unfortunately, this can make a form or report so unpleasant that users do not want to use it. </a:t>
            </a:r>
          </a:p>
          <a:p>
            <a:r>
              <a:rPr lang="en-US" dirty="0"/>
              <a:t>In general, all forms and reports need a minimum amount of </a:t>
            </a:r>
            <a:r>
              <a:rPr lang="en-US" i="1" dirty="0"/>
              <a:t>white space </a:t>
            </a:r>
            <a:r>
              <a:rPr lang="en-US" dirty="0"/>
              <a:t>that is intentionally left blank. </a:t>
            </a:r>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112650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Aesthetics(</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The design of text is equally important. As a general rule, </a:t>
            </a:r>
            <a:r>
              <a:rPr lang="en-US" dirty="0">
                <a:highlight>
                  <a:srgbClr val="FFFF00"/>
                </a:highlight>
              </a:rPr>
              <a:t>all text should be in the same font and about the same size. </a:t>
            </a:r>
          </a:p>
          <a:p>
            <a:pPr lvl="1"/>
            <a:r>
              <a:rPr lang="en-US" dirty="0"/>
              <a:t>Fonts should be no smaller than 8 points, but 10 points is often preferred, particularly if the interface will be used by older people. </a:t>
            </a:r>
          </a:p>
          <a:p>
            <a:r>
              <a:rPr lang="en-US" dirty="0"/>
              <a:t>Changes in font and size are used to indicate changes in the type of information that is presented (e.g., headings, status indicators).</a:t>
            </a:r>
          </a:p>
          <a:p>
            <a:r>
              <a:rPr lang="en-US" dirty="0"/>
              <a:t>In general, </a:t>
            </a:r>
            <a:r>
              <a:rPr lang="en-US" dirty="0">
                <a:solidFill>
                  <a:srgbClr val="FF0000"/>
                </a:solidFill>
              </a:rPr>
              <a:t>italics and underlining </a:t>
            </a:r>
            <a:r>
              <a:rPr lang="en-US" dirty="0"/>
              <a:t>should be avoided because they make text harder to read.</a:t>
            </a:r>
          </a:p>
          <a:p>
            <a:r>
              <a:rPr lang="en-US" dirty="0"/>
              <a:t>Serif fonts (i.e., those having letters with serifs, or tails, such as Times Roman) are the most readable for printed reports, particularly for small letters. </a:t>
            </a:r>
          </a:p>
          <a:p>
            <a:r>
              <a:rPr lang="en-US" dirty="0"/>
              <a:t>Never use all capital letters, except possibly for titles.</a:t>
            </a:r>
          </a:p>
        </p:txBody>
      </p:sp>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250388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Aesthetics(</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Color and patterns should be used carefully and sparingly and only when they serve a purpose.</a:t>
            </a:r>
          </a:p>
          <a:p>
            <a:r>
              <a:rPr lang="en-US" dirty="0"/>
              <a:t>Goal is pleasant readability, not art; color and patterns should be used to strengthen the message, not overwhelm it. </a:t>
            </a:r>
          </a:p>
          <a:p>
            <a:r>
              <a:rPr lang="en-US" dirty="0"/>
              <a:t>Color is best used to separate and categorize items, such as showing the difference between headings and regular text, or to highlight important information. Therefore, colors with high contrast should be used (e.g., black and white). </a:t>
            </a:r>
          </a:p>
          <a:p>
            <a:pPr lvl="1"/>
            <a:r>
              <a:rPr lang="en-US" dirty="0"/>
              <a:t>In general, black text on a white background is the most readable, and blue on red is the least readable. </a:t>
            </a:r>
          </a:p>
          <a:p>
            <a:r>
              <a:rPr lang="en-US" dirty="0"/>
              <a:t>When it comes to the proper use of color, cultural issues come into play.</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spTree>
    <p:extLst>
      <p:ext uri="{BB962C8B-B14F-4D97-AF65-F5344CB8AC3E}">
        <p14:creationId xmlns:p14="http://schemas.microsoft.com/office/powerpoint/2010/main" val="298285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Experience</a:t>
            </a:r>
            <a:endParaRPr lang="en-US"/>
          </a:p>
        </p:txBody>
      </p:sp>
      <p:sp>
        <p:nvSpPr>
          <p:cNvPr id="3" name="Content Placeholder 2"/>
          <p:cNvSpPr>
            <a:spLocks noGrp="1"/>
          </p:cNvSpPr>
          <p:nvPr>
            <p:ph sz="quarter" idx="13"/>
          </p:nvPr>
        </p:nvSpPr>
        <p:spPr/>
        <p:txBody>
          <a:bodyPr>
            <a:normAutofit fontScale="92500" lnSpcReduction="20000"/>
          </a:bodyPr>
          <a:lstStyle/>
          <a:p>
            <a:r>
              <a:rPr lang="en-US" i="1" dirty="0"/>
              <a:t>User experience </a:t>
            </a:r>
            <a:r>
              <a:rPr lang="en-US" dirty="0"/>
              <a:t>can essentially be broken down into two levels: those with experience and</a:t>
            </a:r>
            <a:r>
              <a:rPr lang="fa-IR" dirty="0"/>
              <a:t> </a:t>
            </a:r>
            <a:r>
              <a:rPr lang="en-US" dirty="0"/>
              <a:t>those without. </a:t>
            </a:r>
            <a:endParaRPr lang="fa-IR" dirty="0"/>
          </a:p>
          <a:p>
            <a:r>
              <a:rPr lang="en-US" dirty="0"/>
              <a:t>Interfaces should be designed for both types of users. </a:t>
            </a:r>
            <a:endParaRPr lang="fa-IR" dirty="0"/>
          </a:p>
          <a:p>
            <a:pPr lvl="1"/>
            <a:r>
              <a:rPr lang="en-US" dirty="0">
                <a:highlight>
                  <a:srgbClr val="FFFF00"/>
                </a:highlight>
              </a:rPr>
              <a:t>Novice users usually are</a:t>
            </a:r>
            <a:r>
              <a:rPr lang="fa-IR" dirty="0">
                <a:highlight>
                  <a:srgbClr val="FFFF00"/>
                </a:highlight>
              </a:rPr>
              <a:t> </a:t>
            </a:r>
            <a:r>
              <a:rPr lang="en-US" dirty="0">
                <a:highlight>
                  <a:srgbClr val="FFFF00"/>
                </a:highlight>
              </a:rPr>
              <a:t>most concerned with </a:t>
            </a:r>
            <a:r>
              <a:rPr lang="en-US" i="1" dirty="0">
                <a:highlight>
                  <a:srgbClr val="FFFF00"/>
                </a:highlight>
              </a:rPr>
              <a:t>ease of learning</a:t>
            </a:r>
            <a:r>
              <a:rPr lang="en-US" i="1" dirty="0"/>
              <a:t>—</a:t>
            </a:r>
            <a:r>
              <a:rPr lang="en-US" dirty="0"/>
              <a:t>how quickly they can learn new systems. </a:t>
            </a:r>
            <a:endParaRPr lang="fa-IR" dirty="0"/>
          </a:p>
          <a:p>
            <a:pPr lvl="1"/>
            <a:r>
              <a:rPr lang="en-US" dirty="0">
                <a:highlight>
                  <a:srgbClr val="FFFF00"/>
                </a:highlight>
              </a:rPr>
              <a:t>Expert users are usually most concerned with </a:t>
            </a:r>
            <a:r>
              <a:rPr lang="en-US" i="1" dirty="0">
                <a:highlight>
                  <a:srgbClr val="FFFF00"/>
                </a:highlight>
              </a:rPr>
              <a:t>ease of use</a:t>
            </a:r>
            <a:r>
              <a:rPr lang="en-US" i="1" dirty="0"/>
              <a:t>—</a:t>
            </a:r>
            <a:r>
              <a:rPr lang="en-US" dirty="0"/>
              <a:t>how quickly they can use the system once they have learned how to use it. </a:t>
            </a:r>
          </a:p>
          <a:p>
            <a:pPr algn="just"/>
            <a:r>
              <a:rPr lang="en-US" dirty="0"/>
              <a:t>Often these two are complementary and lead to similar design decisions, but sometimes there are trade-off s. Novices, for example, often prefer menus that show all available system functions, because these promote ease of learning. Experts, on the other hand, sometimes prefer fewer menus organized around the most commonly used functions.</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36439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10 </a:t>
            </a:r>
            <a:br>
              <a:rPr lang="en-US" b="1" dirty="0"/>
            </a:br>
            <a:r>
              <a:rPr lang="en-US" b="1" dirty="0"/>
              <a:t>Human–Computer Interaction</a:t>
            </a:r>
            <a:br>
              <a:rPr lang="en-US" dirty="0"/>
            </a:br>
            <a:r>
              <a:rPr lang="en-US" b="1"/>
              <a:t>Layer Design(I)</a:t>
            </a:r>
            <a:endParaRPr lang="en-US" b="1" dirty="0"/>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Experience(</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pPr algn="just"/>
            <a:r>
              <a:rPr lang="en-US" dirty="0"/>
              <a:t>The balance of quick access to commonly used and well-known functions and guidance</a:t>
            </a:r>
            <a:br>
              <a:rPr lang="en-US" dirty="0"/>
            </a:br>
            <a:r>
              <a:rPr lang="en-US" dirty="0"/>
              <a:t>through new and less-well-known functions is challenging to the interface designer, and this</a:t>
            </a:r>
            <a:br>
              <a:rPr lang="en-US" dirty="0"/>
            </a:br>
            <a:r>
              <a:rPr lang="en-US" dirty="0"/>
              <a:t>balance often requires elegant solutions.</a:t>
            </a:r>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3984344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a:t>
            </a:r>
            <a:endParaRPr lang="en-US" dirty="0"/>
          </a:p>
        </p:txBody>
      </p:sp>
      <p:sp>
        <p:nvSpPr>
          <p:cNvPr id="3" name="Content Placeholder 2"/>
          <p:cNvSpPr>
            <a:spLocks noGrp="1"/>
          </p:cNvSpPr>
          <p:nvPr>
            <p:ph sz="quarter" idx="13"/>
          </p:nvPr>
        </p:nvSpPr>
        <p:spPr/>
        <p:txBody>
          <a:bodyPr>
            <a:normAutofit fontScale="92500" lnSpcReduction="10000"/>
          </a:bodyPr>
          <a:lstStyle/>
          <a:p>
            <a:pPr algn="just"/>
            <a:r>
              <a:rPr lang="en-US" i="1" dirty="0"/>
              <a:t>Consistency </a:t>
            </a:r>
            <a:r>
              <a:rPr lang="en-US" dirty="0"/>
              <a:t>in design is probably the </a:t>
            </a:r>
            <a:r>
              <a:rPr lang="en-US" dirty="0">
                <a:highlight>
                  <a:srgbClr val="FFFF00"/>
                </a:highlight>
              </a:rPr>
              <a:t>single most important factor in making a system simple to use </a:t>
            </a:r>
            <a:r>
              <a:rPr lang="en-US" dirty="0"/>
              <a:t>because it </a:t>
            </a:r>
            <a:r>
              <a:rPr lang="en-US" dirty="0">
                <a:highlight>
                  <a:srgbClr val="FFFF00"/>
                </a:highlight>
              </a:rPr>
              <a:t>enables users to predict what will happen</a:t>
            </a:r>
            <a:r>
              <a:rPr lang="en-US" dirty="0"/>
              <a:t>. When interfaces are consistent, users can interact with one part of the system and then know how to interact with the rest, aside from elements unique to those parts. </a:t>
            </a:r>
          </a:p>
          <a:p>
            <a:pPr algn="just"/>
            <a:r>
              <a:rPr lang="en-US" dirty="0"/>
              <a:t>Ideally, the system should also be consistent with other computer systems in the organization.</a:t>
            </a:r>
          </a:p>
          <a:p>
            <a:pPr algn="just"/>
            <a:r>
              <a:rPr lang="en-US" dirty="0"/>
              <a:t>Consistency occurs at many different levels. Consistency in the </a:t>
            </a:r>
            <a:r>
              <a:rPr lang="en-US" i="1" dirty="0"/>
              <a:t>navigation controls </a:t>
            </a:r>
            <a:r>
              <a:rPr lang="en-US" dirty="0"/>
              <a:t>conveys how actions in the system should be performed. </a:t>
            </a:r>
          </a:p>
          <a:p>
            <a:pPr algn="just"/>
            <a:r>
              <a:rPr lang="en-US" dirty="0"/>
              <a:t>Consistency in terminology is also important. This refers to using the same words for elements on forms and reports.</a:t>
            </a:r>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393157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a:t>
            </a:r>
            <a:r>
              <a:rPr lang="en-US" dirty="0" err="1"/>
              <a:t>Cnt’d</a:t>
            </a:r>
            <a:r>
              <a:rPr lang="en-US" dirty="0"/>
              <a:t>)</a:t>
            </a:r>
          </a:p>
        </p:txBody>
      </p:sp>
      <p:sp>
        <p:nvSpPr>
          <p:cNvPr id="3" name="Content Placeholder 2"/>
          <p:cNvSpPr>
            <a:spLocks noGrp="1"/>
          </p:cNvSpPr>
          <p:nvPr>
            <p:ph sz="quarter" idx="13"/>
          </p:nvPr>
        </p:nvSpPr>
        <p:spPr/>
        <p:txBody>
          <a:bodyPr/>
          <a:lstStyle/>
          <a:p>
            <a:r>
              <a:rPr lang="en-US" dirty="0"/>
              <a:t>Consistency in report and form design is important, although a study suggests that being </a:t>
            </a:r>
            <a:r>
              <a:rPr lang="en-US" i="1" dirty="0"/>
              <a:t>too </a:t>
            </a:r>
            <a:r>
              <a:rPr lang="en-US" dirty="0"/>
              <a:t>consistent can cause problems.</a:t>
            </a:r>
          </a:p>
          <a:p>
            <a:r>
              <a:rPr lang="en-US" dirty="0"/>
              <a:t> When reports and forms are very similar except for very minor changes in titles, users sometimes mistakenly use the wrong form and either enter incorrect data or misinterpret its information. </a:t>
            </a:r>
          </a:p>
          <a:p>
            <a:r>
              <a:rPr lang="en-US" dirty="0"/>
              <a:t>The implication for design is to make the reports and forms similar but give them some distinctive elements (e.g., color, size of titles) that enable users to immediately detect differences.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spTree>
    <p:extLst>
      <p:ext uri="{BB962C8B-B14F-4D97-AF65-F5344CB8AC3E}">
        <p14:creationId xmlns:p14="http://schemas.microsoft.com/office/powerpoint/2010/main" val="217901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Minimizing User Effort</a:t>
            </a:r>
            <a:endParaRPr lang="en-US" dirty="0"/>
          </a:p>
        </p:txBody>
      </p:sp>
      <p:sp>
        <p:nvSpPr>
          <p:cNvPr id="3" name="Content Placeholder 2"/>
          <p:cNvSpPr>
            <a:spLocks noGrp="1"/>
          </p:cNvSpPr>
          <p:nvPr>
            <p:ph sz="quarter" idx="13"/>
          </p:nvPr>
        </p:nvSpPr>
        <p:spPr/>
        <p:txBody>
          <a:bodyPr/>
          <a:lstStyle/>
          <a:p>
            <a:r>
              <a:rPr lang="en-US" dirty="0"/>
              <a:t>Interfaces should be designed to minimize the amount of effort needed to accomplish tasks.</a:t>
            </a:r>
          </a:p>
          <a:p>
            <a:r>
              <a:rPr lang="en-US" dirty="0"/>
              <a:t>This means using the </a:t>
            </a:r>
            <a:r>
              <a:rPr lang="en-US" dirty="0">
                <a:highlight>
                  <a:srgbClr val="FFFF00"/>
                </a:highlight>
              </a:rPr>
              <a:t>fewest possible mouse clicks </a:t>
            </a:r>
            <a:r>
              <a:rPr lang="en-US" dirty="0"/>
              <a:t>or </a:t>
            </a:r>
            <a:r>
              <a:rPr lang="en-US" dirty="0">
                <a:highlight>
                  <a:srgbClr val="FFFF00"/>
                </a:highlight>
              </a:rPr>
              <a:t>keystrokes to move </a:t>
            </a:r>
            <a:r>
              <a:rPr lang="en-US" dirty="0"/>
              <a:t>from one part of the</a:t>
            </a:r>
            <a:br>
              <a:rPr lang="en-US" dirty="0"/>
            </a:br>
            <a:r>
              <a:rPr lang="en-US" dirty="0"/>
              <a:t>system to another. </a:t>
            </a:r>
          </a:p>
          <a:p>
            <a:r>
              <a:rPr lang="en-US" dirty="0"/>
              <a:t>Most interface designers follow the </a:t>
            </a:r>
            <a:r>
              <a:rPr lang="en-US" i="1" dirty="0">
                <a:highlight>
                  <a:srgbClr val="FFFF00"/>
                </a:highlight>
              </a:rPr>
              <a:t>three-clicks rule</a:t>
            </a:r>
            <a:r>
              <a:rPr lang="en-US" i="1" dirty="0"/>
              <a:t>: </a:t>
            </a:r>
            <a:r>
              <a:rPr lang="en-US" dirty="0"/>
              <a:t>Users should be able to go from the start or main menu of a system to the information or action they want in no more than three mouse clicks or three keystrokes. </a:t>
            </a:r>
          </a:p>
        </p:txBody>
      </p:sp>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spTree>
    <p:extLst>
      <p:ext uri="{BB962C8B-B14F-4D97-AF65-F5344CB8AC3E}">
        <p14:creationId xmlns:p14="http://schemas.microsoft.com/office/powerpoint/2010/main" val="366600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Krug’s principles</a:t>
            </a:r>
          </a:p>
        </p:txBody>
      </p:sp>
      <p:sp>
        <p:nvSpPr>
          <p:cNvPr id="3" name="Content Placeholder 2"/>
          <p:cNvSpPr>
            <a:spLocks noGrp="1"/>
          </p:cNvSpPr>
          <p:nvPr>
            <p:ph sz="quarter" idx="13"/>
          </p:nvPr>
        </p:nvSpPr>
        <p:spPr/>
        <p:txBody>
          <a:bodyPr/>
          <a:lstStyle/>
          <a:p>
            <a:r>
              <a:rPr lang="en-US" dirty="0">
                <a:highlight>
                  <a:srgbClr val="FFFF00"/>
                </a:highlight>
              </a:rPr>
              <a:t>Don’t make me think</a:t>
            </a:r>
          </a:p>
          <a:p>
            <a:r>
              <a:rPr lang="en-US" dirty="0">
                <a:highlight>
                  <a:srgbClr val="FFFF00"/>
                </a:highlight>
              </a:rPr>
              <a:t>Minimize user’s efforts</a:t>
            </a:r>
          </a:p>
          <a:p>
            <a:r>
              <a:rPr lang="en-US" dirty="0">
                <a:highlight>
                  <a:srgbClr val="FFFF00"/>
                </a:highlight>
              </a:rPr>
              <a:t>Minimize the number of words on the screen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spTree>
    <p:extLst>
      <p:ext uri="{BB962C8B-B14F-4D97-AF65-F5344CB8AC3E}">
        <p14:creationId xmlns:p14="http://schemas.microsoft.com/office/powerpoint/2010/main" val="325007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Don’t make me think</a:t>
            </a:r>
          </a:p>
        </p:txBody>
      </p:sp>
      <p:sp>
        <p:nvSpPr>
          <p:cNvPr id="3" name="Content Placeholder 2"/>
          <p:cNvSpPr>
            <a:spLocks noGrp="1"/>
          </p:cNvSpPr>
          <p:nvPr>
            <p:ph sz="quarter" idx="13"/>
          </p:nvPr>
        </p:nvSpPr>
        <p:spPr>
          <a:xfrm>
            <a:off x="913774" y="2367092"/>
            <a:ext cx="10363826" cy="4329799"/>
          </a:xfrm>
        </p:spPr>
        <p:txBody>
          <a:bodyPr>
            <a:normAutofit fontScale="85000" lnSpcReduction="20000"/>
          </a:bodyPr>
          <a:lstStyle/>
          <a:p>
            <a:r>
              <a:rPr lang="en-US" dirty="0"/>
              <a:t>First, the user should never have to think about how to navigate the user interface. </a:t>
            </a:r>
          </a:p>
          <a:p>
            <a:r>
              <a:rPr lang="en-US" dirty="0"/>
              <a:t>Any time the user has to stop and figure out how to use the user interface, the creator of the user interface has failed. </a:t>
            </a:r>
          </a:p>
          <a:p>
            <a:r>
              <a:rPr lang="en-US" dirty="0"/>
              <a:t>From a practical perspective, we should study how the user really uses the system. </a:t>
            </a:r>
          </a:p>
          <a:p>
            <a:r>
              <a:rPr lang="en-US" dirty="0"/>
              <a:t>Based on Krug’s observations of users, he found that users do not read Web pages; instead, they tend to scan them. </a:t>
            </a:r>
          </a:p>
          <a:p>
            <a:r>
              <a:rPr lang="en-US" dirty="0"/>
              <a:t>Make it easy for users to identify the different parts of the user interface so that they simply scan the screen to see the section of the interface that is applicable to the problem that they are solving.</a:t>
            </a:r>
          </a:p>
          <a:p>
            <a:r>
              <a:rPr lang="en-US" dirty="0"/>
              <a:t>Given the user’s tendency to simply scan the user interface, Krug suggests that we should consider studying billboards for inspiration. Billboards are designed to be “read” at 70 mph as you drive down the highway. Obviously, the most relevant information must catch your attention for the billboard advertisement to work. </a:t>
            </a:r>
          </a:p>
          <a:p>
            <a:r>
              <a:rPr lang="en-US" dirty="0"/>
              <a:t>He suggests that we should use the set of conventions with which we are familiar. Look for conventions that we can employ to aid the user.</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350096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Minimize user’s efforts</a:t>
            </a:r>
          </a:p>
        </p:txBody>
      </p:sp>
      <p:sp>
        <p:nvSpPr>
          <p:cNvPr id="3" name="Content Placeholder 2"/>
          <p:cNvSpPr>
            <a:spLocks noGrp="1"/>
          </p:cNvSpPr>
          <p:nvPr>
            <p:ph sz="quarter" idx="13"/>
          </p:nvPr>
        </p:nvSpPr>
        <p:spPr/>
        <p:txBody>
          <a:bodyPr>
            <a:normAutofit/>
          </a:bodyPr>
          <a:lstStyle/>
          <a:p>
            <a:r>
              <a:rPr lang="en-US" dirty="0"/>
              <a:t>Important thing is to design the user interface such that the choices (clicks) to be made are unambiguous. </a:t>
            </a:r>
          </a:p>
          <a:p>
            <a:r>
              <a:rPr lang="en-US" dirty="0"/>
              <a:t>Making a lot of obvious choices is a lot quicker and easier than a few vague and ambiguous ones.</a:t>
            </a:r>
          </a:p>
          <a:p>
            <a:pPr algn="just"/>
            <a:r>
              <a:rPr lang="en-US" dirty="0"/>
              <a:t>The goal is to minimize the user’s effort. Simply focus on making it easier for the user to complete the task.</a:t>
            </a:r>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spTree>
    <p:extLst>
      <p:ext uri="{BB962C8B-B14F-4D97-AF65-F5344CB8AC3E}">
        <p14:creationId xmlns:p14="http://schemas.microsoft.com/office/powerpoint/2010/main" val="1708718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Minimize the number of words on the screen</a:t>
            </a:r>
          </a:p>
        </p:txBody>
      </p:sp>
      <p:sp>
        <p:nvSpPr>
          <p:cNvPr id="3" name="Content Placeholder 2"/>
          <p:cNvSpPr>
            <a:spLocks noGrp="1"/>
          </p:cNvSpPr>
          <p:nvPr>
            <p:ph sz="quarter" idx="13"/>
          </p:nvPr>
        </p:nvSpPr>
        <p:spPr/>
        <p:txBody>
          <a:bodyPr/>
          <a:lstStyle/>
          <a:p>
            <a:pPr algn="just"/>
            <a:r>
              <a:rPr lang="en-US" dirty="0"/>
              <a:t>Given that users scan the screen to find for what they are searching, make it easier by not cluttering the screen with lots of noise.</a:t>
            </a:r>
          </a:p>
          <a:p>
            <a:pPr algn="just"/>
            <a:r>
              <a:rPr lang="en-US" dirty="0"/>
              <a:t>He suggests that in the case of Web interfaces, 50 percent to 75 percent of the words can be</a:t>
            </a:r>
            <a:br>
              <a:rPr lang="en-US" dirty="0"/>
            </a:br>
            <a:r>
              <a:rPr lang="en-US" dirty="0"/>
              <a:t>eliminated without losing any information contained on the screen. </a:t>
            </a:r>
          </a:p>
        </p:txBody>
      </p:sp>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4253205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golden rules</a:t>
            </a:r>
          </a:p>
        </p:txBody>
      </p:sp>
      <p:sp>
        <p:nvSpPr>
          <p:cNvPr id="3" name="Content Placeholder 2"/>
          <p:cNvSpPr>
            <a:spLocks noGrp="1"/>
          </p:cNvSpPr>
          <p:nvPr>
            <p:ph sz="quarter" idx="13"/>
          </p:nvPr>
        </p:nvSpPr>
        <p:spPr/>
        <p:txBody>
          <a:bodyPr/>
          <a:lstStyle/>
          <a:p>
            <a:r>
              <a:rPr lang="en-US" dirty="0">
                <a:highlight>
                  <a:srgbClr val="FFFF00"/>
                </a:highlight>
              </a:rPr>
              <a:t>Place the user in control.</a:t>
            </a:r>
          </a:p>
          <a:p>
            <a:r>
              <a:rPr lang="en-US" dirty="0">
                <a:highlight>
                  <a:srgbClr val="FFFF00"/>
                </a:highlight>
              </a:rPr>
              <a:t>Reduce the user’s memory load.</a:t>
            </a:r>
          </a:p>
          <a:p>
            <a:r>
              <a:rPr lang="en-US" dirty="0">
                <a:highlight>
                  <a:srgbClr val="FFFF00"/>
                </a:highlight>
              </a:rPr>
              <a:t>Make the interface consistent</a:t>
            </a:r>
            <a:br>
              <a:rPr lang="en-US" dirty="0">
                <a:highlight>
                  <a:srgbClr val="FFFF00"/>
                </a:highlight>
              </a:rPr>
            </a:br>
            <a:endParaRPr lang="en-US" dirty="0">
              <a:highlight>
                <a:srgbClr val="FFFF00"/>
              </a:highlight>
            </a:endParaRPr>
          </a:p>
        </p:txBody>
      </p:sp>
      <p:sp>
        <p:nvSpPr>
          <p:cNvPr id="4" name="Slide Number Placeholder 3"/>
          <p:cNvSpPr>
            <a:spLocks noGrp="1"/>
          </p:cNvSpPr>
          <p:nvPr>
            <p:ph type="sldNum" sz="quarter" idx="12"/>
          </p:nvPr>
        </p:nvSpPr>
        <p:spPr/>
        <p:txBody>
          <a:bodyPr/>
          <a:lstStyle/>
          <a:p>
            <a:fld id="{744B347F-5038-41A8-84D6-1416E88477ED}" type="slidenum">
              <a:rPr lang="en-US" smtClean="0"/>
              <a:t>28</a:t>
            </a:fld>
            <a:endParaRPr lang="en-US"/>
          </a:p>
        </p:txBody>
      </p:sp>
    </p:spTree>
    <p:extLst>
      <p:ext uri="{BB962C8B-B14F-4D97-AF65-F5344CB8AC3E}">
        <p14:creationId xmlns:p14="http://schemas.microsoft.com/office/powerpoint/2010/main" val="150131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Place the User in Control</a:t>
            </a:r>
          </a:p>
        </p:txBody>
      </p:sp>
      <p:sp>
        <p:nvSpPr>
          <p:cNvPr id="3" name="Content Placeholder 2"/>
          <p:cNvSpPr>
            <a:spLocks noGrp="1"/>
          </p:cNvSpPr>
          <p:nvPr>
            <p:ph sz="quarter" idx="13"/>
          </p:nvPr>
        </p:nvSpPr>
        <p:spPr>
          <a:xfrm>
            <a:off x="913774" y="2367092"/>
            <a:ext cx="10363826" cy="4242714"/>
          </a:xfrm>
        </p:spPr>
        <p:txBody>
          <a:bodyPr>
            <a:normAutofit/>
          </a:bodyPr>
          <a:lstStyle/>
          <a:p>
            <a:r>
              <a:rPr lang="en-US" dirty="0"/>
              <a:t>“What I really would like, is a system that reads my mind. It knows what I want to do before I need to do it and makes it very easy for me to get it done. That’s all, just that.”</a:t>
            </a:r>
          </a:p>
          <a:p>
            <a:r>
              <a:rPr lang="en-US" dirty="0">
                <a:highlight>
                  <a:srgbClr val="FFFF00"/>
                </a:highlight>
              </a:rPr>
              <a:t>She wanted to control the computer, not have the computer control her.</a:t>
            </a:r>
          </a:p>
          <a:p>
            <a:pPr lvl="1"/>
            <a:r>
              <a:rPr lang="en-US" b="1" dirty="0"/>
              <a:t>Define interaction modes in a way that does not force a user into unnecessary or undesired actions</a:t>
            </a:r>
          </a:p>
          <a:p>
            <a:pPr lvl="1"/>
            <a:r>
              <a:rPr lang="en-US" b="1" dirty="0"/>
              <a:t>Provide for flexible interaction</a:t>
            </a:r>
          </a:p>
          <a:p>
            <a:pPr lvl="1"/>
            <a:r>
              <a:rPr lang="en-US" b="1" dirty="0"/>
              <a:t>Allow user interaction to be interruptible and undoable</a:t>
            </a:r>
          </a:p>
          <a:p>
            <a:pPr lvl="1"/>
            <a:r>
              <a:rPr lang="en-US" b="1" dirty="0"/>
              <a:t>Streamline interaction as skill levels advance and allow the interaction to be customized</a:t>
            </a:r>
          </a:p>
          <a:p>
            <a:pPr lvl="1"/>
            <a:r>
              <a:rPr lang="en-US" b="1" dirty="0"/>
              <a:t>Hide technical internals from the casual user</a:t>
            </a:r>
          </a:p>
          <a:p>
            <a:pPr lvl="1"/>
            <a:r>
              <a:rPr lang="en-US" b="1" dirty="0"/>
              <a:t>Design for direct interaction with objects that appear on the screen</a:t>
            </a: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spTree>
    <p:extLst>
      <p:ext uri="{BB962C8B-B14F-4D97-AF65-F5344CB8AC3E}">
        <p14:creationId xmlns:p14="http://schemas.microsoft.com/office/powerpoint/2010/main" val="361701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FF0000"/>
                </a:solidFill>
              </a:rPr>
              <a:t>Analysis </a:t>
            </a:r>
          </a:p>
          <a:p>
            <a:pPr lvl="1">
              <a:buFont typeface="Wingdings" panose="05000000000000000000" pitchFamily="2" charset="2"/>
              <a:buChar char="Ø"/>
            </a:pPr>
            <a:r>
              <a:rPr lang="en-US" dirty="0">
                <a:solidFill>
                  <a:srgbClr val="FF0000"/>
                </a:solidFill>
              </a:rPr>
              <a:t>Functional Modelling</a:t>
            </a:r>
          </a:p>
          <a:p>
            <a:pPr lvl="1">
              <a:buFont typeface="Wingdings" panose="05000000000000000000" pitchFamily="2" charset="2"/>
              <a:buChar char="Ø"/>
            </a:pPr>
            <a:r>
              <a:rPr lang="en-US" dirty="0">
                <a:solidFill>
                  <a:srgbClr val="FF0000"/>
                </a:solidFill>
              </a:rPr>
              <a:t>Structural Modelling</a:t>
            </a:r>
          </a:p>
          <a:p>
            <a:pPr lvl="1">
              <a:buFont typeface="Wingdings" panose="05000000000000000000" pitchFamily="2" charset="2"/>
              <a:buChar char="Ø"/>
            </a:pPr>
            <a:r>
              <a:rPr lang="en-US" dirty="0">
                <a:solidFill>
                  <a:srgbClr val="FF000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44179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Reduce the User’s Memory Load</a:t>
            </a:r>
          </a:p>
        </p:txBody>
      </p:sp>
      <p:sp>
        <p:nvSpPr>
          <p:cNvPr id="3" name="Content Placeholder 2"/>
          <p:cNvSpPr>
            <a:spLocks noGrp="1"/>
          </p:cNvSpPr>
          <p:nvPr>
            <p:ph sz="quarter" idx="13"/>
          </p:nvPr>
        </p:nvSpPr>
        <p:spPr/>
        <p:txBody>
          <a:bodyPr/>
          <a:lstStyle/>
          <a:p>
            <a:r>
              <a:rPr lang="en-US" dirty="0"/>
              <a:t>The more a user has to remember, the more error-prone the interaction will be. Whenever possible, the system should “remember” pertinent information and assist the user with an interaction scenario that assists recall. </a:t>
            </a:r>
          </a:p>
          <a:p>
            <a:pPr lvl="1"/>
            <a:r>
              <a:rPr lang="en-US" b="1" dirty="0"/>
              <a:t>Reduce demand on short-term memory</a:t>
            </a:r>
          </a:p>
          <a:p>
            <a:pPr lvl="1"/>
            <a:r>
              <a:rPr lang="en-US" b="1" dirty="0"/>
              <a:t>Establish meaningful defaults</a:t>
            </a:r>
          </a:p>
          <a:p>
            <a:pPr lvl="1"/>
            <a:r>
              <a:rPr lang="en-US" b="1" dirty="0"/>
              <a:t>Define shortcuts that are intuitive</a:t>
            </a:r>
          </a:p>
          <a:p>
            <a:pPr lvl="1"/>
            <a:r>
              <a:rPr lang="en-US" b="1" dirty="0"/>
              <a:t>The visual layout of the interface should be based on a real-world metaphor</a:t>
            </a:r>
          </a:p>
          <a:p>
            <a:pPr lvl="1"/>
            <a:r>
              <a:rPr lang="en-US" b="1" dirty="0"/>
              <a:t>Disclose information in a progressive fashion</a:t>
            </a: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Tree>
    <p:extLst>
      <p:ext uri="{BB962C8B-B14F-4D97-AF65-F5344CB8AC3E}">
        <p14:creationId xmlns:p14="http://schemas.microsoft.com/office/powerpoint/2010/main" val="1950908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Make the Interface Consistent</a:t>
            </a:r>
          </a:p>
        </p:txBody>
      </p:sp>
      <p:sp>
        <p:nvSpPr>
          <p:cNvPr id="3" name="Content Placeholder 2"/>
          <p:cNvSpPr>
            <a:spLocks noGrp="1"/>
          </p:cNvSpPr>
          <p:nvPr>
            <p:ph sz="quarter" idx="13"/>
          </p:nvPr>
        </p:nvSpPr>
        <p:spPr/>
        <p:txBody>
          <a:bodyPr>
            <a:normAutofit/>
          </a:bodyPr>
          <a:lstStyle/>
          <a:p>
            <a:r>
              <a:rPr lang="en-US" dirty="0"/>
              <a:t>The interface should present and acquire information in a consistent </a:t>
            </a:r>
            <a:r>
              <a:rPr lang="en-US"/>
              <a:t>fashion.</a:t>
            </a: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spTree>
    <p:extLst>
      <p:ext uri="{BB962C8B-B14F-4D97-AF65-F5344CB8AC3E}">
        <p14:creationId xmlns:p14="http://schemas.microsoft.com/office/powerpoint/2010/main" val="3386845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 Design Process</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User interface design is a use-case driven, incremental, and iterative process. </a:t>
            </a:r>
            <a:endParaRPr lang="fa-IR" dirty="0"/>
          </a:p>
          <a:p>
            <a:pPr algn="just"/>
            <a:r>
              <a:rPr lang="en-US" dirty="0"/>
              <a:t>Analysts often</a:t>
            </a:r>
            <a:r>
              <a:rPr lang="fa-IR" dirty="0"/>
              <a:t> </a:t>
            </a:r>
            <a:r>
              <a:rPr lang="en-US" dirty="0"/>
              <a:t>move back and forth between the different parts (navigation, input, and output) of the user interface, rather than proceeding sequentially from one part to another part. Given that the design</a:t>
            </a:r>
            <a:r>
              <a:rPr lang="fa-IR" dirty="0"/>
              <a:t> </a:t>
            </a:r>
            <a:r>
              <a:rPr lang="en-US" dirty="0"/>
              <a:t>process is use case driven, the analysts begin the user interface design process by examining the</a:t>
            </a:r>
            <a:r>
              <a:rPr lang="fa-IR" dirty="0"/>
              <a:t> </a:t>
            </a:r>
            <a:r>
              <a:rPr lang="en-US" i="1" dirty="0"/>
              <a:t>use cases </a:t>
            </a:r>
            <a:r>
              <a:rPr lang="en-US" dirty="0"/>
              <a:t>and their associated </a:t>
            </a:r>
            <a:r>
              <a:rPr lang="en-US" i="1" dirty="0"/>
              <a:t>sequence diagrams</a:t>
            </a:r>
            <a:r>
              <a:rPr lang="fa-IR" i="1" dirty="0"/>
              <a:t>.</a:t>
            </a:r>
            <a:r>
              <a:rPr lang="en-US" dirty="0"/>
              <a:t> Analysts then typically set down with users to develop </a:t>
            </a:r>
            <a:r>
              <a:rPr lang="en-US" i="1" dirty="0"/>
              <a:t>use scenarios </a:t>
            </a:r>
            <a:r>
              <a:rPr lang="en-US" dirty="0"/>
              <a:t>that describe commonly employed patterns of actions the users will perform so that the interface enables users to quickly and smoothly perform these scenarios. </a:t>
            </a:r>
          </a:p>
          <a:p>
            <a:pPr algn="just"/>
            <a:r>
              <a:rPr lang="en-US" dirty="0"/>
              <a:t>Another useful idea when developing a user interface is to have a set of accepted </a:t>
            </a:r>
            <a:r>
              <a:rPr lang="en-US" i="1" dirty="0"/>
              <a:t>interface standards </a:t>
            </a:r>
            <a:r>
              <a:rPr lang="en-US" dirty="0"/>
              <a:t>that can be used across multiple applications. </a:t>
            </a:r>
          </a:p>
          <a:p>
            <a:pPr lvl="1"/>
            <a:r>
              <a:rPr lang="en-US" dirty="0"/>
              <a:t>For example, a standard set of menus, icons, and user interface templates simplify the entire design of the human computer interaction layer. </a:t>
            </a:r>
          </a:p>
        </p:txBody>
      </p:sp>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spTree>
    <p:extLst>
      <p:ext uri="{BB962C8B-B14F-4D97-AF65-F5344CB8AC3E}">
        <p14:creationId xmlns:p14="http://schemas.microsoft.com/office/powerpoint/2010/main" val="134590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Navigation Structure Design</a:t>
            </a:r>
            <a:endParaRPr lang="en-US" dirty="0"/>
          </a:p>
        </p:txBody>
      </p:sp>
      <p:sp>
        <p:nvSpPr>
          <p:cNvPr id="3" name="Content Placeholder 2"/>
          <p:cNvSpPr>
            <a:spLocks noGrp="1"/>
          </p:cNvSpPr>
          <p:nvPr>
            <p:ph sz="quarter" idx="13"/>
          </p:nvPr>
        </p:nvSpPr>
        <p:spPr>
          <a:xfrm>
            <a:off x="913774" y="2367092"/>
            <a:ext cx="10363826" cy="4286257"/>
          </a:xfrm>
        </p:spPr>
        <p:txBody>
          <a:bodyPr>
            <a:normAutofit fontScale="92500" lnSpcReduction="10000"/>
          </a:bodyPr>
          <a:lstStyle/>
          <a:p>
            <a:r>
              <a:rPr lang="en-US" dirty="0"/>
              <a:t>The navigation structure defines the basic components of the interface and how they work together to provide functionality to users. </a:t>
            </a:r>
          </a:p>
          <a:p>
            <a:r>
              <a:rPr lang="en-US" dirty="0"/>
              <a:t>A </a:t>
            </a:r>
            <a:r>
              <a:rPr lang="en-US" i="1" dirty="0"/>
              <a:t>windows navigation diagram (WND)</a:t>
            </a:r>
            <a:r>
              <a:rPr lang="en-US" dirty="0"/>
              <a:t> </a:t>
            </a:r>
            <a:r>
              <a:rPr lang="en-US" dirty="0">
                <a:highlight>
                  <a:srgbClr val="FFFF00"/>
                </a:highlight>
              </a:rPr>
              <a:t>is used to show how all the screens, forms, and reports used by the system are related and how the user moves from one to another</a:t>
            </a:r>
            <a:r>
              <a:rPr lang="en-US" dirty="0"/>
              <a:t>. Most systems have several WNDs, one for each major part of the system.</a:t>
            </a:r>
          </a:p>
          <a:p>
            <a:r>
              <a:rPr lang="en-US" dirty="0"/>
              <a:t>A stereotype is modeled as a text item enclosed within guillemets or angle brackets (&lt;&lt; &gt;&gt;). The stereotype represents the type of user interface component of a box on the diagram. </a:t>
            </a:r>
          </a:p>
          <a:p>
            <a:r>
              <a:rPr lang="en-US" dirty="0"/>
              <a:t>The basic navigation structure of an interface follows the basic structure of the business process itself, as defined in the use cases and behavioral model. </a:t>
            </a:r>
          </a:p>
          <a:p>
            <a:r>
              <a:rPr lang="en-US" dirty="0"/>
              <a:t>The analyst starts with the essential use cases and develops the fundamental flow of control of the system, then they examines the use scenarios to see how well the WND supports them.</a:t>
            </a:r>
          </a:p>
        </p:txBody>
      </p:sp>
      <p:sp>
        <p:nvSpPr>
          <p:cNvPr id="4" name="Slide Number Placeholder 3"/>
          <p:cNvSpPr>
            <a:spLocks noGrp="1"/>
          </p:cNvSpPr>
          <p:nvPr>
            <p:ph type="sldNum" sz="quarter" idx="12"/>
          </p:nvPr>
        </p:nvSpPr>
        <p:spPr/>
        <p:txBody>
          <a:bodyPr/>
          <a:lstStyle/>
          <a:p>
            <a:fld id="{744B347F-5038-41A8-84D6-1416E88477ED}" type="slidenum">
              <a:rPr lang="en-US" smtClean="0"/>
              <a:t>33</a:t>
            </a:fld>
            <a:endParaRPr lang="en-US"/>
          </a:p>
        </p:txBody>
      </p:sp>
    </p:spTree>
    <p:extLst>
      <p:ext uri="{BB962C8B-B14F-4D97-AF65-F5344CB8AC3E}">
        <p14:creationId xmlns:p14="http://schemas.microsoft.com/office/powerpoint/2010/main" val="633691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of WND</a:t>
            </a:r>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34</a:t>
            </a:fld>
            <a:endParaRPr lang="en-US"/>
          </a:p>
        </p:txBody>
      </p:sp>
      <p:pic>
        <p:nvPicPr>
          <p:cNvPr id="5" name="Picture 4"/>
          <p:cNvPicPr>
            <a:picLocks noChangeAspect="1"/>
          </p:cNvPicPr>
          <p:nvPr/>
        </p:nvPicPr>
        <p:blipFill>
          <a:blip r:embed="rId2"/>
          <a:stretch>
            <a:fillRect/>
          </a:stretch>
        </p:blipFill>
        <p:spPr>
          <a:xfrm>
            <a:off x="913774" y="2367092"/>
            <a:ext cx="9144000" cy="4234227"/>
          </a:xfrm>
          <a:prstGeom prst="rect">
            <a:avLst/>
          </a:prstGeom>
        </p:spPr>
      </p:pic>
    </p:spTree>
    <p:extLst>
      <p:ext uri="{BB962C8B-B14F-4D97-AF65-F5344CB8AC3E}">
        <p14:creationId xmlns:p14="http://schemas.microsoft.com/office/powerpoint/2010/main" val="4077961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Design Prototyping</a:t>
            </a:r>
            <a:endParaRPr lang="en-US" dirty="0"/>
          </a:p>
        </p:txBody>
      </p:sp>
      <p:sp>
        <p:nvSpPr>
          <p:cNvPr id="3" name="Content Placeholder 2"/>
          <p:cNvSpPr>
            <a:spLocks noGrp="1"/>
          </p:cNvSpPr>
          <p:nvPr>
            <p:ph sz="quarter" idx="13"/>
          </p:nvPr>
        </p:nvSpPr>
        <p:spPr/>
        <p:txBody>
          <a:bodyPr>
            <a:normAutofit/>
          </a:bodyPr>
          <a:lstStyle/>
          <a:p>
            <a:pPr algn="just"/>
            <a:r>
              <a:rPr lang="en-US" dirty="0"/>
              <a:t>An interface design prototype is a </a:t>
            </a:r>
            <a:r>
              <a:rPr lang="en-US" dirty="0">
                <a:highlight>
                  <a:srgbClr val="FFFF00"/>
                </a:highlight>
              </a:rPr>
              <a:t>mock-up or a simulation of a computer screen, form, or</a:t>
            </a:r>
            <a:br>
              <a:rPr lang="en-US" dirty="0">
                <a:highlight>
                  <a:srgbClr val="FFFF00"/>
                </a:highlight>
              </a:rPr>
            </a:br>
            <a:r>
              <a:rPr lang="en-US" dirty="0">
                <a:highlight>
                  <a:srgbClr val="FFFF00"/>
                </a:highlight>
              </a:rPr>
              <a:t>report. </a:t>
            </a:r>
          </a:p>
          <a:p>
            <a:pPr algn="just"/>
            <a:r>
              <a:rPr lang="en-US" dirty="0"/>
              <a:t>A prototype is prepared for each interface in the system to show the users and the programmers how the system will perform. </a:t>
            </a:r>
          </a:p>
          <a:p>
            <a:r>
              <a:rPr lang="en-US" dirty="0"/>
              <a:t>The most common approaches to interface design prototyping are </a:t>
            </a:r>
          </a:p>
          <a:p>
            <a:pPr lvl="1"/>
            <a:r>
              <a:rPr lang="en-US" dirty="0">
                <a:highlight>
                  <a:srgbClr val="FFFF00"/>
                </a:highlight>
              </a:rPr>
              <a:t>Windows layout diagrams, </a:t>
            </a:r>
          </a:p>
          <a:p>
            <a:pPr lvl="1"/>
            <a:r>
              <a:rPr lang="en-US" dirty="0">
                <a:highlight>
                  <a:srgbClr val="FFFF00"/>
                </a:highlight>
              </a:rPr>
              <a:t>Storyboards, </a:t>
            </a:r>
          </a:p>
          <a:p>
            <a:pPr lvl="1"/>
            <a:r>
              <a:rPr lang="en-US" dirty="0">
                <a:highlight>
                  <a:srgbClr val="FFFF00"/>
                </a:highlight>
              </a:rPr>
              <a:t>User Interface prototypes.</a:t>
            </a:r>
          </a:p>
        </p:txBody>
      </p:sp>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Tree>
    <p:extLst>
      <p:ext uri="{BB962C8B-B14F-4D97-AF65-F5344CB8AC3E}">
        <p14:creationId xmlns:p14="http://schemas.microsoft.com/office/powerpoint/2010/main" val="2656639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Windows Layout Diagram</a:t>
            </a:r>
            <a:endParaRPr lang="en-US" dirty="0"/>
          </a:p>
        </p:txBody>
      </p:sp>
      <p:sp>
        <p:nvSpPr>
          <p:cNvPr id="3" name="Content Placeholder 2"/>
          <p:cNvSpPr>
            <a:spLocks noGrp="1"/>
          </p:cNvSpPr>
          <p:nvPr>
            <p:ph sz="quarter" idx="13"/>
          </p:nvPr>
        </p:nvSpPr>
        <p:spPr/>
        <p:txBody>
          <a:bodyPr>
            <a:normAutofit/>
          </a:bodyPr>
          <a:lstStyle/>
          <a:p>
            <a:pPr algn="just"/>
            <a:r>
              <a:rPr lang="en-US" dirty="0">
                <a:highlight>
                  <a:srgbClr val="FFFF00"/>
                </a:highlight>
              </a:rPr>
              <a:t>A </a:t>
            </a:r>
            <a:r>
              <a:rPr lang="en-US" i="1" dirty="0">
                <a:highlight>
                  <a:srgbClr val="FFFF00"/>
                </a:highlight>
              </a:rPr>
              <a:t>windows layout diagram </a:t>
            </a:r>
            <a:r>
              <a:rPr lang="en-US" dirty="0">
                <a:highlight>
                  <a:srgbClr val="FFFF00"/>
                </a:highlight>
              </a:rPr>
              <a:t>is simply a picture that resembles the actual user interface that the user will gradually receive. </a:t>
            </a:r>
          </a:p>
          <a:p>
            <a:r>
              <a:rPr lang="en-US" dirty="0"/>
              <a:t>Typically, it is created using a tool such as Microsoft’s Visio. Using this type of tool, the designer can quickly drag and drop the user interface components onto the canvas to lay out the design of the user interface. </a:t>
            </a:r>
          </a:p>
          <a:p>
            <a:pPr algn="just"/>
            <a:r>
              <a:rPr lang="en-US" dirty="0"/>
              <a:t>Even though there is no executable capability associated with a windows layout diagram, it does allow the user to quickly get a feel for the look of the user interface that will be delivered.</a:t>
            </a:r>
          </a:p>
        </p:txBody>
      </p:sp>
      <p:sp>
        <p:nvSpPr>
          <p:cNvPr id="4" name="Slide Number Placeholder 3"/>
          <p:cNvSpPr>
            <a:spLocks noGrp="1"/>
          </p:cNvSpPr>
          <p:nvPr>
            <p:ph type="sldNum" sz="quarter" idx="12"/>
          </p:nvPr>
        </p:nvSpPr>
        <p:spPr/>
        <p:txBody>
          <a:bodyPr/>
          <a:lstStyle/>
          <a:p>
            <a:fld id="{744B347F-5038-41A8-84D6-1416E88477ED}" type="slidenum">
              <a:rPr lang="en-US" smtClean="0"/>
              <a:t>36</a:t>
            </a:fld>
            <a:endParaRPr lang="en-US"/>
          </a:p>
        </p:txBody>
      </p:sp>
    </p:spTree>
    <p:extLst>
      <p:ext uri="{BB962C8B-B14F-4D97-AF65-F5344CB8AC3E}">
        <p14:creationId xmlns:p14="http://schemas.microsoft.com/office/powerpoint/2010/main" val="9416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of Windows Layout Diagram</a:t>
            </a:r>
            <a:br>
              <a:rPr lang="en-US"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2382877" y="2340837"/>
            <a:ext cx="7318679" cy="4007711"/>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37</a:t>
            </a:fld>
            <a:endParaRPr lang="en-US"/>
          </a:p>
        </p:txBody>
      </p:sp>
    </p:spTree>
    <p:extLst>
      <p:ext uri="{BB962C8B-B14F-4D97-AF65-F5344CB8AC3E}">
        <p14:creationId xmlns:p14="http://schemas.microsoft.com/office/powerpoint/2010/main" val="7687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Storyboard</a:t>
            </a:r>
            <a:endParaRPr lang="en-US" dirty="0"/>
          </a:p>
        </p:txBody>
      </p:sp>
      <p:sp>
        <p:nvSpPr>
          <p:cNvPr id="3" name="Content Placeholder 2"/>
          <p:cNvSpPr>
            <a:spLocks noGrp="1"/>
          </p:cNvSpPr>
          <p:nvPr>
            <p:ph sz="quarter" idx="13"/>
          </p:nvPr>
        </p:nvSpPr>
        <p:spPr/>
        <p:txBody>
          <a:bodyPr>
            <a:normAutofit/>
          </a:bodyPr>
          <a:lstStyle/>
          <a:p>
            <a:r>
              <a:rPr lang="en-US" dirty="0"/>
              <a:t>At its simplest, an interface design prototype is a paper-based </a:t>
            </a:r>
            <a:r>
              <a:rPr lang="en-US" i="1" dirty="0"/>
              <a:t>storyboard</a:t>
            </a:r>
            <a:r>
              <a:rPr lang="en-US" dirty="0"/>
              <a:t>. </a:t>
            </a:r>
            <a:r>
              <a:rPr lang="en-US" dirty="0">
                <a:highlight>
                  <a:srgbClr val="FFFF00"/>
                </a:highlight>
              </a:rPr>
              <a:t>The storyboard shows hand-drawn pictures of what the screens will look like and how they flow from one screen to another.</a:t>
            </a:r>
          </a:p>
          <a:p>
            <a:r>
              <a:rPr lang="en-US" dirty="0"/>
              <a:t>Storyboards also combine both the navigation information of the windows navigation diagram and to some degree the layout information of the windows layout diagram. </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38</a:t>
            </a:fld>
            <a:endParaRPr lang="en-US"/>
          </a:p>
        </p:txBody>
      </p:sp>
    </p:spTree>
    <p:extLst>
      <p:ext uri="{BB962C8B-B14F-4D97-AF65-F5344CB8AC3E}">
        <p14:creationId xmlns:p14="http://schemas.microsoft.com/office/powerpoint/2010/main" val="1561882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of Storyboard</a:t>
            </a:r>
            <a:br>
              <a:rPr lang="en-US"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2665382" y="2319197"/>
            <a:ext cx="7143271" cy="4425723"/>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39</a:t>
            </a:fld>
            <a:endParaRPr lang="en-US"/>
          </a:p>
        </p:txBody>
      </p:sp>
    </p:spTree>
    <p:extLst>
      <p:ext uri="{BB962C8B-B14F-4D97-AF65-F5344CB8AC3E}">
        <p14:creationId xmlns:p14="http://schemas.microsoft.com/office/powerpoint/2010/main" val="136887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a:t>
            </a:r>
            <a:r>
              <a:rPr lang="en-US" dirty="0">
                <a:solidFill>
                  <a:srgbClr val="00B050"/>
                </a:solidFill>
              </a:rPr>
              <a:t> </a:t>
            </a:r>
          </a:p>
          <a:p>
            <a:pPr lvl="1">
              <a:buFont typeface="Wingdings" panose="05000000000000000000" pitchFamily="2" charset="2"/>
              <a:buChar char="Ø"/>
            </a:pPr>
            <a:r>
              <a:rPr lang="en-US" dirty="0">
                <a:solidFill>
                  <a:srgbClr val="00B05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864535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sample of Combined Windows Navigation and Layout Diagrams</a:t>
            </a:r>
          </a:p>
        </p:txBody>
      </p:sp>
      <p:pic>
        <p:nvPicPr>
          <p:cNvPr id="5" name="Content Placeholder 4"/>
          <p:cNvPicPr>
            <a:picLocks noGrp="1" noChangeAspect="1"/>
          </p:cNvPicPr>
          <p:nvPr>
            <p:ph sz="quarter" idx="13"/>
          </p:nvPr>
        </p:nvPicPr>
        <p:blipFill>
          <a:blip r:embed="rId2"/>
          <a:stretch>
            <a:fillRect/>
          </a:stretch>
        </p:blipFill>
        <p:spPr>
          <a:xfrm>
            <a:off x="2964782" y="2214694"/>
            <a:ext cx="6262436" cy="4427014"/>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40</a:t>
            </a:fld>
            <a:endParaRPr lang="en-US"/>
          </a:p>
        </p:txBody>
      </p:sp>
    </p:spTree>
    <p:extLst>
      <p:ext uri="{BB962C8B-B14F-4D97-AF65-F5344CB8AC3E}">
        <p14:creationId xmlns:p14="http://schemas.microsoft.com/office/powerpoint/2010/main" val="178034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 Prototypes</a:t>
            </a:r>
            <a:endParaRPr lang="en-US" dirty="0"/>
          </a:p>
        </p:txBody>
      </p:sp>
      <p:sp>
        <p:nvSpPr>
          <p:cNvPr id="3" name="Content Placeholder 2"/>
          <p:cNvSpPr>
            <a:spLocks noGrp="1"/>
          </p:cNvSpPr>
          <p:nvPr>
            <p:ph sz="quarter" idx="13"/>
          </p:nvPr>
        </p:nvSpPr>
        <p:spPr>
          <a:xfrm>
            <a:off x="913774" y="2367092"/>
            <a:ext cx="10363826" cy="4085959"/>
          </a:xfrm>
        </p:spPr>
        <p:txBody>
          <a:bodyPr>
            <a:normAutofit fontScale="92500" lnSpcReduction="20000"/>
          </a:bodyPr>
          <a:lstStyle/>
          <a:p>
            <a:pPr algn="just"/>
            <a:r>
              <a:rPr lang="en-US" dirty="0">
                <a:highlight>
                  <a:srgbClr val="FFFF00"/>
                </a:highlight>
              </a:rPr>
              <a:t>Is executable prototypes of the user interface </a:t>
            </a:r>
            <a:r>
              <a:rPr lang="en-US" dirty="0"/>
              <a:t>that would allow the user to be able to interact with the user interface by clicking on buttons and entering pretend data into forms (but because there is no system behind the pages, the data are never processed). </a:t>
            </a:r>
          </a:p>
          <a:p>
            <a:pPr algn="just"/>
            <a:r>
              <a:rPr lang="en-US" dirty="0"/>
              <a:t>The different parts of the user interface are linked together so that as the user clicks on buttons, the requested part of the system appears. These executable prototypes take longer to develop than windows navigation diagrams, windows layout diagrams, and storyboards but have the distinct advantage of </a:t>
            </a:r>
            <a:r>
              <a:rPr lang="en-US" dirty="0">
                <a:highlight>
                  <a:srgbClr val="FFFF00"/>
                </a:highlight>
              </a:rPr>
              <a:t>showing </a:t>
            </a:r>
            <a:r>
              <a:rPr lang="en-US" i="1" dirty="0">
                <a:highlight>
                  <a:srgbClr val="FFFF00"/>
                </a:highlight>
              </a:rPr>
              <a:t>exactly </a:t>
            </a:r>
            <a:r>
              <a:rPr lang="en-US" dirty="0">
                <a:highlight>
                  <a:srgbClr val="FFFF00"/>
                </a:highlight>
              </a:rPr>
              <a:t>what the screens will look like</a:t>
            </a:r>
            <a:r>
              <a:rPr lang="en-US" dirty="0"/>
              <a:t>. </a:t>
            </a:r>
          </a:p>
          <a:p>
            <a:pPr algn="just"/>
            <a:r>
              <a:rPr lang="en-US" dirty="0"/>
              <a:t>The user does not have to guess about the shape or position of the elements on the screen. However, one of the potential issues that can arise when developing user interface prototypes is that the </a:t>
            </a:r>
            <a:r>
              <a:rPr lang="en-US" dirty="0">
                <a:highlight>
                  <a:srgbClr val="FFFF00"/>
                </a:highlight>
              </a:rPr>
              <a:t>user’s expectations of when the systems will be completed can become unrealistic</a:t>
            </a:r>
            <a:r>
              <a:rPr lang="en-US" dirty="0"/>
              <a:t>. To actually connect the prototype up to the problem domain such that the system actually works is not a trivial problem. So, user expectations need to be carefully managed. </a:t>
            </a:r>
          </a:p>
        </p:txBody>
      </p:sp>
      <p:sp>
        <p:nvSpPr>
          <p:cNvPr id="4" name="Slide Number Placeholder 3"/>
          <p:cNvSpPr>
            <a:spLocks noGrp="1"/>
          </p:cNvSpPr>
          <p:nvPr>
            <p:ph type="sldNum" sz="quarter" idx="12"/>
          </p:nvPr>
        </p:nvSpPr>
        <p:spPr/>
        <p:txBody>
          <a:bodyPr/>
          <a:lstStyle/>
          <a:p>
            <a:fld id="{744B347F-5038-41A8-84D6-1416E88477ED}" type="slidenum">
              <a:rPr lang="en-US" smtClean="0"/>
              <a:t>41</a:t>
            </a:fld>
            <a:endParaRPr lang="en-US"/>
          </a:p>
        </p:txBody>
      </p:sp>
    </p:spTree>
    <p:extLst>
      <p:ext uri="{BB962C8B-B14F-4D97-AF65-F5344CB8AC3E}">
        <p14:creationId xmlns:p14="http://schemas.microsoft.com/office/powerpoint/2010/main" val="13345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of User Interface Prototype</a:t>
            </a:r>
          </a:p>
        </p:txBody>
      </p:sp>
      <p:pic>
        <p:nvPicPr>
          <p:cNvPr id="5" name="Content Placeholder 4"/>
          <p:cNvPicPr>
            <a:picLocks noGrp="1" noChangeAspect="1"/>
          </p:cNvPicPr>
          <p:nvPr>
            <p:ph sz="quarter" idx="13"/>
          </p:nvPr>
        </p:nvPicPr>
        <p:blipFill>
          <a:blip r:embed="rId2"/>
          <a:stretch>
            <a:fillRect/>
          </a:stretch>
        </p:blipFill>
        <p:spPr>
          <a:xfrm>
            <a:off x="2725783" y="2082865"/>
            <a:ext cx="7009364" cy="4612536"/>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42</a:t>
            </a:fld>
            <a:endParaRPr lang="en-US"/>
          </a:p>
        </p:txBody>
      </p:sp>
    </p:spTree>
    <p:extLst>
      <p:ext uri="{BB962C8B-B14F-4D97-AF65-F5344CB8AC3E}">
        <p14:creationId xmlns:p14="http://schemas.microsoft.com/office/powerpoint/2010/main" val="2179102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appropriate techniques</a:t>
            </a:r>
          </a:p>
        </p:txBody>
      </p:sp>
      <p:sp>
        <p:nvSpPr>
          <p:cNvPr id="3" name="Content Placeholder 2"/>
          <p:cNvSpPr>
            <a:spLocks noGrp="1"/>
          </p:cNvSpPr>
          <p:nvPr>
            <p:ph sz="quarter" idx="13"/>
          </p:nvPr>
        </p:nvSpPr>
        <p:spPr>
          <a:xfrm>
            <a:off x="913774" y="2367092"/>
            <a:ext cx="10363826" cy="3881308"/>
          </a:xfrm>
        </p:spPr>
        <p:txBody>
          <a:bodyPr>
            <a:normAutofit fontScale="92500" lnSpcReduction="10000"/>
          </a:bodyPr>
          <a:lstStyle/>
          <a:p>
            <a:pPr algn="just"/>
            <a:r>
              <a:rPr lang="en-US" dirty="0"/>
              <a:t>Projects often use a combination of different interface design prototyping techniques for different parts of the system. </a:t>
            </a:r>
          </a:p>
          <a:p>
            <a:pPr algn="just"/>
            <a:r>
              <a:rPr lang="en-US" dirty="0">
                <a:highlight>
                  <a:srgbClr val="FFFF00"/>
                </a:highlight>
              </a:rPr>
              <a:t>Storyboarding</a:t>
            </a:r>
            <a:r>
              <a:rPr lang="en-US" dirty="0"/>
              <a:t> is the </a:t>
            </a:r>
            <a:r>
              <a:rPr lang="en-US" dirty="0">
                <a:highlight>
                  <a:srgbClr val="FFFF00"/>
                </a:highlight>
              </a:rPr>
              <a:t>fastest and least expensive</a:t>
            </a:r>
            <a:r>
              <a:rPr lang="en-US" dirty="0"/>
              <a:t> but provides the </a:t>
            </a:r>
            <a:r>
              <a:rPr lang="en-US" dirty="0">
                <a:highlight>
                  <a:srgbClr val="FFFF00"/>
                </a:highlight>
              </a:rPr>
              <a:t>least amount of detail</a:t>
            </a:r>
            <a:r>
              <a:rPr lang="en-US" dirty="0"/>
              <a:t>. </a:t>
            </a:r>
          </a:p>
          <a:p>
            <a:pPr algn="just"/>
            <a:r>
              <a:rPr lang="en-US" dirty="0">
                <a:highlight>
                  <a:srgbClr val="FFFF00"/>
                </a:highlight>
              </a:rPr>
              <a:t>Windows layout diagrams</a:t>
            </a:r>
            <a:r>
              <a:rPr lang="en-US" dirty="0"/>
              <a:t> provide </a:t>
            </a:r>
            <a:r>
              <a:rPr lang="en-US" dirty="0">
                <a:highlight>
                  <a:srgbClr val="FFFF00"/>
                </a:highlight>
              </a:rPr>
              <a:t>more of a feel that the user will experience</a:t>
            </a:r>
            <a:r>
              <a:rPr lang="en-US" dirty="0"/>
              <a:t>, while remaining fairly </a:t>
            </a:r>
            <a:r>
              <a:rPr lang="en-US" dirty="0">
                <a:highlight>
                  <a:srgbClr val="FFFF00"/>
                </a:highlight>
              </a:rPr>
              <a:t>inexpensive</a:t>
            </a:r>
            <a:r>
              <a:rPr lang="en-US" dirty="0"/>
              <a:t> to develop. </a:t>
            </a:r>
          </a:p>
          <a:p>
            <a:pPr algn="just"/>
            <a:r>
              <a:rPr lang="en-US" dirty="0">
                <a:highlight>
                  <a:srgbClr val="FFFF00"/>
                </a:highlight>
              </a:rPr>
              <a:t>User interface prototypes </a:t>
            </a:r>
            <a:r>
              <a:rPr lang="en-US" dirty="0"/>
              <a:t>are the </a:t>
            </a:r>
            <a:r>
              <a:rPr lang="en-US" dirty="0">
                <a:highlight>
                  <a:srgbClr val="FFFF00"/>
                </a:highlight>
              </a:rPr>
              <a:t>slowest, most expensive</a:t>
            </a:r>
            <a:r>
              <a:rPr lang="en-US" dirty="0"/>
              <a:t>, and </a:t>
            </a:r>
            <a:r>
              <a:rPr lang="en-US" dirty="0">
                <a:highlight>
                  <a:srgbClr val="FFFF00"/>
                </a:highlight>
              </a:rPr>
              <a:t>most detailed approach</a:t>
            </a:r>
            <a:r>
              <a:rPr lang="en-US" dirty="0"/>
              <a:t>. </a:t>
            </a:r>
          </a:p>
          <a:p>
            <a:pPr algn="just"/>
            <a:r>
              <a:rPr lang="en-US" dirty="0">
                <a:highlight>
                  <a:srgbClr val="FFFF00"/>
                </a:highlight>
              </a:rPr>
              <a:t>Storyboarding</a:t>
            </a:r>
            <a:r>
              <a:rPr lang="en-US" dirty="0"/>
              <a:t> is used for parts of the system in which the </a:t>
            </a:r>
            <a:r>
              <a:rPr lang="en-US" dirty="0">
                <a:highlight>
                  <a:srgbClr val="FFFF00"/>
                </a:highlight>
              </a:rPr>
              <a:t>interface is well understood</a:t>
            </a:r>
            <a:r>
              <a:rPr lang="en-US" dirty="0"/>
              <a:t> and when more-expensive prototypes are thought to be unnecessary. However, in most cases it is probably worth the additional cost of developing windows layout diagrams in addition to storyboards. </a:t>
            </a:r>
            <a:r>
              <a:rPr lang="en-US" dirty="0">
                <a:highlight>
                  <a:srgbClr val="FFFF00"/>
                </a:highlight>
              </a:rPr>
              <a:t>User interface prototypes </a:t>
            </a:r>
            <a:r>
              <a:rPr lang="en-US" dirty="0"/>
              <a:t>are used for parts of the system that are </a:t>
            </a:r>
            <a:r>
              <a:rPr lang="en-US" dirty="0">
                <a:highlight>
                  <a:srgbClr val="FFFF00"/>
                </a:highlight>
              </a:rPr>
              <a:t>critical, yet not well understood</a:t>
            </a:r>
            <a:r>
              <a:rPr lang="en-US" dirty="0"/>
              <a:t>.</a:t>
            </a:r>
          </a:p>
        </p:txBody>
      </p:sp>
      <p:sp>
        <p:nvSpPr>
          <p:cNvPr id="4" name="Slide Number Placeholder 3"/>
          <p:cNvSpPr>
            <a:spLocks noGrp="1"/>
          </p:cNvSpPr>
          <p:nvPr>
            <p:ph type="sldNum" sz="quarter" idx="12"/>
          </p:nvPr>
        </p:nvSpPr>
        <p:spPr/>
        <p:txBody>
          <a:bodyPr/>
          <a:lstStyle/>
          <a:p>
            <a:fld id="{744B347F-5038-41A8-84D6-1416E88477ED}" type="slidenum">
              <a:rPr lang="en-US" smtClean="0"/>
              <a:t>43</a:t>
            </a:fld>
            <a:endParaRPr lang="en-US"/>
          </a:p>
        </p:txBody>
      </p:sp>
    </p:spTree>
    <p:extLst>
      <p:ext uri="{BB962C8B-B14F-4D97-AF65-F5344CB8AC3E}">
        <p14:creationId xmlns:p14="http://schemas.microsoft.com/office/powerpoint/2010/main" val="586944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Evaluation</a:t>
            </a:r>
            <a:endParaRPr lang="en-US" dirty="0"/>
          </a:p>
        </p:txBody>
      </p:sp>
      <p:sp>
        <p:nvSpPr>
          <p:cNvPr id="3" name="Content Placeholder 2"/>
          <p:cNvSpPr>
            <a:spLocks noGrp="1"/>
          </p:cNvSpPr>
          <p:nvPr>
            <p:ph sz="quarter" idx="13"/>
          </p:nvPr>
        </p:nvSpPr>
        <p:spPr/>
        <p:txBody>
          <a:bodyPr>
            <a:normAutofit fontScale="92500"/>
          </a:bodyPr>
          <a:lstStyle/>
          <a:p>
            <a:pPr algn="just"/>
            <a:r>
              <a:rPr lang="en-US" dirty="0"/>
              <a:t>The objective of interface evaluation is to understand how to improve the interface design before the system is complete. Most interface designers intentionally or unintentionally design an interface that meets their personal preferences, which might or might not match the </a:t>
            </a:r>
            <a:r>
              <a:rPr lang="en-US" dirty="0">
                <a:solidFill>
                  <a:srgbClr val="00B050"/>
                </a:solidFill>
              </a:rPr>
              <a:t>preferences of the users</a:t>
            </a:r>
            <a:r>
              <a:rPr lang="en-US" dirty="0"/>
              <a:t>. The key message, therefore, is to have as many people as possible evaluate the interface, and the more users the better. </a:t>
            </a:r>
          </a:p>
          <a:p>
            <a:pPr algn="just"/>
            <a:r>
              <a:rPr lang="en-US" dirty="0"/>
              <a:t>Many organizations save interface evaluation for the very last step in the systems development before the system is installed. Ideally, however, interface evaluation </a:t>
            </a:r>
            <a:r>
              <a:rPr lang="en-US" dirty="0">
                <a:highlight>
                  <a:srgbClr val="FFFF00"/>
                </a:highlight>
              </a:rPr>
              <a:t>should be performed while the system is being designed—before it is built—</a:t>
            </a:r>
            <a:r>
              <a:rPr lang="en-US" dirty="0"/>
              <a:t>so that any major design problems can be identified and corrected before the time and cost of programming have been spent on a weak design. </a:t>
            </a:r>
          </a:p>
        </p:txBody>
      </p:sp>
      <p:sp>
        <p:nvSpPr>
          <p:cNvPr id="4" name="Slide Number Placeholder 3"/>
          <p:cNvSpPr>
            <a:spLocks noGrp="1"/>
          </p:cNvSpPr>
          <p:nvPr>
            <p:ph type="sldNum" sz="quarter" idx="12"/>
          </p:nvPr>
        </p:nvSpPr>
        <p:spPr/>
        <p:txBody>
          <a:bodyPr/>
          <a:lstStyle/>
          <a:p>
            <a:fld id="{744B347F-5038-41A8-84D6-1416E88477ED}" type="slidenum">
              <a:rPr lang="en-US" smtClean="0"/>
              <a:t>44</a:t>
            </a:fld>
            <a:endParaRPr lang="en-US"/>
          </a:p>
        </p:txBody>
      </p:sp>
    </p:spTree>
    <p:extLst>
      <p:ext uri="{BB962C8B-B14F-4D97-AF65-F5344CB8AC3E}">
        <p14:creationId xmlns:p14="http://schemas.microsoft.com/office/powerpoint/2010/main" val="3033719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Evaluation(</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051125"/>
          </a:xfrm>
        </p:spPr>
        <p:txBody>
          <a:bodyPr>
            <a:normAutofit/>
          </a:bodyPr>
          <a:lstStyle/>
          <a:p>
            <a:pPr algn="just"/>
            <a:r>
              <a:rPr lang="en-US" dirty="0"/>
              <a:t>It is not uncommon for the system to undergo one or two major changes after the users see the first interface design prototype because they identify problems that are overlooked by the project team. As with interface design prototyping, interface evaluation can take many different forms, each with different costs and different amounts of detail. </a:t>
            </a:r>
          </a:p>
          <a:p>
            <a:r>
              <a:rPr lang="en-US" dirty="0"/>
              <a:t>Four common approaches are </a:t>
            </a:r>
          </a:p>
          <a:p>
            <a:pPr lvl="1"/>
            <a:r>
              <a:rPr lang="en-US" dirty="0">
                <a:highlight>
                  <a:srgbClr val="FFFF00"/>
                </a:highlight>
              </a:rPr>
              <a:t>Heuristic evaluation, </a:t>
            </a:r>
          </a:p>
          <a:p>
            <a:pPr lvl="1"/>
            <a:r>
              <a:rPr lang="en-US" dirty="0">
                <a:highlight>
                  <a:srgbClr val="FFFF00"/>
                </a:highlight>
              </a:rPr>
              <a:t>Walkthrough evaluation, </a:t>
            </a:r>
          </a:p>
          <a:p>
            <a:pPr lvl="1"/>
            <a:r>
              <a:rPr lang="en-US" dirty="0">
                <a:highlight>
                  <a:srgbClr val="FFFF00"/>
                </a:highlight>
              </a:rPr>
              <a:t>Interactive evaluation, </a:t>
            </a:r>
          </a:p>
          <a:p>
            <a:pPr lvl="1"/>
            <a:r>
              <a:rPr lang="en-US" dirty="0">
                <a:highlight>
                  <a:srgbClr val="FFFF00"/>
                </a:highlight>
              </a:rPr>
              <a:t>Formal usability testing</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45</a:t>
            </a:fld>
            <a:endParaRPr lang="en-US"/>
          </a:p>
        </p:txBody>
      </p:sp>
    </p:spTree>
    <p:extLst>
      <p:ext uri="{BB962C8B-B14F-4D97-AF65-F5344CB8AC3E}">
        <p14:creationId xmlns:p14="http://schemas.microsoft.com/office/powerpoint/2010/main" val="97117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Heuristic Evaluation</a:t>
            </a:r>
            <a:endParaRPr lang="en-US" dirty="0"/>
          </a:p>
        </p:txBody>
      </p:sp>
      <p:sp>
        <p:nvSpPr>
          <p:cNvPr id="3" name="Content Placeholder 2"/>
          <p:cNvSpPr>
            <a:spLocks noGrp="1"/>
          </p:cNvSpPr>
          <p:nvPr>
            <p:ph sz="quarter" idx="13"/>
          </p:nvPr>
        </p:nvSpPr>
        <p:spPr/>
        <p:txBody>
          <a:bodyPr>
            <a:normAutofit/>
          </a:bodyPr>
          <a:lstStyle/>
          <a:p>
            <a:r>
              <a:rPr lang="en-US" dirty="0"/>
              <a:t>A </a:t>
            </a:r>
            <a:r>
              <a:rPr lang="en-US" i="1" dirty="0"/>
              <a:t>heuristic evaluation </a:t>
            </a:r>
            <a:r>
              <a:rPr lang="en-US" dirty="0"/>
              <a:t>examines the interface by </a:t>
            </a:r>
            <a:r>
              <a:rPr lang="en-US" dirty="0">
                <a:highlight>
                  <a:srgbClr val="FFFF00"/>
                </a:highlight>
              </a:rPr>
              <a:t>comparing it to a set of heuristics or principles for interface design</a:t>
            </a:r>
            <a:r>
              <a:rPr lang="en-US" dirty="0"/>
              <a:t>. The project team develops a checklist of interface design principles.</a:t>
            </a:r>
          </a:p>
          <a:p>
            <a:r>
              <a:rPr lang="en-US" dirty="0"/>
              <a:t>At least three members of the project team then individually work through the interface design prototype, examining every interface to ensure that it satisfies each design principle on a formal</a:t>
            </a:r>
            <a:br>
              <a:rPr lang="en-US" dirty="0"/>
            </a:br>
            <a:r>
              <a:rPr lang="en-US" dirty="0"/>
              <a:t>checklist. After each has gone through the prototype separately, they meet as a team to discuss</a:t>
            </a:r>
            <a:br>
              <a:rPr lang="en-US" dirty="0"/>
            </a:br>
            <a:r>
              <a:rPr lang="en-US" dirty="0"/>
              <a:t>their evaluations and identify specific improvements that are required.</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46</a:t>
            </a:fld>
            <a:endParaRPr lang="en-US"/>
          </a:p>
        </p:txBody>
      </p:sp>
    </p:spTree>
    <p:extLst>
      <p:ext uri="{BB962C8B-B14F-4D97-AF65-F5344CB8AC3E}">
        <p14:creationId xmlns:p14="http://schemas.microsoft.com/office/powerpoint/2010/main" val="2651613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Walkthrough Evaluation</a:t>
            </a:r>
            <a:endParaRPr lang="en-US" dirty="0"/>
          </a:p>
        </p:txBody>
      </p:sp>
      <p:sp>
        <p:nvSpPr>
          <p:cNvPr id="3" name="Content Placeholder 2"/>
          <p:cNvSpPr>
            <a:spLocks noGrp="1"/>
          </p:cNvSpPr>
          <p:nvPr>
            <p:ph sz="quarter" idx="13"/>
          </p:nvPr>
        </p:nvSpPr>
        <p:spPr/>
        <p:txBody>
          <a:bodyPr>
            <a:normAutofit/>
          </a:bodyPr>
          <a:lstStyle/>
          <a:p>
            <a:r>
              <a:rPr lang="en-US" dirty="0"/>
              <a:t>An interface design </a:t>
            </a:r>
            <a:r>
              <a:rPr lang="en-US" i="1" dirty="0"/>
              <a:t>walkthrough evaluation </a:t>
            </a:r>
            <a:r>
              <a:rPr lang="en-US" dirty="0"/>
              <a:t>is a meeting conducted with the users who ultimately have to operate the system. </a:t>
            </a:r>
          </a:p>
          <a:p>
            <a:r>
              <a:rPr lang="en-US" dirty="0">
                <a:highlight>
                  <a:srgbClr val="FFFF00"/>
                </a:highlight>
              </a:rPr>
              <a:t>The project team presents the prototype to the users and walks them through the various parts of the interface</a:t>
            </a:r>
            <a:r>
              <a:rPr lang="en-US" dirty="0"/>
              <a:t>. </a:t>
            </a:r>
            <a:r>
              <a:rPr lang="en-US" dirty="0">
                <a:highlight>
                  <a:srgbClr val="FFFF00"/>
                </a:highlight>
              </a:rPr>
              <a:t>The project team shows the storyboard and windows layout diagrams or actually demonstrates the user interface prototype and explains how the interface will be used.</a:t>
            </a:r>
            <a:r>
              <a:rPr lang="en-US" dirty="0"/>
              <a:t> The users identify improvements to each of the interfaces that are presented.</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47</a:t>
            </a:fld>
            <a:endParaRPr lang="en-US"/>
          </a:p>
        </p:txBody>
      </p:sp>
    </p:spTree>
    <p:extLst>
      <p:ext uri="{BB962C8B-B14F-4D97-AF65-F5344CB8AC3E}">
        <p14:creationId xmlns:p14="http://schemas.microsoft.com/office/powerpoint/2010/main" val="194795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Evaluation</a:t>
            </a:r>
            <a:endParaRPr lang="en-US" dirty="0"/>
          </a:p>
        </p:txBody>
      </p:sp>
      <p:sp>
        <p:nvSpPr>
          <p:cNvPr id="3" name="Content Placeholder 2"/>
          <p:cNvSpPr>
            <a:spLocks noGrp="1"/>
          </p:cNvSpPr>
          <p:nvPr>
            <p:ph sz="quarter" idx="13"/>
          </p:nvPr>
        </p:nvSpPr>
        <p:spPr/>
        <p:txBody>
          <a:bodyPr>
            <a:normAutofit fontScale="92500"/>
          </a:bodyPr>
          <a:lstStyle/>
          <a:p>
            <a:pPr algn="just"/>
            <a:r>
              <a:rPr lang="en-US" dirty="0"/>
              <a:t>With an </a:t>
            </a:r>
            <a:r>
              <a:rPr lang="en-US" i="1" dirty="0"/>
              <a:t>interactive evaluation, </a:t>
            </a:r>
            <a:r>
              <a:rPr lang="en-US" dirty="0"/>
              <a:t>the </a:t>
            </a:r>
            <a:r>
              <a:rPr lang="en-US" dirty="0">
                <a:highlight>
                  <a:srgbClr val="FFFF00"/>
                </a:highlight>
              </a:rPr>
              <a:t>users themselves actually work with the user interface prototype in a one-person session with member(s) of the project team</a:t>
            </a:r>
            <a:r>
              <a:rPr lang="en-US" dirty="0"/>
              <a:t>. As the user works with the prototype, he or</a:t>
            </a:r>
            <a:br>
              <a:rPr lang="en-US" dirty="0"/>
            </a:br>
            <a:r>
              <a:rPr lang="en-US" dirty="0"/>
              <a:t>she tells the project team member(s) what he or she likes and doesn’t like and what additional</a:t>
            </a:r>
            <a:br>
              <a:rPr lang="en-US" dirty="0"/>
            </a:br>
            <a:r>
              <a:rPr lang="en-US" dirty="0"/>
              <a:t>information or functionality is needed. </a:t>
            </a:r>
          </a:p>
          <a:p>
            <a:pPr algn="just"/>
            <a:r>
              <a:rPr lang="en-US" dirty="0"/>
              <a:t>As the user interacts with the prototype, team member(s) records the cases when he or she appears to be unsure of what to do, makes mistakes, or misinterprets the meaning of an interface component. If the pattern of uncertainty, mistakes, or misinterpretations reoccurs across several of the users participating in the evaluation, it is a clear indication that those parts of the interface need improvement.</a:t>
            </a:r>
          </a:p>
        </p:txBody>
      </p:sp>
      <p:sp>
        <p:nvSpPr>
          <p:cNvPr id="4" name="Slide Number Placeholder 3"/>
          <p:cNvSpPr>
            <a:spLocks noGrp="1"/>
          </p:cNvSpPr>
          <p:nvPr>
            <p:ph type="sldNum" sz="quarter" idx="12"/>
          </p:nvPr>
        </p:nvSpPr>
        <p:spPr/>
        <p:txBody>
          <a:bodyPr/>
          <a:lstStyle/>
          <a:p>
            <a:fld id="{744B347F-5038-41A8-84D6-1416E88477ED}" type="slidenum">
              <a:rPr lang="en-US" smtClean="0"/>
              <a:t>48</a:t>
            </a:fld>
            <a:endParaRPr lang="en-US"/>
          </a:p>
        </p:txBody>
      </p:sp>
    </p:spTree>
    <p:extLst>
      <p:ext uri="{BB962C8B-B14F-4D97-AF65-F5344CB8AC3E}">
        <p14:creationId xmlns:p14="http://schemas.microsoft.com/office/powerpoint/2010/main" val="2617380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Usability Testing</a:t>
            </a:r>
            <a:endParaRPr lang="en-US" dirty="0"/>
          </a:p>
        </p:txBody>
      </p:sp>
      <p:sp>
        <p:nvSpPr>
          <p:cNvPr id="3" name="Content Placeholder 2"/>
          <p:cNvSpPr>
            <a:spLocks noGrp="1"/>
          </p:cNvSpPr>
          <p:nvPr>
            <p:ph sz="quarter" idx="13"/>
          </p:nvPr>
        </p:nvSpPr>
        <p:spPr>
          <a:xfrm>
            <a:off x="913774" y="2367092"/>
            <a:ext cx="10363826" cy="4016291"/>
          </a:xfrm>
        </p:spPr>
        <p:txBody>
          <a:bodyPr>
            <a:normAutofit fontScale="77500" lnSpcReduction="20000"/>
          </a:bodyPr>
          <a:lstStyle/>
          <a:p>
            <a:pPr algn="just"/>
            <a:r>
              <a:rPr lang="en-US" dirty="0"/>
              <a:t>Formal </a:t>
            </a:r>
            <a:r>
              <a:rPr lang="en-US" i="1" dirty="0"/>
              <a:t>usability testing </a:t>
            </a:r>
            <a:r>
              <a:rPr lang="en-US" dirty="0"/>
              <a:t>is commonly done with commercial software products and products developed by large organizations that will be widely used through the organization. </a:t>
            </a:r>
          </a:p>
          <a:p>
            <a:pPr algn="just"/>
            <a:r>
              <a:rPr lang="en-US" dirty="0"/>
              <a:t>As with interactive evaluation, usability testing is done in </a:t>
            </a:r>
            <a:r>
              <a:rPr lang="en-US" dirty="0">
                <a:highlight>
                  <a:srgbClr val="FFFF00"/>
                </a:highlight>
              </a:rPr>
              <a:t>one-person sessions in which a user works directly with the software</a:t>
            </a:r>
            <a:r>
              <a:rPr lang="en-US" dirty="0"/>
              <a:t>. However, it is typically done in a special lab equipped with video cameras and special software that records every keystroke and mouse operation so that they can be replayed to understand exactly what the user did. </a:t>
            </a:r>
            <a:r>
              <a:rPr lang="en-US" dirty="0">
                <a:highlight>
                  <a:srgbClr val="FFFF00"/>
                </a:highlight>
              </a:rPr>
              <a:t>The user is given a specific set of tasks to accomplish (usually the use scenarios), and after some initial instructions, the project team’s members are not permitted to interact with the user to provide assistance</a:t>
            </a:r>
            <a:r>
              <a:rPr lang="en-US" dirty="0"/>
              <a:t>. </a:t>
            </a:r>
            <a:r>
              <a:rPr lang="en-US" dirty="0">
                <a:highlight>
                  <a:srgbClr val="FFFF00"/>
                </a:highlight>
              </a:rPr>
              <a:t>The user must work with the software without help, which can be hard on the users if they become confused with the system. </a:t>
            </a:r>
          </a:p>
          <a:p>
            <a:pPr algn="just"/>
            <a:r>
              <a:rPr lang="en-US" dirty="0"/>
              <a:t>It is critical that users understand that the goal is to test the interface, not their abilities, and if they are unable to complete the task, the interface—not the user—has failed the test.</a:t>
            </a:r>
          </a:p>
          <a:p>
            <a:pPr algn="just"/>
            <a:r>
              <a:rPr lang="en-US" dirty="0"/>
              <a:t>Formal usability testing is </a:t>
            </a:r>
            <a:r>
              <a:rPr lang="en-US" dirty="0">
                <a:highlight>
                  <a:srgbClr val="FFFF00"/>
                </a:highlight>
              </a:rPr>
              <a:t>very expensive</a:t>
            </a:r>
            <a:r>
              <a:rPr lang="en-US" dirty="0"/>
              <a:t>, because each one-user session can take one to two days to analyze depending on the volume of detail collected in the computer logs and videos. Sessions typically last one to two hours. Most usability testing involves five to ten users, because if there are fewer than five users, the results depend too much on the specific individual users who participated, and more than ten users are often too expensive to justify.</a:t>
            </a:r>
          </a:p>
        </p:txBody>
      </p:sp>
      <p:sp>
        <p:nvSpPr>
          <p:cNvPr id="4" name="Slide Number Placeholder 3"/>
          <p:cNvSpPr>
            <a:spLocks noGrp="1"/>
          </p:cNvSpPr>
          <p:nvPr>
            <p:ph type="sldNum" sz="quarter" idx="12"/>
          </p:nvPr>
        </p:nvSpPr>
        <p:spPr/>
        <p:txBody>
          <a:bodyPr/>
          <a:lstStyle/>
          <a:p>
            <a:fld id="{744B347F-5038-41A8-84D6-1416E88477ED}" type="slidenum">
              <a:rPr lang="en-US" smtClean="0"/>
              <a:t>49</a:t>
            </a:fld>
            <a:endParaRPr lang="en-US"/>
          </a:p>
        </p:txBody>
      </p:sp>
    </p:spTree>
    <p:extLst>
      <p:ext uri="{BB962C8B-B14F-4D97-AF65-F5344CB8AC3E}">
        <p14:creationId xmlns:p14="http://schemas.microsoft.com/office/powerpoint/2010/main" val="372857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p:txBody>
          <a:bodyPr>
            <a:normAutofit/>
          </a:bodyPr>
          <a:lstStyle/>
          <a:p>
            <a:pPr algn="just"/>
            <a:r>
              <a:rPr lang="en-US" dirty="0"/>
              <a:t>A</a:t>
            </a:r>
            <a:r>
              <a:rPr lang="en-US" b="1" dirty="0"/>
              <a:t> </a:t>
            </a:r>
            <a:r>
              <a:rPr lang="en-US" dirty="0"/>
              <a:t>user interface is the part of the system with which the users interact. </a:t>
            </a:r>
          </a:p>
          <a:p>
            <a:pPr algn="just"/>
            <a:r>
              <a:rPr lang="en-US" b="1" dirty="0">
                <a:solidFill>
                  <a:srgbClr val="00B050"/>
                </a:solidFill>
              </a:rPr>
              <a:t>From the user’s point of view, the user interface is the system. </a:t>
            </a:r>
          </a:p>
          <a:p>
            <a:pPr algn="just"/>
            <a:r>
              <a:rPr lang="en-US" dirty="0"/>
              <a:t>It includes the screen displays that provide navigation through the system, the screens and forms that capture data, and the reports that the system produces (whether on paper, on the screen, or via some other medium). </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3962379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50</a:t>
            </a:fld>
            <a:endParaRPr lang="en-US"/>
          </a:p>
        </p:txBody>
      </p:sp>
    </p:spTree>
    <p:extLst>
      <p:ext uri="{BB962C8B-B14F-4D97-AF65-F5344CB8AC3E}">
        <p14:creationId xmlns:p14="http://schemas.microsoft.com/office/powerpoint/2010/main" val="98583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dirty="0" err="1"/>
              <a:t>Cnt’d</a:t>
            </a:r>
            <a:r>
              <a:rPr lang="en-US" dirty="0"/>
              <a:t>)</a:t>
            </a:r>
          </a:p>
        </p:txBody>
      </p:sp>
      <p:sp>
        <p:nvSpPr>
          <p:cNvPr id="3" name="Content Placeholder 2"/>
          <p:cNvSpPr>
            <a:spLocks noGrp="1"/>
          </p:cNvSpPr>
          <p:nvPr>
            <p:ph sz="quarter" idx="13"/>
          </p:nvPr>
        </p:nvSpPr>
        <p:spPr>
          <a:xfrm>
            <a:off x="913774" y="2367092"/>
            <a:ext cx="10363826" cy="4329799"/>
          </a:xfrm>
        </p:spPr>
        <p:txBody>
          <a:bodyPr>
            <a:normAutofit/>
          </a:bodyPr>
          <a:lstStyle/>
          <a:p>
            <a:r>
              <a:rPr lang="en-US" dirty="0"/>
              <a:t>Interface design is the process of defining how a system will </a:t>
            </a:r>
            <a:r>
              <a:rPr lang="en-US" dirty="0">
                <a:highlight>
                  <a:srgbClr val="FFFF00"/>
                </a:highlight>
              </a:rPr>
              <a:t>interact with external entities </a:t>
            </a:r>
            <a:r>
              <a:rPr lang="en-US" dirty="0"/>
              <a:t>(e.g.,</a:t>
            </a:r>
            <a:br>
              <a:rPr lang="en-US" dirty="0"/>
            </a:br>
            <a:r>
              <a:rPr lang="en-US" dirty="0"/>
              <a:t>customers, suppliers, other systems). </a:t>
            </a:r>
          </a:p>
          <a:p>
            <a:pPr algn="just"/>
            <a:r>
              <a:rPr lang="en-US" dirty="0"/>
              <a:t>Focus on the design of </a:t>
            </a:r>
            <a:r>
              <a:rPr lang="en-US" i="1" dirty="0"/>
              <a:t>user interfaces</a:t>
            </a:r>
            <a:r>
              <a:rPr lang="en-US" dirty="0"/>
              <a:t>, but it is also important to remember that there are sometimes </a:t>
            </a:r>
            <a:r>
              <a:rPr lang="en-US" i="1" dirty="0"/>
              <a:t>system interfaces</a:t>
            </a:r>
            <a:r>
              <a:rPr lang="en-US" dirty="0"/>
              <a:t>, which exchange information with other systems. </a:t>
            </a:r>
          </a:p>
          <a:p>
            <a:pPr lvl="1"/>
            <a:r>
              <a:rPr lang="en-US" dirty="0"/>
              <a:t>System interfaces are typically designed as part of a systems integration effort. They are defined in general terms as part of the physical architecture and data management layers. </a:t>
            </a:r>
          </a:p>
          <a:p>
            <a:pPr algn="just"/>
            <a:r>
              <a:rPr lang="en-US" dirty="0"/>
              <a:t>The human–computer interaction layer defines the way in which the users interact with the system and the nature of the inputs and outputs that the system accepts and produces.</a:t>
            </a:r>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524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92500" lnSpcReduction="10000"/>
          </a:bodyPr>
          <a:lstStyle/>
          <a:p>
            <a:pPr marL="0" indent="0" algn="ctr">
              <a:buNone/>
            </a:pPr>
            <a:r>
              <a:rPr lang="en-US" sz="3000" b="1" dirty="0"/>
              <a:t>From the user’s point of view, the user interface on the human–computer interaction layer is the system. </a:t>
            </a:r>
          </a:p>
          <a:p>
            <a:pPr algn="just"/>
            <a:endParaRPr lang="en-US" dirty="0"/>
          </a:p>
          <a:p>
            <a:pPr algn="just"/>
            <a:r>
              <a:rPr lang="en-US" dirty="0"/>
              <a:t>Users do not really care about how the problem domain objects are stored. But, they do care about how they can use the system to support them in their activities. </a:t>
            </a:r>
          </a:p>
          <a:p>
            <a:pPr algn="just"/>
            <a:r>
              <a:rPr lang="en-US" dirty="0"/>
              <a:t>Based on our layered based design approach, the user interface of the </a:t>
            </a:r>
            <a:r>
              <a:rPr lang="en-US" dirty="0">
                <a:highlight>
                  <a:srgbClr val="FFFF00"/>
                </a:highlight>
              </a:rPr>
              <a:t>human–computer interaction layer</a:t>
            </a:r>
            <a:r>
              <a:rPr lang="en-US" dirty="0"/>
              <a:t> is </a:t>
            </a:r>
            <a:r>
              <a:rPr lang="en-US" dirty="0">
                <a:highlight>
                  <a:srgbClr val="008080"/>
                </a:highlight>
              </a:rPr>
              <a:t>independent</a:t>
            </a:r>
            <a:r>
              <a:rPr lang="en-US" dirty="0"/>
              <a:t> of the </a:t>
            </a:r>
            <a:r>
              <a:rPr lang="en-US" dirty="0">
                <a:highlight>
                  <a:srgbClr val="FFFF00"/>
                </a:highlight>
              </a:rPr>
              <a:t>data management layer</a:t>
            </a:r>
            <a:r>
              <a:rPr lang="en-US" dirty="0"/>
              <a:t>. But it is </a:t>
            </a:r>
            <a:r>
              <a:rPr lang="en-US" dirty="0">
                <a:highlight>
                  <a:srgbClr val="008080"/>
                </a:highlight>
              </a:rPr>
              <a:t>dependent</a:t>
            </a:r>
            <a:r>
              <a:rPr lang="en-US" dirty="0"/>
              <a:t> on both the </a:t>
            </a:r>
            <a:r>
              <a:rPr lang="en-US" dirty="0">
                <a:highlight>
                  <a:srgbClr val="FFFF00"/>
                </a:highlight>
              </a:rPr>
              <a:t>problem domain </a:t>
            </a:r>
            <a:r>
              <a:rPr lang="en-US" dirty="0"/>
              <a:t>and </a:t>
            </a:r>
            <a:r>
              <a:rPr lang="en-US" dirty="0">
                <a:highlight>
                  <a:srgbClr val="FFFF00"/>
                </a:highlight>
              </a:rPr>
              <a:t>physical architecture layers</a:t>
            </a:r>
            <a:r>
              <a:rPr lang="en-US" dirty="0"/>
              <a:t>.  </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31684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fundamental parts of GUI</a:t>
            </a:r>
          </a:p>
        </p:txBody>
      </p:sp>
      <p:sp>
        <p:nvSpPr>
          <p:cNvPr id="3" name="Content Placeholder 2"/>
          <p:cNvSpPr>
            <a:spLocks noGrp="1"/>
          </p:cNvSpPr>
          <p:nvPr>
            <p:ph sz="quarter" idx="13"/>
          </p:nvPr>
        </p:nvSpPr>
        <p:spPr>
          <a:xfrm>
            <a:off x="426719" y="2367092"/>
            <a:ext cx="11295017" cy="4199171"/>
          </a:xfrm>
        </p:spPr>
        <p:txBody>
          <a:bodyPr>
            <a:normAutofit lnSpcReduction="10000"/>
          </a:bodyPr>
          <a:lstStyle/>
          <a:p>
            <a:r>
              <a:rPr lang="en-US" dirty="0"/>
              <a:t>Even though there are command-line user interfaces, we are only focusing on </a:t>
            </a:r>
            <a:r>
              <a:rPr lang="en-US" i="1" dirty="0"/>
              <a:t>graphical user interfaces (GUI)</a:t>
            </a:r>
            <a:r>
              <a:rPr lang="en-US" dirty="0"/>
              <a:t>.</a:t>
            </a:r>
          </a:p>
          <a:p>
            <a:pPr algn="just"/>
            <a:r>
              <a:rPr lang="en-US" dirty="0"/>
              <a:t> Regardless of the underlying hardware being used, a GUI-based user interface comprises three fundamental parts. </a:t>
            </a:r>
          </a:p>
          <a:p>
            <a:pPr lvl="1"/>
            <a:r>
              <a:rPr lang="en-US" i="1" dirty="0">
                <a:highlight>
                  <a:srgbClr val="FFFF00"/>
                </a:highlight>
              </a:rPr>
              <a:t>Navigation mechanism</a:t>
            </a:r>
            <a:r>
              <a:rPr lang="en-US" dirty="0"/>
              <a:t>, the way in which the </a:t>
            </a:r>
            <a:r>
              <a:rPr lang="en-US" dirty="0">
                <a:highlight>
                  <a:srgbClr val="FFFF00"/>
                </a:highlight>
              </a:rPr>
              <a:t>user gives instructions to the system and tells it what to do </a:t>
            </a:r>
            <a:r>
              <a:rPr lang="en-US" dirty="0"/>
              <a:t>(e.g., buttons, menus). </a:t>
            </a:r>
          </a:p>
          <a:p>
            <a:pPr lvl="1"/>
            <a:r>
              <a:rPr lang="en-US" i="1" dirty="0">
                <a:highlight>
                  <a:srgbClr val="FFFF00"/>
                </a:highlight>
              </a:rPr>
              <a:t>Input mechanism</a:t>
            </a:r>
            <a:r>
              <a:rPr lang="en-US" dirty="0"/>
              <a:t>, the way in which the system </a:t>
            </a:r>
            <a:r>
              <a:rPr lang="en-US" dirty="0">
                <a:highlight>
                  <a:srgbClr val="FFFF00"/>
                </a:highlight>
              </a:rPr>
              <a:t>captures information </a:t>
            </a:r>
            <a:r>
              <a:rPr lang="en-US" dirty="0"/>
              <a:t>(e.g., forms for adding new customers). </a:t>
            </a:r>
          </a:p>
          <a:p>
            <a:pPr lvl="1"/>
            <a:r>
              <a:rPr lang="en-US" i="1" dirty="0">
                <a:highlight>
                  <a:srgbClr val="FFFF00"/>
                </a:highlight>
              </a:rPr>
              <a:t>Output mechanism</a:t>
            </a:r>
            <a:r>
              <a:rPr lang="en-US" dirty="0"/>
              <a:t>, the way in which the </a:t>
            </a:r>
            <a:r>
              <a:rPr lang="en-US" dirty="0">
                <a:highlight>
                  <a:srgbClr val="FFFF00"/>
                </a:highlight>
              </a:rPr>
              <a:t>system provides information to the user or to other systems</a:t>
            </a:r>
          </a:p>
          <a:p>
            <a:r>
              <a:rPr lang="en-US" dirty="0"/>
              <a:t>Each of these is conceptually different, but they are closely intertwined and must designed incrementally and iteratively.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396007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for User Interface Design</a:t>
            </a:r>
            <a:endParaRPr lang="en-US" dirty="0"/>
          </a:p>
        </p:txBody>
      </p:sp>
      <p:sp>
        <p:nvSpPr>
          <p:cNvPr id="3" name="Content Placeholder 2"/>
          <p:cNvSpPr>
            <a:spLocks noGrp="1"/>
          </p:cNvSpPr>
          <p:nvPr>
            <p:ph sz="quarter" idx="13"/>
          </p:nvPr>
        </p:nvSpPr>
        <p:spPr/>
        <p:txBody>
          <a:bodyPr>
            <a:normAutofit/>
          </a:bodyPr>
          <a:lstStyle/>
          <a:p>
            <a:r>
              <a:rPr lang="en-US" dirty="0"/>
              <a:t>In many ways, user interface design is an art. The goal is to make the interface </a:t>
            </a:r>
            <a:r>
              <a:rPr lang="en-US" dirty="0">
                <a:solidFill>
                  <a:srgbClr val="00B050"/>
                </a:solidFill>
              </a:rPr>
              <a:t>pleasing to the eye </a:t>
            </a:r>
            <a:r>
              <a:rPr lang="en-US" dirty="0"/>
              <a:t>and </a:t>
            </a:r>
            <a:r>
              <a:rPr lang="en-US" dirty="0">
                <a:solidFill>
                  <a:srgbClr val="00B050"/>
                </a:solidFill>
              </a:rPr>
              <a:t>simple to use </a:t>
            </a:r>
            <a:r>
              <a:rPr lang="en-US" dirty="0"/>
              <a:t>while minimizing the </a:t>
            </a:r>
            <a:r>
              <a:rPr lang="en-US" dirty="0">
                <a:solidFill>
                  <a:srgbClr val="FF0000"/>
                </a:solidFill>
              </a:rPr>
              <a:t>effort the users need to accomplish their work</a:t>
            </a:r>
            <a:r>
              <a:rPr lang="en-US" dirty="0"/>
              <a:t>.</a:t>
            </a:r>
          </a:p>
          <a:p>
            <a:r>
              <a:rPr lang="en-US" dirty="0"/>
              <a:t>We have found that the </a:t>
            </a:r>
            <a:r>
              <a:rPr lang="en-US" dirty="0">
                <a:highlight>
                  <a:srgbClr val="FFFF00"/>
                </a:highlight>
              </a:rPr>
              <a:t>greatest problem </a:t>
            </a:r>
            <a:r>
              <a:rPr lang="en-US" dirty="0"/>
              <a:t>facing experienced designers is </a:t>
            </a:r>
            <a:r>
              <a:rPr lang="en-US" dirty="0">
                <a:highlight>
                  <a:srgbClr val="FFFF00"/>
                </a:highlight>
              </a:rPr>
              <a:t>using space effectively</a:t>
            </a:r>
            <a:r>
              <a:rPr lang="en-US" dirty="0"/>
              <a:t>.</a:t>
            </a:r>
          </a:p>
          <a:p>
            <a:pPr lvl="1"/>
            <a:r>
              <a:rPr lang="en-US" dirty="0"/>
              <a:t>There is much more information that needs to be presented on a screen or report or form than will fit comfortably. </a:t>
            </a:r>
          </a:p>
          <a:p>
            <a:pPr lvl="1"/>
            <a:r>
              <a:rPr lang="en-US" dirty="0"/>
              <a:t>Analysts must balance the need for simplicity and pleasant appearance against the need to present the information across multiple pages or screens, which decreases simplicity. </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16266866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5134</TotalTime>
  <Words>4553</Words>
  <Application>Microsoft Office PowerPoint</Application>
  <PresentationFormat>Widescreen</PresentationFormat>
  <Paragraphs>271</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Times New Roman</vt:lpstr>
      <vt:lpstr>Tw Cen MT</vt:lpstr>
      <vt:lpstr>Wingdings</vt:lpstr>
      <vt:lpstr>Droplet</vt:lpstr>
      <vt:lpstr>Software Engineering I </vt:lpstr>
      <vt:lpstr>Chapter 10  Human–Computer Interaction Layer Design(I)</vt:lpstr>
      <vt:lpstr>Steps(I) </vt:lpstr>
      <vt:lpstr>Steps(II) </vt:lpstr>
      <vt:lpstr>Introduction </vt:lpstr>
      <vt:lpstr>Introduction(Cnt’d)</vt:lpstr>
      <vt:lpstr>PowerPoint Presentation</vt:lpstr>
      <vt:lpstr>Three fundamental parts of GUI</vt:lpstr>
      <vt:lpstr>Principles for User Interface Design</vt:lpstr>
      <vt:lpstr>Some Fundamental Interface Design Principles</vt:lpstr>
      <vt:lpstr>Layout </vt:lpstr>
      <vt:lpstr>Layout(Cnt’d)</vt:lpstr>
      <vt:lpstr>Content Awareness</vt:lpstr>
      <vt:lpstr>Content Awareness(Cnt’d)</vt:lpstr>
      <vt:lpstr>Content Awareness(Cnt’d)</vt:lpstr>
      <vt:lpstr>Aesthetics</vt:lpstr>
      <vt:lpstr>Aesthetics(Cnt’d)</vt:lpstr>
      <vt:lpstr>Aesthetics(Cnt’d)</vt:lpstr>
      <vt:lpstr>User Experience</vt:lpstr>
      <vt:lpstr>User Experience(Cnt’d)</vt:lpstr>
      <vt:lpstr>Consistency</vt:lpstr>
      <vt:lpstr>Consistency(Cnt’d)</vt:lpstr>
      <vt:lpstr>Minimizing User Effort</vt:lpstr>
      <vt:lpstr>Krug’s principles</vt:lpstr>
      <vt:lpstr>1- Don’t make me think</vt:lpstr>
      <vt:lpstr>2- Minimize user’s efforts</vt:lpstr>
      <vt:lpstr>3- Minimize the number of words on the screen</vt:lpstr>
      <vt:lpstr>Three golden rules</vt:lpstr>
      <vt:lpstr>1- Place the User in Control</vt:lpstr>
      <vt:lpstr>2- Reduce the User’s Memory Load</vt:lpstr>
      <vt:lpstr>3- Make the Interface Consistent</vt:lpstr>
      <vt:lpstr>User Interface Design Process</vt:lpstr>
      <vt:lpstr>Navigation Structure Design</vt:lpstr>
      <vt:lpstr>A sample of WND</vt:lpstr>
      <vt:lpstr>Interface Design Prototyping</vt:lpstr>
      <vt:lpstr>Windows Layout Diagram</vt:lpstr>
      <vt:lpstr>A sample of Windows Layout Diagram </vt:lpstr>
      <vt:lpstr>Storyboard</vt:lpstr>
      <vt:lpstr>A sample of Storyboard </vt:lpstr>
      <vt:lpstr>A sample of Combined Windows Navigation and Layout Diagrams</vt:lpstr>
      <vt:lpstr>User Interface Prototypes</vt:lpstr>
      <vt:lpstr>A sample of User Interface Prototype</vt:lpstr>
      <vt:lpstr>Selecting the appropriate techniques</vt:lpstr>
      <vt:lpstr>Interface Evaluation</vt:lpstr>
      <vt:lpstr>Interface Evaluation(Cnt’d)</vt:lpstr>
      <vt:lpstr>Heuristic Evaluation</vt:lpstr>
      <vt:lpstr>Walkthrough Evaluation</vt:lpstr>
      <vt:lpstr>Interactive Evaluation</vt:lpstr>
      <vt:lpstr>Formal Usability Testing</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366</cp:revision>
  <dcterms:created xsi:type="dcterms:W3CDTF">2017-08-12T07:11:04Z</dcterms:created>
  <dcterms:modified xsi:type="dcterms:W3CDTF">2025-01-11T14:42:05Z</dcterms:modified>
</cp:coreProperties>
</file>