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47"/>
  </p:notesMasterIdLst>
  <p:sldIdLst>
    <p:sldId id="256" r:id="rId2"/>
    <p:sldId id="321" r:id="rId3"/>
    <p:sldId id="322" r:id="rId4"/>
    <p:sldId id="323" r:id="rId5"/>
    <p:sldId id="324" r:id="rId6"/>
    <p:sldId id="325" r:id="rId7"/>
    <p:sldId id="326" r:id="rId8"/>
    <p:sldId id="327" r:id="rId9"/>
    <p:sldId id="328" r:id="rId10"/>
    <p:sldId id="329" r:id="rId11"/>
    <p:sldId id="330" r:id="rId12"/>
    <p:sldId id="331" r:id="rId13"/>
    <p:sldId id="332" r:id="rId14"/>
    <p:sldId id="333" r:id="rId15"/>
    <p:sldId id="334" r:id="rId16"/>
    <p:sldId id="335" r:id="rId17"/>
    <p:sldId id="336" r:id="rId18"/>
    <p:sldId id="337" r:id="rId19"/>
    <p:sldId id="338" r:id="rId20"/>
    <p:sldId id="339" r:id="rId21"/>
    <p:sldId id="340" r:id="rId22"/>
    <p:sldId id="341" r:id="rId23"/>
    <p:sldId id="344" r:id="rId24"/>
    <p:sldId id="345" r:id="rId25"/>
    <p:sldId id="346" r:id="rId26"/>
    <p:sldId id="347" r:id="rId27"/>
    <p:sldId id="348" r:id="rId28"/>
    <p:sldId id="349" r:id="rId29"/>
    <p:sldId id="350" r:id="rId30"/>
    <p:sldId id="351" r:id="rId31"/>
    <p:sldId id="352" r:id="rId32"/>
    <p:sldId id="353" r:id="rId33"/>
    <p:sldId id="357" r:id="rId34"/>
    <p:sldId id="358" r:id="rId35"/>
    <p:sldId id="359" r:id="rId36"/>
    <p:sldId id="360" r:id="rId37"/>
    <p:sldId id="361" r:id="rId38"/>
    <p:sldId id="362" r:id="rId39"/>
    <p:sldId id="368" r:id="rId40"/>
    <p:sldId id="363" r:id="rId41"/>
    <p:sldId id="364" r:id="rId42"/>
    <p:sldId id="365" r:id="rId43"/>
    <p:sldId id="367" r:id="rId44"/>
    <p:sldId id="369" r:id="rId45"/>
    <p:sldId id="32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343" autoAdjust="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1091189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1/10/2025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dirty="0">
                <a:solidFill>
                  <a:schemeClr val="tx1">
                    <a:lumMod val="75000"/>
                    <a:lumOff val="25000"/>
                  </a:schemeClr>
                </a:solidFill>
              </a:rPr>
              <a:t>202</a:t>
            </a:r>
            <a:r>
              <a:rPr lang="fa-IR" dirty="0">
                <a:solidFill>
                  <a:schemeClr val="tx1">
                    <a:lumMod val="75000"/>
                    <a:lumOff val="25000"/>
                  </a:schemeClr>
                </a:solidFill>
              </a:rPr>
              <a:t>1</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896115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Navigation Controls</a:t>
            </a:r>
            <a:endParaRPr lang="en-US" dirty="0"/>
          </a:p>
        </p:txBody>
      </p:sp>
      <p:sp>
        <p:nvSpPr>
          <p:cNvPr id="3" name="Content Placeholder 2"/>
          <p:cNvSpPr>
            <a:spLocks noGrp="1"/>
          </p:cNvSpPr>
          <p:nvPr>
            <p:ph sz="quarter" idx="13"/>
          </p:nvPr>
        </p:nvSpPr>
        <p:spPr>
          <a:xfrm>
            <a:off x="913774" y="2367092"/>
            <a:ext cx="10363826" cy="4382051"/>
          </a:xfrm>
        </p:spPr>
        <p:txBody>
          <a:bodyPr>
            <a:normAutofit/>
          </a:bodyPr>
          <a:lstStyle/>
          <a:p>
            <a:r>
              <a:rPr lang="en-US" dirty="0"/>
              <a:t>There are two traditional hardware devices that can be used to control the user interface.</a:t>
            </a:r>
          </a:p>
          <a:p>
            <a:pPr lvl="1"/>
            <a:r>
              <a:rPr lang="en-US" dirty="0">
                <a:highlight>
                  <a:srgbClr val="FFFF00"/>
                </a:highlight>
              </a:rPr>
              <a:t>Keyboard </a:t>
            </a:r>
          </a:p>
          <a:p>
            <a:pPr lvl="1"/>
            <a:r>
              <a:rPr lang="en-US" dirty="0">
                <a:highlight>
                  <a:srgbClr val="FFFF00"/>
                </a:highlight>
              </a:rPr>
              <a:t>Pointing device such as a mouse, trackball, or touch screen. </a:t>
            </a:r>
          </a:p>
          <a:p>
            <a:pPr algn="just"/>
            <a:r>
              <a:rPr lang="en-US" dirty="0"/>
              <a:t>Today, depending on the hardware being used, </a:t>
            </a:r>
            <a:r>
              <a:rPr lang="en-US" dirty="0">
                <a:highlight>
                  <a:srgbClr val="FFFF00"/>
                </a:highlight>
              </a:rPr>
              <a:t>voice recognition </a:t>
            </a:r>
            <a:r>
              <a:rPr lang="en-US" dirty="0"/>
              <a:t>systems can also be used to control the user interface. </a:t>
            </a:r>
          </a:p>
          <a:p>
            <a:r>
              <a:rPr lang="en-US" dirty="0"/>
              <a:t>There are three basic software approaches for defining user commands.</a:t>
            </a:r>
          </a:p>
          <a:p>
            <a:pPr lvl="1"/>
            <a:r>
              <a:rPr lang="en-US" dirty="0">
                <a:highlight>
                  <a:srgbClr val="FFFF00"/>
                </a:highlight>
              </a:rPr>
              <a:t>Languages, </a:t>
            </a:r>
          </a:p>
          <a:p>
            <a:pPr lvl="1"/>
            <a:r>
              <a:rPr lang="en-US" dirty="0">
                <a:highlight>
                  <a:srgbClr val="FFFF00"/>
                </a:highlight>
              </a:rPr>
              <a:t>Menus, </a:t>
            </a:r>
          </a:p>
          <a:p>
            <a:pPr lvl="1"/>
            <a:r>
              <a:rPr lang="en-US" dirty="0">
                <a:highlight>
                  <a:srgbClr val="FFFF00"/>
                </a:highlight>
              </a:rPr>
              <a:t>Direct manipulation.</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209388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Languages </a:t>
            </a:r>
          </a:p>
        </p:txBody>
      </p:sp>
      <p:sp>
        <p:nvSpPr>
          <p:cNvPr id="3" name="Content Placeholder 2"/>
          <p:cNvSpPr>
            <a:spLocks noGrp="1"/>
          </p:cNvSpPr>
          <p:nvPr>
            <p:ph sz="quarter" idx="13"/>
          </p:nvPr>
        </p:nvSpPr>
        <p:spPr/>
        <p:txBody>
          <a:bodyPr>
            <a:normAutofit/>
          </a:bodyPr>
          <a:lstStyle/>
          <a:p>
            <a:r>
              <a:rPr lang="en-US" dirty="0"/>
              <a:t>With a </a:t>
            </a:r>
            <a:r>
              <a:rPr lang="en-US" i="1" dirty="0"/>
              <a:t>command language, </a:t>
            </a:r>
            <a:r>
              <a:rPr lang="en-US" dirty="0"/>
              <a:t>the user </a:t>
            </a:r>
            <a:r>
              <a:rPr lang="en-US" dirty="0">
                <a:highlight>
                  <a:srgbClr val="FFFF00"/>
                </a:highlight>
              </a:rPr>
              <a:t>enters commands using a special language developed </a:t>
            </a:r>
            <a:r>
              <a:rPr lang="en-US" dirty="0"/>
              <a:t>for the computer system (e.g., UNIX and SQL both use command languages). </a:t>
            </a:r>
          </a:p>
          <a:p>
            <a:r>
              <a:rPr lang="en-US" dirty="0"/>
              <a:t>Command languages sometimes provide </a:t>
            </a:r>
            <a:r>
              <a:rPr lang="en-US" dirty="0">
                <a:highlight>
                  <a:srgbClr val="FFFF00"/>
                </a:highlight>
              </a:rPr>
              <a:t>greater flexibility</a:t>
            </a:r>
            <a:r>
              <a:rPr lang="en-US" dirty="0"/>
              <a:t> than other approaches because the user can combine language elements in ways not predetermined by developers. </a:t>
            </a:r>
          </a:p>
          <a:p>
            <a:r>
              <a:rPr lang="en-US" dirty="0"/>
              <a:t>However, they put a </a:t>
            </a:r>
            <a:r>
              <a:rPr lang="en-US" dirty="0">
                <a:highlight>
                  <a:srgbClr val="FFFF00"/>
                </a:highlight>
              </a:rPr>
              <a:t>greater burden on users </a:t>
            </a:r>
            <a:r>
              <a:rPr lang="en-US" dirty="0"/>
              <a:t>because users must learn syntax and type commands rather than select from a well-defined, limited number of choices. </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23180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Menus(I) </a:t>
            </a:r>
          </a:p>
        </p:txBody>
      </p:sp>
      <p:sp>
        <p:nvSpPr>
          <p:cNvPr id="3" name="Content Placeholder 2"/>
          <p:cNvSpPr>
            <a:spLocks noGrp="1"/>
          </p:cNvSpPr>
          <p:nvPr>
            <p:ph sz="quarter" idx="13"/>
          </p:nvPr>
        </p:nvSpPr>
        <p:spPr>
          <a:xfrm>
            <a:off x="914400" y="2036485"/>
            <a:ext cx="10363826" cy="4599446"/>
          </a:xfrm>
        </p:spPr>
        <p:txBody>
          <a:bodyPr>
            <a:noAutofit/>
          </a:bodyPr>
          <a:lstStyle/>
          <a:p>
            <a:pPr algn="just"/>
            <a:r>
              <a:rPr lang="en-US" sz="1500" dirty="0"/>
              <a:t>The most common type of navigation system today is the </a:t>
            </a:r>
            <a:r>
              <a:rPr lang="en-US" sz="1500" i="1" dirty="0"/>
              <a:t>menu. </a:t>
            </a:r>
            <a:r>
              <a:rPr lang="en-US" sz="1500" dirty="0"/>
              <a:t>A menu presents a user with a list of choices, each of which can be selected. </a:t>
            </a:r>
          </a:p>
          <a:p>
            <a:pPr algn="just"/>
            <a:r>
              <a:rPr lang="en-US" sz="1500" dirty="0"/>
              <a:t>Menus are easier to learn than languages because a limited number of available commands are presented to the user in an organized fashion. </a:t>
            </a:r>
            <a:endParaRPr lang="fa-IR" sz="1500" dirty="0"/>
          </a:p>
          <a:p>
            <a:pPr algn="just"/>
            <a:r>
              <a:rPr lang="en-US" sz="1500" dirty="0"/>
              <a:t>Menus need to be designed with care because the submenus behind a main menu are hidden from users until they click on the menu item. </a:t>
            </a:r>
          </a:p>
          <a:p>
            <a:pPr algn="just"/>
            <a:r>
              <a:rPr lang="en-US" sz="1500" dirty="0">
                <a:highlight>
                  <a:srgbClr val="FFFF00"/>
                </a:highlight>
              </a:rPr>
              <a:t>It is better to make menus </a:t>
            </a:r>
            <a:r>
              <a:rPr lang="en-US" sz="1500" dirty="0">
                <a:solidFill>
                  <a:srgbClr val="00B050"/>
                </a:solidFill>
                <a:highlight>
                  <a:srgbClr val="FFFF00"/>
                </a:highlight>
              </a:rPr>
              <a:t>broad and shallow </a:t>
            </a:r>
            <a:r>
              <a:rPr lang="en-US" sz="1500" dirty="0"/>
              <a:t>(i.e., </a:t>
            </a:r>
            <a:r>
              <a:rPr lang="en-US" sz="1500" dirty="0">
                <a:highlight>
                  <a:srgbClr val="FFFF00"/>
                </a:highlight>
              </a:rPr>
              <a:t>each menu containing many items with only one or two layers of menus</a:t>
            </a:r>
            <a:r>
              <a:rPr lang="en-US" sz="1500" dirty="0"/>
              <a:t>) rather than </a:t>
            </a:r>
            <a:r>
              <a:rPr lang="en-US" sz="1500" dirty="0">
                <a:highlight>
                  <a:srgbClr val="FFFF00"/>
                </a:highlight>
              </a:rPr>
              <a:t>narrow and deep </a:t>
            </a:r>
            <a:r>
              <a:rPr lang="en-US" sz="1500" dirty="0"/>
              <a:t>(i.e., </a:t>
            </a:r>
            <a:r>
              <a:rPr lang="en-US" sz="1500" dirty="0">
                <a:highlight>
                  <a:srgbClr val="FFFF00"/>
                </a:highlight>
              </a:rPr>
              <a:t>each menu containing only a few items, but each leading to three or more layers of menus</a:t>
            </a:r>
            <a:r>
              <a:rPr lang="en-US" sz="1500" dirty="0"/>
              <a:t>). </a:t>
            </a:r>
          </a:p>
          <a:p>
            <a:pPr algn="just"/>
            <a:r>
              <a:rPr lang="en-US" sz="1500" dirty="0"/>
              <a:t>A broad and shallow menu presents the user with the most information initially so that he or she can see many options and requires only a few mouse clicks or keystrokes to perform an action. </a:t>
            </a:r>
          </a:p>
          <a:p>
            <a:pPr algn="just"/>
            <a:r>
              <a:rPr lang="en-US" sz="1500" dirty="0"/>
              <a:t>A narrow and deep menu makes users hunt for items hidden behind menu items and requires many more clicks or keystrokes to perform an action.</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6377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Menus(II)</a:t>
            </a:r>
          </a:p>
        </p:txBody>
      </p:sp>
      <p:sp>
        <p:nvSpPr>
          <p:cNvPr id="3" name="Content Placeholder 2"/>
          <p:cNvSpPr>
            <a:spLocks noGrp="1"/>
          </p:cNvSpPr>
          <p:nvPr>
            <p:ph sz="quarter" idx="13"/>
          </p:nvPr>
        </p:nvSpPr>
        <p:spPr>
          <a:xfrm>
            <a:off x="913774" y="2367092"/>
            <a:ext cx="10363826" cy="4103377"/>
          </a:xfrm>
        </p:spPr>
        <p:txBody>
          <a:bodyPr>
            <a:normAutofit fontScale="92500" lnSpcReduction="20000"/>
          </a:bodyPr>
          <a:lstStyle/>
          <a:p>
            <a:pPr algn="just"/>
            <a:r>
              <a:rPr lang="en-US" dirty="0"/>
              <a:t>Research suggests that in an ideal world, </a:t>
            </a:r>
            <a:r>
              <a:rPr lang="en-US" dirty="0">
                <a:highlight>
                  <a:srgbClr val="FFFF00"/>
                </a:highlight>
              </a:rPr>
              <a:t>any one menu should contain no more than eight items</a:t>
            </a:r>
            <a:r>
              <a:rPr lang="en-US" dirty="0"/>
              <a:t>, and it should take </a:t>
            </a:r>
            <a:r>
              <a:rPr lang="en-US" dirty="0">
                <a:highlight>
                  <a:srgbClr val="FFFF00"/>
                </a:highlight>
              </a:rPr>
              <a:t>no more than two mouse clicks or keystrokes </a:t>
            </a:r>
            <a:r>
              <a:rPr lang="en-US" dirty="0"/>
              <a:t>from any menu to perform an action (or three from the main menu that starts a system).</a:t>
            </a:r>
            <a:r>
              <a:rPr lang="fa-IR" dirty="0"/>
              <a:t> </a:t>
            </a:r>
            <a:r>
              <a:rPr lang="en-US" dirty="0"/>
              <a:t>However, analysts sometimes must break this guideline in the design of complex systems by grouping menu items separated by a horizontal line. </a:t>
            </a:r>
          </a:p>
          <a:p>
            <a:pPr algn="just"/>
            <a:r>
              <a:rPr lang="en-US" dirty="0"/>
              <a:t>Often menu items have </a:t>
            </a:r>
            <a:r>
              <a:rPr lang="en-US" i="1" dirty="0"/>
              <a:t>hot keys </a:t>
            </a:r>
            <a:r>
              <a:rPr lang="en-US" dirty="0"/>
              <a:t>that enable experienced users to quickly invoke a command with keystrokes in lieu of a menu choice (e.g., on a Windows machine, across many applications, Ctrl-F tends to invoke the Find command; on a Mac, you use Command-F instead).</a:t>
            </a:r>
          </a:p>
          <a:p>
            <a:pPr algn="just"/>
            <a:r>
              <a:rPr lang="en-US" dirty="0"/>
              <a:t>Menus should put together like items so that the user can intuitively guess what each menu contains. Most designers recommend </a:t>
            </a:r>
            <a:r>
              <a:rPr lang="en-US" dirty="0">
                <a:highlight>
                  <a:srgbClr val="FFFF00"/>
                </a:highlight>
              </a:rPr>
              <a:t>grouping menu items by interface objects </a:t>
            </a:r>
            <a:r>
              <a:rPr lang="en-US" dirty="0"/>
              <a:t>(e.g., customers, purchase orders, inventory) rather than </a:t>
            </a:r>
            <a:r>
              <a:rPr lang="en-US" dirty="0">
                <a:highlight>
                  <a:srgbClr val="FFFF00"/>
                </a:highlight>
              </a:rPr>
              <a:t>by interface actions </a:t>
            </a:r>
            <a:r>
              <a:rPr lang="en-US" dirty="0"/>
              <a:t>(e.g., new, update, format), so that all actions pertaining to one object are in one menu, all actions for another object are in a different menu, and so on. However, this is highly dependent on the specific interface.</a:t>
            </a:r>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836615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Direct Manipulation</a:t>
            </a:r>
            <a:endParaRPr lang="en-US" dirty="0"/>
          </a:p>
        </p:txBody>
      </p:sp>
      <p:sp>
        <p:nvSpPr>
          <p:cNvPr id="3" name="Content Placeholder 2"/>
          <p:cNvSpPr>
            <a:spLocks noGrp="1"/>
          </p:cNvSpPr>
          <p:nvPr>
            <p:ph sz="quarter" idx="13"/>
          </p:nvPr>
        </p:nvSpPr>
        <p:spPr/>
        <p:txBody>
          <a:bodyPr>
            <a:normAutofit/>
          </a:bodyPr>
          <a:lstStyle/>
          <a:p>
            <a:r>
              <a:rPr lang="en-US" dirty="0">
                <a:highlight>
                  <a:srgbClr val="FFFF00"/>
                </a:highlight>
              </a:rPr>
              <a:t>User enters commands by working directly with interface objects. </a:t>
            </a:r>
          </a:p>
          <a:p>
            <a:pPr lvl="1"/>
            <a:r>
              <a:rPr lang="en-US" dirty="0"/>
              <a:t>For example, users can change the size of objects in Microsoft PowerPoint by clicking on them and moving their sides, </a:t>
            </a:r>
          </a:p>
          <a:p>
            <a:pPr lvl="1"/>
            <a:r>
              <a:rPr lang="en-US" dirty="0"/>
              <a:t>Users can move files in Windows Explorer by dragging the filenames from one folder to another. </a:t>
            </a:r>
          </a:p>
          <a:p>
            <a:pPr algn="just"/>
            <a:r>
              <a:rPr lang="en-US" dirty="0"/>
              <a:t>Direct manipulation can be simple, but it suffers from two problems. </a:t>
            </a:r>
            <a:r>
              <a:rPr lang="en-US" dirty="0">
                <a:highlight>
                  <a:srgbClr val="FFFF00"/>
                </a:highlight>
              </a:rPr>
              <a:t>First, users familiar with language- or menu-based interfaces don’t always expect it</a:t>
            </a:r>
            <a:r>
              <a:rPr lang="en-US" dirty="0"/>
              <a:t>. Second, </a:t>
            </a:r>
            <a:r>
              <a:rPr lang="en-US" dirty="0">
                <a:highlight>
                  <a:srgbClr val="FFFF00"/>
                </a:highlight>
              </a:rPr>
              <a:t>not all commands are intuitive. </a:t>
            </a:r>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198782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Messages(I)</a:t>
            </a:r>
            <a:endParaRPr lang="en-US" dirty="0"/>
          </a:p>
        </p:txBody>
      </p:sp>
      <p:sp>
        <p:nvSpPr>
          <p:cNvPr id="3" name="Content Placeholder 2"/>
          <p:cNvSpPr>
            <a:spLocks noGrp="1"/>
          </p:cNvSpPr>
          <p:nvPr>
            <p:ph sz="quarter" idx="13"/>
          </p:nvPr>
        </p:nvSpPr>
        <p:spPr>
          <a:xfrm>
            <a:off x="913774" y="2367092"/>
            <a:ext cx="10363826" cy="3972748"/>
          </a:xfrm>
        </p:spPr>
        <p:txBody>
          <a:bodyPr>
            <a:normAutofit fontScale="85000" lnSpcReduction="10000"/>
          </a:bodyPr>
          <a:lstStyle/>
          <a:p>
            <a:r>
              <a:rPr lang="en-US" dirty="0"/>
              <a:t>Messages are the way the system responds to a user and informs him or her of the status of the interaction. </a:t>
            </a:r>
          </a:p>
          <a:p>
            <a:r>
              <a:rPr lang="en-US" dirty="0"/>
              <a:t>Messages should be clear, concise, and complete.</a:t>
            </a:r>
          </a:p>
          <a:p>
            <a:r>
              <a:rPr lang="en-US" dirty="0"/>
              <a:t>All messages should be grammatically correct and free of jargon and abbreviations. </a:t>
            </a:r>
          </a:p>
          <a:p>
            <a:r>
              <a:rPr lang="en-US" dirty="0"/>
              <a:t>Avoid </a:t>
            </a:r>
            <a:r>
              <a:rPr lang="en-US" dirty="0">
                <a:solidFill>
                  <a:srgbClr val="FF0000"/>
                </a:solidFill>
              </a:rPr>
              <a:t>negatives</a:t>
            </a:r>
            <a:r>
              <a:rPr lang="en-US" dirty="0"/>
              <a:t> because they can be confusing (e.g., replace Are you sure you do not want to continue? with Do you want to quit?). </a:t>
            </a:r>
          </a:p>
          <a:p>
            <a:r>
              <a:rPr lang="en-US" dirty="0"/>
              <a:t>Avoid humor.</a:t>
            </a:r>
          </a:p>
          <a:p>
            <a:r>
              <a:rPr lang="en-US" dirty="0"/>
              <a:t>Messages should require the user to acknowledge them, rather than being displayed for a few seconds and then disappearing. The exceptions are messages that inform the user of delays in processing, which should disappear once the delay has passed. </a:t>
            </a:r>
          </a:p>
          <a:p>
            <a:r>
              <a:rPr lang="en-US" dirty="0"/>
              <a:t>In general, messages are text, but sometimes, standard icons are used.</a:t>
            </a:r>
          </a:p>
        </p:txBody>
      </p:sp>
      <p:sp>
        <p:nvSpPr>
          <p:cNvPr id="4" name="Slide Number Placeholder 3"/>
          <p:cNvSpPr>
            <a:spLocks noGrp="1"/>
          </p:cNvSpPr>
          <p:nvPr>
            <p:ph type="sldNum" sz="quarter" idx="12"/>
          </p:nvPr>
        </p:nvSpPr>
        <p:spPr/>
        <p:txBody>
          <a:bodyPr/>
          <a:lstStyle/>
          <a:p>
            <a:fld id="{744B347F-5038-41A8-84D6-1416E88477ED}" type="slidenum">
              <a:rPr lang="en-US" smtClean="0"/>
              <a:t>15</a:t>
            </a:fld>
            <a:endParaRPr lang="en-US"/>
          </a:p>
        </p:txBody>
      </p:sp>
    </p:spTree>
    <p:extLst>
      <p:ext uri="{BB962C8B-B14F-4D97-AF65-F5344CB8AC3E}">
        <p14:creationId xmlns:p14="http://schemas.microsoft.com/office/powerpoint/2010/main" val="420421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Messages(II)</a:t>
            </a:r>
            <a:endParaRPr lang="en-US" dirty="0"/>
          </a:p>
        </p:txBody>
      </p:sp>
      <p:sp>
        <p:nvSpPr>
          <p:cNvPr id="3" name="Content Placeholder 2"/>
          <p:cNvSpPr>
            <a:spLocks noGrp="1"/>
          </p:cNvSpPr>
          <p:nvPr>
            <p:ph sz="quarter" idx="13"/>
          </p:nvPr>
        </p:nvSpPr>
        <p:spPr>
          <a:xfrm>
            <a:off x="913774" y="2367092"/>
            <a:ext cx="10363826" cy="4155628"/>
          </a:xfrm>
        </p:spPr>
        <p:txBody>
          <a:bodyPr>
            <a:normAutofit/>
          </a:bodyPr>
          <a:lstStyle/>
          <a:p>
            <a:pPr algn="just"/>
            <a:r>
              <a:rPr lang="en-US" dirty="0"/>
              <a:t>Messages (and especially error messages) should always explain the problem in polite, succinct terms (e.g., what the user did incorrectly) and explain corrective action as clearly and as explicitly as possible so that the user knows exactly what needs to be done. </a:t>
            </a:r>
          </a:p>
          <a:p>
            <a:pPr algn="just"/>
            <a:r>
              <a:rPr lang="en-US" dirty="0"/>
              <a:t>In the case of complicated errors, the error message should display what the user entered, suggest probable causes for the error, and propose possible user responses. When in doubt, provide either more information than the user needs or the ability to get additional information. </a:t>
            </a:r>
          </a:p>
          <a:p>
            <a:pPr algn="just"/>
            <a:r>
              <a:rPr lang="en-US" dirty="0"/>
              <a:t>Error messages should provide a message number. Message numbers are not intended for users, but their presence makes it simpler for help desks and customer support lines to identify problems and help users because many messages use similar wording.</a:t>
            </a:r>
          </a:p>
        </p:txBody>
      </p:sp>
      <p:sp>
        <p:nvSpPr>
          <p:cNvPr id="4" name="Slide Number Placeholder 3"/>
          <p:cNvSpPr>
            <a:spLocks noGrp="1"/>
          </p:cNvSpPr>
          <p:nvPr>
            <p:ph type="sldNum" sz="quarter" idx="12"/>
          </p:nvPr>
        </p:nvSpPr>
        <p:spPr/>
        <p:txBody>
          <a:bodyPr/>
          <a:lstStyle/>
          <a:p>
            <a:fld id="{744B347F-5038-41A8-84D6-1416E88477ED}" type="slidenum">
              <a:rPr lang="en-US" smtClean="0"/>
              <a:t>16</a:t>
            </a:fld>
            <a:endParaRPr lang="en-US"/>
          </a:p>
        </p:txBody>
      </p:sp>
    </p:spTree>
    <p:extLst>
      <p:ext uri="{BB962C8B-B14F-4D97-AF65-F5344CB8AC3E}">
        <p14:creationId xmlns:p14="http://schemas.microsoft.com/office/powerpoint/2010/main" val="3828300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6" y="618517"/>
            <a:ext cx="3187962" cy="1596177"/>
          </a:xfrm>
        </p:spPr>
        <p:txBody>
          <a:bodyPr/>
          <a:lstStyle/>
          <a:p>
            <a:r>
              <a:rPr lang="en-US" dirty="0"/>
              <a:t>Types of messages</a:t>
            </a:r>
          </a:p>
        </p:txBody>
      </p:sp>
      <p:pic>
        <p:nvPicPr>
          <p:cNvPr id="5" name="Content Placeholder 4"/>
          <p:cNvPicPr>
            <a:picLocks noGrp="1" noChangeAspect="1"/>
          </p:cNvPicPr>
          <p:nvPr>
            <p:ph sz="quarter" idx="13"/>
          </p:nvPr>
        </p:nvPicPr>
        <p:blipFill>
          <a:blip r:embed="rId2"/>
          <a:stretch>
            <a:fillRect/>
          </a:stretch>
        </p:blipFill>
        <p:spPr>
          <a:xfrm>
            <a:off x="3641560" y="618517"/>
            <a:ext cx="8351222" cy="5840353"/>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17</a:t>
            </a:fld>
            <a:endParaRPr lang="en-US"/>
          </a:p>
        </p:txBody>
      </p:sp>
    </p:spTree>
    <p:extLst>
      <p:ext uri="{BB962C8B-B14F-4D97-AF65-F5344CB8AC3E}">
        <p14:creationId xmlns:p14="http://schemas.microsoft.com/office/powerpoint/2010/main" val="32611319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 Design</a:t>
            </a:r>
            <a:endParaRPr lang="en-US" dirty="0"/>
          </a:p>
        </p:txBody>
      </p:sp>
      <p:sp>
        <p:nvSpPr>
          <p:cNvPr id="3" name="Content Placeholder 2"/>
          <p:cNvSpPr>
            <a:spLocks noGrp="1"/>
          </p:cNvSpPr>
          <p:nvPr>
            <p:ph sz="quarter" idx="13"/>
          </p:nvPr>
        </p:nvSpPr>
        <p:spPr/>
        <p:txBody>
          <a:bodyPr/>
          <a:lstStyle/>
          <a:p>
            <a:pPr algn="just"/>
            <a:r>
              <a:rPr lang="en-US" dirty="0"/>
              <a:t>Inputs facilitate the entry of data into the computer system, whether highly structured data,</a:t>
            </a:r>
            <a:br>
              <a:rPr lang="en-US" dirty="0"/>
            </a:br>
            <a:r>
              <a:rPr lang="en-US" dirty="0"/>
              <a:t>such as order information (e.g., item numbers, quantities, costs) or unstructured information</a:t>
            </a:r>
            <a:br>
              <a:rPr lang="en-US" dirty="0"/>
            </a:br>
            <a:r>
              <a:rPr lang="en-US" dirty="0"/>
              <a:t>(e.g., comments). </a:t>
            </a:r>
          </a:p>
          <a:p>
            <a:pPr algn="just"/>
            <a:r>
              <a:rPr lang="en-US" dirty="0"/>
              <a:t>Input design means designing the screens used to enter the information as well as any forms on which users write or type information (e.g., timecards, expense claims). </a:t>
            </a:r>
          </a:p>
        </p:txBody>
      </p:sp>
      <p:sp>
        <p:nvSpPr>
          <p:cNvPr id="4" name="Slide Number Placeholder 3"/>
          <p:cNvSpPr>
            <a:spLocks noGrp="1"/>
          </p:cNvSpPr>
          <p:nvPr>
            <p:ph type="sldNum" sz="quarter" idx="12"/>
          </p:nvPr>
        </p:nvSpPr>
        <p:spPr/>
        <p:txBody>
          <a:bodyPr/>
          <a:lstStyle/>
          <a:p>
            <a:fld id="{744B347F-5038-41A8-84D6-1416E88477ED}" type="slidenum">
              <a:rPr lang="en-US" smtClean="0"/>
              <a:t>18</a:t>
            </a:fld>
            <a:endParaRPr lang="en-US"/>
          </a:p>
        </p:txBody>
      </p:sp>
    </p:spTree>
    <p:extLst>
      <p:ext uri="{BB962C8B-B14F-4D97-AF65-F5344CB8AC3E}">
        <p14:creationId xmlns:p14="http://schemas.microsoft.com/office/powerpoint/2010/main" val="4002352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Principles</a:t>
            </a:r>
            <a:endParaRPr lang="en-US" dirty="0"/>
          </a:p>
        </p:txBody>
      </p:sp>
      <p:sp>
        <p:nvSpPr>
          <p:cNvPr id="3" name="Content Placeholder 2"/>
          <p:cNvSpPr>
            <a:spLocks noGrp="1"/>
          </p:cNvSpPr>
          <p:nvPr>
            <p:ph sz="quarter" idx="13"/>
          </p:nvPr>
        </p:nvSpPr>
        <p:spPr/>
        <p:txBody>
          <a:bodyPr/>
          <a:lstStyle/>
          <a:p>
            <a:r>
              <a:rPr lang="en-US" dirty="0"/>
              <a:t>The </a:t>
            </a:r>
            <a:r>
              <a:rPr lang="en-US" dirty="0">
                <a:highlight>
                  <a:srgbClr val="FFFF00"/>
                </a:highlight>
              </a:rPr>
              <a:t>goal of the input </a:t>
            </a:r>
            <a:r>
              <a:rPr lang="en-US" dirty="0"/>
              <a:t>mechanism is to </a:t>
            </a:r>
            <a:r>
              <a:rPr lang="en-US" u="sng" dirty="0">
                <a:solidFill>
                  <a:srgbClr val="00B050"/>
                </a:solidFill>
                <a:highlight>
                  <a:srgbClr val="FFFF00"/>
                </a:highlight>
              </a:rPr>
              <a:t>simply and easily</a:t>
            </a:r>
            <a:r>
              <a:rPr lang="en-US" dirty="0">
                <a:solidFill>
                  <a:srgbClr val="00B050"/>
                </a:solidFill>
                <a:highlight>
                  <a:srgbClr val="FFFF00"/>
                </a:highlight>
              </a:rPr>
              <a:t> capture </a:t>
            </a:r>
            <a:r>
              <a:rPr lang="en-US" u="sng" dirty="0">
                <a:solidFill>
                  <a:srgbClr val="00B050"/>
                </a:solidFill>
                <a:highlight>
                  <a:srgbClr val="FFFF00"/>
                </a:highlight>
              </a:rPr>
              <a:t>accurate</a:t>
            </a:r>
            <a:r>
              <a:rPr lang="en-US" dirty="0">
                <a:solidFill>
                  <a:srgbClr val="00B050"/>
                </a:solidFill>
                <a:highlight>
                  <a:srgbClr val="FFFF00"/>
                </a:highlight>
              </a:rPr>
              <a:t> information </a:t>
            </a:r>
            <a:r>
              <a:rPr lang="en-US" dirty="0"/>
              <a:t>for the</a:t>
            </a:r>
            <a:br>
              <a:rPr lang="en-US" dirty="0"/>
            </a:br>
            <a:r>
              <a:rPr lang="en-US" dirty="0"/>
              <a:t>system. </a:t>
            </a:r>
          </a:p>
          <a:p>
            <a:pPr algn="just"/>
            <a:r>
              <a:rPr lang="en-US" dirty="0"/>
              <a:t>The fundamental principles for input design reflect the </a:t>
            </a:r>
            <a:r>
              <a:rPr lang="en-US" u="sng" dirty="0"/>
              <a:t>nature</a:t>
            </a:r>
            <a:r>
              <a:rPr lang="en-US" dirty="0"/>
              <a:t> of the inputs (whether batch or online) and </a:t>
            </a:r>
            <a:r>
              <a:rPr lang="en-US" u="sng" dirty="0"/>
              <a:t>ways to simplify their collection</a:t>
            </a: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19</a:t>
            </a:fld>
            <a:endParaRPr lang="en-US"/>
          </a:p>
        </p:txBody>
      </p:sp>
    </p:spTree>
    <p:extLst>
      <p:ext uri="{BB962C8B-B14F-4D97-AF65-F5344CB8AC3E}">
        <p14:creationId xmlns:p14="http://schemas.microsoft.com/office/powerpoint/2010/main" val="309780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Chapter 10 </a:t>
            </a:r>
            <a:br>
              <a:rPr lang="en-US" b="1" dirty="0"/>
            </a:br>
            <a:r>
              <a:rPr lang="en-US" b="1" dirty="0"/>
              <a:t>Human–Computer Interaction</a:t>
            </a:r>
            <a:br>
              <a:rPr lang="en-US" dirty="0"/>
            </a:br>
            <a:r>
              <a:rPr lang="en-US" b="1" dirty="0"/>
              <a:t>Layer Design(II)</a:t>
            </a:r>
          </a:p>
        </p:txBody>
      </p:sp>
    </p:spTree>
    <p:extLst>
      <p:ext uri="{BB962C8B-B14F-4D97-AF65-F5344CB8AC3E}">
        <p14:creationId xmlns:p14="http://schemas.microsoft.com/office/powerpoint/2010/main" val="132296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Online versus Batch Processing(I)</a:t>
            </a:r>
            <a:endParaRPr lang="en-US" dirty="0"/>
          </a:p>
        </p:txBody>
      </p:sp>
      <p:sp>
        <p:nvSpPr>
          <p:cNvPr id="3" name="Content Placeholder 2"/>
          <p:cNvSpPr>
            <a:spLocks noGrp="1"/>
          </p:cNvSpPr>
          <p:nvPr>
            <p:ph sz="quarter" idx="13"/>
          </p:nvPr>
        </p:nvSpPr>
        <p:spPr/>
        <p:txBody>
          <a:bodyPr>
            <a:normAutofit/>
          </a:bodyPr>
          <a:lstStyle/>
          <a:p>
            <a:r>
              <a:rPr lang="en-US" dirty="0"/>
              <a:t>There are two general formats for entering inputs into a computer system: online processing and batch processing. </a:t>
            </a:r>
          </a:p>
          <a:p>
            <a:r>
              <a:rPr lang="en-US" dirty="0"/>
              <a:t>With </a:t>
            </a:r>
            <a:r>
              <a:rPr lang="en-US" i="1" dirty="0">
                <a:highlight>
                  <a:srgbClr val="FFFF00"/>
                </a:highlight>
              </a:rPr>
              <a:t>online processing </a:t>
            </a:r>
            <a:r>
              <a:rPr lang="en-US" dirty="0"/>
              <a:t>(sometimes called </a:t>
            </a:r>
            <a:r>
              <a:rPr lang="en-US" i="1" dirty="0"/>
              <a:t>transaction processing</a:t>
            </a:r>
            <a:r>
              <a:rPr lang="en-US" dirty="0"/>
              <a:t>), </a:t>
            </a:r>
            <a:r>
              <a:rPr lang="en-US" dirty="0">
                <a:highlight>
                  <a:srgbClr val="FFFF00"/>
                </a:highlight>
              </a:rPr>
              <a:t>each input item is entered into the system individually</a:t>
            </a:r>
            <a:r>
              <a:rPr lang="en-US" dirty="0"/>
              <a:t>, usually at the same time as the event or transaction prompting the input. </a:t>
            </a:r>
          </a:p>
          <a:p>
            <a:r>
              <a:rPr lang="en-US" dirty="0"/>
              <a:t>Online processing is most commonly used when it is important to have </a:t>
            </a:r>
            <a:r>
              <a:rPr lang="en-US" i="1" dirty="0">
                <a:highlight>
                  <a:srgbClr val="FFFF00"/>
                </a:highlight>
              </a:rPr>
              <a:t>real-time information </a:t>
            </a:r>
            <a:r>
              <a:rPr lang="en-US" dirty="0"/>
              <a:t>about the business process. </a:t>
            </a:r>
          </a:p>
          <a:p>
            <a:pPr lvl="1"/>
            <a:r>
              <a:rPr lang="en-US" dirty="0"/>
              <a:t>For example, when you reserve an airline seat, the seat is no longer available for someone else to use.</a:t>
            </a:r>
          </a:p>
        </p:txBody>
      </p:sp>
      <p:sp>
        <p:nvSpPr>
          <p:cNvPr id="4" name="Slide Number Placeholder 3"/>
          <p:cNvSpPr>
            <a:spLocks noGrp="1"/>
          </p:cNvSpPr>
          <p:nvPr>
            <p:ph type="sldNum" sz="quarter" idx="12"/>
          </p:nvPr>
        </p:nvSpPr>
        <p:spPr/>
        <p:txBody>
          <a:bodyPr/>
          <a:lstStyle/>
          <a:p>
            <a:fld id="{744B347F-5038-41A8-84D6-1416E88477ED}" type="slidenum">
              <a:rPr lang="en-US" smtClean="0"/>
              <a:t>20</a:t>
            </a:fld>
            <a:endParaRPr lang="en-US"/>
          </a:p>
        </p:txBody>
      </p:sp>
    </p:spTree>
    <p:extLst>
      <p:ext uri="{BB962C8B-B14F-4D97-AF65-F5344CB8AC3E}">
        <p14:creationId xmlns:p14="http://schemas.microsoft.com/office/powerpoint/2010/main" val="423694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Online versus Batch Processing(II)</a:t>
            </a:r>
            <a:endParaRPr lang="en-US" dirty="0"/>
          </a:p>
        </p:txBody>
      </p:sp>
      <p:sp>
        <p:nvSpPr>
          <p:cNvPr id="3" name="Content Placeholder 2"/>
          <p:cNvSpPr>
            <a:spLocks noGrp="1"/>
          </p:cNvSpPr>
          <p:nvPr>
            <p:ph sz="quarter" idx="13"/>
          </p:nvPr>
        </p:nvSpPr>
        <p:spPr>
          <a:xfrm>
            <a:off x="913774" y="2367092"/>
            <a:ext cx="10363826" cy="4207879"/>
          </a:xfrm>
        </p:spPr>
        <p:txBody>
          <a:bodyPr>
            <a:normAutofit/>
          </a:bodyPr>
          <a:lstStyle/>
          <a:p>
            <a:r>
              <a:rPr lang="en-US" dirty="0"/>
              <a:t>With </a:t>
            </a:r>
            <a:r>
              <a:rPr lang="en-US" i="1" dirty="0">
                <a:highlight>
                  <a:srgbClr val="FFFF00"/>
                </a:highlight>
              </a:rPr>
              <a:t>batch processing</a:t>
            </a:r>
            <a:r>
              <a:rPr lang="en-US" i="1" dirty="0"/>
              <a:t>, </a:t>
            </a:r>
            <a:r>
              <a:rPr lang="en-US" dirty="0">
                <a:highlight>
                  <a:srgbClr val="FFFF00"/>
                </a:highlight>
              </a:rPr>
              <a:t>all the inputs collected over some time period are gathered together </a:t>
            </a:r>
            <a:r>
              <a:rPr lang="en-US" dirty="0"/>
              <a:t>and entered into the system at one time in a batch. </a:t>
            </a:r>
          </a:p>
          <a:p>
            <a:r>
              <a:rPr lang="en-US" dirty="0"/>
              <a:t>Some business processes naturally generate information in batches. Batch processing is also used for transaction processing systems that </a:t>
            </a:r>
            <a:r>
              <a:rPr lang="en-US" dirty="0">
                <a:highlight>
                  <a:srgbClr val="FFFF00"/>
                </a:highlight>
              </a:rPr>
              <a:t>do not require real-time information</a:t>
            </a:r>
            <a:r>
              <a:rPr lang="en-US" dirty="0"/>
              <a:t>. </a:t>
            </a:r>
          </a:p>
          <a:p>
            <a:pPr algn="just"/>
            <a:r>
              <a:rPr lang="en-US" dirty="0"/>
              <a:t>This batching simplifies the data communications process and often saves in communications costs, but it does mean that inventories are not accurate in real time but rather are accurate only at the end of the day after the batch has been processed.</a:t>
            </a:r>
          </a:p>
        </p:txBody>
      </p:sp>
      <p:sp>
        <p:nvSpPr>
          <p:cNvPr id="4" name="Slide Number Placeholder 3"/>
          <p:cNvSpPr>
            <a:spLocks noGrp="1"/>
          </p:cNvSpPr>
          <p:nvPr>
            <p:ph type="sldNum" sz="quarter" idx="12"/>
          </p:nvPr>
        </p:nvSpPr>
        <p:spPr/>
        <p:txBody>
          <a:bodyPr/>
          <a:lstStyle/>
          <a:p>
            <a:fld id="{744B347F-5038-41A8-84D6-1416E88477ED}" type="slidenum">
              <a:rPr lang="en-US" smtClean="0"/>
              <a:t>21</a:t>
            </a:fld>
            <a:endParaRPr lang="en-US"/>
          </a:p>
        </p:txBody>
      </p:sp>
    </p:spTree>
    <p:extLst>
      <p:ext uri="{BB962C8B-B14F-4D97-AF65-F5344CB8AC3E}">
        <p14:creationId xmlns:p14="http://schemas.microsoft.com/office/powerpoint/2010/main" val="4070086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a:t>
            </a:r>
            <a:r>
              <a:rPr lang="en-US" b="1" dirty="0"/>
              <a:t> Capture Data at the Source(I) </a:t>
            </a:r>
            <a:endParaRPr lang="en-US" dirty="0"/>
          </a:p>
        </p:txBody>
      </p:sp>
      <p:sp>
        <p:nvSpPr>
          <p:cNvPr id="3" name="Content Placeholder 2"/>
          <p:cNvSpPr>
            <a:spLocks noGrp="1"/>
          </p:cNvSpPr>
          <p:nvPr>
            <p:ph sz="quarter" idx="13"/>
          </p:nvPr>
        </p:nvSpPr>
        <p:spPr>
          <a:xfrm>
            <a:off x="913774" y="2367092"/>
            <a:ext cx="10363826" cy="3946622"/>
          </a:xfrm>
        </p:spPr>
        <p:txBody>
          <a:bodyPr>
            <a:normAutofit/>
          </a:bodyPr>
          <a:lstStyle/>
          <a:p>
            <a:r>
              <a:rPr lang="en-US" dirty="0"/>
              <a:t>Perhaps the most important principle of input design is to capture the data in an electronic format at its original source or as close to the original source as possible. </a:t>
            </a:r>
          </a:p>
          <a:p>
            <a:pPr algn="just"/>
            <a:r>
              <a:rPr lang="en-US" i="1" dirty="0">
                <a:highlight>
                  <a:srgbClr val="FFFF00"/>
                </a:highlight>
              </a:rPr>
              <a:t>Source data automation </a:t>
            </a:r>
            <a:r>
              <a:rPr lang="en-US" dirty="0">
                <a:highlight>
                  <a:srgbClr val="FFFF00"/>
                </a:highlight>
              </a:rPr>
              <a:t>refers to using special hardware devices to automatically capture data</a:t>
            </a:r>
            <a:br>
              <a:rPr lang="en-US" dirty="0">
                <a:highlight>
                  <a:srgbClr val="FFFF00"/>
                </a:highlight>
              </a:rPr>
            </a:br>
            <a:r>
              <a:rPr lang="en-US" dirty="0">
                <a:highlight>
                  <a:srgbClr val="FFFF00"/>
                </a:highlight>
              </a:rPr>
              <a:t>without requiring anyone to type it. </a:t>
            </a:r>
          </a:p>
          <a:p>
            <a:pPr lvl="1"/>
            <a:r>
              <a:rPr lang="en-US" i="1" dirty="0"/>
              <a:t>Bar-code readers, Smart cards, …</a:t>
            </a:r>
            <a:endParaRPr lang="en-US" dirty="0"/>
          </a:p>
          <a:p>
            <a:pPr algn="just"/>
            <a:r>
              <a:rPr lang="en-US" dirty="0"/>
              <a:t>As well as reducing the time and cost of data entry, these systems reduce errors because they</a:t>
            </a:r>
            <a:br>
              <a:rPr lang="en-US" dirty="0"/>
            </a:br>
            <a:r>
              <a:rPr lang="en-US" dirty="0"/>
              <a:t>are far less likely to capture data incorrectly. </a:t>
            </a:r>
          </a:p>
        </p:txBody>
      </p:sp>
      <p:sp>
        <p:nvSpPr>
          <p:cNvPr id="4" name="Slide Number Placeholder 3"/>
          <p:cNvSpPr>
            <a:spLocks noGrp="1"/>
          </p:cNvSpPr>
          <p:nvPr>
            <p:ph type="sldNum" sz="quarter" idx="12"/>
          </p:nvPr>
        </p:nvSpPr>
        <p:spPr/>
        <p:txBody>
          <a:bodyPr/>
          <a:lstStyle/>
          <a:p>
            <a:fld id="{744B347F-5038-41A8-84D6-1416E88477ED}" type="slidenum">
              <a:rPr lang="en-US" smtClean="0"/>
              <a:t>22</a:t>
            </a:fld>
            <a:endParaRPr lang="en-US"/>
          </a:p>
        </p:txBody>
      </p:sp>
    </p:spTree>
    <p:extLst>
      <p:ext uri="{BB962C8B-B14F-4D97-AF65-F5344CB8AC3E}">
        <p14:creationId xmlns:p14="http://schemas.microsoft.com/office/powerpoint/2010/main" val="2322833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Minimize Keystrokes </a:t>
            </a:r>
            <a:endParaRPr lang="en-US" dirty="0"/>
          </a:p>
        </p:txBody>
      </p:sp>
      <p:sp>
        <p:nvSpPr>
          <p:cNvPr id="3" name="Content Placeholder 2"/>
          <p:cNvSpPr>
            <a:spLocks noGrp="1"/>
          </p:cNvSpPr>
          <p:nvPr>
            <p:ph sz="quarter" idx="13"/>
          </p:nvPr>
        </p:nvSpPr>
        <p:spPr>
          <a:xfrm>
            <a:off x="913774" y="2367092"/>
            <a:ext cx="10363826" cy="4286257"/>
          </a:xfrm>
        </p:spPr>
        <p:txBody>
          <a:bodyPr>
            <a:normAutofit/>
          </a:bodyPr>
          <a:lstStyle/>
          <a:p>
            <a:r>
              <a:rPr lang="en-US" dirty="0"/>
              <a:t>Another important principle is to minimize keystrokes. </a:t>
            </a:r>
          </a:p>
          <a:p>
            <a:r>
              <a:rPr lang="en-US" dirty="0"/>
              <a:t>Keystrokes cost time and money, whether they are performed by a customer, user, or trained data-entry operator. </a:t>
            </a:r>
          </a:p>
          <a:p>
            <a:r>
              <a:rPr lang="en-US" dirty="0"/>
              <a:t>A system should not require a user to type information that can be selected from a list; selecting reduces errors and speeds entry.</a:t>
            </a:r>
          </a:p>
          <a:p>
            <a:pPr algn="just"/>
            <a:r>
              <a:rPr lang="en-US" dirty="0"/>
              <a:t>In many cases, some fields have values that often recur. These frequent values should be used as the </a:t>
            </a:r>
            <a:r>
              <a:rPr lang="en-US" i="1" dirty="0"/>
              <a:t>default value </a:t>
            </a:r>
            <a:r>
              <a:rPr lang="en-US" dirty="0"/>
              <a:t>for the field so that the user can simply accept the value and not have to retype it time and time again. </a:t>
            </a:r>
          </a:p>
        </p:txBody>
      </p:sp>
      <p:sp>
        <p:nvSpPr>
          <p:cNvPr id="4" name="Slide Number Placeholder 3"/>
          <p:cNvSpPr>
            <a:spLocks noGrp="1"/>
          </p:cNvSpPr>
          <p:nvPr>
            <p:ph type="sldNum" sz="quarter" idx="12"/>
          </p:nvPr>
        </p:nvSpPr>
        <p:spPr/>
        <p:txBody>
          <a:bodyPr/>
          <a:lstStyle/>
          <a:p>
            <a:fld id="{744B347F-5038-41A8-84D6-1416E88477ED}" type="slidenum">
              <a:rPr lang="en-US" smtClean="0"/>
              <a:t>23</a:t>
            </a:fld>
            <a:endParaRPr lang="en-US"/>
          </a:p>
        </p:txBody>
      </p:sp>
    </p:spTree>
    <p:extLst>
      <p:ext uri="{BB962C8B-B14F-4D97-AF65-F5344CB8AC3E}">
        <p14:creationId xmlns:p14="http://schemas.microsoft.com/office/powerpoint/2010/main" val="1739447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Inputs(I)</a:t>
            </a:r>
            <a:endParaRPr lang="en-US" dirty="0"/>
          </a:p>
        </p:txBody>
      </p:sp>
      <p:sp>
        <p:nvSpPr>
          <p:cNvPr id="3" name="Content Placeholder 2"/>
          <p:cNvSpPr>
            <a:spLocks noGrp="1"/>
          </p:cNvSpPr>
          <p:nvPr>
            <p:ph sz="quarter" idx="13"/>
          </p:nvPr>
        </p:nvSpPr>
        <p:spPr/>
        <p:txBody>
          <a:bodyPr>
            <a:normAutofit/>
          </a:bodyPr>
          <a:lstStyle/>
          <a:p>
            <a:r>
              <a:rPr lang="en-US" dirty="0"/>
              <a:t>Each data item that has to be input is linked to a </a:t>
            </a:r>
            <a:r>
              <a:rPr lang="en-US" i="1" dirty="0"/>
              <a:t>field</a:t>
            </a:r>
            <a:r>
              <a:rPr lang="en-US" dirty="0"/>
              <a:t> on the form into which its value is typed. Each field also has a field </a:t>
            </a:r>
            <a:r>
              <a:rPr lang="en-US" i="1" dirty="0"/>
              <a:t>label, </a:t>
            </a:r>
            <a:r>
              <a:rPr lang="en-US" dirty="0"/>
              <a:t>which is the text beside, above, or below the field that tells the user what type of information belongs in the field. Often the field label is similar to the name of the data element. In some cases, a field displays a template over the entry box to show the user exactly how data should be typed. </a:t>
            </a:r>
          </a:p>
        </p:txBody>
      </p:sp>
      <p:sp>
        <p:nvSpPr>
          <p:cNvPr id="4" name="Slide Number Placeholder 3"/>
          <p:cNvSpPr>
            <a:spLocks noGrp="1"/>
          </p:cNvSpPr>
          <p:nvPr>
            <p:ph type="sldNum" sz="quarter" idx="12"/>
          </p:nvPr>
        </p:nvSpPr>
        <p:spPr/>
        <p:txBody>
          <a:bodyPr/>
          <a:lstStyle/>
          <a:p>
            <a:fld id="{744B347F-5038-41A8-84D6-1416E88477ED}" type="slidenum">
              <a:rPr lang="en-US" smtClean="0"/>
              <a:t>24</a:t>
            </a:fld>
            <a:endParaRPr lang="en-US"/>
          </a:p>
        </p:txBody>
      </p:sp>
    </p:spTree>
    <p:extLst>
      <p:ext uri="{BB962C8B-B14F-4D97-AF65-F5344CB8AC3E}">
        <p14:creationId xmlns:p14="http://schemas.microsoft.com/office/powerpoint/2010/main" val="3748055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Inputs(II)</a:t>
            </a:r>
            <a:endParaRPr lang="en-US" dirty="0"/>
          </a:p>
        </p:txBody>
      </p:sp>
      <p:sp>
        <p:nvSpPr>
          <p:cNvPr id="3" name="Content Placeholder 2"/>
          <p:cNvSpPr>
            <a:spLocks noGrp="1"/>
          </p:cNvSpPr>
          <p:nvPr>
            <p:ph sz="quarter" idx="13"/>
          </p:nvPr>
        </p:nvSpPr>
        <p:spPr>
          <a:xfrm>
            <a:off x="913774" y="2367092"/>
            <a:ext cx="10363826" cy="4007582"/>
          </a:xfrm>
        </p:spPr>
        <p:txBody>
          <a:bodyPr>
            <a:normAutofit fontScale="92500" lnSpcReduction="10000"/>
          </a:bodyPr>
          <a:lstStyle/>
          <a:p>
            <a:pPr algn="just"/>
            <a:r>
              <a:rPr lang="en-US" b="1" dirty="0"/>
              <a:t>Text </a:t>
            </a:r>
            <a:r>
              <a:rPr lang="en-US" dirty="0"/>
              <a:t>As the name suggests, a </a:t>
            </a:r>
            <a:r>
              <a:rPr lang="en-US" i="1" dirty="0"/>
              <a:t>text box </a:t>
            </a:r>
            <a:r>
              <a:rPr lang="en-US" dirty="0"/>
              <a:t>is used to enter text. Text boxes can be defined to have a fixed length or can be scrollable and can accept a virtually unlimited amount of text.  </a:t>
            </a:r>
            <a:r>
              <a:rPr lang="en-US" dirty="0">
                <a:highlight>
                  <a:srgbClr val="FFFF00"/>
                </a:highlight>
              </a:rPr>
              <a:t>We never use a text box if we can use a selection box.</a:t>
            </a:r>
          </a:p>
          <a:p>
            <a:pPr lvl="1"/>
            <a:r>
              <a:rPr lang="en-US" dirty="0"/>
              <a:t>Text boxes should permit standard GUI functions, such as cut, copy, and paste.</a:t>
            </a:r>
          </a:p>
          <a:p>
            <a:pPr algn="just"/>
            <a:r>
              <a:rPr lang="en-US" b="1" dirty="0"/>
              <a:t>Numbers </a:t>
            </a:r>
            <a:r>
              <a:rPr lang="en-US" dirty="0"/>
              <a:t>A </a:t>
            </a:r>
            <a:r>
              <a:rPr lang="en-US" i="1" dirty="0"/>
              <a:t>number box </a:t>
            </a:r>
            <a:r>
              <a:rPr lang="en-US" dirty="0"/>
              <a:t>is used to enter numbers. Some software can automatically format numbers as they are entered, so that 3452478 becomes $34,524.78. Dates are a special form of numbers that sometimes have their own type of number box. </a:t>
            </a:r>
            <a:r>
              <a:rPr lang="en-US" dirty="0">
                <a:highlight>
                  <a:srgbClr val="FFFF00"/>
                </a:highlight>
              </a:rPr>
              <a:t>Never use a number box if you can use a selection box</a:t>
            </a:r>
            <a:r>
              <a:rPr lang="en-US" dirty="0"/>
              <a:t>.</a:t>
            </a:r>
          </a:p>
          <a:p>
            <a:pPr algn="just"/>
            <a:r>
              <a:rPr lang="en-US" b="1" dirty="0"/>
              <a:t>Selection Box </a:t>
            </a:r>
            <a:r>
              <a:rPr lang="en-US" dirty="0">
                <a:highlight>
                  <a:srgbClr val="FFFF00"/>
                </a:highlight>
              </a:rPr>
              <a:t>A </a:t>
            </a:r>
            <a:r>
              <a:rPr lang="en-US" i="1" dirty="0">
                <a:highlight>
                  <a:srgbClr val="FFFF00"/>
                </a:highlight>
              </a:rPr>
              <a:t>selection box </a:t>
            </a:r>
            <a:r>
              <a:rPr lang="en-US" dirty="0">
                <a:highlight>
                  <a:srgbClr val="FFFF00"/>
                </a:highlight>
              </a:rPr>
              <a:t>enables the user to select a value from a predefined list</a:t>
            </a:r>
            <a:r>
              <a:rPr lang="en-US" dirty="0"/>
              <a:t>. The items in the list should be arranged in some meaningful order. The default selection value should be chosen with care. A selection box can be initialized as unselected. However, it is better to start with the most commonly used item already selected.</a:t>
            </a:r>
          </a:p>
        </p:txBody>
      </p:sp>
      <p:sp>
        <p:nvSpPr>
          <p:cNvPr id="4" name="Slide Number Placeholder 3"/>
          <p:cNvSpPr>
            <a:spLocks noGrp="1"/>
          </p:cNvSpPr>
          <p:nvPr>
            <p:ph type="sldNum" sz="quarter" idx="12"/>
          </p:nvPr>
        </p:nvSpPr>
        <p:spPr/>
        <p:txBody>
          <a:bodyPr/>
          <a:lstStyle/>
          <a:p>
            <a:fld id="{744B347F-5038-41A8-84D6-1416E88477ED}" type="slidenum">
              <a:rPr lang="en-US" smtClean="0"/>
              <a:t>25</a:t>
            </a:fld>
            <a:endParaRPr lang="en-US"/>
          </a:p>
        </p:txBody>
      </p:sp>
    </p:spTree>
    <p:extLst>
      <p:ext uri="{BB962C8B-B14F-4D97-AF65-F5344CB8AC3E}">
        <p14:creationId xmlns:p14="http://schemas.microsoft.com/office/powerpoint/2010/main" val="993317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Input Validation</a:t>
            </a:r>
            <a:endParaRPr lang="en-US" dirty="0"/>
          </a:p>
        </p:txBody>
      </p:sp>
      <p:sp>
        <p:nvSpPr>
          <p:cNvPr id="3" name="Content Placeholder 2"/>
          <p:cNvSpPr>
            <a:spLocks noGrp="1"/>
          </p:cNvSpPr>
          <p:nvPr>
            <p:ph sz="quarter" idx="13"/>
          </p:nvPr>
        </p:nvSpPr>
        <p:spPr/>
        <p:txBody>
          <a:bodyPr>
            <a:normAutofit/>
          </a:bodyPr>
          <a:lstStyle/>
          <a:p>
            <a:r>
              <a:rPr lang="en-US" dirty="0"/>
              <a:t>All data entered into the system need to be validated to ensure their accuracy. </a:t>
            </a:r>
          </a:p>
          <a:p>
            <a:r>
              <a:rPr lang="en-US" dirty="0"/>
              <a:t>Ideally, computer systems should not accept data that fail any important validation check to prevent invalid information from entering the system. </a:t>
            </a:r>
          </a:p>
        </p:txBody>
      </p:sp>
      <p:sp>
        <p:nvSpPr>
          <p:cNvPr id="4" name="Slide Number Placeholder 3"/>
          <p:cNvSpPr>
            <a:spLocks noGrp="1"/>
          </p:cNvSpPr>
          <p:nvPr>
            <p:ph type="sldNum" sz="quarter" idx="12"/>
          </p:nvPr>
        </p:nvSpPr>
        <p:spPr/>
        <p:txBody>
          <a:bodyPr/>
          <a:lstStyle/>
          <a:p>
            <a:fld id="{744B347F-5038-41A8-84D6-1416E88477ED}" type="slidenum">
              <a:rPr lang="en-US" smtClean="0"/>
              <a:t>26</a:t>
            </a:fld>
            <a:endParaRPr lang="en-US"/>
          </a:p>
        </p:txBody>
      </p:sp>
    </p:spTree>
    <p:extLst>
      <p:ext uri="{BB962C8B-B14F-4D97-AF65-F5344CB8AC3E}">
        <p14:creationId xmlns:p14="http://schemas.microsoft.com/office/powerpoint/2010/main" val="3454517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41" y="618517"/>
            <a:ext cx="3443668" cy="5442649"/>
          </a:xfrm>
        </p:spPr>
        <p:txBody>
          <a:bodyPr/>
          <a:lstStyle/>
          <a:p>
            <a:r>
              <a:rPr lang="en-US" dirty="0"/>
              <a:t>Types of Validation check</a:t>
            </a:r>
          </a:p>
        </p:txBody>
      </p:sp>
      <p:pic>
        <p:nvPicPr>
          <p:cNvPr id="5" name="Content Placeholder 4"/>
          <p:cNvPicPr>
            <a:picLocks noGrp="1" noChangeAspect="1"/>
          </p:cNvPicPr>
          <p:nvPr>
            <p:ph sz="quarter" idx="13"/>
          </p:nvPr>
        </p:nvPicPr>
        <p:blipFill>
          <a:blip r:embed="rId2"/>
          <a:stretch>
            <a:fillRect/>
          </a:stretch>
        </p:blipFill>
        <p:spPr>
          <a:xfrm>
            <a:off x="3992309" y="75258"/>
            <a:ext cx="7630404" cy="6611989"/>
          </a:xfrm>
          <a:prstGeom prst="rect">
            <a:avLst/>
          </a:prstGeom>
        </p:spPr>
      </p:pic>
      <p:sp>
        <p:nvSpPr>
          <p:cNvPr id="4" name="Slide Number Placeholder 3"/>
          <p:cNvSpPr>
            <a:spLocks noGrp="1"/>
          </p:cNvSpPr>
          <p:nvPr>
            <p:ph type="sldNum" sz="quarter" idx="12"/>
          </p:nvPr>
        </p:nvSpPr>
        <p:spPr/>
        <p:txBody>
          <a:bodyPr/>
          <a:lstStyle/>
          <a:p>
            <a:fld id="{744B347F-5038-41A8-84D6-1416E88477ED}" type="slidenum">
              <a:rPr lang="en-US" smtClean="0"/>
              <a:t>27</a:t>
            </a:fld>
            <a:endParaRPr lang="en-US"/>
          </a:p>
        </p:txBody>
      </p:sp>
    </p:spTree>
    <p:extLst>
      <p:ext uri="{BB962C8B-B14F-4D97-AF65-F5344CB8AC3E}">
        <p14:creationId xmlns:p14="http://schemas.microsoft.com/office/powerpoint/2010/main" val="3488942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Design</a:t>
            </a:r>
            <a:endParaRPr lang="en-US" dirty="0"/>
          </a:p>
        </p:txBody>
      </p:sp>
      <p:sp>
        <p:nvSpPr>
          <p:cNvPr id="3" name="Content Placeholder 2"/>
          <p:cNvSpPr>
            <a:spLocks noGrp="1"/>
          </p:cNvSpPr>
          <p:nvPr>
            <p:ph sz="quarter" idx="13"/>
          </p:nvPr>
        </p:nvSpPr>
        <p:spPr/>
        <p:txBody>
          <a:bodyPr/>
          <a:lstStyle/>
          <a:p>
            <a:r>
              <a:rPr lang="en-US" dirty="0"/>
              <a:t>Outputs are what the system produces, whether on the screen, on paper, or in other media, such as the Web. </a:t>
            </a:r>
          </a:p>
          <a:p>
            <a:pPr algn="just"/>
            <a:r>
              <a:rPr lang="en-US" dirty="0"/>
              <a:t>Outputs are perhaps the most visible part of any system because a primary reason for using an information system is to access the information that it produces.</a:t>
            </a:r>
          </a:p>
        </p:txBody>
      </p:sp>
      <p:sp>
        <p:nvSpPr>
          <p:cNvPr id="4" name="Slide Number Placeholder 3"/>
          <p:cNvSpPr>
            <a:spLocks noGrp="1"/>
          </p:cNvSpPr>
          <p:nvPr>
            <p:ph type="sldNum" sz="quarter" idx="12"/>
          </p:nvPr>
        </p:nvSpPr>
        <p:spPr/>
        <p:txBody>
          <a:bodyPr/>
          <a:lstStyle/>
          <a:p>
            <a:fld id="{744B347F-5038-41A8-84D6-1416E88477ED}" type="slidenum">
              <a:rPr lang="en-US" smtClean="0"/>
              <a:t>28</a:t>
            </a:fld>
            <a:endParaRPr lang="en-US"/>
          </a:p>
        </p:txBody>
      </p:sp>
    </p:spTree>
    <p:extLst>
      <p:ext uri="{BB962C8B-B14F-4D97-AF65-F5344CB8AC3E}">
        <p14:creationId xmlns:p14="http://schemas.microsoft.com/office/powerpoint/2010/main" val="187714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Principles</a:t>
            </a:r>
            <a:endParaRPr lang="en-US" dirty="0"/>
          </a:p>
        </p:txBody>
      </p:sp>
      <p:sp>
        <p:nvSpPr>
          <p:cNvPr id="3" name="Content Placeholder 2"/>
          <p:cNvSpPr>
            <a:spLocks noGrp="1"/>
          </p:cNvSpPr>
          <p:nvPr>
            <p:ph sz="quarter" idx="13"/>
          </p:nvPr>
        </p:nvSpPr>
        <p:spPr/>
        <p:txBody>
          <a:bodyPr/>
          <a:lstStyle/>
          <a:p>
            <a:r>
              <a:rPr lang="en-US" dirty="0"/>
              <a:t>The </a:t>
            </a:r>
            <a:r>
              <a:rPr lang="en-US" dirty="0">
                <a:highlight>
                  <a:srgbClr val="FFFF00"/>
                </a:highlight>
              </a:rPr>
              <a:t>goal of the output </a:t>
            </a:r>
            <a:r>
              <a:rPr lang="en-US" dirty="0"/>
              <a:t>mechanism is to present information to users so that they can </a:t>
            </a:r>
            <a:r>
              <a:rPr lang="en-US" dirty="0">
                <a:solidFill>
                  <a:srgbClr val="00B050"/>
                </a:solidFill>
                <a:highlight>
                  <a:srgbClr val="FFFF00"/>
                </a:highlight>
              </a:rPr>
              <a:t>accurately understand it with the least effort</a:t>
            </a:r>
            <a:r>
              <a:rPr lang="en-US" dirty="0">
                <a:highlight>
                  <a:srgbClr val="FFFF00"/>
                </a:highlight>
              </a:rPr>
              <a:t>. </a:t>
            </a:r>
          </a:p>
          <a:p>
            <a:r>
              <a:rPr lang="en-US" dirty="0"/>
              <a:t>The fundamental principles for output design reflect </a:t>
            </a:r>
            <a:r>
              <a:rPr lang="en-US" u="sng" dirty="0"/>
              <a:t>how the outputs are used</a:t>
            </a:r>
            <a:r>
              <a:rPr lang="en-US" dirty="0"/>
              <a:t> and </a:t>
            </a:r>
            <a:r>
              <a:rPr lang="en-US" u="sng" dirty="0"/>
              <a:t>ways to make it simpler for users to understand them</a:t>
            </a:r>
            <a:r>
              <a:rPr lang="en-US" dirty="0"/>
              <a:t>.</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29</a:t>
            </a:fld>
            <a:endParaRPr lang="en-US"/>
          </a:p>
        </p:txBody>
      </p:sp>
    </p:spTree>
    <p:extLst>
      <p:ext uri="{BB962C8B-B14F-4D97-AF65-F5344CB8AC3E}">
        <p14:creationId xmlns:p14="http://schemas.microsoft.com/office/powerpoint/2010/main" val="162316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 </a:t>
            </a:r>
          </a:p>
        </p:txBody>
      </p:sp>
      <p:sp>
        <p:nvSpPr>
          <p:cNvPr id="3" name="Content Placeholder 2"/>
          <p:cNvSpPr>
            <a:spLocks noGrp="1"/>
          </p:cNvSpPr>
          <p:nvPr>
            <p:ph sz="quarter" idx="13"/>
          </p:nvPr>
        </p:nvSpPr>
        <p:spPr>
          <a:xfrm>
            <a:off x="913774" y="2367092"/>
            <a:ext cx="10363826" cy="4373342"/>
          </a:xfrm>
        </p:spPr>
        <p:txBody>
          <a:bodyPr>
            <a:normAutofit/>
          </a:bodyPr>
          <a:lstStyle/>
          <a:p>
            <a:pPr marL="457200" indent="-457200">
              <a:buFont typeface="+mj-lt"/>
              <a:buAutoNum type="arabicPeriod"/>
            </a:pPr>
            <a:r>
              <a:rPr lang="en-US" dirty="0">
                <a:solidFill>
                  <a:srgbClr val="FF0000"/>
                </a:solidFill>
              </a:rPr>
              <a:t>Preparing proposal</a:t>
            </a:r>
          </a:p>
          <a:p>
            <a:pPr marL="457200" indent="-457200">
              <a:buFont typeface="+mj-lt"/>
              <a:buAutoNum type="arabicPeriod"/>
            </a:pPr>
            <a:r>
              <a:rPr lang="en-US" dirty="0">
                <a:solidFill>
                  <a:srgbClr val="FF0000"/>
                </a:solidFill>
              </a:rPr>
              <a:t>Requirements determination</a:t>
            </a:r>
          </a:p>
          <a:p>
            <a:pPr lvl="1">
              <a:buFont typeface="Wingdings" panose="05000000000000000000" pitchFamily="2" charset="2"/>
              <a:buChar char="Ø"/>
            </a:pPr>
            <a:r>
              <a:rPr lang="en-US" dirty="0">
                <a:solidFill>
                  <a:srgbClr val="FF0000"/>
                </a:solidFill>
              </a:rPr>
              <a:t>User story</a:t>
            </a:r>
          </a:p>
          <a:p>
            <a:pPr marL="457200" indent="-457200">
              <a:buFont typeface="+mj-lt"/>
              <a:buAutoNum type="arabicPeriod"/>
            </a:pPr>
            <a:r>
              <a:rPr lang="en-US" dirty="0">
                <a:solidFill>
                  <a:srgbClr val="FF0000"/>
                </a:solidFill>
              </a:rPr>
              <a:t>Abstract Business Process Modelling</a:t>
            </a:r>
          </a:p>
          <a:p>
            <a:pPr marL="457200" indent="-457200">
              <a:buFont typeface="+mj-lt"/>
              <a:buAutoNum type="arabicPeriod"/>
            </a:pPr>
            <a:r>
              <a:rPr lang="en-US" dirty="0">
                <a:solidFill>
                  <a:srgbClr val="FF0000"/>
                </a:solidFill>
              </a:rPr>
              <a:t>Analysis </a:t>
            </a:r>
          </a:p>
          <a:p>
            <a:pPr lvl="1">
              <a:buFont typeface="Wingdings" panose="05000000000000000000" pitchFamily="2" charset="2"/>
              <a:buChar char="Ø"/>
            </a:pPr>
            <a:r>
              <a:rPr lang="en-US" dirty="0">
                <a:solidFill>
                  <a:srgbClr val="FF0000"/>
                </a:solidFill>
              </a:rPr>
              <a:t>Functional Modelling</a:t>
            </a:r>
          </a:p>
          <a:p>
            <a:pPr lvl="1">
              <a:buFont typeface="Wingdings" panose="05000000000000000000" pitchFamily="2" charset="2"/>
              <a:buChar char="Ø"/>
            </a:pPr>
            <a:r>
              <a:rPr lang="en-US" dirty="0">
                <a:solidFill>
                  <a:srgbClr val="FF0000"/>
                </a:solidFill>
              </a:rPr>
              <a:t>Structural Modelling</a:t>
            </a:r>
          </a:p>
          <a:p>
            <a:pPr lvl="1">
              <a:buFont typeface="Wingdings" panose="05000000000000000000" pitchFamily="2" charset="2"/>
              <a:buChar char="Ø"/>
            </a:pPr>
            <a:r>
              <a:rPr lang="en-US" dirty="0">
                <a:solidFill>
                  <a:srgbClr val="FF0000"/>
                </a:solidFill>
              </a:rPr>
              <a:t>Behavioral Modelling</a:t>
            </a:r>
          </a:p>
          <a:p>
            <a:pPr marL="914400" lvl="1" indent="-457200">
              <a:buFont typeface="+mj-lt"/>
              <a:buAutoNum type="arabicPeriod"/>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961722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Understand Report Usage</a:t>
            </a:r>
            <a:endParaRPr lang="en-US" dirty="0"/>
          </a:p>
        </p:txBody>
      </p:sp>
      <p:sp>
        <p:nvSpPr>
          <p:cNvPr id="3" name="Content Placeholder 2"/>
          <p:cNvSpPr>
            <a:spLocks noGrp="1"/>
          </p:cNvSpPr>
          <p:nvPr>
            <p:ph sz="quarter" idx="13"/>
          </p:nvPr>
        </p:nvSpPr>
        <p:spPr>
          <a:xfrm>
            <a:off x="913774" y="2367092"/>
            <a:ext cx="10363826" cy="4042417"/>
          </a:xfrm>
        </p:spPr>
        <p:txBody>
          <a:bodyPr>
            <a:normAutofit fontScale="92500" lnSpcReduction="20000"/>
          </a:bodyPr>
          <a:lstStyle/>
          <a:p>
            <a:r>
              <a:rPr lang="en-US" dirty="0"/>
              <a:t>The first principle in designing reports is to understand how they are used. </a:t>
            </a:r>
          </a:p>
          <a:p>
            <a:pPr algn="just"/>
            <a:r>
              <a:rPr lang="en-US" dirty="0"/>
              <a:t>Web reports that are intended to be read from start to finish should be presented in one long scrollable page, whereas reports that are used primarily to find specific information should be broken into multiple pages, each with a separate link. </a:t>
            </a:r>
          </a:p>
          <a:p>
            <a:r>
              <a:rPr lang="en-US" dirty="0"/>
              <a:t> The frequency of the report can also play an important role in its design and distribution. </a:t>
            </a:r>
          </a:p>
          <a:p>
            <a:r>
              <a:rPr lang="en-US" i="1" dirty="0"/>
              <a:t>Real-time reports </a:t>
            </a:r>
            <a:r>
              <a:rPr lang="en-US" dirty="0"/>
              <a:t>provide data that are accurate to the second or minute at which they were produced. </a:t>
            </a:r>
            <a:r>
              <a:rPr lang="en-US" i="1" dirty="0"/>
              <a:t>Batch reports </a:t>
            </a:r>
            <a:r>
              <a:rPr lang="en-US" dirty="0"/>
              <a:t>are those that report historical information that may be months, days, or hours old, and they often provide additional information beyond the reported information.</a:t>
            </a:r>
          </a:p>
          <a:p>
            <a:pPr lvl="1"/>
            <a:r>
              <a:rPr lang="en-US" dirty="0"/>
              <a:t>If the information in a report is time critical, then real-time reports have value. This is particularly important because real-time reports are often expensive to produce; unless they offer some clear business value, they might not be worth the extra cost.</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30</a:t>
            </a:fld>
            <a:endParaRPr lang="en-US"/>
          </a:p>
        </p:txBody>
      </p:sp>
    </p:spTree>
    <p:extLst>
      <p:ext uri="{BB962C8B-B14F-4D97-AF65-F5344CB8AC3E}">
        <p14:creationId xmlns:p14="http://schemas.microsoft.com/office/powerpoint/2010/main" val="1045723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Manage Information Load</a:t>
            </a:r>
            <a:endParaRPr lang="en-US" dirty="0"/>
          </a:p>
        </p:txBody>
      </p:sp>
      <p:sp>
        <p:nvSpPr>
          <p:cNvPr id="3" name="Content Placeholder 2"/>
          <p:cNvSpPr>
            <a:spLocks noGrp="1"/>
          </p:cNvSpPr>
          <p:nvPr>
            <p:ph sz="quarter" idx="13"/>
          </p:nvPr>
        </p:nvSpPr>
        <p:spPr>
          <a:xfrm>
            <a:off x="913774" y="2367092"/>
            <a:ext cx="10363826" cy="4094668"/>
          </a:xfrm>
        </p:spPr>
        <p:txBody>
          <a:bodyPr>
            <a:normAutofit lnSpcReduction="10000"/>
          </a:bodyPr>
          <a:lstStyle/>
          <a:p>
            <a:pPr algn="just"/>
            <a:r>
              <a:rPr lang="en-US" dirty="0">
                <a:highlight>
                  <a:srgbClr val="FFFF00"/>
                </a:highlight>
              </a:rPr>
              <a:t>The goal of a well-designed report is to provide all the information needed to support the task for which it was designed.</a:t>
            </a:r>
          </a:p>
          <a:p>
            <a:pPr algn="just"/>
            <a:r>
              <a:rPr lang="en-US" dirty="0"/>
              <a:t>This does not mean that the report needs to provide all the information available on the subject—just what the users decide they need in order to perform their jobs. </a:t>
            </a:r>
          </a:p>
          <a:p>
            <a:pPr algn="just"/>
            <a:r>
              <a:rPr lang="en-US" dirty="0"/>
              <a:t>In some cases, this can result in the production of several different reports on the same topics for the same users because they are used in different ways.</a:t>
            </a:r>
          </a:p>
          <a:p>
            <a:pPr algn="just"/>
            <a:r>
              <a:rPr lang="en-US" dirty="0"/>
              <a:t> Information should be provided in a format that is usable without modification. The user should not need to re-sort the report’s information; instead critical information should be highlighted so that users can find it more easily amid a mass of data, or perform additional mathematical calculations. </a:t>
            </a:r>
          </a:p>
        </p:txBody>
      </p:sp>
      <p:sp>
        <p:nvSpPr>
          <p:cNvPr id="4" name="Slide Number Placeholder 3"/>
          <p:cNvSpPr>
            <a:spLocks noGrp="1"/>
          </p:cNvSpPr>
          <p:nvPr>
            <p:ph type="sldNum" sz="quarter" idx="12"/>
          </p:nvPr>
        </p:nvSpPr>
        <p:spPr/>
        <p:txBody>
          <a:bodyPr/>
          <a:lstStyle/>
          <a:p>
            <a:fld id="{744B347F-5038-41A8-84D6-1416E88477ED}" type="slidenum">
              <a:rPr lang="en-US" smtClean="0"/>
              <a:t>31</a:t>
            </a:fld>
            <a:endParaRPr lang="en-US"/>
          </a:p>
        </p:txBody>
      </p:sp>
    </p:spTree>
    <p:extLst>
      <p:ext uri="{BB962C8B-B14F-4D97-AF65-F5344CB8AC3E}">
        <p14:creationId xmlns:p14="http://schemas.microsoft.com/office/powerpoint/2010/main" val="683867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Minimize Bias </a:t>
            </a:r>
            <a:endParaRPr lang="en-US" dirty="0"/>
          </a:p>
        </p:txBody>
      </p:sp>
      <p:sp>
        <p:nvSpPr>
          <p:cNvPr id="3" name="Content Placeholder 2"/>
          <p:cNvSpPr>
            <a:spLocks noGrp="1"/>
          </p:cNvSpPr>
          <p:nvPr>
            <p:ph sz="quarter" idx="13"/>
          </p:nvPr>
        </p:nvSpPr>
        <p:spPr>
          <a:xfrm>
            <a:off x="913774" y="2367092"/>
            <a:ext cx="10363826" cy="3998874"/>
          </a:xfrm>
        </p:spPr>
        <p:txBody>
          <a:bodyPr>
            <a:normAutofit/>
          </a:bodyPr>
          <a:lstStyle/>
          <a:p>
            <a:pPr algn="just"/>
            <a:r>
              <a:rPr lang="en-US" dirty="0"/>
              <a:t>No analyst sets out to design a biased report. The problem with bias is that it can be very subtle; analysts can introduce it unintentionally.</a:t>
            </a:r>
          </a:p>
          <a:p>
            <a:pPr algn="just"/>
            <a:r>
              <a:rPr lang="en-US" i="1" dirty="0"/>
              <a:t>Bias </a:t>
            </a:r>
            <a:r>
              <a:rPr lang="en-US" dirty="0"/>
              <a:t>can be introduced by the way lists of data are sorted because entries that appear first in a list can receive more attention than those later in the list. Data are often sorted in alphabetical order, making those entries starting with the letter </a:t>
            </a:r>
            <a:r>
              <a:rPr lang="en-US" i="1" dirty="0"/>
              <a:t>A </a:t>
            </a:r>
            <a:r>
              <a:rPr lang="en-US" dirty="0"/>
              <a:t>more prominent. Data can be sorted in chronological order (or reverse chronological order), placing more emphasis on older (or most recent) entries. Data may be sorted by numeric value, placing more emphasis on higher or lower values. </a:t>
            </a:r>
          </a:p>
        </p:txBody>
      </p:sp>
      <p:sp>
        <p:nvSpPr>
          <p:cNvPr id="4" name="Slide Number Placeholder 3"/>
          <p:cNvSpPr>
            <a:spLocks noGrp="1"/>
          </p:cNvSpPr>
          <p:nvPr>
            <p:ph type="sldNum" sz="quarter" idx="12"/>
          </p:nvPr>
        </p:nvSpPr>
        <p:spPr/>
        <p:txBody>
          <a:bodyPr/>
          <a:lstStyle/>
          <a:p>
            <a:fld id="{744B347F-5038-41A8-84D6-1416E88477ED}" type="slidenum">
              <a:rPr lang="en-US" smtClean="0"/>
              <a:t>32</a:t>
            </a:fld>
            <a:endParaRPr lang="en-US"/>
          </a:p>
        </p:txBody>
      </p:sp>
    </p:spTree>
    <p:extLst>
      <p:ext uri="{BB962C8B-B14F-4D97-AF65-F5344CB8AC3E}">
        <p14:creationId xmlns:p14="http://schemas.microsoft.com/office/powerpoint/2010/main" val="6320878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International And Cultural Issues And User</a:t>
            </a:r>
            <a:br>
              <a:rPr lang="en-US" dirty="0"/>
            </a:br>
            <a:r>
              <a:rPr lang="en-US" b="1" dirty="0"/>
              <a:t>Interface Design</a:t>
            </a:r>
            <a:endParaRPr lang="en-US" dirty="0"/>
          </a:p>
        </p:txBody>
      </p:sp>
      <p:sp>
        <p:nvSpPr>
          <p:cNvPr id="3" name="Content Placeholder 2"/>
          <p:cNvSpPr>
            <a:spLocks noGrp="1"/>
          </p:cNvSpPr>
          <p:nvPr>
            <p:ph sz="quarter" idx="13"/>
          </p:nvPr>
        </p:nvSpPr>
        <p:spPr/>
        <p:txBody>
          <a:bodyPr/>
          <a:lstStyle/>
          <a:p>
            <a:r>
              <a:rPr lang="en-US" dirty="0"/>
              <a:t>With the World Wide Web, virtually any firm can have a global presence. </a:t>
            </a:r>
          </a:p>
          <a:p>
            <a:r>
              <a:rPr lang="en-US" dirty="0"/>
              <a:t>International and cultural issues</a:t>
            </a:r>
          </a:p>
          <a:p>
            <a:pPr lvl="1"/>
            <a:r>
              <a:rPr lang="en-US" dirty="0"/>
              <a:t>Multilingual requirements, </a:t>
            </a:r>
          </a:p>
          <a:p>
            <a:pPr lvl="1"/>
            <a:r>
              <a:rPr lang="en-US" dirty="0"/>
              <a:t>Color, </a:t>
            </a:r>
          </a:p>
          <a:p>
            <a:pPr lvl="1"/>
            <a:r>
              <a:rPr lang="en-US" dirty="0"/>
              <a:t>Cultural differences.</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33</a:t>
            </a:fld>
            <a:endParaRPr lang="en-US"/>
          </a:p>
        </p:txBody>
      </p:sp>
    </p:spTree>
    <p:extLst>
      <p:ext uri="{BB962C8B-B14F-4D97-AF65-F5344CB8AC3E}">
        <p14:creationId xmlns:p14="http://schemas.microsoft.com/office/powerpoint/2010/main" val="408894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Multilingual Requirements(I)</a:t>
            </a:r>
            <a:endParaRPr lang="en-US" dirty="0"/>
          </a:p>
        </p:txBody>
      </p:sp>
      <p:sp>
        <p:nvSpPr>
          <p:cNvPr id="3" name="Content Placeholder 2"/>
          <p:cNvSpPr>
            <a:spLocks noGrp="1"/>
          </p:cNvSpPr>
          <p:nvPr>
            <p:ph sz="quarter" idx="13"/>
          </p:nvPr>
        </p:nvSpPr>
        <p:spPr>
          <a:xfrm>
            <a:off x="913774" y="2367092"/>
            <a:ext cx="10363826" cy="4277548"/>
          </a:xfrm>
        </p:spPr>
        <p:txBody>
          <a:bodyPr>
            <a:normAutofit fontScale="85000" lnSpcReduction="20000"/>
          </a:bodyPr>
          <a:lstStyle/>
          <a:p>
            <a:r>
              <a:rPr lang="en-US" dirty="0"/>
              <a:t>The first and most obvious difference between applications used in one region and those designed for global use is language. </a:t>
            </a:r>
          </a:p>
          <a:p>
            <a:r>
              <a:rPr lang="en-US" dirty="0"/>
              <a:t>Global applications often have </a:t>
            </a:r>
            <a:r>
              <a:rPr lang="en-US" i="1" dirty="0"/>
              <a:t>multilingual requirements, </a:t>
            </a:r>
            <a:r>
              <a:rPr lang="en-US" dirty="0"/>
              <a:t>which means that they have to support users who speak different languages and write using non-English letters. </a:t>
            </a:r>
          </a:p>
          <a:p>
            <a:pPr algn="just"/>
            <a:r>
              <a:rPr lang="en-US" dirty="0">
                <a:highlight>
                  <a:srgbClr val="FFFF00"/>
                </a:highlight>
              </a:rPr>
              <a:t>One of the most challenging aspects in designing global systems is getting a good translation of the original language messages into a new language</a:t>
            </a:r>
            <a:r>
              <a:rPr lang="en-US" dirty="0"/>
              <a:t>. </a:t>
            </a:r>
          </a:p>
          <a:p>
            <a:r>
              <a:rPr lang="en-US" dirty="0"/>
              <a:t>Rules </a:t>
            </a:r>
          </a:p>
          <a:p>
            <a:pPr lvl="1"/>
            <a:r>
              <a:rPr lang="en-US" dirty="0"/>
              <a:t>Keep the writing short and simple. It is much easier to avoid mistranslations.</a:t>
            </a:r>
          </a:p>
          <a:p>
            <a:pPr lvl="1"/>
            <a:r>
              <a:rPr lang="en-US" dirty="0"/>
              <a:t>Avoid humor, jargon, slang, clichés, puns, analogies, and metaphors. These tend to be too culturally specific. </a:t>
            </a:r>
          </a:p>
          <a:p>
            <a:pPr lvl="1"/>
            <a:r>
              <a:rPr lang="en-US" dirty="0"/>
              <a:t>Use good grammar. Be sure to punctuate everything correctly. </a:t>
            </a:r>
          </a:p>
          <a:p>
            <a:pPr algn="just"/>
            <a:r>
              <a:rPr lang="en-US" dirty="0">
                <a:highlight>
                  <a:srgbClr val="FFFF00"/>
                </a:highlight>
              </a:rPr>
              <a:t>Another challenge is often screen space. </a:t>
            </a:r>
            <a:r>
              <a:rPr lang="en-US" dirty="0"/>
              <a:t>In general, English-language messages usually take 20 percent to 30 percent fewer letters than their French or Spanish counterparts. Designing global systems requires allocating more screen space to messages than might be used in the English-language version.</a:t>
            </a:r>
          </a:p>
        </p:txBody>
      </p:sp>
      <p:sp>
        <p:nvSpPr>
          <p:cNvPr id="4" name="Slide Number Placeholder 3"/>
          <p:cNvSpPr>
            <a:spLocks noGrp="1"/>
          </p:cNvSpPr>
          <p:nvPr>
            <p:ph type="sldNum" sz="quarter" idx="12"/>
          </p:nvPr>
        </p:nvSpPr>
        <p:spPr>
          <a:xfrm>
            <a:off x="10775268" y="6344829"/>
            <a:ext cx="764215" cy="365125"/>
          </a:xfrm>
        </p:spPr>
        <p:txBody>
          <a:bodyPr/>
          <a:lstStyle/>
          <a:p>
            <a:fld id="{744B347F-5038-41A8-84D6-1416E88477ED}" type="slidenum">
              <a:rPr lang="en-US" smtClean="0"/>
              <a:t>34</a:t>
            </a:fld>
            <a:endParaRPr lang="en-US" dirty="0"/>
          </a:p>
        </p:txBody>
      </p:sp>
    </p:spTree>
    <p:extLst>
      <p:ext uri="{BB962C8B-B14F-4D97-AF65-F5344CB8AC3E}">
        <p14:creationId xmlns:p14="http://schemas.microsoft.com/office/powerpoint/2010/main" val="11702368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Multilingual Requirements(II)</a:t>
            </a:r>
            <a:endParaRPr lang="en-US" dirty="0"/>
          </a:p>
        </p:txBody>
      </p:sp>
      <p:sp>
        <p:nvSpPr>
          <p:cNvPr id="3" name="Content Placeholder 2"/>
          <p:cNvSpPr>
            <a:spLocks noGrp="1"/>
          </p:cNvSpPr>
          <p:nvPr>
            <p:ph sz="quarter" idx="13"/>
          </p:nvPr>
        </p:nvSpPr>
        <p:spPr/>
        <p:txBody>
          <a:bodyPr>
            <a:normAutofit/>
          </a:bodyPr>
          <a:lstStyle/>
          <a:p>
            <a:pPr algn="just"/>
            <a:r>
              <a:rPr lang="en-US" dirty="0"/>
              <a:t>Some systems supports several different languages simultaneously (a concurrent multilingual system). Other systems contain separate parts that are written in each language and must be reinstalled before a specific language can be used; that is, each language is provided by a different version of the system so that any one installation will use only one language. </a:t>
            </a:r>
          </a:p>
          <a:p>
            <a:pPr lvl="1" algn="just"/>
            <a:r>
              <a:rPr lang="en-US" dirty="0"/>
              <a:t>Either approach can be effective, but this functionality must be designed into the system well in advance of implementation.</a:t>
            </a:r>
          </a:p>
          <a:p>
            <a:pPr algn="just"/>
            <a:r>
              <a:rPr lang="en-US" dirty="0">
                <a:highlight>
                  <a:srgbClr val="FFFF00"/>
                </a:highlight>
              </a:rPr>
              <a:t>Finally, one other consideration that must be considered is reading direction. </a:t>
            </a:r>
            <a:r>
              <a:rPr lang="en-US" dirty="0"/>
              <a:t>In most Western societies, readers read from left to right and top to bottom. This is not true for many cultures. </a:t>
            </a:r>
          </a:p>
        </p:txBody>
      </p:sp>
      <p:sp>
        <p:nvSpPr>
          <p:cNvPr id="4" name="Slide Number Placeholder 3"/>
          <p:cNvSpPr>
            <a:spLocks noGrp="1"/>
          </p:cNvSpPr>
          <p:nvPr>
            <p:ph type="sldNum" sz="quarter" idx="12"/>
          </p:nvPr>
        </p:nvSpPr>
        <p:spPr/>
        <p:txBody>
          <a:bodyPr/>
          <a:lstStyle/>
          <a:p>
            <a:fld id="{744B347F-5038-41A8-84D6-1416E88477ED}" type="slidenum">
              <a:rPr lang="en-US" smtClean="0"/>
              <a:t>35</a:t>
            </a:fld>
            <a:endParaRPr lang="en-US"/>
          </a:p>
        </p:txBody>
      </p:sp>
    </p:spTree>
    <p:extLst>
      <p:ext uri="{BB962C8B-B14F-4D97-AF65-F5344CB8AC3E}">
        <p14:creationId xmlns:p14="http://schemas.microsoft.com/office/powerpoint/2010/main" val="1670328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Color</a:t>
            </a:r>
            <a:endParaRPr lang="en-US" dirty="0"/>
          </a:p>
        </p:txBody>
      </p:sp>
      <p:sp>
        <p:nvSpPr>
          <p:cNvPr id="3" name="Content Placeholder 2"/>
          <p:cNvSpPr>
            <a:spLocks noGrp="1"/>
          </p:cNvSpPr>
          <p:nvPr>
            <p:ph sz="quarter" idx="13"/>
          </p:nvPr>
        </p:nvSpPr>
        <p:spPr>
          <a:xfrm>
            <a:off x="914400" y="1857958"/>
            <a:ext cx="10363826" cy="5000042"/>
          </a:xfrm>
        </p:spPr>
        <p:txBody>
          <a:bodyPr>
            <a:normAutofit/>
          </a:bodyPr>
          <a:lstStyle/>
          <a:p>
            <a:pPr algn="just"/>
            <a:r>
              <a:rPr lang="en-US" sz="1500" dirty="0"/>
              <a:t>To begin with, color is not black and white. </a:t>
            </a:r>
            <a:r>
              <a:rPr lang="en-US" sz="1500" dirty="0">
                <a:highlight>
                  <a:srgbClr val="FFFF00"/>
                </a:highlight>
              </a:rPr>
              <a:t>The meaning associated with a color is totally</a:t>
            </a:r>
            <a:r>
              <a:rPr lang="fa-IR" sz="1500" dirty="0">
                <a:highlight>
                  <a:srgbClr val="FFFF00"/>
                </a:highlight>
              </a:rPr>
              <a:t> </a:t>
            </a:r>
            <a:r>
              <a:rPr lang="en-US" sz="1500" dirty="0">
                <a:highlight>
                  <a:srgbClr val="FFFF00"/>
                </a:highlight>
              </a:rPr>
              <a:t>culturally dependent</a:t>
            </a:r>
            <a:r>
              <a:rPr lang="en-US" sz="1500" dirty="0"/>
              <a:t>. </a:t>
            </a:r>
          </a:p>
          <a:p>
            <a:pPr algn="just"/>
            <a:r>
              <a:rPr lang="en-US" sz="1500" dirty="0"/>
              <a:t>In most Western cultures, black is associated with death, mourning, and grief or with respect and formality. In many Eastern cultures, white is associated with death or the color of robes worn by religious leaders. </a:t>
            </a:r>
          </a:p>
          <a:p>
            <a:pPr algn="just"/>
            <a:r>
              <a:rPr lang="en-US" sz="1500" dirty="0"/>
              <a:t>In the United States, </a:t>
            </a:r>
            <a:r>
              <a:rPr lang="en-US" sz="1500" dirty="0">
                <a:solidFill>
                  <a:srgbClr val="FF0000"/>
                </a:solidFill>
              </a:rPr>
              <a:t>red</a:t>
            </a:r>
            <a:r>
              <a:rPr lang="en-US" sz="1500" dirty="0"/>
              <a:t> implies excitement, spice passion, sex, and even anger; in Mexico, it indicates religion; in the United Kingdom, it indicates authority, power, and government; in Scandinavian countries, it indicates strength; and in China, it means communism, joy, and good luck. </a:t>
            </a:r>
            <a:r>
              <a:rPr lang="en-US" sz="1500" dirty="0">
                <a:solidFill>
                  <a:srgbClr val="0070C0"/>
                </a:solidFill>
              </a:rPr>
              <a:t>Blue</a:t>
            </a:r>
            <a:r>
              <a:rPr lang="en-US" sz="1500" dirty="0"/>
              <a:t> is associated with cleanliness in Scandinavia; love and truth in India; loyalty in Germany; and trust, justice, and “official” business in the United States. In Ireland, </a:t>
            </a:r>
            <a:r>
              <a:rPr lang="en-US" sz="1500" dirty="0">
                <a:solidFill>
                  <a:srgbClr val="00B050"/>
                </a:solidFill>
              </a:rPr>
              <a:t>green</a:t>
            </a:r>
            <a:r>
              <a:rPr lang="en-US" sz="1500" dirty="0"/>
              <a:t> signifies nationalism and Catholicism, and in the United States it denotes health, environmentalism, safety, greed, and envy. In the Arab Middle East green is a sign of holiness, in France it represents criminality, and in Malaysia it signifies danger and disease. </a:t>
            </a:r>
            <a:r>
              <a:rPr lang="en-US" sz="1500" dirty="0">
                <a:solidFill>
                  <a:srgbClr val="FFFF00"/>
                </a:solidFill>
              </a:rPr>
              <a:t>Yellow</a:t>
            </a:r>
            <a:r>
              <a:rPr lang="en-US" sz="1500" dirty="0"/>
              <a:t> also has many culturally dependent meanings. In the United States, it is associated with caution and cowardice; in Scandinavia, warmth; in Germany, envy; and in India, commerce. </a:t>
            </a:r>
            <a:r>
              <a:rPr lang="en-US" sz="1500" dirty="0">
                <a:solidFill>
                  <a:schemeClr val="accent6">
                    <a:lumMod val="75000"/>
                  </a:schemeClr>
                </a:solidFill>
              </a:rPr>
              <a:t>Purple</a:t>
            </a:r>
            <a:r>
              <a:rPr lang="en-US" sz="1500" dirty="0"/>
              <a:t> signifies death, nobility, or the Church in Latin America, the United States, and Italy, respectively. </a:t>
            </a:r>
          </a:p>
          <a:p>
            <a:pPr algn="just"/>
            <a:r>
              <a:rPr lang="en-US" sz="1500" dirty="0">
                <a:highlight>
                  <a:srgbClr val="FFFF00"/>
                </a:highlight>
              </a:rPr>
              <a:t>Obviously, when building a website for a global audience, colors must be chosen carefully; otherwise, unintentional messages will be sent.</a:t>
            </a:r>
          </a:p>
        </p:txBody>
      </p:sp>
      <p:sp>
        <p:nvSpPr>
          <p:cNvPr id="4" name="Slide Number Placeholder 3"/>
          <p:cNvSpPr>
            <a:spLocks noGrp="1"/>
          </p:cNvSpPr>
          <p:nvPr>
            <p:ph type="sldNum" sz="quarter" idx="12"/>
          </p:nvPr>
        </p:nvSpPr>
        <p:spPr>
          <a:xfrm>
            <a:off x="10896118" y="6253389"/>
            <a:ext cx="764215" cy="365125"/>
          </a:xfrm>
        </p:spPr>
        <p:txBody>
          <a:bodyPr/>
          <a:lstStyle/>
          <a:p>
            <a:fld id="{744B347F-5038-41A8-84D6-1416E88477ED}" type="slidenum">
              <a:rPr lang="en-US" smtClean="0"/>
              <a:t>36</a:t>
            </a:fld>
            <a:endParaRPr lang="en-US" dirty="0"/>
          </a:p>
        </p:txBody>
      </p:sp>
    </p:spTree>
    <p:extLst>
      <p:ext uri="{BB962C8B-B14F-4D97-AF65-F5344CB8AC3E}">
        <p14:creationId xmlns:p14="http://schemas.microsoft.com/office/powerpoint/2010/main" val="3107021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Cultural Differences</a:t>
            </a:r>
            <a:endParaRPr lang="en-US" dirty="0"/>
          </a:p>
        </p:txBody>
      </p:sp>
      <p:sp>
        <p:nvSpPr>
          <p:cNvPr id="3" name="Content Placeholder 2"/>
          <p:cNvSpPr>
            <a:spLocks noGrp="1"/>
          </p:cNvSpPr>
          <p:nvPr>
            <p:ph sz="quarter" idx="13"/>
          </p:nvPr>
        </p:nvSpPr>
        <p:spPr/>
        <p:txBody>
          <a:bodyPr>
            <a:normAutofit/>
          </a:bodyPr>
          <a:lstStyle/>
          <a:p>
            <a:r>
              <a:rPr lang="en-US" dirty="0"/>
              <a:t>When developing a website for an international audience, you need to think about what message needs to be sent to a local culture from your global organization to achieve the business goals of the firm. </a:t>
            </a:r>
          </a:p>
          <a:p>
            <a:r>
              <a:rPr lang="en-US" dirty="0"/>
              <a:t>Consequently, you need to be able to understand the different local cultures. </a:t>
            </a:r>
          </a:p>
        </p:txBody>
      </p:sp>
      <p:sp>
        <p:nvSpPr>
          <p:cNvPr id="4" name="Slide Number Placeholder 3"/>
          <p:cNvSpPr>
            <a:spLocks noGrp="1"/>
          </p:cNvSpPr>
          <p:nvPr>
            <p:ph type="sldNum" sz="quarter" idx="12"/>
          </p:nvPr>
        </p:nvSpPr>
        <p:spPr/>
        <p:txBody>
          <a:bodyPr/>
          <a:lstStyle/>
          <a:p>
            <a:fld id="{744B347F-5038-41A8-84D6-1416E88477ED}" type="slidenum">
              <a:rPr lang="en-US" smtClean="0"/>
              <a:t>37</a:t>
            </a:fld>
            <a:endParaRPr lang="en-US"/>
          </a:p>
        </p:txBody>
      </p:sp>
    </p:spTree>
    <p:extLst>
      <p:ext uri="{BB962C8B-B14F-4D97-AF65-F5344CB8AC3E}">
        <p14:creationId xmlns:p14="http://schemas.microsoft.com/office/powerpoint/2010/main" val="15616026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dimensions that are directly relevant to user interface design(I)</a:t>
            </a:r>
          </a:p>
        </p:txBody>
      </p:sp>
      <p:sp>
        <p:nvSpPr>
          <p:cNvPr id="3" name="Content Placeholder 2"/>
          <p:cNvSpPr>
            <a:spLocks noGrp="1"/>
          </p:cNvSpPr>
          <p:nvPr>
            <p:ph sz="quarter" idx="13"/>
          </p:nvPr>
        </p:nvSpPr>
        <p:spPr>
          <a:xfrm>
            <a:off x="913774" y="2367092"/>
            <a:ext cx="10363826" cy="4355925"/>
          </a:xfrm>
        </p:spPr>
        <p:txBody>
          <a:bodyPr>
            <a:normAutofit fontScale="92500" lnSpcReduction="10000"/>
          </a:bodyPr>
          <a:lstStyle/>
          <a:p>
            <a:pPr algn="just"/>
            <a:r>
              <a:rPr lang="en-US" dirty="0">
                <a:highlight>
                  <a:srgbClr val="FFFF00"/>
                </a:highlight>
              </a:rPr>
              <a:t>Speed of messages, context, and time</a:t>
            </a:r>
            <a:r>
              <a:rPr lang="en-US" dirty="0"/>
              <a:t>. </a:t>
            </a:r>
          </a:p>
          <a:p>
            <a:pPr algn="just"/>
            <a:r>
              <a:rPr lang="en-US" dirty="0"/>
              <a:t>The </a:t>
            </a:r>
            <a:r>
              <a:rPr lang="en-US" i="1" dirty="0">
                <a:highlight>
                  <a:srgbClr val="FFFF00"/>
                </a:highlight>
              </a:rPr>
              <a:t>speed of messages </a:t>
            </a:r>
            <a:r>
              <a:rPr lang="en-US" dirty="0"/>
              <a:t>dimension deals with </a:t>
            </a:r>
            <a:r>
              <a:rPr lang="en-US" dirty="0">
                <a:highlight>
                  <a:srgbClr val="FFFF00"/>
                </a:highlight>
              </a:rPr>
              <a:t>how fast a member of a culture is expected to understand a message and how “deep” the content of a typical message will be in a culture. </a:t>
            </a:r>
            <a:r>
              <a:rPr lang="en-US" dirty="0"/>
              <a:t>The deeper the message content, the longer it will take for a member of a culture to understand the message. For example, two different approaches to describe a historical event would be a news headline (fast and shallow) and a documentary (slow and deep). </a:t>
            </a:r>
          </a:p>
          <a:p>
            <a:pPr algn="just"/>
            <a:r>
              <a:rPr lang="en-US" dirty="0">
                <a:highlight>
                  <a:srgbClr val="FFFF00"/>
                </a:highlight>
              </a:rPr>
              <a:t>Different cultures have different expectations of the content and response to a message.</a:t>
            </a:r>
            <a:r>
              <a:rPr lang="en-US" dirty="0"/>
              <a:t> For a </a:t>
            </a:r>
            <a:r>
              <a:rPr lang="en-US" dirty="0">
                <a:highlight>
                  <a:srgbClr val="FFFF00"/>
                </a:highlight>
              </a:rPr>
              <a:t>Western</a:t>
            </a:r>
            <a:r>
              <a:rPr lang="en-US" dirty="0"/>
              <a:t> audience, </a:t>
            </a:r>
            <a:r>
              <a:rPr lang="en-US" dirty="0">
                <a:highlight>
                  <a:srgbClr val="FFFF00"/>
                </a:highlight>
              </a:rPr>
              <a:t>minimizing the number of words contained in a user interface makes sense. </a:t>
            </a:r>
            <a:r>
              <a:rPr lang="en-US" dirty="0"/>
              <a:t>Westerners prefer to </a:t>
            </a:r>
            <a:r>
              <a:rPr lang="en-US" dirty="0">
                <a:highlight>
                  <a:srgbClr val="FFFF00"/>
                </a:highlight>
              </a:rPr>
              <a:t>get to the point as fast as possible</a:t>
            </a:r>
            <a:r>
              <a:rPr lang="en-US" dirty="0"/>
              <a:t>. However, this is not true for </a:t>
            </a:r>
            <a:r>
              <a:rPr lang="en-US" dirty="0">
                <a:highlight>
                  <a:srgbClr val="FFFF00"/>
                </a:highlight>
              </a:rPr>
              <a:t>Eastern</a:t>
            </a:r>
            <a:r>
              <a:rPr lang="en-US" dirty="0"/>
              <a:t> cultures. Consequently, for a firm like Amazon.com, providing detailed reviews and short excerpts from a book provides support for a slow and deep culture, while providing bullet point types of comments supports the fast and shallow culture. By providing both, Amazon.com addresses both needs.</a:t>
            </a:r>
          </a:p>
        </p:txBody>
      </p:sp>
      <p:sp>
        <p:nvSpPr>
          <p:cNvPr id="4" name="Slide Number Placeholder 3"/>
          <p:cNvSpPr>
            <a:spLocks noGrp="1"/>
          </p:cNvSpPr>
          <p:nvPr>
            <p:ph type="sldNum" sz="quarter" idx="12"/>
          </p:nvPr>
        </p:nvSpPr>
        <p:spPr>
          <a:xfrm>
            <a:off x="10749142" y="6370320"/>
            <a:ext cx="764215" cy="352697"/>
          </a:xfrm>
        </p:spPr>
        <p:txBody>
          <a:bodyPr/>
          <a:lstStyle/>
          <a:p>
            <a:fld id="{744B347F-5038-41A8-84D6-1416E88477ED}" type="slidenum">
              <a:rPr lang="en-US" smtClean="0"/>
              <a:t>38</a:t>
            </a:fld>
            <a:endParaRPr lang="en-US" dirty="0"/>
          </a:p>
        </p:txBody>
      </p:sp>
    </p:spTree>
    <p:extLst>
      <p:ext uri="{BB962C8B-B14F-4D97-AF65-F5344CB8AC3E}">
        <p14:creationId xmlns:p14="http://schemas.microsoft.com/office/powerpoint/2010/main" val="1056444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dimensions that are directly relevant to user interface design(II)</a:t>
            </a:r>
          </a:p>
        </p:txBody>
      </p:sp>
      <p:sp>
        <p:nvSpPr>
          <p:cNvPr id="3" name="Content Placeholder 2"/>
          <p:cNvSpPr>
            <a:spLocks noGrp="1"/>
          </p:cNvSpPr>
          <p:nvPr>
            <p:ph sz="quarter" idx="13"/>
          </p:nvPr>
        </p:nvSpPr>
        <p:spPr>
          <a:xfrm>
            <a:off x="913774" y="2367092"/>
            <a:ext cx="10363826" cy="4355925"/>
          </a:xfrm>
        </p:spPr>
        <p:txBody>
          <a:bodyPr>
            <a:normAutofit/>
          </a:bodyPr>
          <a:lstStyle/>
          <a:p>
            <a:pPr algn="just"/>
            <a:r>
              <a:rPr lang="en-US" dirty="0"/>
              <a:t>The second dimension, </a:t>
            </a:r>
            <a:r>
              <a:rPr lang="en-US" i="1" dirty="0">
                <a:highlight>
                  <a:srgbClr val="FFFF00"/>
                </a:highlight>
              </a:rPr>
              <a:t>context</a:t>
            </a:r>
            <a:r>
              <a:rPr lang="en-US" dirty="0"/>
              <a:t>, deals with the </a:t>
            </a:r>
            <a:r>
              <a:rPr lang="en-US" dirty="0">
                <a:highlight>
                  <a:srgbClr val="FFFF00"/>
                </a:highlight>
              </a:rPr>
              <a:t>level of implicit information that is used in the culture versus the information needing to be made explicit. </a:t>
            </a:r>
            <a:r>
              <a:rPr lang="en-US" dirty="0"/>
              <a:t>In </a:t>
            </a:r>
            <a:r>
              <a:rPr lang="en-US" dirty="0">
                <a:highlight>
                  <a:srgbClr val="FFFF00"/>
                </a:highlight>
              </a:rPr>
              <a:t>high-context cultures</a:t>
            </a:r>
            <a:r>
              <a:rPr lang="en-US" dirty="0"/>
              <a:t>, most </a:t>
            </a:r>
            <a:r>
              <a:rPr lang="en-US" dirty="0">
                <a:highlight>
                  <a:srgbClr val="FFFF00"/>
                </a:highlight>
              </a:rPr>
              <a:t>information is known intrinsically and does not have to be made explicit</a:t>
            </a:r>
            <a:r>
              <a:rPr lang="en-US" dirty="0"/>
              <a:t>. Therefore, the actual content of the message is fairly limited. However, in </a:t>
            </a:r>
            <a:r>
              <a:rPr lang="en-US" dirty="0">
                <a:highlight>
                  <a:srgbClr val="FFFF00"/>
                </a:highlight>
              </a:rPr>
              <a:t>low-context cultures</a:t>
            </a:r>
            <a:r>
              <a:rPr lang="en-US" dirty="0"/>
              <a:t>, </a:t>
            </a:r>
            <a:r>
              <a:rPr lang="en-US" dirty="0">
                <a:highlight>
                  <a:srgbClr val="FFFF00"/>
                </a:highlight>
              </a:rPr>
              <a:t>everything must be spelled out explicitly to avoid any ambiguity, and therefore the message needs to be very detailed</a:t>
            </a:r>
            <a:r>
              <a:rPr lang="en-US" dirty="0"/>
              <a:t>. You will find this dimension causing problems when attempting to close a business deal. </a:t>
            </a:r>
          </a:p>
          <a:p>
            <a:pPr algn="just"/>
            <a:r>
              <a:rPr lang="en-US" dirty="0"/>
              <a:t>From a website </a:t>
            </a:r>
            <a:r>
              <a:rPr lang="en-US" dirty="0">
                <a:highlight>
                  <a:srgbClr val="FFFF00"/>
                </a:highlight>
              </a:rPr>
              <a:t>design perspective</a:t>
            </a:r>
            <a:r>
              <a:rPr lang="en-US" dirty="0"/>
              <a:t>, it is pointed out that in a </a:t>
            </a:r>
            <a:r>
              <a:rPr lang="en-US" dirty="0">
                <a:highlight>
                  <a:srgbClr val="FFFF00"/>
                </a:highlight>
              </a:rPr>
              <a:t>high-context culture</a:t>
            </a:r>
            <a:r>
              <a:rPr lang="en-US" dirty="0"/>
              <a:t>, focusing the design on </a:t>
            </a:r>
            <a:r>
              <a:rPr lang="en-US" dirty="0">
                <a:highlight>
                  <a:srgbClr val="FFFF00"/>
                </a:highlight>
              </a:rPr>
              <a:t>aesthetics</a:t>
            </a:r>
            <a:r>
              <a:rPr lang="en-US" dirty="0"/>
              <a:t>, </a:t>
            </a:r>
            <a:r>
              <a:rPr lang="en-US" dirty="0">
                <a:highlight>
                  <a:srgbClr val="FFFF00"/>
                </a:highlight>
              </a:rPr>
              <a:t>politeness</a:t>
            </a:r>
            <a:r>
              <a:rPr lang="en-US" dirty="0"/>
              <a:t>, and </a:t>
            </a:r>
            <a:r>
              <a:rPr lang="en-US" dirty="0">
                <a:highlight>
                  <a:srgbClr val="FFFF00"/>
                </a:highlight>
              </a:rPr>
              <a:t>humility produces </a:t>
            </a:r>
            <a:r>
              <a:rPr lang="en-US" dirty="0"/>
              <a:t>an effective website, but in a </a:t>
            </a:r>
            <a:r>
              <a:rPr lang="en-US" dirty="0">
                <a:highlight>
                  <a:srgbClr val="FFFF00"/>
                </a:highlight>
              </a:rPr>
              <a:t>low-context</a:t>
            </a:r>
            <a:r>
              <a:rPr lang="en-US" dirty="0"/>
              <a:t> culture, things such as the </a:t>
            </a:r>
            <a:r>
              <a:rPr lang="en-US" dirty="0">
                <a:highlight>
                  <a:srgbClr val="FFFF00"/>
                </a:highlight>
              </a:rPr>
              <a:t>terms and conditions of a purchase</a:t>
            </a:r>
            <a:r>
              <a:rPr lang="en-US" dirty="0"/>
              <a:t>, </a:t>
            </a:r>
            <a:r>
              <a:rPr lang="en-US" dirty="0">
                <a:highlight>
                  <a:srgbClr val="FFFF00"/>
                </a:highlight>
              </a:rPr>
              <a:t>the “rank” of the product and firm</a:t>
            </a:r>
            <a:r>
              <a:rPr lang="en-US" dirty="0"/>
              <a:t>, and the use of superlatives in describing the product and firm are critical attributes of a successful website.</a:t>
            </a:r>
          </a:p>
        </p:txBody>
      </p:sp>
      <p:sp>
        <p:nvSpPr>
          <p:cNvPr id="4" name="Slide Number Placeholder 3"/>
          <p:cNvSpPr>
            <a:spLocks noGrp="1"/>
          </p:cNvSpPr>
          <p:nvPr>
            <p:ph type="sldNum" sz="quarter" idx="12"/>
          </p:nvPr>
        </p:nvSpPr>
        <p:spPr>
          <a:xfrm>
            <a:off x="10757851" y="6357892"/>
            <a:ext cx="764215" cy="365125"/>
          </a:xfrm>
        </p:spPr>
        <p:txBody>
          <a:bodyPr/>
          <a:lstStyle/>
          <a:p>
            <a:fld id="{744B347F-5038-41A8-84D6-1416E88477ED}" type="slidenum">
              <a:rPr lang="en-US" smtClean="0"/>
              <a:t>39</a:t>
            </a:fld>
            <a:endParaRPr lang="en-US" dirty="0"/>
          </a:p>
        </p:txBody>
      </p:sp>
    </p:spTree>
    <p:extLst>
      <p:ext uri="{BB962C8B-B14F-4D97-AF65-F5344CB8AC3E}">
        <p14:creationId xmlns:p14="http://schemas.microsoft.com/office/powerpoint/2010/main" val="157503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Steps(II) </a:t>
            </a:r>
          </a:p>
        </p:txBody>
      </p:sp>
      <p:sp>
        <p:nvSpPr>
          <p:cNvPr id="3" name="Content Placeholder 2"/>
          <p:cNvSpPr>
            <a:spLocks noGrp="1"/>
          </p:cNvSpPr>
          <p:nvPr>
            <p:ph sz="quarter" idx="13"/>
          </p:nvPr>
        </p:nvSpPr>
        <p:spPr/>
        <p:txBody>
          <a:bodyPr/>
          <a:lstStyle/>
          <a:p>
            <a:pPr marL="457200" indent="-457200">
              <a:buFont typeface="+mj-lt"/>
              <a:buAutoNum type="arabicPeriod" startAt="5"/>
            </a:pPr>
            <a:r>
              <a:rPr lang="en-US" dirty="0">
                <a:solidFill>
                  <a:srgbClr val="00B050"/>
                </a:solidFill>
              </a:rPr>
              <a:t>Design</a:t>
            </a:r>
            <a:r>
              <a:rPr lang="en-US" dirty="0">
                <a:solidFill>
                  <a:srgbClr val="0070C0"/>
                </a:solidFill>
              </a:rPr>
              <a:t> </a:t>
            </a:r>
          </a:p>
          <a:p>
            <a:pPr lvl="1">
              <a:buFont typeface="Wingdings" panose="05000000000000000000" pitchFamily="2" charset="2"/>
              <a:buChar char="Ø"/>
            </a:pPr>
            <a:r>
              <a:rPr lang="en-US" dirty="0">
                <a:solidFill>
                  <a:srgbClr val="0070C0"/>
                </a:solidFill>
              </a:rPr>
              <a:t>Optimization </a:t>
            </a:r>
          </a:p>
          <a:p>
            <a:pPr lvl="1">
              <a:buFont typeface="Wingdings" panose="05000000000000000000" pitchFamily="2" charset="2"/>
              <a:buChar char="Ø"/>
            </a:pPr>
            <a:r>
              <a:rPr lang="en-US" dirty="0">
                <a:solidFill>
                  <a:srgbClr val="0070C0"/>
                </a:solidFill>
              </a:rPr>
              <a:t>Database Management</a:t>
            </a:r>
            <a:r>
              <a:rPr lang="en-US" dirty="0">
                <a:solidFill>
                  <a:srgbClr val="00B050"/>
                </a:solidFill>
              </a:rPr>
              <a:t> </a:t>
            </a:r>
          </a:p>
          <a:p>
            <a:pPr lvl="1">
              <a:buFont typeface="Wingdings" panose="05000000000000000000" pitchFamily="2" charset="2"/>
              <a:buChar char="Ø"/>
            </a:pPr>
            <a:r>
              <a:rPr lang="en-US" dirty="0">
                <a:solidFill>
                  <a:srgbClr val="00B050"/>
                </a:solidFill>
              </a:rPr>
              <a:t>User Interface </a:t>
            </a:r>
          </a:p>
          <a:p>
            <a:pPr lvl="1">
              <a:buFont typeface="Wingdings" panose="05000000000000000000" pitchFamily="2" charset="2"/>
              <a:buChar char="Ø"/>
            </a:pPr>
            <a:r>
              <a:rPr lang="en-US" dirty="0">
                <a:solidFill>
                  <a:srgbClr val="0070C0"/>
                </a:solidFill>
              </a:rPr>
              <a:t>Physical Architecture </a:t>
            </a:r>
          </a:p>
          <a:p>
            <a:pPr marL="800100" lvl="1" indent="-342900">
              <a:buFont typeface="+mj-lt"/>
              <a:buAutoNum type="arabicPeriod" startAt="5"/>
            </a:pP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4B347F-5038-41A8-84D6-1416E88477ED}" type="slidenum">
              <a:rPr kumimoji="0" lang="en-US" sz="1000" b="0" i="0" u="none" strike="noStrike" kern="1200" cap="none" spc="0" normalizeH="0" baseline="0" noProof="0" smtClean="0">
                <a:ln>
                  <a:noFill/>
                </a:ln>
                <a:solidFill>
                  <a:prstClr val="black"/>
                </a:solidFill>
                <a:effectLst/>
                <a:uLnTx/>
                <a:uFillTx/>
                <a:latin typeface="Tw Cen MT" panose="020B0602020104020603"/>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a:ln>
                <a:noFill/>
              </a:ln>
              <a:solidFill>
                <a:prstClr val="black"/>
              </a:solidFill>
              <a:effectLst/>
              <a:uLnTx/>
              <a:uFillTx/>
              <a:latin typeface="Tw Cen MT" panose="020B0602020104020603"/>
              <a:ea typeface="+mn-ea"/>
              <a:cs typeface="+mn-cs"/>
            </a:endParaRPr>
          </a:p>
        </p:txBody>
      </p:sp>
    </p:spTree>
    <p:extLst>
      <p:ext uri="{BB962C8B-B14F-4D97-AF65-F5344CB8AC3E}">
        <p14:creationId xmlns:p14="http://schemas.microsoft.com/office/powerpoint/2010/main" val="41775479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dimensions that are directly relevant to user interface design(III)</a:t>
            </a:r>
          </a:p>
        </p:txBody>
      </p:sp>
      <p:sp>
        <p:nvSpPr>
          <p:cNvPr id="3" name="Content Placeholder 2"/>
          <p:cNvSpPr>
            <a:spLocks noGrp="1"/>
          </p:cNvSpPr>
          <p:nvPr>
            <p:ph sz="quarter" idx="13"/>
          </p:nvPr>
        </p:nvSpPr>
        <p:spPr/>
        <p:txBody>
          <a:bodyPr>
            <a:normAutofit/>
          </a:bodyPr>
          <a:lstStyle/>
          <a:p>
            <a:r>
              <a:rPr lang="en-US" i="1" dirty="0">
                <a:highlight>
                  <a:srgbClr val="FFFF00"/>
                </a:highlight>
              </a:rPr>
              <a:t>Time</a:t>
            </a:r>
            <a:r>
              <a:rPr lang="en-US" dirty="0"/>
              <a:t>, addresses how a culture deals with </a:t>
            </a:r>
            <a:r>
              <a:rPr lang="en-US" dirty="0">
                <a:highlight>
                  <a:srgbClr val="FFFF00"/>
                </a:highlight>
              </a:rPr>
              <a:t>many different things going on simultaneously</a:t>
            </a:r>
            <a:r>
              <a:rPr lang="en-US" dirty="0"/>
              <a:t>. </a:t>
            </a:r>
          </a:p>
          <a:p>
            <a:pPr algn="just"/>
            <a:r>
              <a:rPr lang="en-US" dirty="0"/>
              <a:t>In a </a:t>
            </a:r>
            <a:r>
              <a:rPr lang="en-US" i="1" dirty="0" err="1">
                <a:highlight>
                  <a:srgbClr val="FFFF00"/>
                </a:highlight>
              </a:rPr>
              <a:t>polychronic</a:t>
            </a:r>
            <a:r>
              <a:rPr lang="en-US" i="1" dirty="0">
                <a:highlight>
                  <a:srgbClr val="FFFF00"/>
                </a:highlight>
              </a:rPr>
              <a:t> time </a:t>
            </a:r>
            <a:r>
              <a:rPr lang="en-US" dirty="0">
                <a:highlight>
                  <a:srgbClr val="FFFF00"/>
                </a:highlight>
              </a:rPr>
              <a:t>culture</a:t>
            </a:r>
            <a:r>
              <a:rPr lang="en-US" dirty="0"/>
              <a:t>, members of the culture tend to do </a:t>
            </a:r>
            <a:r>
              <a:rPr lang="en-US" dirty="0">
                <a:highlight>
                  <a:srgbClr val="FFFF00"/>
                </a:highlight>
              </a:rPr>
              <a:t>many things at the same time but are easily distracted and view time commitments as very flexible</a:t>
            </a:r>
            <a:r>
              <a:rPr lang="en-US" dirty="0"/>
              <a:t>. With </a:t>
            </a:r>
            <a:r>
              <a:rPr lang="en-US" i="1" dirty="0" err="1">
                <a:highlight>
                  <a:srgbClr val="FFFF00"/>
                </a:highlight>
              </a:rPr>
              <a:t>monochronic</a:t>
            </a:r>
            <a:r>
              <a:rPr lang="en-US" i="1" dirty="0">
                <a:highlight>
                  <a:srgbClr val="FFFF00"/>
                </a:highlight>
              </a:rPr>
              <a:t> time </a:t>
            </a:r>
            <a:r>
              <a:rPr lang="en-US" dirty="0">
                <a:highlight>
                  <a:srgbClr val="FFFF00"/>
                </a:highlight>
              </a:rPr>
              <a:t>cultures</a:t>
            </a:r>
            <a:r>
              <a:rPr lang="en-US" dirty="0"/>
              <a:t>, members of the culture </a:t>
            </a:r>
            <a:r>
              <a:rPr lang="en-US" dirty="0">
                <a:highlight>
                  <a:srgbClr val="FFFF00"/>
                </a:highlight>
              </a:rPr>
              <a:t>solve many things by focusing on one thing at a time</a:t>
            </a:r>
            <a:r>
              <a:rPr lang="en-US" dirty="0"/>
              <a:t>, are </a:t>
            </a:r>
            <a:r>
              <a:rPr lang="en-US" dirty="0">
                <a:highlight>
                  <a:srgbClr val="FFFF00"/>
                </a:highlight>
              </a:rPr>
              <a:t>single-minded</a:t>
            </a:r>
            <a:r>
              <a:rPr lang="en-US" dirty="0"/>
              <a:t>, and </a:t>
            </a:r>
            <a:r>
              <a:rPr lang="en-US" dirty="0">
                <a:highlight>
                  <a:srgbClr val="FFFF00"/>
                </a:highlight>
              </a:rPr>
              <a:t>consider time commitments as something that is set in stone</a:t>
            </a:r>
            <a:r>
              <a:rPr lang="en-US" dirty="0"/>
              <a:t>. When designing for a </a:t>
            </a:r>
            <a:r>
              <a:rPr lang="en-US" dirty="0" err="1"/>
              <a:t>polychronic</a:t>
            </a:r>
            <a:r>
              <a:rPr lang="en-US" dirty="0"/>
              <a:t> culture, the liberal use of “pop-up” messages might be fun and engaging, while in a </a:t>
            </a:r>
            <a:r>
              <a:rPr lang="en-US" dirty="0" err="1"/>
              <a:t>monochronic</a:t>
            </a:r>
            <a:r>
              <a:rPr lang="en-US" dirty="0"/>
              <a:t> culture, pop-up messages simply annoy the user.</a:t>
            </a:r>
          </a:p>
          <a:p>
            <a:r>
              <a:rPr lang="en-US" dirty="0"/>
              <a:t>However, with the use of e-mail interruptions and text messaging, this could change over time. </a:t>
            </a:r>
          </a:p>
        </p:txBody>
      </p:sp>
      <p:sp>
        <p:nvSpPr>
          <p:cNvPr id="4" name="Slide Number Placeholder 3"/>
          <p:cNvSpPr>
            <a:spLocks noGrp="1"/>
          </p:cNvSpPr>
          <p:nvPr>
            <p:ph type="sldNum" sz="quarter" idx="12"/>
          </p:nvPr>
        </p:nvSpPr>
        <p:spPr/>
        <p:txBody>
          <a:bodyPr/>
          <a:lstStyle/>
          <a:p>
            <a:fld id="{744B347F-5038-41A8-84D6-1416E88477ED}" type="slidenum">
              <a:rPr lang="en-US" smtClean="0"/>
              <a:t>40</a:t>
            </a:fld>
            <a:endParaRPr lang="en-US"/>
          </a:p>
        </p:txBody>
      </p:sp>
    </p:spTree>
    <p:extLst>
      <p:ext uri="{BB962C8B-B14F-4D97-AF65-F5344CB8AC3E}">
        <p14:creationId xmlns:p14="http://schemas.microsoft.com/office/powerpoint/2010/main" val="159483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dimensions that are relevant to user interface design(I)</a:t>
            </a:r>
          </a:p>
        </p:txBody>
      </p:sp>
      <p:sp>
        <p:nvSpPr>
          <p:cNvPr id="3" name="Content Placeholder 2"/>
          <p:cNvSpPr>
            <a:spLocks noGrp="1"/>
          </p:cNvSpPr>
          <p:nvPr>
            <p:ph sz="quarter" idx="13"/>
          </p:nvPr>
        </p:nvSpPr>
        <p:spPr>
          <a:xfrm>
            <a:off x="913774" y="2367092"/>
            <a:ext cx="10363826" cy="4085959"/>
          </a:xfrm>
        </p:spPr>
        <p:txBody>
          <a:bodyPr>
            <a:normAutofit fontScale="85000" lnSpcReduction="20000"/>
          </a:bodyPr>
          <a:lstStyle/>
          <a:p>
            <a:pPr algn="just"/>
            <a:r>
              <a:rPr lang="en-US" dirty="0">
                <a:highlight>
                  <a:srgbClr val="FFFF00"/>
                </a:highlight>
              </a:rPr>
              <a:t>Power distance, uncertainty avoidance, individualism versus collectivism, and masculinity versus femininity. </a:t>
            </a:r>
          </a:p>
          <a:p>
            <a:pPr algn="just"/>
            <a:r>
              <a:rPr lang="en-US" dirty="0"/>
              <a:t>The first dimension, </a:t>
            </a:r>
            <a:r>
              <a:rPr lang="en-US" i="1" dirty="0">
                <a:highlight>
                  <a:srgbClr val="FFFF00"/>
                </a:highlight>
              </a:rPr>
              <a:t>power distance</a:t>
            </a:r>
            <a:r>
              <a:rPr lang="en-US" dirty="0"/>
              <a:t>, addresses how the </a:t>
            </a:r>
            <a:r>
              <a:rPr lang="en-US" dirty="0">
                <a:highlight>
                  <a:srgbClr val="FFFF00"/>
                </a:highlight>
              </a:rPr>
              <a:t>distribution of social power is dealt with in the culture</a:t>
            </a:r>
            <a:r>
              <a:rPr lang="en-US" dirty="0"/>
              <a:t>. In cultures with a high power distance, members of the culture believe in the authority of the social hierarchy. In cultures with low power distance, members of the culture believe that power should be more equally distributed. Consequently, in cultures with a high power distance, emphasis on the “greatness” of the leaders of the firm, the use of “proper titles” for members of the firm, and the posting of testimonials on behalf of the firm by “prominent” members of society is important. International awards won by the firm, its members, or its products should also be posted prominently on the website.</a:t>
            </a:r>
          </a:p>
          <a:p>
            <a:pPr algn="just"/>
            <a:r>
              <a:rPr lang="en-US" dirty="0"/>
              <a:t>The second dimension, </a:t>
            </a:r>
            <a:r>
              <a:rPr lang="en-US" i="1" dirty="0">
                <a:highlight>
                  <a:srgbClr val="FFFF00"/>
                </a:highlight>
              </a:rPr>
              <a:t>uncertainty avoidance</a:t>
            </a:r>
            <a:r>
              <a:rPr lang="en-US" dirty="0"/>
              <a:t>, addresses to </a:t>
            </a:r>
            <a:r>
              <a:rPr lang="en-US" dirty="0">
                <a:highlight>
                  <a:srgbClr val="FFFF00"/>
                </a:highlight>
              </a:rPr>
              <a:t>what degree a culture is comfortable with uncertainty</a:t>
            </a:r>
            <a:r>
              <a:rPr lang="en-US" dirty="0"/>
              <a:t>. In a culture with a high uncertainty avoidance, members avoid taking risks, value tradition, and are much more comfortable in a rule-driven society. In cultures that score high on uncertainty avoidance, more customer service needs to be provided, more important “local” contacts need to be available, the firm’s and product’s history and tradition need to be provided on the website, and, in the case of software, the use of free trials and downloads is critical. In other words, you need to build trust and reduce perceived risk between the customer and the firm. </a:t>
            </a:r>
          </a:p>
        </p:txBody>
      </p:sp>
      <p:sp>
        <p:nvSpPr>
          <p:cNvPr id="4" name="Slide Number Placeholder 3"/>
          <p:cNvSpPr>
            <a:spLocks noGrp="1"/>
          </p:cNvSpPr>
          <p:nvPr>
            <p:ph type="sldNum" sz="quarter" idx="12"/>
          </p:nvPr>
        </p:nvSpPr>
        <p:spPr/>
        <p:txBody>
          <a:bodyPr/>
          <a:lstStyle/>
          <a:p>
            <a:fld id="{744B347F-5038-41A8-84D6-1416E88477ED}" type="slidenum">
              <a:rPr lang="en-US" smtClean="0"/>
              <a:t>41</a:t>
            </a:fld>
            <a:endParaRPr lang="en-US"/>
          </a:p>
        </p:txBody>
      </p:sp>
    </p:spTree>
    <p:extLst>
      <p:ext uri="{BB962C8B-B14F-4D97-AF65-F5344CB8AC3E}">
        <p14:creationId xmlns:p14="http://schemas.microsoft.com/office/powerpoint/2010/main" val="138776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dimensions that are relevant to user interface design(II)</a:t>
            </a:r>
          </a:p>
        </p:txBody>
      </p:sp>
      <p:sp>
        <p:nvSpPr>
          <p:cNvPr id="3" name="Content Placeholder 2"/>
          <p:cNvSpPr>
            <a:spLocks noGrp="1"/>
          </p:cNvSpPr>
          <p:nvPr>
            <p:ph sz="quarter" idx="13"/>
          </p:nvPr>
        </p:nvSpPr>
        <p:spPr>
          <a:xfrm>
            <a:off x="913774" y="2367092"/>
            <a:ext cx="10363826" cy="4225297"/>
          </a:xfrm>
        </p:spPr>
        <p:txBody>
          <a:bodyPr>
            <a:normAutofit fontScale="85000" lnSpcReduction="10000"/>
          </a:bodyPr>
          <a:lstStyle/>
          <a:p>
            <a:pPr algn="just"/>
            <a:r>
              <a:rPr lang="en-US" dirty="0"/>
              <a:t>The third dimension, </a:t>
            </a:r>
            <a:r>
              <a:rPr lang="en-US" i="1" dirty="0">
                <a:highlight>
                  <a:srgbClr val="FFFF00"/>
                </a:highlight>
              </a:rPr>
              <a:t>individualism </a:t>
            </a:r>
            <a:r>
              <a:rPr lang="en-US" dirty="0">
                <a:highlight>
                  <a:srgbClr val="FFFF00"/>
                </a:highlight>
              </a:rPr>
              <a:t>versus </a:t>
            </a:r>
            <a:r>
              <a:rPr lang="en-US" i="1" dirty="0">
                <a:highlight>
                  <a:srgbClr val="FFFF00"/>
                </a:highlight>
              </a:rPr>
              <a:t>collectivism</a:t>
            </a:r>
            <a:r>
              <a:rPr lang="en-US" dirty="0"/>
              <a:t>, is </a:t>
            </a:r>
            <a:r>
              <a:rPr lang="en-US" dirty="0">
                <a:highlight>
                  <a:srgbClr val="FFFF00"/>
                </a:highlight>
              </a:rPr>
              <a:t>based on the level of emphasis the culture places on the individual or the collective, or group. </a:t>
            </a:r>
            <a:r>
              <a:rPr lang="en-US" dirty="0"/>
              <a:t>In North America and Europe, individualism is rewarded. However, in East Asia, it is believed that by focusing on optimizing the group, the individual will be most successful. In other words, it is the group that is the most important. In a collective society, presenting information on how the firm “gives back” to the community; supports “member” clubs, “loyalty” programs, and “chat” facilities; and provides links to “local” sites of interest are very important characteristics for a website. In contrast, in an individualistic society, providing support for personalization of the user’s experience with the website, emphasizing the uniqueness of the products that the user is viewing, and emphasizing the privacy policy of the site are critical.</a:t>
            </a:r>
          </a:p>
          <a:p>
            <a:pPr algn="just"/>
            <a:r>
              <a:rPr lang="en-US" dirty="0"/>
              <a:t>The fourth dimension, </a:t>
            </a:r>
            <a:r>
              <a:rPr lang="en-US" i="1" dirty="0">
                <a:highlight>
                  <a:srgbClr val="FFFF00"/>
                </a:highlight>
              </a:rPr>
              <a:t>masculinity </a:t>
            </a:r>
            <a:r>
              <a:rPr lang="en-US" dirty="0">
                <a:highlight>
                  <a:srgbClr val="FFFF00"/>
                </a:highlight>
              </a:rPr>
              <a:t>versus </a:t>
            </a:r>
            <a:r>
              <a:rPr lang="en-US" i="1" dirty="0">
                <a:highlight>
                  <a:srgbClr val="FFFF00"/>
                </a:highlight>
              </a:rPr>
              <a:t>femininity</a:t>
            </a:r>
            <a:r>
              <a:rPr lang="en-US" dirty="0"/>
              <a:t>, </a:t>
            </a:r>
            <a:r>
              <a:rPr lang="en-US" dirty="0">
                <a:highlight>
                  <a:srgbClr val="FFFF00"/>
                </a:highlight>
              </a:rPr>
              <a:t>does not mean how men and women are treated by the culture.</a:t>
            </a:r>
            <a:r>
              <a:rPr lang="en-US" dirty="0"/>
              <a:t> But</a:t>
            </a:r>
            <a:r>
              <a:rPr lang="en-US" dirty="0">
                <a:highlight>
                  <a:srgbClr val="FFFF00"/>
                </a:highlight>
              </a:rPr>
              <a:t>, instead this dimension addresses how well masculine and feminine characteristics are valued by the culture. </a:t>
            </a:r>
            <a:r>
              <a:rPr lang="en-US" dirty="0"/>
              <a:t>For example, in a masculine culture, characteristics such as being assertive, ambitious, aggressive, and competitive are valued, whereas in a feminine culture, characteristics such as being encouraging,  compassionate, thoughtful, gentle, and cooperative are valued. </a:t>
            </a:r>
          </a:p>
        </p:txBody>
      </p:sp>
      <p:sp>
        <p:nvSpPr>
          <p:cNvPr id="4" name="Slide Number Placeholder 3"/>
          <p:cNvSpPr>
            <a:spLocks noGrp="1"/>
          </p:cNvSpPr>
          <p:nvPr>
            <p:ph type="sldNum" sz="quarter" idx="12"/>
          </p:nvPr>
        </p:nvSpPr>
        <p:spPr/>
        <p:txBody>
          <a:bodyPr/>
          <a:lstStyle/>
          <a:p>
            <a:fld id="{744B347F-5038-41A8-84D6-1416E88477ED}" type="slidenum">
              <a:rPr lang="en-US" smtClean="0"/>
              <a:t>42</a:t>
            </a:fld>
            <a:endParaRPr lang="en-US"/>
          </a:p>
        </p:txBody>
      </p:sp>
    </p:spTree>
    <p:extLst>
      <p:ext uri="{BB962C8B-B14F-4D97-AF65-F5344CB8AC3E}">
        <p14:creationId xmlns:p14="http://schemas.microsoft.com/office/powerpoint/2010/main" val="13601400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Nonfunctional Requirements And Human–computer Interaction Layer Design(I)</a:t>
            </a:r>
            <a:endParaRPr lang="en-US" dirty="0"/>
          </a:p>
        </p:txBody>
      </p:sp>
      <p:sp>
        <p:nvSpPr>
          <p:cNvPr id="3" name="Content Placeholder 2"/>
          <p:cNvSpPr>
            <a:spLocks noGrp="1"/>
          </p:cNvSpPr>
          <p:nvPr>
            <p:ph sz="quarter" idx="13"/>
          </p:nvPr>
        </p:nvSpPr>
        <p:spPr/>
        <p:txBody>
          <a:bodyPr>
            <a:normAutofit fontScale="92500" lnSpcReduction="10000"/>
          </a:bodyPr>
          <a:lstStyle/>
          <a:p>
            <a:pPr algn="just"/>
            <a:r>
              <a:rPr lang="en-US" dirty="0">
                <a:highlight>
                  <a:srgbClr val="FFFF00"/>
                </a:highlight>
              </a:rPr>
              <a:t>The human–computer interaction layer is heavily influenced by nonfunctional requirements. </a:t>
            </a:r>
          </a:p>
          <a:p>
            <a:pPr algn="just"/>
            <a:r>
              <a:rPr lang="en-US" i="1" dirty="0">
                <a:highlight>
                  <a:srgbClr val="FFFF00"/>
                </a:highlight>
              </a:rPr>
              <a:t>Operational requirements</a:t>
            </a:r>
            <a:r>
              <a:rPr lang="en-US" dirty="0">
                <a:highlight>
                  <a:srgbClr val="FFFF00"/>
                </a:highlight>
              </a:rPr>
              <a:t>, such as choice of hardware and software platforms, influence the design of the human–computer interaction layer. </a:t>
            </a:r>
            <a:r>
              <a:rPr lang="en-US" dirty="0"/>
              <a:t>For example, something as simple as the number of buttons on a mouse (one, two, three, or more) changes the interaction that the user will experience. Other operational nonfunctional requirements that can influence the design of the human–computer interaction layer include system integration and portability. </a:t>
            </a:r>
          </a:p>
          <a:p>
            <a:pPr algn="just"/>
            <a:r>
              <a:rPr lang="en-US" i="1" dirty="0">
                <a:highlight>
                  <a:srgbClr val="FFFF00"/>
                </a:highlight>
              </a:rPr>
              <a:t>Security requirements </a:t>
            </a:r>
            <a:r>
              <a:rPr lang="en-US" dirty="0">
                <a:highlight>
                  <a:srgbClr val="FFFF00"/>
                </a:highlight>
              </a:rPr>
              <a:t>affecting the human–computer interaction layer deal primarily with the access controls implemented to protect the objects from unauthorized access</a:t>
            </a:r>
            <a:r>
              <a:rPr lang="en-US" dirty="0"/>
              <a:t>. HCI layer design must include appropriate log-on controls and the possibility of encryption.</a:t>
            </a:r>
          </a:p>
        </p:txBody>
      </p:sp>
      <p:sp>
        <p:nvSpPr>
          <p:cNvPr id="4" name="Slide Number Placeholder 3"/>
          <p:cNvSpPr>
            <a:spLocks noGrp="1"/>
          </p:cNvSpPr>
          <p:nvPr>
            <p:ph type="sldNum" sz="quarter" idx="12"/>
          </p:nvPr>
        </p:nvSpPr>
        <p:spPr/>
        <p:txBody>
          <a:bodyPr/>
          <a:lstStyle/>
          <a:p>
            <a:fld id="{744B347F-5038-41A8-84D6-1416E88477ED}" type="slidenum">
              <a:rPr lang="en-US" smtClean="0"/>
              <a:t>43</a:t>
            </a:fld>
            <a:endParaRPr lang="en-US"/>
          </a:p>
        </p:txBody>
      </p:sp>
    </p:spTree>
    <p:extLst>
      <p:ext uri="{BB962C8B-B14F-4D97-AF65-F5344CB8AC3E}">
        <p14:creationId xmlns:p14="http://schemas.microsoft.com/office/powerpoint/2010/main" val="1228813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Nonfunctional Requirements And Human–computer Interaction Layer Design(II)</a:t>
            </a:r>
            <a:endParaRPr lang="en-US" dirty="0"/>
          </a:p>
        </p:txBody>
      </p:sp>
      <p:sp>
        <p:nvSpPr>
          <p:cNvPr id="3" name="Content Placeholder 2"/>
          <p:cNvSpPr>
            <a:spLocks noGrp="1"/>
          </p:cNvSpPr>
          <p:nvPr>
            <p:ph sz="quarter" idx="13"/>
          </p:nvPr>
        </p:nvSpPr>
        <p:spPr/>
        <p:txBody>
          <a:bodyPr>
            <a:normAutofit lnSpcReduction="10000"/>
          </a:bodyPr>
          <a:lstStyle/>
          <a:p>
            <a:pPr algn="just"/>
            <a:r>
              <a:rPr lang="en-US" i="1" dirty="0">
                <a:highlight>
                  <a:srgbClr val="FFFF00"/>
                </a:highlight>
              </a:rPr>
              <a:t>Performance requirements</a:t>
            </a:r>
            <a:r>
              <a:rPr lang="en-US" dirty="0">
                <a:highlight>
                  <a:srgbClr val="FFFF00"/>
                </a:highlight>
              </a:rPr>
              <a:t>, over time, have become less of an issue for this layer. </a:t>
            </a:r>
            <a:r>
              <a:rPr lang="en-US" dirty="0"/>
              <a:t>The interaction of the human–computer interaction layer with the other layers must be considered. For example, if the system response is slow, incorporating more-efficient data structures with the problem domain layer, including indexes in the tables with the data management layer, and/or replicating objects across the physical architecture layer could be required.</a:t>
            </a:r>
          </a:p>
          <a:p>
            <a:pPr algn="just"/>
            <a:r>
              <a:rPr lang="en-US" dirty="0"/>
              <a:t>In addition to </a:t>
            </a:r>
            <a:r>
              <a:rPr lang="en-US" i="1" dirty="0"/>
              <a:t>the international and cultural issues </a:t>
            </a:r>
            <a:r>
              <a:rPr lang="en-US" dirty="0"/>
              <a:t>described previously, unstated norm requirements include having the date displayed in the appropriate format (MM/DD/YYYY versus DD/MM/YYYY). For a system to be truly useful in a global environment, the user interface must be customizable to address local cultural requirements.</a:t>
            </a:r>
          </a:p>
        </p:txBody>
      </p:sp>
      <p:sp>
        <p:nvSpPr>
          <p:cNvPr id="4" name="Slide Number Placeholder 3"/>
          <p:cNvSpPr>
            <a:spLocks noGrp="1"/>
          </p:cNvSpPr>
          <p:nvPr>
            <p:ph type="sldNum" sz="quarter" idx="12"/>
          </p:nvPr>
        </p:nvSpPr>
        <p:spPr/>
        <p:txBody>
          <a:bodyPr/>
          <a:lstStyle/>
          <a:p>
            <a:fld id="{744B347F-5038-41A8-84D6-1416E88477ED}" type="slidenum">
              <a:rPr lang="en-US" smtClean="0"/>
              <a:t>44</a:t>
            </a:fld>
            <a:endParaRPr lang="en-US"/>
          </a:p>
        </p:txBody>
      </p:sp>
    </p:spTree>
    <p:extLst>
      <p:ext uri="{BB962C8B-B14F-4D97-AF65-F5344CB8AC3E}">
        <p14:creationId xmlns:p14="http://schemas.microsoft.com/office/powerpoint/2010/main" val="17756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r>
              <a:rPr lang="en-GB" altLang="en-US" b="1" dirty="0">
                <a:solidFill>
                  <a:schemeClr val="tx2"/>
                </a:solidFill>
              </a:rPr>
              <a:t>Dennis, </a:t>
            </a:r>
            <a:r>
              <a:rPr lang="en-GB" altLang="en-US" b="1" dirty="0" err="1">
                <a:solidFill>
                  <a:schemeClr val="tx2"/>
                </a:solidFill>
              </a:rPr>
              <a:t>Wixon</a:t>
            </a:r>
            <a:r>
              <a:rPr lang="en-GB" altLang="en-US" b="1" dirty="0">
                <a:solidFill>
                  <a:schemeClr val="tx2"/>
                </a:solidFill>
              </a:rPr>
              <a:t>, </a:t>
            </a:r>
            <a:r>
              <a:rPr lang="en-GB" altLang="en-US" b="1" dirty="0" err="1">
                <a:solidFill>
                  <a:schemeClr val="tx2"/>
                </a:solidFill>
              </a:rPr>
              <a:t>Tegarden</a:t>
            </a:r>
            <a:r>
              <a:rPr lang="en-US" altLang="en-US" dirty="0"/>
              <a:t>, “</a:t>
            </a:r>
            <a:r>
              <a:rPr lang="en-US" b="1" dirty="0"/>
              <a:t>System Analysis and Design, An Object Oriented Approach with UML”, 5</a:t>
            </a:r>
            <a:r>
              <a:rPr lang="pt-BR" altLang="en-US" b="1" dirty="0"/>
              <a:t>th Edition, 2015.</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45</a:t>
            </a:fld>
            <a:endParaRPr lang="en-US"/>
          </a:p>
        </p:txBody>
      </p:sp>
    </p:spTree>
    <p:extLst>
      <p:ext uri="{BB962C8B-B14F-4D97-AF65-F5344CB8AC3E}">
        <p14:creationId xmlns:p14="http://schemas.microsoft.com/office/powerpoint/2010/main" val="98583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Navigation Design</a:t>
            </a:r>
            <a:endParaRPr lang="en-US" dirty="0"/>
          </a:p>
        </p:txBody>
      </p:sp>
      <p:sp>
        <p:nvSpPr>
          <p:cNvPr id="3" name="Content Placeholder 2"/>
          <p:cNvSpPr>
            <a:spLocks noGrp="1"/>
          </p:cNvSpPr>
          <p:nvPr>
            <p:ph sz="quarter" idx="13"/>
          </p:nvPr>
        </p:nvSpPr>
        <p:spPr/>
        <p:txBody>
          <a:bodyPr/>
          <a:lstStyle/>
          <a:p>
            <a:pPr algn="just"/>
            <a:r>
              <a:rPr lang="en-US" dirty="0"/>
              <a:t>The navigation component of the interface enables the user to enter commands to navigate</a:t>
            </a:r>
            <a:br>
              <a:rPr lang="en-US" dirty="0"/>
            </a:br>
            <a:r>
              <a:rPr lang="en-US" dirty="0"/>
              <a:t>through the system and perform actions to enter and review information it contains. </a:t>
            </a:r>
          </a:p>
          <a:p>
            <a:r>
              <a:rPr lang="en-US" dirty="0"/>
              <a:t>It also presents messages to the user about the success or failure of his or her actions. </a:t>
            </a:r>
          </a:p>
          <a:p>
            <a:r>
              <a:rPr lang="en-US" dirty="0"/>
              <a:t>The goal of the navigation system is to make the system </a:t>
            </a:r>
            <a:r>
              <a:rPr lang="en-US" dirty="0">
                <a:solidFill>
                  <a:srgbClr val="00B050"/>
                </a:solidFill>
              </a:rPr>
              <a:t>as simple as possible to use</a:t>
            </a:r>
            <a:r>
              <a:rPr lang="en-US" dirty="0"/>
              <a:t>. </a:t>
            </a:r>
          </a:p>
          <a:p>
            <a:r>
              <a:rPr lang="en-US" dirty="0"/>
              <a:t>A good navigation component is one the user never really notices. It simply functions the way the user expects, and thus the user gives it little thought. </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319503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Principles of navigation design</a:t>
            </a:r>
          </a:p>
        </p:txBody>
      </p:sp>
      <p:sp>
        <p:nvSpPr>
          <p:cNvPr id="3" name="Content Placeholder 2"/>
          <p:cNvSpPr>
            <a:spLocks noGrp="1"/>
          </p:cNvSpPr>
          <p:nvPr>
            <p:ph sz="quarter" idx="13"/>
          </p:nvPr>
        </p:nvSpPr>
        <p:spPr/>
        <p:txBody>
          <a:bodyPr/>
          <a:lstStyle/>
          <a:p>
            <a:r>
              <a:rPr lang="en-US" dirty="0"/>
              <a:t>Assume that users have not read the manual, have not attended training, and do not have external help readily at hand. </a:t>
            </a:r>
          </a:p>
          <a:p>
            <a:r>
              <a:rPr lang="en-US" dirty="0"/>
              <a:t>All controls should be clear and understandable and placed in an intuitive location on the screen.</a:t>
            </a:r>
          </a:p>
          <a:p>
            <a:r>
              <a:rPr lang="en-US" dirty="0"/>
              <a:t>Ideally, the controls should anticipate what the user will do and simplify his or her efforts. </a:t>
            </a:r>
          </a:p>
          <a:p>
            <a:pPr lvl="1"/>
            <a:r>
              <a:rPr lang="en-US" dirty="0"/>
              <a:t>For example, many setup programs are designed so that for a typical installation, the user can simply keep pressing the Next button.</a:t>
            </a:r>
            <a:br>
              <a:rPr lang="en-US" dirty="0"/>
            </a:b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24159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Prevent Mistakes</a:t>
            </a:r>
            <a:endParaRPr lang="en-US" dirty="0"/>
          </a:p>
        </p:txBody>
      </p:sp>
      <p:sp>
        <p:nvSpPr>
          <p:cNvPr id="3" name="Content Placeholder 2"/>
          <p:cNvSpPr>
            <a:spLocks noGrp="1"/>
          </p:cNvSpPr>
          <p:nvPr>
            <p:ph sz="quarter" idx="13"/>
          </p:nvPr>
        </p:nvSpPr>
        <p:spPr>
          <a:xfrm>
            <a:off x="913774" y="2367092"/>
            <a:ext cx="10363826" cy="4277548"/>
          </a:xfrm>
        </p:spPr>
        <p:txBody>
          <a:bodyPr>
            <a:normAutofit fontScale="92500"/>
          </a:bodyPr>
          <a:lstStyle/>
          <a:p>
            <a:pPr algn="just"/>
            <a:r>
              <a:rPr lang="en-US" dirty="0"/>
              <a:t>Prevent the user from making mistakes. A mistake costs time and causes frustration. Worse still, a series of mistakes can cause the user to discard the system. </a:t>
            </a:r>
          </a:p>
          <a:p>
            <a:r>
              <a:rPr lang="en-US" dirty="0">
                <a:highlight>
                  <a:srgbClr val="FFFF00"/>
                </a:highlight>
              </a:rPr>
              <a:t>Mistakes can be reduced by </a:t>
            </a:r>
            <a:r>
              <a:rPr lang="en-US" u="sng" dirty="0">
                <a:highlight>
                  <a:srgbClr val="FFFF00"/>
                </a:highlight>
              </a:rPr>
              <a:t>labeling commands and actions appropriately </a:t>
            </a:r>
            <a:r>
              <a:rPr lang="en-US" dirty="0">
                <a:highlight>
                  <a:srgbClr val="FFFF00"/>
                </a:highlight>
              </a:rPr>
              <a:t>and by </a:t>
            </a:r>
            <a:r>
              <a:rPr lang="en-US" u="sng" dirty="0">
                <a:highlight>
                  <a:srgbClr val="FFFF00"/>
                </a:highlight>
              </a:rPr>
              <a:t>limiting choices</a:t>
            </a:r>
            <a:r>
              <a:rPr lang="en-US" dirty="0">
                <a:highlight>
                  <a:srgbClr val="FFFF00"/>
                </a:highlight>
              </a:rPr>
              <a:t>. </a:t>
            </a:r>
          </a:p>
          <a:p>
            <a:pPr lvl="1"/>
            <a:r>
              <a:rPr lang="en-US" dirty="0"/>
              <a:t>Too many choices can confuse the user, particularly when the choices are similar and hard to describe in the short space available on the screen. </a:t>
            </a:r>
          </a:p>
          <a:p>
            <a:r>
              <a:rPr lang="en-US" dirty="0">
                <a:highlight>
                  <a:srgbClr val="FFFF00"/>
                </a:highlight>
              </a:rPr>
              <a:t>Never display a command that cannot be used</a:t>
            </a:r>
            <a:r>
              <a:rPr lang="en-US" dirty="0"/>
              <a:t>. Many Windows applications gray out commands that cannot be used; they are displayed on pull-down menus in a very light colored font, but they cannot be selected. This shows that they are available but cannot be used in the current context. It also keeps all menu items in the same place.</a:t>
            </a:r>
          </a:p>
          <a:p>
            <a:pPr algn="just"/>
            <a:r>
              <a:rPr lang="en-US" dirty="0"/>
              <a:t>When the user is about to perform a critical function that is difficult or impossible to undo, it is important to confirm the action with the user (and make sure the selection was not made by mistake). </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21719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b="1" dirty="0"/>
              <a:t>Simplify Recovery from Mistakes</a:t>
            </a:r>
            <a:endParaRPr lang="en-US" dirty="0"/>
          </a:p>
        </p:txBody>
      </p:sp>
      <p:sp>
        <p:nvSpPr>
          <p:cNvPr id="3" name="Content Placeholder 2"/>
          <p:cNvSpPr>
            <a:spLocks noGrp="1"/>
          </p:cNvSpPr>
          <p:nvPr>
            <p:ph sz="quarter" idx="13"/>
          </p:nvPr>
        </p:nvSpPr>
        <p:spPr/>
        <p:txBody>
          <a:bodyPr/>
          <a:lstStyle/>
          <a:p>
            <a:r>
              <a:rPr lang="en-US" dirty="0"/>
              <a:t>No matter what the system designer does, users will make mistakes. </a:t>
            </a:r>
          </a:p>
          <a:p>
            <a:r>
              <a:rPr lang="en-US" dirty="0"/>
              <a:t>The system should make it as easy as possible to correct these errors. </a:t>
            </a:r>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127773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en-US" b="1" dirty="0"/>
              <a:t>Use Consistent Grammar Order</a:t>
            </a:r>
            <a:endParaRPr lang="en-US" dirty="0"/>
          </a:p>
        </p:txBody>
      </p:sp>
      <p:sp>
        <p:nvSpPr>
          <p:cNvPr id="3" name="Content Placeholder 2"/>
          <p:cNvSpPr>
            <a:spLocks noGrp="1"/>
          </p:cNvSpPr>
          <p:nvPr>
            <p:ph sz="quarter" idx="13"/>
          </p:nvPr>
        </p:nvSpPr>
        <p:spPr/>
        <p:txBody>
          <a:bodyPr>
            <a:normAutofit/>
          </a:bodyPr>
          <a:lstStyle/>
          <a:p>
            <a:pPr algn="just"/>
            <a:r>
              <a:rPr lang="en-US" dirty="0"/>
              <a:t>One of the most fundamental decisions is the </a:t>
            </a:r>
            <a:r>
              <a:rPr lang="en-US" i="1" dirty="0"/>
              <a:t>grammar order. </a:t>
            </a:r>
          </a:p>
          <a:p>
            <a:pPr algn="just"/>
            <a:r>
              <a:rPr lang="en-US" dirty="0"/>
              <a:t>Most commands require the user to specify an object, and the action to be performed on that</a:t>
            </a:r>
            <a:r>
              <a:rPr lang="fa-IR" dirty="0"/>
              <a:t> </a:t>
            </a:r>
            <a:r>
              <a:rPr lang="en-US" dirty="0"/>
              <a:t>object. </a:t>
            </a:r>
          </a:p>
          <a:p>
            <a:pPr algn="just"/>
            <a:r>
              <a:rPr lang="en-US" dirty="0"/>
              <a:t>The interface can require the user to first choose the object and then the action (</a:t>
            </a:r>
            <a:r>
              <a:rPr lang="en-US" dirty="0">
                <a:highlight>
                  <a:srgbClr val="FFFF00"/>
                </a:highlight>
              </a:rPr>
              <a:t>an </a:t>
            </a:r>
            <a:r>
              <a:rPr lang="en-US" i="1" dirty="0">
                <a:highlight>
                  <a:srgbClr val="FFFF00"/>
                </a:highlight>
              </a:rPr>
              <a:t>object–action order</a:t>
            </a:r>
            <a:r>
              <a:rPr lang="en-US" dirty="0"/>
              <a:t>) or first choose the action and then the object (</a:t>
            </a:r>
            <a:r>
              <a:rPr lang="en-US" dirty="0">
                <a:highlight>
                  <a:srgbClr val="FFFF00"/>
                </a:highlight>
              </a:rPr>
              <a:t>an </a:t>
            </a:r>
            <a:r>
              <a:rPr lang="en-US" i="1" dirty="0">
                <a:highlight>
                  <a:srgbClr val="FFFF00"/>
                </a:highlight>
              </a:rPr>
              <a:t>action–object order</a:t>
            </a:r>
            <a:r>
              <a:rPr lang="en-US" dirty="0"/>
              <a:t>). </a:t>
            </a:r>
          </a:p>
          <a:p>
            <a:pPr algn="just"/>
            <a:r>
              <a:rPr lang="en-US" dirty="0"/>
              <a:t>The grammar order should be consistent throughout the system, both at the data element</a:t>
            </a:r>
            <a:br>
              <a:rPr lang="en-US" dirty="0"/>
            </a:br>
            <a:r>
              <a:rPr lang="en-US" dirty="0"/>
              <a:t>level and at the overall menu level. </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spTree>
    <p:extLst>
      <p:ext uri="{BB962C8B-B14F-4D97-AF65-F5344CB8AC3E}">
        <p14:creationId xmlns:p14="http://schemas.microsoft.com/office/powerpoint/2010/main" val="384274157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5458</TotalTime>
  <Words>5106</Words>
  <Application>Microsoft Office PowerPoint</Application>
  <PresentationFormat>Widescreen</PresentationFormat>
  <Paragraphs>241</Paragraphs>
  <Slides>45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Times New Roman</vt:lpstr>
      <vt:lpstr>Tw Cen MT</vt:lpstr>
      <vt:lpstr>Wingdings</vt:lpstr>
      <vt:lpstr>Droplet</vt:lpstr>
      <vt:lpstr>Software Engineering I </vt:lpstr>
      <vt:lpstr>Chapter 10  Human–Computer Interaction Layer Design(II)</vt:lpstr>
      <vt:lpstr>Steps(I) </vt:lpstr>
      <vt:lpstr>Steps(II) </vt:lpstr>
      <vt:lpstr>Navigation Design</vt:lpstr>
      <vt:lpstr>Basic Principles of navigation design</vt:lpstr>
      <vt:lpstr>1- Prevent Mistakes</vt:lpstr>
      <vt:lpstr>2- Simplify Recovery from Mistakes</vt:lpstr>
      <vt:lpstr>3- Use Consistent Grammar Order</vt:lpstr>
      <vt:lpstr>Types of Navigation Controls</vt:lpstr>
      <vt:lpstr>Languages </vt:lpstr>
      <vt:lpstr>Menus(I) </vt:lpstr>
      <vt:lpstr>Menus(II)</vt:lpstr>
      <vt:lpstr>Direct Manipulation</vt:lpstr>
      <vt:lpstr>Messages(I)</vt:lpstr>
      <vt:lpstr>Messages(II)</vt:lpstr>
      <vt:lpstr>Types of messages</vt:lpstr>
      <vt:lpstr>Input Design</vt:lpstr>
      <vt:lpstr>Basic Principles</vt:lpstr>
      <vt:lpstr>1- Online versus Batch Processing(I)</vt:lpstr>
      <vt:lpstr>1- Online versus Batch Processing(II)</vt:lpstr>
      <vt:lpstr>2- Capture Data at the Source(I) </vt:lpstr>
      <vt:lpstr>3- Minimize Keystrokes </vt:lpstr>
      <vt:lpstr>Types of Inputs(I)</vt:lpstr>
      <vt:lpstr>Types of Inputs(II)</vt:lpstr>
      <vt:lpstr>Input Validation</vt:lpstr>
      <vt:lpstr>Types of Validation check</vt:lpstr>
      <vt:lpstr>Output Design</vt:lpstr>
      <vt:lpstr>Basic Principles</vt:lpstr>
      <vt:lpstr>1- Understand Report Usage</vt:lpstr>
      <vt:lpstr>2- Manage Information Load</vt:lpstr>
      <vt:lpstr>3- Minimize Bias </vt:lpstr>
      <vt:lpstr>International And Cultural Issues And User Interface Design</vt:lpstr>
      <vt:lpstr>Multilingual Requirements(I)</vt:lpstr>
      <vt:lpstr>Multilingual Requirements(II)</vt:lpstr>
      <vt:lpstr>Color</vt:lpstr>
      <vt:lpstr>Cultural Differences</vt:lpstr>
      <vt:lpstr>Three dimensions that are directly relevant to user interface design(I)</vt:lpstr>
      <vt:lpstr>Three dimensions that are directly relevant to user interface design(II)</vt:lpstr>
      <vt:lpstr>Three dimensions that are directly relevant to user interface design(III)</vt:lpstr>
      <vt:lpstr>Other dimensions that are relevant to user interface design(I)</vt:lpstr>
      <vt:lpstr>Other dimensions that are relevant to user interface design(II)</vt:lpstr>
      <vt:lpstr>Nonfunctional Requirements And Human–computer Interaction Layer Design(I)</vt:lpstr>
      <vt:lpstr>Nonfunctional Requirements And Human–computer Interaction Layer Design(II)</vt:lpstr>
      <vt:lpstr>Reference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Sepehr Ebadi</cp:lastModifiedBy>
  <cp:revision>365</cp:revision>
  <dcterms:created xsi:type="dcterms:W3CDTF">2017-08-12T07:11:04Z</dcterms:created>
  <dcterms:modified xsi:type="dcterms:W3CDTF">2025-01-11T15:44:18Z</dcterms:modified>
</cp:coreProperties>
</file>