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55"/>
  </p:notesMasterIdLst>
  <p:sldIdLst>
    <p:sldId id="256" r:id="rId2"/>
    <p:sldId id="283" r:id="rId3"/>
    <p:sldId id="329" r:id="rId4"/>
    <p:sldId id="330" r:id="rId5"/>
    <p:sldId id="331" r:id="rId6"/>
    <p:sldId id="332" r:id="rId7"/>
    <p:sldId id="333" r:id="rId8"/>
    <p:sldId id="334" r:id="rId9"/>
    <p:sldId id="335" r:id="rId10"/>
    <p:sldId id="379" r:id="rId11"/>
    <p:sldId id="336" r:id="rId12"/>
    <p:sldId id="370" r:id="rId13"/>
    <p:sldId id="337" r:id="rId14"/>
    <p:sldId id="371" r:id="rId15"/>
    <p:sldId id="338" r:id="rId16"/>
    <p:sldId id="372" r:id="rId17"/>
    <p:sldId id="380" r:id="rId18"/>
    <p:sldId id="339" r:id="rId19"/>
    <p:sldId id="340" r:id="rId20"/>
    <p:sldId id="373" r:id="rId21"/>
    <p:sldId id="341" r:id="rId22"/>
    <p:sldId id="374" r:id="rId23"/>
    <p:sldId id="342" r:id="rId24"/>
    <p:sldId id="343" r:id="rId25"/>
    <p:sldId id="381" r:id="rId26"/>
    <p:sldId id="344" r:id="rId27"/>
    <p:sldId id="345" r:id="rId28"/>
    <p:sldId id="346" r:id="rId29"/>
    <p:sldId id="347" r:id="rId30"/>
    <p:sldId id="382" r:id="rId31"/>
    <p:sldId id="348" r:id="rId32"/>
    <p:sldId id="350" r:id="rId33"/>
    <p:sldId id="351" r:id="rId34"/>
    <p:sldId id="352" r:id="rId35"/>
    <p:sldId id="376" r:id="rId36"/>
    <p:sldId id="353" r:id="rId37"/>
    <p:sldId id="354" r:id="rId38"/>
    <p:sldId id="355" r:id="rId39"/>
    <p:sldId id="356" r:id="rId40"/>
    <p:sldId id="357" r:id="rId41"/>
    <p:sldId id="358" r:id="rId42"/>
    <p:sldId id="359" r:id="rId43"/>
    <p:sldId id="360" r:id="rId44"/>
    <p:sldId id="377" r:id="rId45"/>
    <p:sldId id="361" r:id="rId46"/>
    <p:sldId id="362" r:id="rId47"/>
    <p:sldId id="363" r:id="rId48"/>
    <p:sldId id="364" r:id="rId49"/>
    <p:sldId id="366" r:id="rId50"/>
    <p:sldId id="367" r:id="rId51"/>
    <p:sldId id="368" r:id="rId52"/>
    <p:sldId id="369" r:id="rId53"/>
    <p:sldId id="32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dirty="0">
                <a:solidFill>
                  <a:schemeClr val="tx1">
                    <a:lumMod val="75000"/>
                    <a:lumOff val="25000"/>
                  </a:schemeClr>
                </a:solidFill>
              </a:rPr>
              <a:t>202</a:t>
            </a:r>
            <a:r>
              <a:rPr lang="fa-IR" dirty="0">
                <a:solidFill>
                  <a:schemeClr val="tx1">
                    <a:lumMod val="75000"/>
                    <a:lumOff val="25000"/>
                  </a:schemeClr>
                </a:solidFill>
              </a:rPr>
              <a:t>1</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Architectural Hardware Components</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highlight>
                  <a:srgbClr val="FFFF00"/>
                </a:highlight>
              </a:rPr>
              <a:t>The three primary hardware components </a:t>
            </a:r>
            <a:r>
              <a:rPr lang="en-US" dirty="0"/>
              <a:t>of a system are </a:t>
            </a:r>
            <a:r>
              <a:rPr lang="en-US" i="1" dirty="0">
                <a:highlight>
                  <a:srgbClr val="FFFF00"/>
                </a:highlight>
              </a:rPr>
              <a:t>client computers</a:t>
            </a:r>
            <a:r>
              <a:rPr lang="en-US" i="1" dirty="0"/>
              <a:t>, </a:t>
            </a:r>
            <a:r>
              <a:rPr lang="en-US" i="1" dirty="0">
                <a:highlight>
                  <a:srgbClr val="FFFF00"/>
                </a:highlight>
              </a:rPr>
              <a:t>servers</a:t>
            </a:r>
            <a:r>
              <a:rPr lang="en-US" dirty="0"/>
              <a:t>, and the </a:t>
            </a:r>
            <a:r>
              <a:rPr lang="en-US" i="1" dirty="0">
                <a:highlight>
                  <a:srgbClr val="FFFF00"/>
                </a:highlight>
              </a:rPr>
              <a:t>network</a:t>
            </a:r>
            <a:r>
              <a:rPr lang="en-US" i="1" dirty="0"/>
              <a:t> </a:t>
            </a:r>
            <a:r>
              <a:rPr lang="en-US" dirty="0"/>
              <a:t>that connects them. </a:t>
            </a:r>
          </a:p>
          <a:p>
            <a:r>
              <a:rPr lang="en-US" dirty="0"/>
              <a:t>Client computers are the input/output devices employed by the user and are usually desktop or laptop computers, but they can also be handheld devices, cell phones, special-purpose terminals, and so on. </a:t>
            </a:r>
          </a:p>
          <a:p>
            <a:r>
              <a:rPr lang="en-US" dirty="0"/>
              <a:t>Servers are typically larger computers that are used to store software and hardware that can be accessed by anyone who has permission. </a:t>
            </a:r>
          </a:p>
          <a:p>
            <a:r>
              <a:rPr lang="en-US" dirty="0"/>
              <a:t>The network that connects the computers can vary in speed from a slow cell phone, to medium-speed always-on</a:t>
            </a:r>
            <a:br>
              <a:rPr lang="en-US" dirty="0"/>
            </a:br>
            <a:r>
              <a:rPr lang="en-US" dirty="0"/>
              <a:t>frame relay networks, to fast always-on broadband connections such as cable modem, DSL, or T1 circuits, to high-speed always-on Ethernet, T3, or ATM circuits.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217515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Server-Based Architecture</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highlight>
                  <a:srgbClr val="FFFF00"/>
                </a:highlight>
              </a:rPr>
              <a:t>The server performing all four functions. </a:t>
            </a:r>
          </a:p>
          <a:p>
            <a:r>
              <a:rPr lang="en-US" dirty="0"/>
              <a:t>The clients enabled users to send and receive messages to and from the server. The clients merely captured keystrokes and sent them to the server for processing and accepted instructions from the server on what to display.</a:t>
            </a:r>
          </a:p>
          <a:p>
            <a:pPr algn="just"/>
            <a:r>
              <a:rPr lang="en-US" dirty="0"/>
              <a:t>Application software is developed and stored on one computer, and all data are on the same computer. There is one point of control, because all messages flow through the one central server. </a:t>
            </a:r>
          </a:p>
          <a:p>
            <a:pPr algn="just"/>
            <a:r>
              <a:rPr lang="en-US" dirty="0">
                <a:highlight>
                  <a:srgbClr val="FFFF00"/>
                </a:highlight>
              </a:rPr>
              <a:t>The fundamental </a:t>
            </a:r>
            <a:r>
              <a:rPr lang="en-US" dirty="0">
                <a:solidFill>
                  <a:srgbClr val="FF0000"/>
                </a:solidFill>
                <a:highlight>
                  <a:srgbClr val="FFFF00"/>
                </a:highlight>
              </a:rPr>
              <a:t>problem</a:t>
            </a:r>
            <a:r>
              <a:rPr lang="en-US" dirty="0">
                <a:highlight>
                  <a:srgbClr val="FFFF00"/>
                </a:highlight>
              </a:rPr>
              <a:t> with server-based networks is that the server must process all messages.</a:t>
            </a:r>
            <a:r>
              <a:rPr lang="en-US" dirty="0"/>
              <a:t> As the demands for more and more applications grow, many server computers become overloaded and unable to quickly process all the users’ demands. Response time becomes slower, and network managers are required to spend increasingly more money to upgrade the server computer. Unfortunately, upgrades come in large increments and are expensive; it is difficult to upgrade a little. </a:t>
            </a:r>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324454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Server-Based Architecture</a:t>
            </a:r>
            <a:endParaRPr lang="en-US" dirty="0"/>
          </a:p>
        </p:txBody>
      </p:sp>
      <p:pic>
        <p:nvPicPr>
          <p:cNvPr id="5" name="Content Placeholder 4"/>
          <p:cNvPicPr>
            <a:picLocks noGrp="1" noChangeAspect="1"/>
          </p:cNvPicPr>
          <p:nvPr>
            <p:ph sz="quarter" idx="13"/>
          </p:nvPr>
        </p:nvPicPr>
        <p:blipFill>
          <a:blip r:embed="rId2"/>
          <a:stretch>
            <a:fillRect/>
          </a:stretch>
        </p:blipFill>
        <p:spPr>
          <a:xfrm>
            <a:off x="3561941" y="2366963"/>
            <a:ext cx="5068118" cy="3424237"/>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167501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Client-Based Architecture</a:t>
            </a:r>
            <a:endParaRPr lang="en-US" dirty="0"/>
          </a:p>
        </p:txBody>
      </p:sp>
      <p:sp>
        <p:nvSpPr>
          <p:cNvPr id="3" name="Content Placeholder 2"/>
          <p:cNvSpPr>
            <a:spLocks noGrp="1"/>
          </p:cNvSpPr>
          <p:nvPr>
            <p:ph sz="quarter" idx="13"/>
          </p:nvPr>
        </p:nvSpPr>
        <p:spPr/>
        <p:txBody>
          <a:bodyPr>
            <a:normAutofit fontScale="92500" lnSpcReduction="10000"/>
          </a:bodyPr>
          <a:lstStyle/>
          <a:p>
            <a:pPr algn="just"/>
            <a:r>
              <a:rPr lang="en-US" dirty="0">
                <a:highlight>
                  <a:srgbClr val="FFFF00"/>
                </a:highlight>
              </a:rPr>
              <a:t>Clients are personal computers on a local area network (LAN), and the server computer is a server on the same network. </a:t>
            </a:r>
          </a:p>
          <a:p>
            <a:pPr algn="just"/>
            <a:r>
              <a:rPr lang="en-US" dirty="0"/>
              <a:t>The application software on the client computers is responsible for the presentation logic, the application logic, and the data access logic; the server simply stores the data. As the demands for more and more network applications grow, the network circuits can become overloaded. </a:t>
            </a:r>
          </a:p>
          <a:p>
            <a:pPr algn="just"/>
            <a:r>
              <a:rPr lang="en-US" dirty="0">
                <a:highlight>
                  <a:srgbClr val="FFFF00"/>
                </a:highlight>
              </a:rPr>
              <a:t>The fundamental </a:t>
            </a:r>
            <a:r>
              <a:rPr lang="en-US" dirty="0">
                <a:solidFill>
                  <a:srgbClr val="FF0000"/>
                </a:solidFill>
                <a:highlight>
                  <a:srgbClr val="FFFF00"/>
                </a:highlight>
              </a:rPr>
              <a:t>problem</a:t>
            </a:r>
            <a:r>
              <a:rPr lang="en-US" dirty="0">
                <a:highlight>
                  <a:srgbClr val="FFFF00"/>
                </a:highlight>
              </a:rPr>
              <a:t> in client-based networks is that all data on the server must travel to the client for processing.</a:t>
            </a:r>
            <a:r>
              <a:rPr lang="en-US" dirty="0"/>
              <a:t> This can overload both the network and the power of the client computers.</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144107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Client-Based Architectures</a:t>
            </a:r>
            <a:endParaRPr lang="en-US" dirty="0"/>
          </a:p>
        </p:txBody>
      </p:sp>
      <p:pic>
        <p:nvPicPr>
          <p:cNvPr id="5" name="Content Placeholder 4"/>
          <p:cNvPicPr>
            <a:picLocks noGrp="1" noChangeAspect="1"/>
          </p:cNvPicPr>
          <p:nvPr>
            <p:ph sz="quarter" idx="13"/>
          </p:nvPr>
        </p:nvPicPr>
        <p:blipFill>
          <a:blip r:embed="rId2"/>
          <a:stretch>
            <a:fillRect/>
          </a:stretch>
        </p:blipFill>
        <p:spPr>
          <a:xfrm>
            <a:off x="3200239" y="2366963"/>
            <a:ext cx="5791521" cy="3424237"/>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257283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Architecture</a:t>
            </a:r>
            <a:endParaRPr lang="en-US" dirty="0"/>
          </a:p>
        </p:txBody>
      </p:sp>
      <p:sp>
        <p:nvSpPr>
          <p:cNvPr id="3" name="Content Placeholder 2"/>
          <p:cNvSpPr>
            <a:spLocks noGrp="1"/>
          </p:cNvSpPr>
          <p:nvPr>
            <p:ph sz="quarter" idx="13"/>
          </p:nvPr>
        </p:nvSpPr>
        <p:spPr/>
        <p:txBody>
          <a:bodyPr>
            <a:normAutofit/>
          </a:bodyPr>
          <a:lstStyle/>
          <a:p>
            <a:pPr algn="just"/>
            <a:r>
              <a:rPr lang="en-US" dirty="0"/>
              <a:t>Balance the processing between the client and the server by having both do some of the application functions. In these architectures, </a:t>
            </a:r>
            <a:r>
              <a:rPr lang="en-US" dirty="0">
                <a:highlight>
                  <a:srgbClr val="FFFF00"/>
                </a:highlight>
              </a:rPr>
              <a:t>the client is responsible for the presentation logic</a:t>
            </a:r>
            <a:r>
              <a:rPr lang="en-US" dirty="0"/>
              <a:t>, whereas </a:t>
            </a:r>
            <a:r>
              <a:rPr lang="en-US" dirty="0">
                <a:highlight>
                  <a:srgbClr val="FFFF00"/>
                </a:highlight>
              </a:rPr>
              <a:t>the server is responsible for the data access logic and data storage</a:t>
            </a:r>
            <a:r>
              <a:rPr lang="en-US" dirty="0"/>
              <a:t>. </a:t>
            </a:r>
            <a:r>
              <a:rPr lang="en-US" dirty="0">
                <a:highlight>
                  <a:srgbClr val="FFFF00"/>
                </a:highlight>
              </a:rPr>
              <a:t>The application logic may reside on either the client or the server or be split between both</a:t>
            </a:r>
            <a:r>
              <a:rPr lang="en-US" dirty="0"/>
              <a:t>. The client can be referred to as a </a:t>
            </a:r>
            <a:r>
              <a:rPr lang="en-US" i="1" dirty="0"/>
              <a:t>thick, </a:t>
            </a:r>
            <a:r>
              <a:rPr lang="en-US" dirty="0"/>
              <a:t>or </a:t>
            </a:r>
            <a:r>
              <a:rPr lang="en-US" i="1" dirty="0"/>
              <a:t>fat, client </a:t>
            </a:r>
            <a:r>
              <a:rPr lang="en-US" dirty="0"/>
              <a:t>if it contains the bulk of application logic.</a:t>
            </a:r>
          </a:p>
          <a:p>
            <a:pPr algn="just"/>
            <a:r>
              <a:rPr lang="en-US" dirty="0"/>
              <a:t>For example, many Web-based systems are designed with the Web browser performing presentation, with only minimal application logic using programming languages like Java and the Web server having the application logic, data access logic, and data storage.</a:t>
            </a:r>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220261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Architecture</a:t>
            </a:r>
            <a:endParaRPr lang="en-US" dirty="0"/>
          </a:p>
        </p:txBody>
      </p:sp>
      <p:pic>
        <p:nvPicPr>
          <p:cNvPr id="5" name="Content Placeholder 4"/>
          <p:cNvPicPr>
            <a:picLocks noGrp="1" noChangeAspect="1"/>
          </p:cNvPicPr>
          <p:nvPr>
            <p:ph sz="quarter" idx="13"/>
          </p:nvPr>
        </p:nvPicPr>
        <p:blipFill>
          <a:blip r:embed="rId2"/>
          <a:stretch>
            <a:fillRect/>
          </a:stretch>
        </p:blipFill>
        <p:spPr>
          <a:xfrm>
            <a:off x="3122498" y="2366963"/>
            <a:ext cx="5947004" cy="3424237"/>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Tree>
    <p:extLst>
      <p:ext uri="{BB962C8B-B14F-4D97-AF65-F5344CB8AC3E}">
        <p14:creationId xmlns:p14="http://schemas.microsoft.com/office/powerpoint/2010/main" val="304116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Architecture benefits</a:t>
            </a:r>
            <a:endParaRPr lang="en-US" dirty="0"/>
          </a:p>
        </p:txBody>
      </p:sp>
      <p:sp>
        <p:nvSpPr>
          <p:cNvPr id="3" name="Content Placeholder 2"/>
          <p:cNvSpPr>
            <a:spLocks noGrp="1"/>
          </p:cNvSpPr>
          <p:nvPr>
            <p:ph sz="quarter" idx="13"/>
          </p:nvPr>
        </p:nvSpPr>
        <p:spPr>
          <a:xfrm>
            <a:off x="913774" y="2367092"/>
            <a:ext cx="10363826" cy="4373342"/>
          </a:xfrm>
        </p:spPr>
        <p:txBody>
          <a:bodyPr>
            <a:normAutofit fontScale="92500" lnSpcReduction="20000"/>
          </a:bodyPr>
          <a:lstStyle/>
          <a:p>
            <a:pPr algn="just"/>
            <a:r>
              <a:rPr lang="en-US" dirty="0"/>
              <a:t>They are </a:t>
            </a:r>
            <a:r>
              <a:rPr lang="en-US" i="1" dirty="0">
                <a:highlight>
                  <a:srgbClr val="FFFF00"/>
                </a:highlight>
              </a:rPr>
              <a:t>scalable</a:t>
            </a:r>
            <a:r>
              <a:rPr lang="en-US" i="1" dirty="0"/>
              <a:t>. </a:t>
            </a:r>
            <a:r>
              <a:rPr lang="en-US" dirty="0">
                <a:highlight>
                  <a:srgbClr val="FFFF00"/>
                </a:highlight>
              </a:rPr>
              <a:t>That means it is easy to increase or decrease the storage and processing capabilities of the servers. </a:t>
            </a:r>
          </a:p>
          <a:p>
            <a:pPr algn="just"/>
            <a:r>
              <a:rPr lang="en-US" dirty="0"/>
              <a:t>If one server becomes overloaded, you simply add another server so that many servers are used to perform the application logic, data access logic, or data storage. </a:t>
            </a:r>
          </a:p>
          <a:p>
            <a:pPr algn="just"/>
            <a:r>
              <a:rPr lang="en-US" dirty="0"/>
              <a:t>The cost to upgrade is much more gradual, and you can upgrade in smaller steps rather than spending hundreds of thousands to upgrade a mainframe server. </a:t>
            </a:r>
          </a:p>
          <a:p>
            <a:pPr algn="just"/>
            <a:r>
              <a:rPr lang="en-US" dirty="0"/>
              <a:t>Client–server architectures can support many different types of clients and servers. It is possible to connect computers that use different operating systems so that users can choose which type of computer they prefer. </a:t>
            </a:r>
          </a:p>
          <a:p>
            <a:pPr algn="just"/>
            <a:r>
              <a:rPr lang="en-US" dirty="0"/>
              <a:t>Finally, because no single server computer supports all the applications, the </a:t>
            </a:r>
            <a:r>
              <a:rPr lang="en-US" dirty="0">
                <a:highlight>
                  <a:srgbClr val="FFFF00"/>
                </a:highlight>
              </a:rPr>
              <a:t>network is generally more reliable</a:t>
            </a:r>
            <a:r>
              <a:rPr lang="en-US" dirty="0"/>
              <a:t>. There is </a:t>
            </a:r>
            <a:r>
              <a:rPr lang="en-US" dirty="0">
                <a:highlight>
                  <a:srgbClr val="FFFF00"/>
                </a:highlight>
              </a:rPr>
              <a:t>no central point of failure </a:t>
            </a:r>
            <a:r>
              <a:rPr lang="en-US" dirty="0"/>
              <a:t>that will halt the entire network if it fails, as there is in server-based computing. If any one server fails in a client–server environment, the network can continue to function using all the other servers.</a:t>
            </a:r>
          </a:p>
        </p:txBody>
      </p:sp>
      <p:sp>
        <p:nvSpPr>
          <p:cNvPr id="4" name="Slide Number Placeholder 3"/>
          <p:cNvSpPr>
            <a:spLocks noGrp="1"/>
          </p:cNvSpPr>
          <p:nvPr>
            <p:ph type="sldNum" sz="quarter" idx="12"/>
          </p:nvPr>
        </p:nvSpPr>
        <p:spPr>
          <a:xfrm>
            <a:off x="11149737" y="6375309"/>
            <a:ext cx="764215" cy="365125"/>
          </a:xfrm>
        </p:spPr>
        <p:txBody>
          <a:bodyPr/>
          <a:lstStyle/>
          <a:p>
            <a:fld id="{744B347F-5038-41A8-84D6-1416E88477ED}" type="slidenum">
              <a:rPr lang="en-US" smtClean="0"/>
              <a:t>17</a:t>
            </a:fld>
            <a:endParaRPr lang="en-US" dirty="0"/>
          </a:p>
        </p:txBody>
      </p:sp>
    </p:spTree>
    <p:extLst>
      <p:ext uri="{BB962C8B-B14F-4D97-AF65-F5344CB8AC3E}">
        <p14:creationId xmlns:p14="http://schemas.microsoft.com/office/powerpoint/2010/main" val="38165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Architecture limitation</a:t>
            </a:r>
            <a:endParaRPr lang="en-US" dirty="0"/>
          </a:p>
        </p:txBody>
      </p:sp>
      <p:sp>
        <p:nvSpPr>
          <p:cNvPr id="3" name="Content Placeholder 2"/>
          <p:cNvSpPr>
            <a:spLocks noGrp="1"/>
          </p:cNvSpPr>
          <p:nvPr>
            <p:ph sz="quarter" idx="13"/>
          </p:nvPr>
        </p:nvSpPr>
        <p:spPr/>
        <p:txBody>
          <a:bodyPr>
            <a:normAutofit/>
          </a:bodyPr>
          <a:lstStyle/>
          <a:p>
            <a:pPr algn="just"/>
            <a:r>
              <a:rPr lang="en-US" dirty="0"/>
              <a:t>The most important of which is its </a:t>
            </a:r>
            <a:r>
              <a:rPr lang="en-US" dirty="0">
                <a:highlight>
                  <a:srgbClr val="FFFF00"/>
                </a:highlight>
              </a:rPr>
              <a:t>complexity</a:t>
            </a:r>
            <a:r>
              <a:rPr lang="en-US" dirty="0"/>
              <a:t>. </a:t>
            </a:r>
            <a:r>
              <a:rPr lang="en-US" dirty="0">
                <a:highlight>
                  <a:srgbClr val="FFFF00"/>
                </a:highlight>
              </a:rPr>
              <a:t>All applications in client–server computing have two parts, the software on the client and the software on the server</a:t>
            </a:r>
            <a:r>
              <a:rPr lang="en-US" dirty="0"/>
              <a:t>. Writing this software is more complicated than writing the traditional all-in-one software used in server-based architectures.</a:t>
            </a:r>
          </a:p>
          <a:p>
            <a:pPr algn="just"/>
            <a:r>
              <a:rPr lang="en-US" dirty="0">
                <a:highlight>
                  <a:srgbClr val="FFFF00"/>
                </a:highlight>
              </a:rPr>
              <a:t>Updating the network with a new version of the software is more complicated</a:t>
            </a:r>
            <a:r>
              <a:rPr lang="en-US" dirty="0"/>
              <a:t>, too. In server-based architectures, there is one place where application software is stored; to update the software, we simply replace it there. With client–server architectures, we must update all clients and all servers.</a:t>
            </a:r>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spTree>
    <p:extLst>
      <p:ext uri="{BB962C8B-B14F-4D97-AF65-F5344CB8AC3E}">
        <p14:creationId xmlns:p14="http://schemas.microsoft.com/office/powerpoint/2010/main" val="1873454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Tiers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a:t>There are many ways the application logic can be partitioned between the client and the server.</a:t>
            </a:r>
          </a:p>
          <a:p>
            <a:pPr algn="just"/>
            <a:r>
              <a:rPr lang="en-US" dirty="0">
                <a:highlight>
                  <a:srgbClr val="FFFF00"/>
                </a:highlight>
              </a:rPr>
              <a:t>Client-Server architecture is called a </a:t>
            </a:r>
            <a:r>
              <a:rPr lang="en-US" i="1" dirty="0">
                <a:highlight>
                  <a:srgbClr val="FFFF00"/>
                </a:highlight>
              </a:rPr>
              <a:t>two-tiered architecture </a:t>
            </a:r>
            <a:r>
              <a:rPr lang="en-US" dirty="0">
                <a:highlight>
                  <a:srgbClr val="FFFF00"/>
                </a:highlight>
              </a:rPr>
              <a:t>because it uses only two sets of computers, clients, and servers. </a:t>
            </a:r>
          </a:p>
          <a:p>
            <a:pPr algn="just"/>
            <a:r>
              <a:rPr lang="en-US" dirty="0">
                <a:highlight>
                  <a:srgbClr val="FFFF00"/>
                </a:highlight>
              </a:rPr>
              <a:t>A </a:t>
            </a:r>
            <a:r>
              <a:rPr lang="en-US" i="1" dirty="0">
                <a:highlight>
                  <a:srgbClr val="FFFF00"/>
                </a:highlight>
              </a:rPr>
              <a:t>three-tiered architecture </a:t>
            </a:r>
            <a:r>
              <a:rPr lang="en-US" dirty="0">
                <a:highlight>
                  <a:srgbClr val="FFFF00"/>
                </a:highlight>
              </a:rPr>
              <a:t>uses three sets of computers. In this case, the software on the client computer is responsible for presentation logic, an application server (or servers) is responsible for the application logic, and a separate database server (or servers) is responsible for the data access logic and data storage.</a:t>
            </a:r>
          </a:p>
          <a:p>
            <a:pPr algn="just"/>
            <a:r>
              <a:rPr lang="en-US" dirty="0"/>
              <a:t>An </a:t>
            </a:r>
            <a:r>
              <a:rPr lang="en-US" i="1" dirty="0"/>
              <a:t>n-tiered architecture </a:t>
            </a:r>
            <a:r>
              <a:rPr lang="en-US" dirty="0"/>
              <a:t>uses more than three sets of computers. In this case, the client is responsible for presentation, database servers are responsible for the data access logic and data storage, and the application logic is spread across two or more different sets of servers.</a:t>
            </a:r>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210783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11</a:t>
            </a:r>
            <a:br>
              <a:rPr lang="en-US" b="1" dirty="0"/>
            </a:br>
            <a:r>
              <a:rPr lang="en-US" b="1" dirty="0"/>
              <a:t>Physical Architecture Layer Design</a:t>
            </a:r>
          </a:p>
        </p:txBody>
      </p:sp>
    </p:spTree>
    <p:extLst>
      <p:ext uri="{BB962C8B-B14F-4D97-AF65-F5344CB8AC3E}">
        <p14:creationId xmlns:p14="http://schemas.microsoft.com/office/powerpoint/2010/main" val="38530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Three-Tiered Client–Server Architecture</a:t>
            </a:r>
          </a:p>
        </p:txBody>
      </p:sp>
      <p:pic>
        <p:nvPicPr>
          <p:cNvPr id="5" name="Content Placeholder 4"/>
          <p:cNvPicPr>
            <a:picLocks noGrp="1" noChangeAspect="1"/>
          </p:cNvPicPr>
          <p:nvPr>
            <p:ph sz="quarter" idx="13"/>
          </p:nvPr>
        </p:nvPicPr>
        <p:blipFill>
          <a:blip r:embed="rId2"/>
          <a:stretch>
            <a:fillRect/>
          </a:stretch>
        </p:blipFill>
        <p:spPr>
          <a:xfrm>
            <a:off x="1474762" y="2366963"/>
            <a:ext cx="9242475" cy="3424237"/>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20</a:t>
            </a:fld>
            <a:endParaRPr lang="en-US"/>
          </a:p>
        </p:txBody>
      </p:sp>
    </p:spTree>
    <p:extLst>
      <p:ext uri="{BB962C8B-B14F-4D97-AF65-F5344CB8AC3E}">
        <p14:creationId xmlns:p14="http://schemas.microsoft.com/office/powerpoint/2010/main" val="2252648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Four-Tiered Client–Server Architecture</a:t>
            </a:r>
          </a:p>
        </p:txBody>
      </p:sp>
      <p:sp>
        <p:nvSpPr>
          <p:cNvPr id="3" name="Content Placeholder 2"/>
          <p:cNvSpPr>
            <a:spLocks noGrp="1"/>
          </p:cNvSpPr>
          <p:nvPr>
            <p:ph sz="quarter" idx="13"/>
          </p:nvPr>
        </p:nvSpPr>
        <p:spPr/>
        <p:txBody>
          <a:bodyPr>
            <a:normAutofit/>
          </a:bodyPr>
          <a:lstStyle/>
          <a:p>
            <a:pPr algn="just"/>
            <a:r>
              <a:rPr lang="en-US" dirty="0">
                <a:highlight>
                  <a:srgbClr val="FFFF00"/>
                </a:highlight>
              </a:rPr>
              <a:t>This type of architecture is common in today’s e-commerce systems</a:t>
            </a:r>
            <a:r>
              <a:rPr lang="en-US" dirty="0"/>
              <a:t>. </a:t>
            </a:r>
            <a:r>
              <a:rPr lang="en-US" dirty="0">
                <a:highlight>
                  <a:srgbClr val="FFFF00"/>
                </a:highlight>
              </a:rPr>
              <a:t>The first component is the Web browser on the client computer</a:t>
            </a:r>
            <a:r>
              <a:rPr lang="en-US" dirty="0"/>
              <a:t> employed by a user to access the system and enter commands (</a:t>
            </a:r>
            <a:r>
              <a:rPr lang="en-US" dirty="0">
                <a:highlight>
                  <a:srgbClr val="FFFF00"/>
                </a:highlight>
              </a:rPr>
              <a:t>presentation logic</a:t>
            </a:r>
            <a:r>
              <a:rPr lang="en-US" dirty="0"/>
              <a:t>). </a:t>
            </a:r>
            <a:r>
              <a:rPr lang="en-US" dirty="0">
                <a:highlight>
                  <a:srgbClr val="FFFF00"/>
                </a:highlight>
              </a:rPr>
              <a:t>The second is a Web server that responds to the user’s requests</a:t>
            </a:r>
            <a:r>
              <a:rPr lang="en-US" dirty="0"/>
              <a:t>, either by providing (HTML) pages and graphics (</a:t>
            </a:r>
            <a:r>
              <a:rPr lang="en-US" dirty="0">
                <a:highlight>
                  <a:srgbClr val="FFFF00"/>
                </a:highlight>
              </a:rPr>
              <a:t>application logic</a:t>
            </a:r>
            <a:r>
              <a:rPr lang="en-US" dirty="0"/>
              <a:t>) or </a:t>
            </a:r>
            <a:r>
              <a:rPr lang="en-US" dirty="0">
                <a:highlight>
                  <a:srgbClr val="FFFF00"/>
                </a:highlight>
              </a:rPr>
              <a:t>by sending the request to the third component on another application server that performs various functions </a:t>
            </a:r>
            <a:r>
              <a:rPr lang="en-US" dirty="0"/>
              <a:t>(application logic). </a:t>
            </a:r>
            <a:r>
              <a:rPr lang="en-US" dirty="0">
                <a:highlight>
                  <a:srgbClr val="FFFF00"/>
                </a:highlight>
              </a:rPr>
              <a:t>The fourth component is a database server that stores all the data </a:t>
            </a:r>
            <a:r>
              <a:rPr lang="en-US" dirty="0"/>
              <a:t>(</a:t>
            </a:r>
            <a:r>
              <a:rPr lang="en-US" dirty="0">
                <a:highlight>
                  <a:srgbClr val="FFFF00"/>
                </a:highlight>
              </a:rPr>
              <a:t>data access logic and data storage</a:t>
            </a:r>
            <a:r>
              <a:rPr lang="en-US" dirty="0"/>
              <a:t>). Each of these four components is separate, making it easy to spread the different components on different servers and to partition the application logic on two different servers.</a:t>
            </a:r>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spTree>
    <p:extLst>
      <p:ext uri="{BB962C8B-B14F-4D97-AF65-F5344CB8AC3E}">
        <p14:creationId xmlns:p14="http://schemas.microsoft.com/office/powerpoint/2010/main" val="3649158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860" y="2186397"/>
            <a:ext cx="4023985" cy="3178420"/>
          </a:xfrm>
        </p:spPr>
        <p:txBody>
          <a:bodyPr/>
          <a:lstStyle/>
          <a:p>
            <a:r>
              <a:rPr lang="en-US" dirty="0"/>
              <a:t>Four-Tiered Client–Server Architecture</a:t>
            </a:r>
          </a:p>
        </p:txBody>
      </p:sp>
      <p:pic>
        <p:nvPicPr>
          <p:cNvPr id="5" name="Content Placeholder 4"/>
          <p:cNvPicPr>
            <a:picLocks noGrp="1" noChangeAspect="1"/>
          </p:cNvPicPr>
          <p:nvPr>
            <p:ph sz="quarter" idx="13"/>
          </p:nvPr>
        </p:nvPicPr>
        <p:blipFill>
          <a:blip r:embed="rId2"/>
          <a:stretch>
            <a:fillRect/>
          </a:stretch>
        </p:blipFill>
        <p:spPr>
          <a:xfrm>
            <a:off x="4937760" y="860380"/>
            <a:ext cx="5662267" cy="5830454"/>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22</a:t>
            </a:fld>
            <a:endParaRPr lang="en-US"/>
          </a:p>
        </p:txBody>
      </p:sp>
    </p:spTree>
    <p:extLst>
      <p:ext uri="{BB962C8B-B14F-4D97-AF65-F5344CB8AC3E}">
        <p14:creationId xmlns:p14="http://schemas.microsoft.com/office/powerpoint/2010/main" val="350553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N</a:t>
            </a:r>
            <a:r>
              <a:rPr lang="en-US" dirty="0"/>
              <a:t>-Tiered Client–Server Architecture</a:t>
            </a:r>
          </a:p>
        </p:txBody>
      </p:sp>
      <p:sp>
        <p:nvSpPr>
          <p:cNvPr id="3" name="Content Placeholder 2"/>
          <p:cNvSpPr>
            <a:spLocks noGrp="1"/>
          </p:cNvSpPr>
          <p:nvPr>
            <p:ph sz="quarter" idx="13"/>
          </p:nvPr>
        </p:nvSpPr>
        <p:spPr>
          <a:xfrm>
            <a:off x="913774" y="2367092"/>
            <a:ext cx="10363826" cy="4190462"/>
          </a:xfrm>
        </p:spPr>
        <p:txBody>
          <a:bodyPr>
            <a:normAutofit fontScale="92500" lnSpcReduction="10000"/>
          </a:bodyPr>
          <a:lstStyle/>
          <a:p>
            <a:pPr algn="just"/>
            <a:r>
              <a:rPr lang="en-US" dirty="0"/>
              <a:t>The primary </a:t>
            </a:r>
            <a:r>
              <a:rPr lang="en-US" dirty="0">
                <a:highlight>
                  <a:srgbClr val="FFFF00"/>
                </a:highlight>
              </a:rPr>
              <a:t>advantage of an </a:t>
            </a:r>
            <a:r>
              <a:rPr lang="en-US" i="1" dirty="0">
                <a:highlight>
                  <a:srgbClr val="FFFF00"/>
                </a:highlight>
              </a:rPr>
              <a:t>n</a:t>
            </a:r>
            <a:r>
              <a:rPr lang="en-US" dirty="0">
                <a:highlight>
                  <a:srgbClr val="FFFF00"/>
                </a:highlight>
              </a:rPr>
              <a:t>-tiered client–server </a:t>
            </a:r>
            <a:r>
              <a:rPr lang="en-US" dirty="0"/>
              <a:t>architecture compared with a two tiered architecture (or a three-tiered architecture with a two-tiered architecture) is that it separates the processing that occurs to better balance the load on the different servers; it is </a:t>
            </a:r>
            <a:r>
              <a:rPr lang="en-US" dirty="0">
                <a:highlight>
                  <a:srgbClr val="FFFF00"/>
                </a:highlight>
              </a:rPr>
              <a:t>more scalable</a:t>
            </a:r>
            <a:r>
              <a:rPr lang="en-US" dirty="0"/>
              <a:t>.  </a:t>
            </a:r>
            <a:r>
              <a:rPr lang="en-US" dirty="0">
                <a:highlight>
                  <a:srgbClr val="FFFF00"/>
                </a:highlight>
              </a:rPr>
              <a:t>If we discover that the application server is too heavily loaded, we can simply replace it with a more powerful server or just put in several more application servers. </a:t>
            </a:r>
            <a:r>
              <a:rPr lang="en-US" dirty="0"/>
              <a:t>Conversely, if we discover the database server is underused, we could store data from another application on it.</a:t>
            </a:r>
          </a:p>
          <a:p>
            <a:pPr algn="just"/>
            <a:r>
              <a:rPr lang="en-US" dirty="0"/>
              <a:t>There are two primary </a:t>
            </a:r>
            <a:r>
              <a:rPr lang="en-US" dirty="0">
                <a:highlight>
                  <a:srgbClr val="FFFF00"/>
                </a:highlight>
              </a:rPr>
              <a:t>disadvantages to an </a:t>
            </a:r>
            <a:r>
              <a:rPr lang="en-US" i="1" dirty="0">
                <a:highlight>
                  <a:srgbClr val="FFFF00"/>
                </a:highlight>
              </a:rPr>
              <a:t>n</a:t>
            </a:r>
            <a:r>
              <a:rPr lang="en-US" dirty="0">
                <a:highlight>
                  <a:srgbClr val="FFFF00"/>
                </a:highlight>
              </a:rPr>
              <a:t>-tiered architecture </a:t>
            </a:r>
            <a:r>
              <a:rPr lang="en-US" dirty="0"/>
              <a:t>compared with a two-tiered architecture (or a three-tiered architecture with a two-tiered architecture). First, </a:t>
            </a:r>
            <a:r>
              <a:rPr lang="en-US" dirty="0">
                <a:highlight>
                  <a:srgbClr val="FFFF00"/>
                </a:highlight>
              </a:rPr>
              <a:t>the configuration puts a greater load on the network</a:t>
            </a:r>
            <a:r>
              <a:rPr lang="en-US" dirty="0"/>
              <a:t>. </a:t>
            </a:r>
            <a:r>
              <a:rPr lang="en-US" dirty="0">
                <a:highlight>
                  <a:srgbClr val="FFFF00"/>
                </a:highlight>
              </a:rPr>
              <a:t>N-tiered model requires more communication among the servers</a:t>
            </a:r>
            <a:r>
              <a:rPr lang="en-US" dirty="0"/>
              <a:t>; it </a:t>
            </a:r>
            <a:r>
              <a:rPr lang="en-US" dirty="0">
                <a:highlight>
                  <a:srgbClr val="FFFF00"/>
                </a:highlight>
              </a:rPr>
              <a:t>generates more network traffic</a:t>
            </a:r>
            <a:r>
              <a:rPr lang="en-US" dirty="0"/>
              <a:t>, so </a:t>
            </a:r>
            <a:r>
              <a:rPr lang="en-US" dirty="0">
                <a:highlight>
                  <a:srgbClr val="FFFF00"/>
                </a:highlight>
              </a:rPr>
              <a:t>you need a higher-capacity network</a:t>
            </a:r>
            <a:r>
              <a:rPr lang="en-US" dirty="0"/>
              <a:t>. </a:t>
            </a:r>
            <a:r>
              <a:rPr lang="en-US" dirty="0">
                <a:highlight>
                  <a:srgbClr val="FFFF00"/>
                </a:highlight>
              </a:rPr>
              <a:t>It is also much more difficult to program and test software in </a:t>
            </a:r>
            <a:r>
              <a:rPr lang="en-US" i="1" dirty="0">
                <a:highlight>
                  <a:srgbClr val="FFFF00"/>
                </a:highlight>
              </a:rPr>
              <a:t>n</a:t>
            </a:r>
            <a:r>
              <a:rPr lang="en-US" dirty="0">
                <a:highlight>
                  <a:srgbClr val="FFFF00"/>
                </a:highlight>
              </a:rPr>
              <a:t>-tiered architectures than in two-tiered architectures </a:t>
            </a:r>
            <a:r>
              <a:rPr lang="en-US" dirty="0"/>
              <a:t>because more devices have to communicate to complete a user’s transaction.</a:t>
            </a:r>
          </a:p>
        </p:txBody>
      </p:sp>
      <p:sp>
        <p:nvSpPr>
          <p:cNvPr id="4" name="Slide Number Placeholder 3"/>
          <p:cNvSpPr>
            <a:spLocks noGrp="1"/>
          </p:cNvSpPr>
          <p:nvPr>
            <p:ph type="sldNum" sz="quarter" idx="12"/>
          </p:nvPr>
        </p:nvSpPr>
        <p:spPr/>
        <p:txBody>
          <a:bodyPr/>
          <a:lstStyle/>
          <a:p>
            <a:fld id="{744B347F-5038-41A8-84D6-1416E88477ED}" type="slidenum">
              <a:rPr lang="en-US" smtClean="0"/>
              <a:t>23</a:t>
            </a:fld>
            <a:endParaRPr lang="en-US"/>
          </a:p>
        </p:txBody>
      </p:sp>
    </p:spTree>
    <p:extLst>
      <p:ext uri="{BB962C8B-B14F-4D97-AF65-F5344CB8AC3E}">
        <p14:creationId xmlns:p14="http://schemas.microsoft.com/office/powerpoint/2010/main" val="3195234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Selecting a Physical Architecture</a:t>
            </a:r>
            <a:endParaRPr lang="en-US" dirty="0"/>
          </a:p>
        </p:txBody>
      </p:sp>
      <p:sp>
        <p:nvSpPr>
          <p:cNvPr id="3" name="Content Placeholder 2"/>
          <p:cNvSpPr>
            <a:spLocks noGrp="1"/>
          </p:cNvSpPr>
          <p:nvPr>
            <p:ph sz="quarter" idx="13"/>
          </p:nvPr>
        </p:nvSpPr>
        <p:spPr/>
        <p:txBody>
          <a:bodyPr>
            <a:normAutofit/>
          </a:bodyPr>
          <a:lstStyle/>
          <a:p>
            <a:pPr algn="just"/>
            <a:r>
              <a:rPr lang="en-US" dirty="0"/>
              <a:t>Most systems are built to use the existing infrastructure in the organization, so often the</a:t>
            </a:r>
            <a:r>
              <a:rPr lang="fa-IR" dirty="0"/>
              <a:t> </a:t>
            </a:r>
            <a:r>
              <a:rPr lang="en-US" dirty="0"/>
              <a:t> current infrastructure restricts the choice of architecture. For example, if the new system will be built for a mainframe-centric organization, a server-based architecture may be the best option. Other factors such as corporate standards, existing licensing agreements, and product/vendor relationships can also mandate what architecture the project team needs to design. </a:t>
            </a:r>
          </a:p>
          <a:p>
            <a:pPr algn="just"/>
            <a:r>
              <a:rPr lang="en-US" dirty="0"/>
              <a:t>However, many organizations now have a variety of infrastructures available or are openly looking for pilot projects to test new architectures and infrastructures, enabling a project team to select an architecture based on other important factors.</a:t>
            </a:r>
          </a:p>
        </p:txBody>
      </p:sp>
      <p:sp>
        <p:nvSpPr>
          <p:cNvPr id="4" name="Slide Number Placeholder 3"/>
          <p:cNvSpPr>
            <a:spLocks noGrp="1"/>
          </p:cNvSpPr>
          <p:nvPr>
            <p:ph type="sldNum" sz="quarter" idx="12"/>
          </p:nvPr>
        </p:nvSpPr>
        <p:spPr/>
        <p:txBody>
          <a:bodyPr/>
          <a:lstStyle/>
          <a:p>
            <a:fld id="{744B347F-5038-41A8-84D6-1416E88477ED}" type="slidenum">
              <a:rPr lang="en-US" smtClean="0"/>
              <a:t>24</a:t>
            </a:fld>
            <a:endParaRPr lang="en-US"/>
          </a:p>
        </p:txBody>
      </p:sp>
    </p:spTree>
    <p:extLst>
      <p:ext uri="{BB962C8B-B14F-4D97-AF65-F5344CB8AC3E}">
        <p14:creationId xmlns:p14="http://schemas.microsoft.com/office/powerpoint/2010/main" val="396784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a:t>
            </a:r>
            <a:r>
              <a:rPr lang="fa-IR" dirty="0"/>
              <a:t> </a:t>
            </a:r>
            <a:r>
              <a:rPr lang="en-US" dirty="0"/>
              <a:t>of Computing</a:t>
            </a:r>
            <a:r>
              <a:rPr lang="fa-IR" dirty="0"/>
              <a:t> </a:t>
            </a:r>
            <a:r>
              <a:rPr lang="en-US" dirty="0"/>
              <a:t>Architectures</a:t>
            </a:r>
          </a:p>
        </p:txBody>
      </p:sp>
      <p:pic>
        <p:nvPicPr>
          <p:cNvPr id="5" name="Content Placeholder 4"/>
          <p:cNvPicPr>
            <a:picLocks noGrp="1" noChangeAspect="1"/>
          </p:cNvPicPr>
          <p:nvPr>
            <p:ph sz="quarter" idx="13"/>
          </p:nvPr>
        </p:nvPicPr>
        <p:blipFill>
          <a:blip r:embed="rId2"/>
          <a:stretch>
            <a:fillRect/>
          </a:stretch>
        </p:blipFill>
        <p:spPr>
          <a:xfrm>
            <a:off x="914400" y="2525409"/>
            <a:ext cx="10363200" cy="3107345"/>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25</a:t>
            </a:fld>
            <a:endParaRPr lang="en-US"/>
          </a:p>
        </p:txBody>
      </p:sp>
    </p:spTree>
    <p:extLst>
      <p:ext uri="{BB962C8B-B14F-4D97-AF65-F5344CB8AC3E}">
        <p14:creationId xmlns:p14="http://schemas.microsoft.com/office/powerpoint/2010/main" val="82059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Infrastructure</a:t>
            </a:r>
            <a:endParaRPr lang="en-US" dirty="0"/>
          </a:p>
        </p:txBody>
      </p:sp>
      <p:sp>
        <p:nvSpPr>
          <p:cNvPr id="3" name="Content Placeholder 2"/>
          <p:cNvSpPr>
            <a:spLocks noGrp="1"/>
          </p:cNvSpPr>
          <p:nvPr>
            <p:ph sz="quarter" idx="13"/>
          </p:nvPr>
        </p:nvSpPr>
        <p:spPr/>
        <p:txBody>
          <a:bodyPr>
            <a:normAutofit fontScale="92500" lnSpcReduction="10000"/>
          </a:bodyPr>
          <a:lstStyle/>
          <a:p>
            <a:pPr algn="just"/>
            <a:r>
              <a:rPr lang="en-US" dirty="0"/>
              <a:t>One of the strongest driving forces to client–server architectures is cost of infrastructure (the hardware, software, and networks that will support the application system). </a:t>
            </a:r>
          </a:p>
          <a:p>
            <a:pPr algn="just"/>
            <a:r>
              <a:rPr lang="en-US" dirty="0"/>
              <a:t>Simply put, personal computers are more than 1,000 times cheaper than mainframes for the same amount of computing power. The personal computers on our desks today have more processing power, memory, and hard disk space than the typical mainframe of the past, and the cost of the personal computers is a fraction of the cost of the mainframe. Therefore, the cost of client–server architectures is low compared to server-based architectures that rely on mainframes. </a:t>
            </a:r>
          </a:p>
          <a:p>
            <a:pPr algn="just"/>
            <a:r>
              <a:rPr lang="en-US" dirty="0"/>
              <a:t>Client–server architectures also tend to be cheaper than client-based architectures because they place less of a load on networks and thus require less network capacity.</a:t>
            </a:r>
          </a:p>
        </p:txBody>
      </p:sp>
      <p:sp>
        <p:nvSpPr>
          <p:cNvPr id="4" name="Slide Number Placeholder 3"/>
          <p:cNvSpPr>
            <a:spLocks noGrp="1"/>
          </p:cNvSpPr>
          <p:nvPr>
            <p:ph type="sldNum" sz="quarter" idx="12"/>
          </p:nvPr>
        </p:nvSpPr>
        <p:spPr/>
        <p:txBody>
          <a:bodyPr/>
          <a:lstStyle/>
          <a:p>
            <a:fld id="{744B347F-5038-41A8-84D6-1416E88477ED}" type="slidenum">
              <a:rPr lang="en-US" smtClean="0"/>
              <a:t>26</a:t>
            </a:fld>
            <a:endParaRPr lang="en-US"/>
          </a:p>
        </p:txBody>
      </p:sp>
    </p:spTree>
    <p:extLst>
      <p:ext uri="{BB962C8B-B14F-4D97-AF65-F5344CB8AC3E}">
        <p14:creationId xmlns:p14="http://schemas.microsoft.com/office/powerpoint/2010/main" val="1368640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Development</a:t>
            </a:r>
            <a:endParaRPr lang="en-US" dirty="0"/>
          </a:p>
        </p:txBody>
      </p:sp>
      <p:sp>
        <p:nvSpPr>
          <p:cNvPr id="3" name="Content Placeholder 2"/>
          <p:cNvSpPr>
            <a:spLocks noGrp="1"/>
          </p:cNvSpPr>
          <p:nvPr>
            <p:ph sz="quarter" idx="13"/>
          </p:nvPr>
        </p:nvSpPr>
        <p:spPr>
          <a:xfrm>
            <a:off x="913773" y="2367092"/>
            <a:ext cx="10625083" cy="3881308"/>
          </a:xfrm>
        </p:spPr>
        <p:txBody>
          <a:bodyPr>
            <a:normAutofit fontScale="92500" lnSpcReduction="20000"/>
          </a:bodyPr>
          <a:lstStyle/>
          <a:p>
            <a:r>
              <a:rPr lang="en-US" dirty="0"/>
              <a:t>The cost of developing systems is an important factor when considering the financial benefits of client–server architectures. </a:t>
            </a:r>
          </a:p>
          <a:p>
            <a:pPr algn="just"/>
            <a:r>
              <a:rPr lang="en-US" dirty="0"/>
              <a:t>Developing application software for client–server computing is extremely complex, and most experts believe that </a:t>
            </a:r>
            <a:r>
              <a:rPr lang="en-US" dirty="0">
                <a:highlight>
                  <a:srgbClr val="FFFF00"/>
                </a:highlight>
              </a:rPr>
              <a:t>it costs four to five times more to develop and maintain application software for client–server computing than it does for server-based computing. </a:t>
            </a:r>
          </a:p>
          <a:p>
            <a:pPr algn="just"/>
            <a:r>
              <a:rPr lang="en-US" dirty="0"/>
              <a:t>Developing application software for client-based architectures is usually cheaper still, because there are many GUI development tools for simple stand-alone computers that communicate with database servers.</a:t>
            </a:r>
          </a:p>
          <a:p>
            <a:pPr algn="just"/>
            <a:r>
              <a:rPr lang="en-US" dirty="0"/>
              <a:t>The cost differential might change as more companies gain experience with client–server applications, new client–server products are developed and refined, and client–server standards mature. However, given the inherent complexity of client–server software and the need to coordinate the interactions of software on different computers, there is likely to remain a cost difference.</a:t>
            </a:r>
          </a:p>
        </p:txBody>
      </p:sp>
      <p:sp>
        <p:nvSpPr>
          <p:cNvPr id="4" name="Slide Number Placeholder 3"/>
          <p:cNvSpPr>
            <a:spLocks noGrp="1"/>
          </p:cNvSpPr>
          <p:nvPr>
            <p:ph type="sldNum" sz="quarter" idx="12"/>
          </p:nvPr>
        </p:nvSpPr>
        <p:spPr/>
        <p:txBody>
          <a:bodyPr/>
          <a:lstStyle/>
          <a:p>
            <a:fld id="{744B347F-5038-41A8-84D6-1416E88477ED}" type="slidenum">
              <a:rPr lang="en-US" smtClean="0"/>
              <a:t>27</a:t>
            </a:fld>
            <a:endParaRPr lang="en-US"/>
          </a:p>
        </p:txBody>
      </p:sp>
    </p:spTree>
    <p:extLst>
      <p:ext uri="{BB962C8B-B14F-4D97-AF65-F5344CB8AC3E}">
        <p14:creationId xmlns:p14="http://schemas.microsoft.com/office/powerpoint/2010/main" val="177823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Ease of Development</a:t>
            </a:r>
            <a:endParaRPr lang="en-US" dirty="0"/>
          </a:p>
        </p:txBody>
      </p:sp>
      <p:sp>
        <p:nvSpPr>
          <p:cNvPr id="3" name="Content Placeholder 2"/>
          <p:cNvSpPr>
            <a:spLocks noGrp="1"/>
          </p:cNvSpPr>
          <p:nvPr>
            <p:ph sz="quarter" idx="13"/>
          </p:nvPr>
        </p:nvSpPr>
        <p:spPr>
          <a:xfrm>
            <a:off x="913774" y="2367092"/>
            <a:ext cx="10363826" cy="4382051"/>
          </a:xfrm>
        </p:spPr>
        <p:txBody>
          <a:bodyPr>
            <a:normAutofit lnSpcReduction="10000"/>
          </a:bodyPr>
          <a:lstStyle/>
          <a:p>
            <a:pPr algn="just"/>
            <a:r>
              <a:rPr lang="en-US" dirty="0"/>
              <a:t>In most organizations today, there is a huge backlog of mainframe applications, systems that have been approved but that lack the staff to implement them. This backlog signals the difficulty in developing server-based systems. The tools for mainframe-based systems often are not user friendly and require highly specialized skills—skills that new graduates often don’t have and aren’t interested in acquiring. </a:t>
            </a:r>
          </a:p>
          <a:p>
            <a:pPr algn="just"/>
            <a:r>
              <a:rPr lang="en-US" dirty="0">
                <a:highlight>
                  <a:srgbClr val="FFFF00"/>
                </a:highlight>
              </a:rPr>
              <a:t>Contrast, client-based and client–server architectures can rely on </a:t>
            </a:r>
            <a:r>
              <a:rPr lang="en-US" i="1" dirty="0">
                <a:highlight>
                  <a:srgbClr val="FFFF00"/>
                </a:highlight>
              </a:rPr>
              <a:t>graphical user interface </a:t>
            </a:r>
            <a:r>
              <a:rPr lang="en-US" dirty="0">
                <a:highlight>
                  <a:srgbClr val="FFFF00"/>
                </a:highlight>
              </a:rPr>
              <a:t>(</a:t>
            </a:r>
            <a:r>
              <a:rPr lang="en-US" i="1" dirty="0">
                <a:highlight>
                  <a:srgbClr val="FFFF00"/>
                </a:highlight>
              </a:rPr>
              <a:t>GUI</a:t>
            </a:r>
            <a:r>
              <a:rPr lang="en-US" dirty="0">
                <a:highlight>
                  <a:srgbClr val="FFFF00"/>
                </a:highlight>
              </a:rPr>
              <a:t>) development tools that can be intuitive and easy to use</a:t>
            </a:r>
            <a:r>
              <a:rPr lang="en-US" dirty="0"/>
              <a:t>. The development of applications for these architectures can be fast and painless. Unfortunately, the applications for client–server systems can be very complex because they must be built for several layers of hardware (e.g., database servers, Web servers, client workstations) that need to communicate effectively with one another. Project teams often underestimate the effort involved in creating secure, efficient client–server applications.</a:t>
            </a:r>
          </a:p>
        </p:txBody>
      </p:sp>
      <p:sp>
        <p:nvSpPr>
          <p:cNvPr id="4" name="Slide Number Placeholder 3"/>
          <p:cNvSpPr>
            <a:spLocks noGrp="1"/>
          </p:cNvSpPr>
          <p:nvPr>
            <p:ph type="sldNum" sz="quarter" idx="12"/>
          </p:nvPr>
        </p:nvSpPr>
        <p:spPr>
          <a:xfrm>
            <a:off x="10749142" y="6384018"/>
            <a:ext cx="764215" cy="365125"/>
          </a:xfrm>
        </p:spPr>
        <p:txBody>
          <a:bodyPr/>
          <a:lstStyle/>
          <a:p>
            <a:fld id="{744B347F-5038-41A8-84D6-1416E88477ED}" type="slidenum">
              <a:rPr lang="en-US" smtClean="0"/>
              <a:t>28</a:t>
            </a:fld>
            <a:endParaRPr lang="en-US" dirty="0"/>
          </a:p>
        </p:txBody>
      </p:sp>
    </p:spTree>
    <p:extLst>
      <p:ext uri="{BB962C8B-B14F-4D97-AF65-F5344CB8AC3E}">
        <p14:creationId xmlns:p14="http://schemas.microsoft.com/office/powerpoint/2010/main" val="678111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Capabilities</a:t>
            </a:r>
            <a:endParaRPr lang="en-US" dirty="0"/>
          </a:p>
        </p:txBody>
      </p:sp>
      <p:sp>
        <p:nvSpPr>
          <p:cNvPr id="3" name="Content Placeholder 2"/>
          <p:cNvSpPr>
            <a:spLocks noGrp="1"/>
          </p:cNvSpPr>
          <p:nvPr>
            <p:ph sz="quarter" idx="13"/>
          </p:nvPr>
        </p:nvSpPr>
        <p:spPr/>
        <p:txBody>
          <a:bodyPr>
            <a:normAutofit/>
          </a:bodyPr>
          <a:lstStyle/>
          <a:p>
            <a:r>
              <a:rPr lang="en-US" dirty="0"/>
              <a:t>Typically, server-based applications contain plain, character-based interfaces. </a:t>
            </a:r>
          </a:p>
          <a:p>
            <a:pPr algn="just"/>
            <a:r>
              <a:rPr lang="en-US" dirty="0"/>
              <a:t>For example, think about airline reservation systems, which can be quite difficult to use unless the operator is well trained on the commands and hundreds of codes that are used to navigate through the system. </a:t>
            </a:r>
          </a:p>
          <a:p>
            <a:pPr algn="just"/>
            <a:r>
              <a:rPr lang="en-US" dirty="0"/>
              <a:t>Today, most users of systems expect a GUI or a Web-based interface that they can operate using a mouse and graphical objects. GUI and Web development tools typically are created to support client-based or client–server applications; rarely can server-based environments support these types of applications.</a:t>
            </a:r>
          </a:p>
        </p:txBody>
      </p:sp>
      <p:sp>
        <p:nvSpPr>
          <p:cNvPr id="4" name="Slide Number Placeholder 3"/>
          <p:cNvSpPr>
            <a:spLocks noGrp="1"/>
          </p:cNvSpPr>
          <p:nvPr>
            <p:ph type="sldNum" sz="quarter" idx="12"/>
          </p:nvPr>
        </p:nvSpPr>
        <p:spPr/>
        <p:txBody>
          <a:bodyPr/>
          <a:lstStyle/>
          <a:p>
            <a:fld id="{744B347F-5038-41A8-84D6-1416E88477ED}" type="slidenum">
              <a:rPr lang="en-US" smtClean="0"/>
              <a:t>29</a:t>
            </a:fld>
            <a:endParaRPr lang="en-US"/>
          </a:p>
        </p:txBody>
      </p:sp>
    </p:spTree>
    <p:extLst>
      <p:ext uri="{BB962C8B-B14F-4D97-AF65-F5344CB8AC3E}">
        <p14:creationId xmlns:p14="http://schemas.microsoft.com/office/powerpoint/2010/main" val="166369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FF0000"/>
                </a:solidFill>
              </a:rPr>
              <a:t>Analysis </a:t>
            </a:r>
          </a:p>
          <a:p>
            <a:pPr lvl="1">
              <a:buFont typeface="Wingdings" panose="05000000000000000000" pitchFamily="2" charset="2"/>
              <a:buChar char="Ø"/>
            </a:pPr>
            <a:r>
              <a:rPr lang="en-US" dirty="0">
                <a:solidFill>
                  <a:srgbClr val="FF0000"/>
                </a:solidFill>
              </a:rPr>
              <a:t>Functional Modelling</a:t>
            </a:r>
          </a:p>
          <a:p>
            <a:pPr lvl="1">
              <a:buFont typeface="Wingdings" panose="05000000000000000000" pitchFamily="2" charset="2"/>
              <a:buChar char="Ø"/>
            </a:pPr>
            <a:r>
              <a:rPr lang="en-US" dirty="0">
                <a:solidFill>
                  <a:srgbClr val="FF0000"/>
                </a:solidFill>
              </a:rPr>
              <a:t>Structural Modelling</a:t>
            </a:r>
          </a:p>
          <a:p>
            <a:pPr lvl="1">
              <a:buFont typeface="Wingdings" panose="05000000000000000000" pitchFamily="2" charset="2"/>
              <a:buChar char="Ø"/>
            </a:pPr>
            <a:r>
              <a:rPr lang="en-US" dirty="0">
                <a:solidFill>
                  <a:srgbClr val="FF000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44179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and Security</a:t>
            </a:r>
            <a:endParaRPr lang="en-US" dirty="0"/>
          </a:p>
        </p:txBody>
      </p:sp>
      <p:sp>
        <p:nvSpPr>
          <p:cNvPr id="3" name="Content Placeholder 2"/>
          <p:cNvSpPr>
            <a:spLocks noGrp="1"/>
          </p:cNvSpPr>
          <p:nvPr>
            <p:ph sz="quarter" idx="13"/>
          </p:nvPr>
        </p:nvSpPr>
        <p:spPr/>
        <p:txBody>
          <a:bodyPr>
            <a:normAutofit/>
          </a:bodyPr>
          <a:lstStyle/>
          <a:p>
            <a:pPr algn="just"/>
            <a:r>
              <a:rPr lang="en-US" dirty="0"/>
              <a:t>The server-based architecture was originally developed to control and secure data, and it is much easier to administer because all the data are stored in a single location. </a:t>
            </a:r>
          </a:p>
          <a:p>
            <a:pPr algn="just"/>
            <a:r>
              <a:rPr lang="en-US" dirty="0"/>
              <a:t>Client–server computing requires a high degree of coordination among many components, and the chance for security holes or control problems is much more likely. Also, the hardware and software used in client–server architecture are still maturing in terms of security. </a:t>
            </a:r>
          </a:p>
        </p:txBody>
      </p:sp>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spTree>
    <p:extLst>
      <p:ext uri="{BB962C8B-B14F-4D97-AF65-F5344CB8AC3E}">
        <p14:creationId xmlns:p14="http://schemas.microsoft.com/office/powerpoint/2010/main" val="1023439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Scalability</a:t>
            </a:r>
            <a:endParaRPr lang="en-US" dirty="0"/>
          </a:p>
        </p:txBody>
      </p:sp>
      <p:sp>
        <p:nvSpPr>
          <p:cNvPr id="3" name="Content Placeholder 2"/>
          <p:cNvSpPr>
            <a:spLocks noGrp="1"/>
          </p:cNvSpPr>
          <p:nvPr>
            <p:ph sz="quarter" idx="13"/>
          </p:nvPr>
        </p:nvSpPr>
        <p:spPr/>
        <p:txBody>
          <a:bodyPr>
            <a:normAutofit fontScale="92500" lnSpcReduction="20000"/>
          </a:bodyPr>
          <a:lstStyle/>
          <a:p>
            <a:pPr algn="just"/>
            <a:r>
              <a:rPr lang="en-US" dirty="0"/>
              <a:t>Refers to the ability to increase or decrease the capacity of the computing infrastructure in response to changing capacity needs. </a:t>
            </a:r>
          </a:p>
          <a:p>
            <a:pPr algn="just"/>
            <a:r>
              <a:rPr lang="en-US" dirty="0"/>
              <a:t>The most scalable architecture is client–server computing because servers can be added to (or removed from) the architecture when processing needs change. Also, the types of hardware that are used in client-server situations typically can be upgraded at a pace that most closely matches the growth of the application. </a:t>
            </a:r>
          </a:p>
          <a:p>
            <a:pPr algn="just"/>
            <a:r>
              <a:rPr lang="en-US" dirty="0"/>
              <a:t>In contrast, server-based architectures rely primarily on mainframe hardware that needs to be scaled up in large, expensive increments, and client-based architectures have ceilings above which the application cannot grow because increases in use and data can result in increased network traffic to the extent that performance is unacceptable.</a:t>
            </a:r>
          </a:p>
          <a:p>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spTree>
    <p:extLst>
      <p:ext uri="{BB962C8B-B14F-4D97-AF65-F5344CB8AC3E}">
        <p14:creationId xmlns:p14="http://schemas.microsoft.com/office/powerpoint/2010/main" val="1516547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Nonfunctional Requirements and Physical</a:t>
            </a:r>
            <a:br>
              <a:rPr lang="en-US" dirty="0"/>
            </a:br>
            <a:r>
              <a:rPr lang="en-US" b="1" dirty="0"/>
              <a:t>Architecture Layer Design(I)</a:t>
            </a:r>
            <a:endParaRPr lang="en-US" dirty="0"/>
          </a:p>
        </p:txBody>
      </p:sp>
      <p:sp>
        <p:nvSpPr>
          <p:cNvPr id="3" name="Content Placeholder 2"/>
          <p:cNvSpPr>
            <a:spLocks noGrp="1"/>
          </p:cNvSpPr>
          <p:nvPr>
            <p:ph sz="quarter" idx="13"/>
          </p:nvPr>
        </p:nvSpPr>
        <p:spPr/>
        <p:txBody>
          <a:bodyPr>
            <a:normAutofit/>
          </a:bodyPr>
          <a:lstStyle/>
          <a:p>
            <a:r>
              <a:rPr lang="en-US" dirty="0"/>
              <a:t>The design of the physical architecture layer specifies the overall architecture and the placement of software and hardware that will be used. </a:t>
            </a:r>
          </a:p>
          <a:p>
            <a:pPr algn="just"/>
            <a:r>
              <a:rPr lang="en-US" dirty="0"/>
              <a:t>Most organizations use client–server architectures for cost reasons, so in the event that there is no compelling reason to choose one architecture over another, cost usually suggests client–server.</a:t>
            </a:r>
          </a:p>
          <a:p>
            <a:pPr algn="just"/>
            <a:r>
              <a:rPr lang="en-US" dirty="0"/>
              <a:t>Creating a physical architecture layer design begins with the nonfunctional requirements. </a:t>
            </a:r>
            <a:r>
              <a:rPr lang="en-US" dirty="0">
                <a:highlight>
                  <a:srgbClr val="FFFF00"/>
                </a:highlight>
              </a:rPr>
              <a:t>The first step is to refine the nonfunctional requirements into more-detailed requirements that are then used to help select the architecture to be used </a:t>
            </a:r>
            <a:r>
              <a:rPr lang="en-US" dirty="0"/>
              <a:t>(server-based, client-based, or client–server) and what software  components will be placed on each device.</a:t>
            </a:r>
          </a:p>
        </p:txBody>
      </p:sp>
      <p:sp>
        <p:nvSpPr>
          <p:cNvPr id="4" name="Slide Number Placeholder 3"/>
          <p:cNvSpPr>
            <a:spLocks noGrp="1"/>
          </p:cNvSpPr>
          <p:nvPr>
            <p:ph type="sldNum" sz="quarter" idx="12"/>
          </p:nvPr>
        </p:nvSpPr>
        <p:spPr/>
        <p:txBody>
          <a:bodyPr/>
          <a:lstStyle/>
          <a:p>
            <a:fld id="{744B347F-5038-41A8-84D6-1416E88477ED}" type="slidenum">
              <a:rPr lang="en-US" smtClean="0"/>
              <a:t>32</a:t>
            </a:fld>
            <a:endParaRPr lang="en-US"/>
          </a:p>
        </p:txBody>
      </p:sp>
    </p:spTree>
    <p:extLst>
      <p:ext uri="{BB962C8B-B14F-4D97-AF65-F5344CB8AC3E}">
        <p14:creationId xmlns:p14="http://schemas.microsoft.com/office/powerpoint/2010/main" val="1165239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Nonfunctional Requirements and Physical</a:t>
            </a:r>
            <a:br>
              <a:rPr lang="en-US" dirty="0"/>
            </a:br>
            <a:r>
              <a:rPr lang="en-US" b="1" dirty="0"/>
              <a:t>Architecture Layer Design(II)</a:t>
            </a:r>
            <a:endParaRPr lang="en-US" dirty="0"/>
          </a:p>
        </p:txBody>
      </p:sp>
      <p:sp>
        <p:nvSpPr>
          <p:cNvPr id="3" name="Content Placeholder 2"/>
          <p:cNvSpPr>
            <a:spLocks noGrp="1"/>
          </p:cNvSpPr>
          <p:nvPr>
            <p:ph sz="quarter" idx="13"/>
          </p:nvPr>
        </p:nvSpPr>
        <p:spPr>
          <a:xfrm>
            <a:off x="913774" y="2367092"/>
            <a:ext cx="10572832" cy="3424107"/>
          </a:xfrm>
        </p:spPr>
        <p:txBody>
          <a:bodyPr>
            <a:normAutofit/>
          </a:bodyPr>
          <a:lstStyle/>
          <a:p>
            <a:r>
              <a:rPr lang="en-US" dirty="0"/>
              <a:t>In a client–server architecture, one also has to decide whether to use a two-tier, three-tier, or </a:t>
            </a:r>
            <a:r>
              <a:rPr lang="en-US" i="1" dirty="0"/>
              <a:t>n</a:t>
            </a:r>
            <a:r>
              <a:rPr lang="en-US" dirty="0"/>
              <a:t>-tier architecture.</a:t>
            </a:r>
          </a:p>
          <a:p>
            <a:pPr algn="just"/>
            <a:r>
              <a:rPr lang="en-US" dirty="0"/>
              <a:t>Then the nonfunctional requirements and the architecture design are used to develop the hardware and software specification.</a:t>
            </a:r>
          </a:p>
          <a:p>
            <a:pPr algn="just"/>
            <a:r>
              <a:rPr lang="en-US" dirty="0">
                <a:highlight>
                  <a:srgbClr val="FFFF00"/>
                </a:highlight>
              </a:rPr>
              <a:t>Four primary types of nonfunctional requirements </a:t>
            </a:r>
            <a:r>
              <a:rPr lang="en-US" dirty="0"/>
              <a:t>can be important in designing the architecture: </a:t>
            </a:r>
            <a:r>
              <a:rPr lang="en-US" b="1" dirty="0">
                <a:highlight>
                  <a:srgbClr val="FFFF00"/>
                </a:highlight>
              </a:rPr>
              <a:t>operational</a:t>
            </a:r>
            <a:r>
              <a:rPr lang="en-US" dirty="0">
                <a:highlight>
                  <a:srgbClr val="FFFF00"/>
                </a:highlight>
              </a:rPr>
              <a:t> requirements</a:t>
            </a:r>
            <a:r>
              <a:rPr lang="en-US" dirty="0"/>
              <a:t>, </a:t>
            </a:r>
            <a:r>
              <a:rPr lang="en-US" b="1" dirty="0">
                <a:highlight>
                  <a:srgbClr val="FFFF00"/>
                </a:highlight>
              </a:rPr>
              <a:t>performance</a:t>
            </a:r>
            <a:r>
              <a:rPr lang="en-US" dirty="0">
                <a:highlight>
                  <a:srgbClr val="FFFF00"/>
                </a:highlight>
              </a:rPr>
              <a:t> requirements</a:t>
            </a:r>
            <a:r>
              <a:rPr lang="en-US" dirty="0"/>
              <a:t>, </a:t>
            </a:r>
            <a:r>
              <a:rPr lang="en-US" b="1" dirty="0">
                <a:highlight>
                  <a:srgbClr val="FFFF00"/>
                </a:highlight>
              </a:rPr>
              <a:t>security</a:t>
            </a:r>
            <a:r>
              <a:rPr lang="en-US" dirty="0">
                <a:highlight>
                  <a:srgbClr val="FFFF00"/>
                </a:highlight>
              </a:rPr>
              <a:t> requirements</a:t>
            </a:r>
            <a:r>
              <a:rPr lang="en-US" dirty="0"/>
              <a:t>, and </a:t>
            </a:r>
            <a:r>
              <a:rPr lang="en-US" b="1" dirty="0">
                <a:highlight>
                  <a:srgbClr val="FFFF00"/>
                </a:highlight>
              </a:rPr>
              <a:t>cultural</a:t>
            </a:r>
            <a:r>
              <a:rPr lang="en-US" dirty="0">
                <a:highlight>
                  <a:srgbClr val="FFFF00"/>
                </a:highlight>
              </a:rPr>
              <a:t>/</a:t>
            </a:r>
            <a:r>
              <a:rPr lang="en-US" b="1" dirty="0">
                <a:highlight>
                  <a:srgbClr val="FFFF00"/>
                </a:highlight>
              </a:rPr>
              <a:t>political</a:t>
            </a:r>
            <a:r>
              <a:rPr lang="en-US" dirty="0">
                <a:highlight>
                  <a:srgbClr val="FFFF00"/>
                </a:highlight>
              </a:rPr>
              <a:t> requirements</a:t>
            </a:r>
            <a:r>
              <a:rPr lang="en-US" dirty="0"/>
              <a:t>. Furthermore, each of these requirements must be fully verified and validated.</a:t>
            </a:r>
          </a:p>
        </p:txBody>
      </p:sp>
      <p:sp>
        <p:nvSpPr>
          <p:cNvPr id="4" name="Slide Number Placeholder 3"/>
          <p:cNvSpPr>
            <a:spLocks noGrp="1"/>
          </p:cNvSpPr>
          <p:nvPr>
            <p:ph type="sldNum" sz="quarter" idx="12"/>
          </p:nvPr>
        </p:nvSpPr>
        <p:spPr/>
        <p:txBody>
          <a:bodyPr/>
          <a:lstStyle/>
          <a:p>
            <a:fld id="{744B347F-5038-41A8-84D6-1416E88477ED}" type="slidenum">
              <a:rPr lang="en-US" smtClean="0"/>
              <a:t>33</a:t>
            </a:fld>
            <a:endParaRPr lang="en-US"/>
          </a:p>
        </p:txBody>
      </p:sp>
    </p:spTree>
    <p:extLst>
      <p:ext uri="{BB962C8B-B14F-4D97-AF65-F5344CB8AC3E}">
        <p14:creationId xmlns:p14="http://schemas.microsoft.com/office/powerpoint/2010/main" val="160157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Operational Requirements</a:t>
            </a:r>
            <a:endParaRPr lang="en-US" dirty="0"/>
          </a:p>
        </p:txBody>
      </p:sp>
      <p:sp>
        <p:nvSpPr>
          <p:cNvPr id="3" name="Content Placeholder 2"/>
          <p:cNvSpPr>
            <a:spLocks noGrp="1"/>
          </p:cNvSpPr>
          <p:nvPr>
            <p:ph sz="quarter" idx="13"/>
          </p:nvPr>
        </p:nvSpPr>
        <p:spPr/>
        <p:txBody>
          <a:bodyPr/>
          <a:lstStyle/>
          <a:p>
            <a:pPr algn="just"/>
            <a:r>
              <a:rPr lang="en-US" dirty="0">
                <a:highlight>
                  <a:srgbClr val="FFFF00"/>
                </a:highlight>
              </a:rPr>
              <a:t>Specify the operating environment(s) in which the system must perform </a:t>
            </a:r>
            <a:r>
              <a:rPr lang="en-US" dirty="0"/>
              <a:t>and how those might change over time. </a:t>
            </a:r>
          </a:p>
          <a:p>
            <a:pPr algn="just"/>
            <a:r>
              <a:rPr lang="en-US" dirty="0"/>
              <a:t>Refers to </a:t>
            </a:r>
            <a:r>
              <a:rPr lang="en-US" dirty="0">
                <a:highlight>
                  <a:srgbClr val="FFFF00"/>
                </a:highlight>
              </a:rPr>
              <a:t>operating systems</a:t>
            </a:r>
            <a:r>
              <a:rPr lang="en-US" dirty="0"/>
              <a:t>, </a:t>
            </a:r>
            <a:r>
              <a:rPr lang="en-US" dirty="0">
                <a:highlight>
                  <a:srgbClr val="FFFF00"/>
                </a:highlight>
              </a:rPr>
              <a:t>system software</a:t>
            </a:r>
            <a:r>
              <a:rPr lang="en-US" dirty="0"/>
              <a:t>, </a:t>
            </a:r>
            <a:r>
              <a:rPr lang="en-US" dirty="0">
                <a:highlight>
                  <a:srgbClr val="FFFF00"/>
                </a:highlight>
              </a:rPr>
              <a:t>and information systems </a:t>
            </a:r>
            <a:r>
              <a:rPr lang="en-US" dirty="0"/>
              <a:t>with which the system must interact, but on occasion it also includes the physical environment if the environment is important to the application.</a:t>
            </a:r>
          </a:p>
        </p:txBody>
      </p:sp>
      <p:sp>
        <p:nvSpPr>
          <p:cNvPr id="4" name="Slide Number Placeholder 3"/>
          <p:cNvSpPr>
            <a:spLocks noGrp="1"/>
          </p:cNvSpPr>
          <p:nvPr>
            <p:ph type="sldNum" sz="quarter" idx="12"/>
          </p:nvPr>
        </p:nvSpPr>
        <p:spPr/>
        <p:txBody>
          <a:bodyPr/>
          <a:lstStyle/>
          <a:p>
            <a:fld id="{744B347F-5038-41A8-84D6-1416E88477ED}" type="slidenum">
              <a:rPr lang="en-US" smtClean="0"/>
              <a:t>34</a:t>
            </a:fld>
            <a:endParaRPr lang="en-US"/>
          </a:p>
        </p:txBody>
      </p:sp>
    </p:spTree>
    <p:extLst>
      <p:ext uri="{BB962C8B-B14F-4D97-AF65-F5344CB8AC3E}">
        <p14:creationId xmlns:p14="http://schemas.microsoft.com/office/powerpoint/2010/main" val="3104794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Requirements</a:t>
            </a:r>
          </a:p>
        </p:txBody>
      </p:sp>
      <p:pic>
        <p:nvPicPr>
          <p:cNvPr id="5" name="Content Placeholder 4"/>
          <p:cNvPicPr>
            <a:picLocks noGrp="1" noChangeAspect="1"/>
          </p:cNvPicPr>
          <p:nvPr>
            <p:ph sz="quarter" idx="13"/>
          </p:nvPr>
        </p:nvPicPr>
        <p:blipFill>
          <a:blip r:embed="rId2"/>
          <a:stretch>
            <a:fillRect/>
          </a:stretch>
        </p:blipFill>
        <p:spPr>
          <a:xfrm>
            <a:off x="2485110" y="2301780"/>
            <a:ext cx="7221780" cy="4298911"/>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35</a:t>
            </a:fld>
            <a:endParaRPr lang="en-US"/>
          </a:p>
        </p:txBody>
      </p:sp>
    </p:spTree>
    <p:extLst>
      <p:ext uri="{BB962C8B-B14F-4D97-AF65-F5344CB8AC3E}">
        <p14:creationId xmlns:p14="http://schemas.microsoft.com/office/powerpoint/2010/main" val="3891956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Environment Requirements</a:t>
            </a:r>
            <a:endParaRPr lang="en-US" dirty="0"/>
          </a:p>
        </p:txBody>
      </p:sp>
      <p:sp>
        <p:nvSpPr>
          <p:cNvPr id="3" name="Content Placeholder 2"/>
          <p:cNvSpPr>
            <a:spLocks noGrp="1"/>
          </p:cNvSpPr>
          <p:nvPr>
            <p:ph sz="quarter" idx="13"/>
          </p:nvPr>
        </p:nvSpPr>
        <p:spPr/>
        <p:txBody>
          <a:bodyPr>
            <a:normAutofit/>
          </a:bodyPr>
          <a:lstStyle/>
          <a:p>
            <a:pPr algn="just"/>
            <a:r>
              <a:rPr lang="en-US" dirty="0">
                <a:highlight>
                  <a:srgbClr val="FFFF00"/>
                </a:highlight>
              </a:rPr>
              <a:t>Specify the type of hardware and software system on which the system will work</a:t>
            </a:r>
            <a:r>
              <a:rPr lang="en-US" dirty="0"/>
              <a:t>. These requirements usually focus on the </a:t>
            </a:r>
            <a:r>
              <a:rPr lang="en-US" dirty="0">
                <a:highlight>
                  <a:srgbClr val="FFFF00"/>
                </a:highlight>
              </a:rPr>
              <a:t>operating system software</a:t>
            </a:r>
            <a:r>
              <a:rPr lang="en-US" dirty="0"/>
              <a:t>, </a:t>
            </a:r>
            <a:r>
              <a:rPr lang="en-US" dirty="0">
                <a:highlight>
                  <a:srgbClr val="FFFF00"/>
                </a:highlight>
              </a:rPr>
              <a:t>database system software</a:t>
            </a:r>
            <a:r>
              <a:rPr lang="en-US" dirty="0"/>
              <a:t>, and other system software.</a:t>
            </a:r>
          </a:p>
          <a:p>
            <a:pPr algn="just"/>
            <a:r>
              <a:rPr lang="en-US" dirty="0">
                <a:highlight>
                  <a:srgbClr val="FFFF00"/>
                </a:highlight>
              </a:rPr>
              <a:t>It also includes all of the different types of hardware from mainframe computers to smartphones</a:t>
            </a:r>
            <a:r>
              <a:rPr lang="en-US" dirty="0"/>
              <a:t>.</a:t>
            </a:r>
          </a:p>
          <a:p>
            <a:pPr algn="just"/>
            <a:r>
              <a:rPr lang="en-US" dirty="0"/>
              <a:t>Depending on the applications being deployed over the physical architecture, specialized hardware could be required. </a:t>
            </a:r>
          </a:p>
        </p:txBody>
      </p:sp>
      <p:sp>
        <p:nvSpPr>
          <p:cNvPr id="4" name="Slide Number Placeholder 3"/>
          <p:cNvSpPr>
            <a:spLocks noGrp="1"/>
          </p:cNvSpPr>
          <p:nvPr>
            <p:ph type="sldNum" sz="quarter" idx="12"/>
          </p:nvPr>
        </p:nvSpPr>
        <p:spPr/>
        <p:txBody>
          <a:bodyPr/>
          <a:lstStyle/>
          <a:p>
            <a:fld id="{744B347F-5038-41A8-84D6-1416E88477ED}" type="slidenum">
              <a:rPr lang="en-US" smtClean="0"/>
              <a:t>36</a:t>
            </a:fld>
            <a:endParaRPr lang="en-US"/>
          </a:p>
        </p:txBody>
      </p:sp>
    </p:spTree>
    <p:extLst>
      <p:ext uri="{BB962C8B-B14F-4D97-AF65-F5344CB8AC3E}">
        <p14:creationId xmlns:p14="http://schemas.microsoft.com/office/powerpoint/2010/main" val="1139131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Integration Requirements </a:t>
            </a:r>
            <a:br>
              <a:rPr lang="en-US" b="1" dirty="0"/>
            </a:br>
            <a:r>
              <a:rPr lang="en-US" b="1" dirty="0"/>
              <a:t>and </a:t>
            </a:r>
            <a:br>
              <a:rPr lang="en-US" b="1" dirty="0"/>
            </a:br>
            <a:r>
              <a:rPr lang="en-US" b="1" dirty="0"/>
              <a:t>Portability Requirements </a:t>
            </a:r>
            <a:endParaRPr lang="en-US" dirty="0"/>
          </a:p>
        </p:txBody>
      </p:sp>
      <p:sp>
        <p:nvSpPr>
          <p:cNvPr id="3" name="Content Placeholder 2"/>
          <p:cNvSpPr>
            <a:spLocks noGrp="1"/>
          </p:cNvSpPr>
          <p:nvPr>
            <p:ph sz="quarter" idx="13"/>
          </p:nvPr>
        </p:nvSpPr>
        <p:spPr/>
        <p:txBody>
          <a:bodyPr>
            <a:normAutofit/>
          </a:bodyPr>
          <a:lstStyle/>
          <a:p>
            <a:pPr algn="just"/>
            <a:r>
              <a:rPr lang="en-US" i="1" dirty="0">
                <a:highlight>
                  <a:srgbClr val="FFFF00"/>
                </a:highlight>
              </a:rPr>
              <a:t>System integration requirements </a:t>
            </a:r>
            <a:r>
              <a:rPr lang="en-US" dirty="0">
                <a:highlight>
                  <a:srgbClr val="FFFF00"/>
                </a:highlight>
              </a:rPr>
              <a:t>are those that require the system to operate with other information systems, either inside or outside the company</a:t>
            </a:r>
            <a:r>
              <a:rPr lang="en-US" dirty="0"/>
              <a:t>. These typically specify interfaces through which data will be exchanged with other systems.</a:t>
            </a:r>
          </a:p>
          <a:p>
            <a:pPr algn="just"/>
            <a:r>
              <a:rPr lang="en-US" i="1" dirty="0">
                <a:highlight>
                  <a:srgbClr val="FFFF00"/>
                </a:highlight>
              </a:rPr>
              <a:t>Portability Requirements </a:t>
            </a:r>
            <a:r>
              <a:rPr lang="en-US" dirty="0">
                <a:highlight>
                  <a:srgbClr val="FFFF00"/>
                </a:highlight>
              </a:rPr>
              <a:t>Information systems never remain constant. Business needs change and operating technologies change, so the information systems that support them and run on them must change, too. </a:t>
            </a:r>
            <a:r>
              <a:rPr lang="en-US" i="1" dirty="0"/>
              <a:t>Portability requirements </a:t>
            </a:r>
            <a:r>
              <a:rPr lang="en-US" dirty="0">
                <a:highlight>
                  <a:srgbClr val="FFFF00"/>
                </a:highlight>
              </a:rPr>
              <a:t>define how the technical operating environments might change over time and how the system must respond</a:t>
            </a:r>
            <a:r>
              <a:rPr lang="en-US" dirty="0"/>
              <a:t>. </a:t>
            </a:r>
            <a:r>
              <a:rPr lang="en-US" i="1" dirty="0"/>
              <a:t>Portability requirements </a:t>
            </a:r>
            <a:r>
              <a:rPr lang="en-US" dirty="0"/>
              <a:t>also refer to potential changes in business requirements that drive technical environment changes.</a:t>
            </a:r>
          </a:p>
        </p:txBody>
      </p:sp>
      <p:sp>
        <p:nvSpPr>
          <p:cNvPr id="4" name="Slide Number Placeholder 3"/>
          <p:cNvSpPr>
            <a:spLocks noGrp="1"/>
          </p:cNvSpPr>
          <p:nvPr>
            <p:ph type="sldNum" sz="quarter" idx="12"/>
          </p:nvPr>
        </p:nvSpPr>
        <p:spPr/>
        <p:txBody>
          <a:bodyPr/>
          <a:lstStyle/>
          <a:p>
            <a:fld id="{744B347F-5038-41A8-84D6-1416E88477ED}" type="slidenum">
              <a:rPr lang="en-US" smtClean="0"/>
              <a:t>37</a:t>
            </a:fld>
            <a:endParaRPr lang="en-US"/>
          </a:p>
        </p:txBody>
      </p:sp>
    </p:spTree>
    <p:extLst>
      <p:ext uri="{BB962C8B-B14F-4D97-AF65-F5344CB8AC3E}">
        <p14:creationId xmlns:p14="http://schemas.microsoft.com/office/powerpoint/2010/main" val="271461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Maintainability Requirements</a:t>
            </a:r>
            <a:endParaRPr lang="en-US" dirty="0"/>
          </a:p>
        </p:txBody>
      </p:sp>
      <p:sp>
        <p:nvSpPr>
          <p:cNvPr id="3" name="Content Placeholder 2"/>
          <p:cNvSpPr>
            <a:spLocks noGrp="1"/>
          </p:cNvSpPr>
          <p:nvPr>
            <p:ph sz="quarter" idx="13"/>
          </p:nvPr>
        </p:nvSpPr>
        <p:spPr>
          <a:xfrm>
            <a:off x="913773" y="2367092"/>
            <a:ext cx="10738295" cy="3424107"/>
          </a:xfrm>
        </p:spPr>
        <p:txBody>
          <a:bodyPr>
            <a:normAutofit/>
          </a:bodyPr>
          <a:lstStyle/>
          <a:p>
            <a:r>
              <a:rPr lang="en-US" i="1" dirty="0">
                <a:highlight>
                  <a:srgbClr val="FFFF00"/>
                </a:highlight>
              </a:rPr>
              <a:t>Maintainability requirements </a:t>
            </a:r>
            <a:r>
              <a:rPr lang="en-US" dirty="0">
                <a:highlight>
                  <a:srgbClr val="FFFF00"/>
                </a:highlight>
              </a:rPr>
              <a:t>specify the business requirement changes that can be anticipated. Not all changes are predictable, but some are. </a:t>
            </a:r>
          </a:p>
          <a:p>
            <a:pPr algn="just"/>
            <a:r>
              <a:rPr lang="en-US" dirty="0"/>
              <a:t>All information systems must be written to make it easy to track each plant separately, whether for personnel, budgeting, or inventory systems. The maintainability requirements attempt to anticipate future requirements so that the systems designed today will be easy to maintain if and when those future requirements appear. </a:t>
            </a:r>
          </a:p>
          <a:p>
            <a:pPr algn="just"/>
            <a:r>
              <a:rPr lang="en-US" dirty="0"/>
              <a:t>Maintainability requirements can also define the update cycle for the system, such as the frequency with which new versions will be released.</a:t>
            </a:r>
          </a:p>
        </p:txBody>
      </p:sp>
      <p:sp>
        <p:nvSpPr>
          <p:cNvPr id="4" name="Slide Number Placeholder 3"/>
          <p:cNvSpPr>
            <a:spLocks noGrp="1"/>
          </p:cNvSpPr>
          <p:nvPr>
            <p:ph type="sldNum" sz="quarter" idx="12"/>
          </p:nvPr>
        </p:nvSpPr>
        <p:spPr/>
        <p:txBody>
          <a:bodyPr/>
          <a:lstStyle/>
          <a:p>
            <a:fld id="{744B347F-5038-41A8-84D6-1416E88477ED}" type="slidenum">
              <a:rPr lang="en-US" smtClean="0"/>
              <a:t>38</a:t>
            </a:fld>
            <a:endParaRPr lang="en-US"/>
          </a:p>
        </p:txBody>
      </p:sp>
    </p:spTree>
    <p:extLst>
      <p:ext uri="{BB962C8B-B14F-4D97-AF65-F5344CB8AC3E}">
        <p14:creationId xmlns:p14="http://schemas.microsoft.com/office/powerpoint/2010/main" val="54585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Requirements</a:t>
            </a:r>
            <a:endParaRPr lang="en-US" dirty="0"/>
          </a:p>
        </p:txBody>
      </p:sp>
      <p:sp>
        <p:nvSpPr>
          <p:cNvPr id="3" name="Content Placeholder 2"/>
          <p:cNvSpPr>
            <a:spLocks noGrp="1"/>
          </p:cNvSpPr>
          <p:nvPr>
            <p:ph sz="quarter" idx="13"/>
          </p:nvPr>
        </p:nvSpPr>
        <p:spPr/>
        <p:txBody>
          <a:bodyPr/>
          <a:lstStyle/>
          <a:p>
            <a:r>
              <a:rPr lang="en-US" dirty="0"/>
              <a:t>Focus on performance issues, such as response time, capacity, and reliability.</a:t>
            </a:r>
          </a:p>
          <a:p>
            <a:pPr marL="0" indent="0">
              <a:buNone/>
            </a:pPr>
            <a:r>
              <a:rPr lang="en-US" dirty="0"/>
              <a:t> </a:t>
            </a:r>
          </a:p>
        </p:txBody>
      </p:sp>
      <p:sp>
        <p:nvSpPr>
          <p:cNvPr id="4" name="Slide Number Placeholder 3"/>
          <p:cNvSpPr>
            <a:spLocks noGrp="1"/>
          </p:cNvSpPr>
          <p:nvPr>
            <p:ph type="sldNum" sz="quarter" idx="12"/>
          </p:nvPr>
        </p:nvSpPr>
        <p:spPr/>
        <p:txBody>
          <a:bodyPr/>
          <a:lstStyle/>
          <a:p>
            <a:fld id="{744B347F-5038-41A8-84D6-1416E88477ED}" type="slidenum">
              <a:rPr lang="en-US" smtClean="0"/>
              <a:t>39</a:t>
            </a:fld>
            <a:endParaRPr lang="en-US"/>
          </a:p>
        </p:txBody>
      </p:sp>
      <p:pic>
        <p:nvPicPr>
          <p:cNvPr id="5" name="Content Placeholder 4"/>
          <p:cNvPicPr>
            <a:picLocks noChangeAspect="1"/>
          </p:cNvPicPr>
          <p:nvPr/>
        </p:nvPicPr>
        <p:blipFill>
          <a:blip r:embed="rId2"/>
          <a:stretch>
            <a:fillRect/>
          </a:stretch>
        </p:blipFill>
        <p:spPr>
          <a:xfrm>
            <a:off x="1984846" y="2880768"/>
            <a:ext cx="8190603" cy="3894500"/>
          </a:xfrm>
          <a:prstGeom prst="rect">
            <a:avLst/>
          </a:prstGeom>
        </p:spPr>
      </p:pic>
    </p:spTree>
    <p:extLst>
      <p:ext uri="{BB962C8B-B14F-4D97-AF65-F5344CB8AC3E}">
        <p14:creationId xmlns:p14="http://schemas.microsoft.com/office/powerpoint/2010/main" val="19871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B050"/>
                </a:solidFill>
              </a:rPr>
              <a:t>Design</a:t>
            </a:r>
            <a:r>
              <a:rPr lang="en-US" dirty="0">
                <a:solidFill>
                  <a:srgbClr val="0070C0"/>
                </a:solidFill>
              </a:rPr>
              <a:t>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a:t>
            </a:r>
            <a:r>
              <a:rPr lang="en-US" dirty="0">
                <a:solidFill>
                  <a:srgbClr val="00B050"/>
                </a:solidFill>
              </a:rPr>
              <a: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B050"/>
                </a:solidFill>
              </a:rPr>
              <a:t>Physical Architecture </a:t>
            </a:r>
          </a:p>
          <a:p>
            <a:pPr marL="457200" lvl="1" indent="0">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64535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Speed Requirements</a:t>
            </a:r>
            <a:endParaRPr lang="en-US" dirty="0"/>
          </a:p>
        </p:txBody>
      </p:sp>
      <p:sp>
        <p:nvSpPr>
          <p:cNvPr id="3" name="Content Placeholder 2"/>
          <p:cNvSpPr>
            <a:spLocks noGrp="1"/>
          </p:cNvSpPr>
          <p:nvPr>
            <p:ph sz="quarter" idx="13"/>
          </p:nvPr>
        </p:nvSpPr>
        <p:spPr>
          <a:xfrm>
            <a:off x="913774" y="2367092"/>
            <a:ext cx="10363826" cy="3881308"/>
          </a:xfrm>
        </p:spPr>
        <p:txBody>
          <a:bodyPr>
            <a:normAutofit fontScale="85000" lnSpcReduction="10000"/>
          </a:bodyPr>
          <a:lstStyle/>
          <a:p>
            <a:r>
              <a:rPr lang="en-US" dirty="0"/>
              <a:t>Are exactly what they say: </a:t>
            </a:r>
            <a:r>
              <a:rPr lang="en-US" dirty="0">
                <a:highlight>
                  <a:srgbClr val="FFFF00"/>
                </a:highlight>
              </a:rPr>
              <a:t>How fast should the system operate</a:t>
            </a:r>
            <a:r>
              <a:rPr lang="en-US" dirty="0"/>
              <a:t>? </a:t>
            </a:r>
          </a:p>
          <a:p>
            <a:pPr algn="just"/>
            <a:r>
              <a:rPr lang="en-US" dirty="0"/>
              <a:t>First is the </a:t>
            </a:r>
            <a:r>
              <a:rPr lang="en-US" i="1" dirty="0">
                <a:highlight>
                  <a:srgbClr val="FFFF00"/>
                </a:highlight>
              </a:rPr>
              <a:t>response time </a:t>
            </a:r>
            <a:r>
              <a:rPr lang="en-US" dirty="0"/>
              <a:t>of the system: How long it takes the system to respond to a user request. Although everyone would prefer low response times, with the system responding immediately to each user request, this is not practical. We could design such a system, but it would be expensive. Most users understand that certain parts of a system will respond quickly, whereas others are slower. Actions that are performed locally on the user’s computer must be almost immediate (e.g., typing, dragging, and dropping), whereas others that require communicating across a network can have longer response times (e.g., a Web request).</a:t>
            </a:r>
          </a:p>
          <a:p>
            <a:pPr algn="just"/>
            <a:r>
              <a:rPr lang="en-US" dirty="0"/>
              <a:t>The second aspect of speed requirements is </a:t>
            </a:r>
            <a:r>
              <a:rPr lang="en-US" dirty="0">
                <a:highlight>
                  <a:srgbClr val="FFFF00"/>
                </a:highlight>
              </a:rPr>
              <a:t>how long it takes transactions in one part of the system to be reflected in other parts. </a:t>
            </a:r>
            <a:r>
              <a:rPr lang="en-US" dirty="0"/>
              <a:t>For example, how soon after an order is placed will the items it contained be shown as no longer available for sale to someone else? If the inventory is not updated immediately, then someone else could place an order for the same item, only to find out later it is out of stock. This is especially true when one considers NoSQL database that does not update all copies of the data immediately. </a:t>
            </a:r>
          </a:p>
        </p:txBody>
      </p:sp>
      <p:sp>
        <p:nvSpPr>
          <p:cNvPr id="4" name="Slide Number Placeholder 3"/>
          <p:cNvSpPr>
            <a:spLocks noGrp="1"/>
          </p:cNvSpPr>
          <p:nvPr>
            <p:ph type="sldNum" sz="quarter" idx="12"/>
          </p:nvPr>
        </p:nvSpPr>
        <p:spPr/>
        <p:txBody>
          <a:bodyPr/>
          <a:lstStyle/>
          <a:p>
            <a:fld id="{744B347F-5038-41A8-84D6-1416E88477ED}" type="slidenum">
              <a:rPr lang="en-US" smtClean="0"/>
              <a:t>40</a:t>
            </a:fld>
            <a:endParaRPr lang="en-US"/>
          </a:p>
        </p:txBody>
      </p:sp>
    </p:spTree>
    <p:extLst>
      <p:ext uri="{BB962C8B-B14F-4D97-AF65-F5344CB8AC3E}">
        <p14:creationId xmlns:p14="http://schemas.microsoft.com/office/powerpoint/2010/main" val="1046490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Capacity Requirements</a:t>
            </a:r>
            <a:endParaRPr lang="en-US" dirty="0"/>
          </a:p>
        </p:txBody>
      </p:sp>
      <p:sp>
        <p:nvSpPr>
          <p:cNvPr id="3" name="Content Placeholder 2"/>
          <p:cNvSpPr>
            <a:spLocks noGrp="1"/>
          </p:cNvSpPr>
          <p:nvPr>
            <p:ph sz="quarter" idx="13"/>
          </p:nvPr>
        </p:nvSpPr>
        <p:spPr/>
        <p:txBody>
          <a:bodyPr>
            <a:normAutofit/>
          </a:bodyPr>
          <a:lstStyle/>
          <a:p>
            <a:pPr algn="just"/>
            <a:r>
              <a:rPr lang="en-US" dirty="0">
                <a:highlight>
                  <a:srgbClr val="FFFF00"/>
                </a:highlight>
              </a:rPr>
              <a:t>Attempt to predict how many users the system will have to support, both in total and simultaneously.</a:t>
            </a:r>
            <a:r>
              <a:rPr lang="en-US" dirty="0"/>
              <a:t> Capacity requirements are important in understanding the size of the databases, the processing power needed, and so on. </a:t>
            </a:r>
          </a:p>
          <a:p>
            <a:pPr algn="just"/>
            <a:r>
              <a:rPr lang="en-US" dirty="0"/>
              <a:t>The  most important requirement is usually the peak number of simultaneous users because this has a direct impact on the processing power of the computer(s) needed to support the system. It is often easier to predict the number of users for internal systems designed to support an organization’s own employees than it is to predict the number of users for customer-facing systems, especially those on the Web. </a:t>
            </a:r>
          </a:p>
        </p:txBody>
      </p:sp>
      <p:sp>
        <p:nvSpPr>
          <p:cNvPr id="4" name="Slide Number Placeholder 3"/>
          <p:cNvSpPr>
            <a:spLocks noGrp="1"/>
          </p:cNvSpPr>
          <p:nvPr>
            <p:ph type="sldNum" sz="quarter" idx="12"/>
          </p:nvPr>
        </p:nvSpPr>
        <p:spPr/>
        <p:txBody>
          <a:bodyPr/>
          <a:lstStyle/>
          <a:p>
            <a:fld id="{744B347F-5038-41A8-84D6-1416E88477ED}" type="slidenum">
              <a:rPr lang="en-US" smtClean="0"/>
              <a:t>41</a:t>
            </a:fld>
            <a:endParaRPr lang="en-US"/>
          </a:p>
        </p:txBody>
      </p:sp>
    </p:spTree>
    <p:extLst>
      <p:ext uri="{BB962C8B-B14F-4D97-AF65-F5344CB8AC3E}">
        <p14:creationId xmlns:p14="http://schemas.microsoft.com/office/powerpoint/2010/main" val="2542524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Availability and Reliability Requirements</a:t>
            </a:r>
            <a:endParaRPr lang="en-US" dirty="0"/>
          </a:p>
        </p:txBody>
      </p:sp>
      <p:sp>
        <p:nvSpPr>
          <p:cNvPr id="3" name="Content Placeholder 2"/>
          <p:cNvSpPr>
            <a:spLocks noGrp="1"/>
          </p:cNvSpPr>
          <p:nvPr>
            <p:ph sz="quarter" idx="13"/>
          </p:nvPr>
        </p:nvSpPr>
        <p:spPr>
          <a:xfrm>
            <a:off x="913774" y="2367092"/>
            <a:ext cx="10363826" cy="3946622"/>
          </a:xfrm>
        </p:spPr>
        <p:txBody>
          <a:bodyPr>
            <a:normAutofit/>
          </a:bodyPr>
          <a:lstStyle/>
          <a:p>
            <a:pPr algn="just"/>
            <a:r>
              <a:rPr lang="en-US" dirty="0">
                <a:highlight>
                  <a:srgbClr val="FFFF00"/>
                </a:highlight>
              </a:rPr>
              <a:t>Availability focus on the extent to which users can assume that the system will be available for them to use.</a:t>
            </a:r>
            <a:r>
              <a:rPr lang="en-US" dirty="0"/>
              <a:t> Although some systems are intended to be used only during the forty-hour workweek, some systems are designed to be used by people around the world. For such systems, project team members need to consider how the application can be operated, supported, and maintained 24/7 (i.e., 24 hours a day, 7 days a week). This 24/7 requirement means that users might need help or have questions at any time, and a support desk that is available eight hours a day will not be sufficient support.</a:t>
            </a:r>
          </a:p>
          <a:p>
            <a:pPr algn="just"/>
            <a:r>
              <a:rPr lang="en-US" dirty="0"/>
              <a:t> It is also important to consider what reliability is needed in the system. A system that requires high reliability (e.g., a medical device or telephone switch) needs far greater planning and testing than one that does not have such high-reliability needs.</a:t>
            </a:r>
          </a:p>
        </p:txBody>
      </p:sp>
      <p:sp>
        <p:nvSpPr>
          <p:cNvPr id="4" name="Slide Number Placeholder 3"/>
          <p:cNvSpPr>
            <a:spLocks noGrp="1"/>
          </p:cNvSpPr>
          <p:nvPr>
            <p:ph type="sldNum" sz="quarter" idx="12"/>
          </p:nvPr>
        </p:nvSpPr>
        <p:spPr/>
        <p:txBody>
          <a:bodyPr/>
          <a:lstStyle/>
          <a:p>
            <a:fld id="{744B347F-5038-41A8-84D6-1416E88477ED}" type="slidenum">
              <a:rPr lang="en-US" smtClean="0"/>
              <a:t>42</a:t>
            </a:fld>
            <a:endParaRPr lang="en-US"/>
          </a:p>
        </p:txBody>
      </p:sp>
    </p:spTree>
    <p:extLst>
      <p:ext uri="{BB962C8B-B14F-4D97-AF65-F5344CB8AC3E}">
        <p14:creationId xmlns:p14="http://schemas.microsoft.com/office/powerpoint/2010/main" val="1658191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Requirements</a:t>
            </a:r>
            <a:endParaRPr lang="en-US" dirty="0"/>
          </a:p>
        </p:txBody>
      </p:sp>
      <p:sp>
        <p:nvSpPr>
          <p:cNvPr id="3" name="Content Placeholder 2"/>
          <p:cNvSpPr>
            <a:spLocks noGrp="1"/>
          </p:cNvSpPr>
          <p:nvPr>
            <p:ph sz="quarter" idx="13"/>
          </p:nvPr>
        </p:nvSpPr>
        <p:spPr>
          <a:xfrm>
            <a:off x="913774" y="2367092"/>
            <a:ext cx="10363826" cy="4103377"/>
          </a:xfrm>
        </p:spPr>
        <p:txBody>
          <a:bodyPr>
            <a:normAutofit fontScale="92500" lnSpcReduction="10000"/>
          </a:bodyPr>
          <a:lstStyle/>
          <a:p>
            <a:pPr algn="just"/>
            <a:r>
              <a:rPr lang="en-US" dirty="0">
                <a:highlight>
                  <a:srgbClr val="FFFF00"/>
                </a:highlight>
              </a:rPr>
              <a:t>Security is the ability to protect the information system from disruption and data loss, whether caused by an intentional act </a:t>
            </a:r>
            <a:r>
              <a:rPr lang="en-US" dirty="0"/>
              <a:t>(e.g., a hacker, a terrorist attack) </a:t>
            </a:r>
            <a:r>
              <a:rPr lang="en-US" dirty="0">
                <a:highlight>
                  <a:srgbClr val="FFFF00"/>
                </a:highlight>
              </a:rPr>
              <a:t>or a random event </a:t>
            </a:r>
            <a:r>
              <a:rPr lang="en-US" dirty="0"/>
              <a:t>(e.g., disk failure, tornado).</a:t>
            </a:r>
          </a:p>
          <a:p>
            <a:pPr algn="just"/>
            <a:r>
              <a:rPr lang="en-US" dirty="0"/>
              <a:t>Security is primarily the responsibility of the operations group—the staff responsible for installing and operating security controls, such as firewalls, intrusion-detection systems, and routine backup and recovery operations. Nonetheless, developers of new systems must ensure that the system’s </a:t>
            </a:r>
            <a:r>
              <a:rPr lang="en-US" i="1" dirty="0"/>
              <a:t>security requirements </a:t>
            </a:r>
            <a:r>
              <a:rPr lang="en-US" dirty="0"/>
              <a:t>produce reasonable precautions to prevent problems; system developers are responsible for ensuring security within the information systems themselves.</a:t>
            </a:r>
          </a:p>
          <a:p>
            <a:pPr algn="just"/>
            <a:r>
              <a:rPr lang="en-US" dirty="0"/>
              <a:t>Developing security requirements usually starts with some assessment of the value of the system and its data. This helps pinpoint extremely important systems so that the operations staff is aware of the risks. Security within systems usually focuses on specifying who can access what data, identifying the need for encryption and authentication, and ensuring the application prevents the spread of viruses.</a:t>
            </a:r>
          </a:p>
        </p:txBody>
      </p:sp>
      <p:sp>
        <p:nvSpPr>
          <p:cNvPr id="4" name="Slide Number Placeholder 3"/>
          <p:cNvSpPr>
            <a:spLocks noGrp="1"/>
          </p:cNvSpPr>
          <p:nvPr>
            <p:ph type="sldNum" sz="quarter" idx="12"/>
          </p:nvPr>
        </p:nvSpPr>
        <p:spPr/>
        <p:txBody>
          <a:bodyPr/>
          <a:lstStyle/>
          <a:p>
            <a:fld id="{744B347F-5038-41A8-84D6-1416E88477ED}" type="slidenum">
              <a:rPr lang="en-US" smtClean="0"/>
              <a:t>43</a:t>
            </a:fld>
            <a:endParaRPr lang="en-US"/>
          </a:p>
        </p:txBody>
      </p:sp>
    </p:spTree>
    <p:extLst>
      <p:ext uri="{BB962C8B-B14F-4D97-AF65-F5344CB8AC3E}">
        <p14:creationId xmlns:p14="http://schemas.microsoft.com/office/powerpoint/2010/main" val="866480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Requirements</a:t>
            </a:r>
            <a:endParaRPr lang="en-US" dirty="0"/>
          </a:p>
        </p:txBody>
      </p:sp>
      <p:pic>
        <p:nvPicPr>
          <p:cNvPr id="5" name="Content Placeholder 4"/>
          <p:cNvPicPr>
            <a:picLocks noGrp="1" noChangeAspect="1"/>
          </p:cNvPicPr>
          <p:nvPr>
            <p:ph sz="quarter" idx="13"/>
          </p:nvPr>
        </p:nvPicPr>
        <p:blipFill>
          <a:blip r:embed="rId2"/>
          <a:stretch>
            <a:fillRect/>
          </a:stretch>
        </p:blipFill>
        <p:spPr>
          <a:xfrm>
            <a:off x="1893131" y="2366963"/>
            <a:ext cx="8345851" cy="3946751"/>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44</a:t>
            </a:fld>
            <a:endParaRPr lang="en-US"/>
          </a:p>
        </p:txBody>
      </p:sp>
    </p:spTree>
    <p:extLst>
      <p:ext uri="{BB962C8B-B14F-4D97-AF65-F5344CB8AC3E}">
        <p14:creationId xmlns:p14="http://schemas.microsoft.com/office/powerpoint/2010/main" val="3016436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Value(I)</a:t>
            </a:r>
            <a:endParaRPr lang="en-US" dirty="0"/>
          </a:p>
        </p:txBody>
      </p:sp>
      <p:sp>
        <p:nvSpPr>
          <p:cNvPr id="3" name="Content Placeholder 2"/>
          <p:cNvSpPr>
            <a:spLocks noGrp="1"/>
          </p:cNvSpPr>
          <p:nvPr>
            <p:ph sz="quarter" idx="13"/>
          </p:nvPr>
        </p:nvSpPr>
        <p:spPr>
          <a:xfrm>
            <a:off x="913773" y="2367092"/>
            <a:ext cx="10677335" cy="3424107"/>
          </a:xfrm>
        </p:spPr>
        <p:txBody>
          <a:bodyPr>
            <a:normAutofit lnSpcReduction="10000"/>
          </a:bodyPr>
          <a:lstStyle/>
          <a:p>
            <a:r>
              <a:rPr lang="en-US" dirty="0">
                <a:highlight>
                  <a:srgbClr val="FFFF00"/>
                </a:highlight>
              </a:rPr>
              <a:t>The most important computer asset in any organization is not the equipment; it is the organization’s data</a:t>
            </a:r>
            <a:r>
              <a:rPr lang="en-US" dirty="0"/>
              <a:t>. </a:t>
            </a:r>
          </a:p>
          <a:p>
            <a:pPr algn="just"/>
            <a:r>
              <a:rPr lang="en-US" dirty="0"/>
              <a:t>For example, suppose someone destroyed a mainframe computer worth $10 million. The mainframe could be replaced, simply by buying a new one. It would be expensive, but the problem would be solved in a few weeks. Now suppose someone destroyed all the student records at your university so that no one knew what courses anyone had taken or their grades. The cost would far exceed the cost of replacing a $10 million computer. The lawsuits alone would easily exceed $10 million, and the cost of staff to find paper records and reenter the data from them would be enormous and certainly would take more than a few weeks.</a:t>
            </a:r>
          </a:p>
        </p:txBody>
      </p:sp>
      <p:sp>
        <p:nvSpPr>
          <p:cNvPr id="4" name="Slide Number Placeholder 3"/>
          <p:cNvSpPr>
            <a:spLocks noGrp="1"/>
          </p:cNvSpPr>
          <p:nvPr>
            <p:ph type="sldNum" sz="quarter" idx="12"/>
          </p:nvPr>
        </p:nvSpPr>
        <p:spPr/>
        <p:txBody>
          <a:bodyPr/>
          <a:lstStyle/>
          <a:p>
            <a:fld id="{744B347F-5038-41A8-84D6-1416E88477ED}" type="slidenum">
              <a:rPr lang="en-US" smtClean="0"/>
              <a:t>45</a:t>
            </a:fld>
            <a:endParaRPr lang="en-US"/>
          </a:p>
        </p:txBody>
      </p:sp>
    </p:spTree>
    <p:extLst>
      <p:ext uri="{BB962C8B-B14F-4D97-AF65-F5344CB8AC3E}">
        <p14:creationId xmlns:p14="http://schemas.microsoft.com/office/powerpoint/2010/main" val="4270573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Value(II)</a:t>
            </a:r>
          </a:p>
        </p:txBody>
      </p:sp>
      <p:sp>
        <p:nvSpPr>
          <p:cNvPr id="3" name="Content Placeholder 2"/>
          <p:cNvSpPr>
            <a:spLocks noGrp="1"/>
          </p:cNvSpPr>
          <p:nvPr>
            <p:ph sz="quarter" idx="13"/>
          </p:nvPr>
        </p:nvSpPr>
        <p:spPr/>
        <p:txBody>
          <a:bodyPr>
            <a:normAutofit fontScale="85000" lnSpcReduction="20000"/>
          </a:bodyPr>
          <a:lstStyle/>
          <a:p>
            <a:pPr algn="just"/>
            <a:r>
              <a:rPr lang="en-US" dirty="0"/>
              <a:t>In some cases, the information system itself has value that far exceeds the cost of the equipment as well. For example, for an Internet bank that has no brick and mortar branches, the website is a </a:t>
            </a:r>
            <a:r>
              <a:rPr lang="en-US" i="1" dirty="0"/>
              <a:t>mission-critical system. </a:t>
            </a:r>
            <a:r>
              <a:rPr lang="en-US" dirty="0"/>
              <a:t>If the website crashes, the bank cannot conduct business with its customers. A mission-critical application is an information system that is literally critical to the survival of the organization. It is an application that cannot be permitted to fail, and if it does fail, the network staff drops everything else to fix it. Mission-critical applications are usually clearly identified so that their importance is not overlooked.</a:t>
            </a:r>
          </a:p>
          <a:p>
            <a:pPr algn="just"/>
            <a:r>
              <a:rPr lang="en-US" dirty="0"/>
              <a:t>Even temporary disruptions in service can have significant costs. The costs of disruptions to a company’s primary website or the LANs and backbones that support telephone sales operations are often measured in the millions of dollars. Amazon.com, for example, has revenues of more than $10 million per hour, so if its website were unavailable for an hour or even part of an hour, it would lose millions of dollars in revenue. Companies that do less e-business or do telephone sales have lower costs, but recent surveys suggest losses of $100,000 to $200,000 per hour are not uncommon for major customer-facing information systems.</a:t>
            </a:r>
          </a:p>
        </p:txBody>
      </p:sp>
      <p:sp>
        <p:nvSpPr>
          <p:cNvPr id="4" name="Slide Number Placeholder 3"/>
          <p:cNvSpPr>
            <a:spLocks noGrp="1"/>
          </p:cNvSpPr>
          <p:nvPr>
            <p:ph type="sldNum" sz="quarter" idx="12"/>
          </p:nvPr>
        </p:nvSpPr>
        <p:spPr/>
        <p:txBody>
          <a:bodyPr/>
          <a:lstStyle/>
          <a:p>
            <a:fld id="{744B347F-5038-41A8-84D6-1416E88477ED}" type="slidenum">
              <a:rPr lang="en-US" smtClean="0"/>
              <a:t>46</a:t>
            </a:fld>
            <a:endParaRPr lang="en-US"/>
          </a:p>
        </p:txBody>
      </p:sp>
    </p:spTree>
    <p:extLst>
      <p:ext uri="{BB962C8B-B14F-4D97-AF65-F5344CB8AC3E}">
        <p14:creationId xmlns:p14="http://schemas.microsoft.com/office/powerpoint/2010/main" val="2815766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Control Requirements</a:t>
            </a:r>
            <a:endParaRPr lang="en-US" dirty="0"/>
          </a:p>
        </p:txBody>
      </p:sp>
      <p:sp>
        <p:nvSpPr>
          <p:cNvPr id="3" name="Content Placeholder 2"/>
          <p:cNvSpPr>
            <a:spLocks noGrp="1"/>
          </p:cNvSpPr>
          <p:nvPr>
            <p:ph sz="quarter" idx="13"/>
          </p:nvPr>
        </p:nvSpPr>
        <p:spPr/>
        <p:txBody>
          <a:bodyPr>
            <a:normAutofit lnSpcReduction="10000"/>
          </a:bodyPr>
          <a:lstStyle/>
          <a:p>
            <a:pPr algn="just"/>
            <a:r>
              <a:rPr lang="en-US" dirty="0">
                <a:highlight>
                  <a:srgbClr val="FFFF00"/>
                </a:highlight>
              </a:rPr>
              <a:t>Some of the data stored in the system need to be kept confidential; some data need special controls on who is allowed to change or delete it</a:t>
            </a:r>
            <a:r>
              <a:rPr lang="en-US" dirty="0"/>
              <a:t>. Personnel records, for example, should be able to be read only by the personnel department and the employee’s supervisor; changes should be permitted to be made only by the personnel department. </a:t>
            </a:r>
          </a:p>
          <a:p>
            <a:pPr algn="just"/>
            <a:r>
              <a:rPr lang="en-US" dirty="0">
                <a:highlight>
                  <a:srgbClr val="FFFF00"/>
                </a:highlight>
              </a:rPr>
              <a:t>State who can access what data and what type of access is permitted</a:t>
            </a:r>
            <a:r>
              <a:rPr lang="en-US" dirty="0"/>
              <a:t>: whether the individual can create, read, update and/or delete the data. The requirements reduce the chance that an authorized user of the system can perform unauthorized actions. One approach to address these requirements is through the use of </a:t>
            </a:r>
            <a:r>
              <a:rPr lang="en-US" i="1" dirty="0"/>
              <a:t>access control lists, </a:t>
            </a:r>
            <a:r>
              <a:rPr lang="en-US" dirty="0"/>
              <a:t>which can be implemented via the operating system or database management system.</a:t>
            </a:r>
          </a:p>
        </p:txBody>
      </p:sp>
      <p:sp>
        <p:nvSpPr>
          <p:cNvPr id="4" name="Slide Number Placeholder 3"/>
          <p:cNvSpPr>
            <a:spLocks noGrp="1"/>
          </p:cNvSpPr>
          <p:nvPr>
            <p:ph type="sldNum" sz="quarter" idx="12"/>
          </p:nvPr>
        </p:nvSpPr>
        <p:spPr/>
        <p:txBody>
          <a:bodyPr/>
          <a:lstStyle/>
          <a:p>
            <a:fld id="{744B347F-5038-41A8-84D6-1416E88477ED}" type="slidenum">
              <a:rPr lang="en-US" smtClean="0"/>
              <a:t>47</a:t>
            </a:fld>
            <a:endParaRPr lang="en-US"/>
          </a:p>
        </p:txBody>
      </p:sp>
    </p:spTree>
    <p:extLst>
      <p:ext uri="{BB962C8B-B14F-4D97-AF65-F5344CB8AC3E}">
        <p14:creationId xmlns:p14="http://schemas.microsoft.com/office/powerpoint/2010/main" val="2134142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Encryption and Authentication Requirements</a:t>
            </a:r>
            <a:endParaRPr lang="en-US" dirty="0"/>
          </a:p>
        </p:txBody>
      </p:sp>
      <p:sp>
        <p:nvSpPr>
          <p:cNvPr id="3" name="Content Placeholder 2"/>
          <p:cNvSpPr>
            <a:spLocks noGrp="1"/>
          </p:cNvSpPr>
          <p:nvPr>
            <p:ph sz="quarter" idx="13"/>
          </p:nvPr>
        </p:nvSpPr>
        <p:spPr/>
        <p:txBody>
          <a:bodyPr>
            <a:normAutofit lnSpcReduction="10000"/>
          </a:bodyPr>
          <a:lstStyle/>
          <a:p>
            <a:pPr algn="just"/>
            <a:r>
              <a:rPr lang="en-US" dirty="0"/>
              <a:t>One of the best ways to prevent unauthorized access to data is </a:t>
            </a:r>
            <a:r>
              <a:rPr lang="en-US" i="1" dirty="0"/>
              <a:t>encryption, </a:t>
            </a:r>
            <a:r>
              <a:rPr lang="en-US" dirty="0"/>
              <a:t>which is a means of disguising information by the use of mathematical algorithms (or formulas). </a:t>
            </a:r>
          </a:p>
          <a:p>
            <a:pPr algn="just"/>
            <a:r>
              <a:rPr lang="en-US" dirty="0">
                <a:highlight>
                  <a:srgbClr val="FFFF00"/>
                </a:highlight>
              </a:rPr>
              <a:t>Encryption can be used to protect data stored in databases </a:t>
            </a:r>
            <a:r>
              <a:rPr lang="en-US" dirty="0"/>
              <a:t>or data hat are in transit over a network from a database to a computer. </a:t>
            </a:r>
          </a:p>
          <a:p>
            <a:pPr algn="just"/>
            <a:r>
              <a:rPr lang="en-US" dirty="0"/>
              <a:t>The encryption and authentication requirements state what encryption and authentication requirements are needed for what data. For example, will sensitive data such as customer</a:t>
            </a:r>
            <a:br>
              <a:rPr lang="en-US" dirty="0"/>
            </a:br>
            <a:r>
              <a:rPr lang="en-US" dirty="0"/>
              <a:t>credit-card numbers be stored in the database in encrypted form, or will encryption be used</a:t>
            </a:r>
            <a:br>
              <a:rPr lang="en-US" dirty="0"/>
            </a:br>
            <a:r>
              <a:rPr lang="en-US" dirty="0"/>
              <a:t>to take orders over the Internet from the company’s website? Will users be required to use a</a:t>
            </a:r>
            <a:br>
              <a:rPr lang="en-US" dirty="0"/>
            </a:br>
            <a:r>
              <a:rPr lang="en-US" dirty="0"/>
              <a:t>digital certificate in addition to a standard password?</a:t>
            </a:r>
          </a:p>
        </p:txBody>
      </p:sp>
      <p:sp>
        <p:nvSpPr>
          <p:cNvPr id="4" name="Slide Number Placeholder 3"/>
          <p:cNvSpPr>
            <a:spLocks noGrp="1"/>
          </p:cNvSpPr>
          <p:nvPr>
            <p:ph type="sldNum" sz="quarter" idx="12"/>
          </p:nvPr>
        </p:nvSpPr>
        <p:spPr/>
        <p:txBody>
          <a:bodyPr/>
          <a:lstStyle/>
          <a:p>
            <a:fld id="{744B347F-5038-41A8-84D6-1416E88477ED}" type="slidenum">
              <a:rPr lang="en-US" smtClean="0"/>
              <a:t>48</a:t>
            </a:fld>
            <a:endParaRPr lang="en-US"/>
          </a:p>
        </p:txBody>
      </p:sp>
    </p:spTree>
    <p:extLst>
      <p:ext uri="{BB962C8B-B14F-4D97-AF65-F5344CB8AC3E}">
        <p14:creationId xmlns:p14="http://schemas.microsoft.com/office/powerpoint/2010/main" val="3538527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Virus Control Requirements</a:t>
            </a:r>
            <a:endParaRPr lang="en-US" dirty="0"/>
          </a:p>
        </p:txBody>
      </p:sp>
      <p:sp>
        <p:nvSpPr>
          <p:cNvPr id="3" name="Content Placeholder 2"/>
          <p:cNvSpPr>
            <a:spLocks noGrp="1"/>
          </p:cNvSpPr>
          <p:nvPr>
            <p:ph sz="quarter" idx="13"/>
          </p:nvPr>
        </p:nvSpPr>
        <p:spPr/>
        <p:txBody>
          <a:bodyPr/>
          <a:lstStyle/>
          <a:p>
            <a:r>
              <a:rPr lang="en-US" dirty="0"/>
              <a:t>Address the single most common security problem: </a:t>
            </a:r>
            <a:r>
              <a:rPr lang="en-US" i="1" dirty="0"/>
              <a:t>viruses. </a:t>
            </a:r>
            <a:r>
              <a:rPr lang="en-US" dirty="0"/>
              <a:t>Studies have shown that almost 90 percent of organizations suffer a virus infection each year. Viruses cause unwanted events—some harmless (such as nuisance messages), some serious (such as the destruction of data). </a:t>
            </a:r>
          </a:p>
          <a:p>
            <a:r>
              <a:rPr lang="en-US" dirty="0">
                <a:highlight>
                  <a:srgbClr val="FFFF00"/>
                </a:highlight>
              </a:rPr>
              <a:t>Any time a system permits data to be imported or uploaded from a user’s computer, there is the potential for a virus infection. </a:t>
            </a:r>
          </a:p>
          <a:p>
            <a:r>
              <a:rPr lang="en-US" dirty="0"/>
              <a:t>Many systems require that all information systems that permit the import or upload of user files to check those files for viruses before they are stored in the system.</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49</a:t>
            </a:fld>
            <a:endParaRPr lang="en-US"/>
          </a:p>
        </p:txBody>
      </p:sp>
    </p:spTree>
    <p:extLst>
      <p:ext uri="{BB962C8B-B14F-4D97-AF65-F5344CB8AC3E}">
        <p14:creationId xmlns:p14="http://schemas.microsoft.com/office/powerpoint/2010/main" val="165366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3"/>
          </p:nvPr>
        </p:nvSpPr>
        <p:spPr/>
        <p:txBody>
          <a:bodyPr/>
          <a:lstStyle/>
          <a:p>
            <a:pPr algn="just"/>
            <a:r>
              <a:rPr lang="en-US" dirty="0"/>
              <a:t>An important component of the design of an information system is the design of the physical architecture layer.</a:t>
            </a:r>
          </a:p>
          <a:p>
            <a:r>
              <a:rPr lang="en-US" dirty="0">
                <a:highlight>
                  <a:srgbClr val="FFFF00"/>
                </a:highlight>
              </a:rPr>
              <a:t>It describes the system’s hardware, software, and network environment. </a:t>
            </a:r>
          </a:p>
          <a:p>
            <a:r>
              <a:rPr lang="en-US" dirty="0">
                <a:highlight>
                  <a:srgbClr val="FFFF00"/>
                </a:highlight>
              </a:rPr>
              <a:t>The physical architecture layer design flows primarily from the nonfunctional requirements, such as operational, performance, security, cultural, and political requirements</a:t>
            </a:r>
            <a:r>
              <a:rPr lang="en-US" dirty="0"/>
              <a:t>. </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4073090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Cultural and Political Requirements</a:t>
            </a:r>
            <a:endParaRPr lang="en-US" dirty="0"/>
          </a:p>
        </p:txBody>
      </p:sp>
      <p:sp>
        <p:nvSpPr>
          <p:cNvPr id="3" name="Content Placeholder 2"/>
          <p:cNvSpPr>
            <a:spLocks noGrp="1"/>
          </p:cNvSpPr>
          <p:nvPr>
            <p:ph sz="quarter" idx="13"/>
          </p:nvPr>
        </p:nvSpPr>
        <p:spPr/>
        <p:txBody>
          <a:bodyPr/>
          <a:lstStyle/>
          <a:p>
            <a:pPr algn="just"/>
            <a:r>
              <a:rPr lang="en-US" dirty="0"/>
              <a:t>Are those specific to the countries in which the system will be used. In today’s global business environment, organizations are expanding their systems to reach users around the world. </a:t>
            </a:r>
          </a:p>
        </p:txBody>
      </p:sp>
      <p:sp>
        <p:nvSpPr>
          <p:cNvPr id="4" name="Slide Number Placeholder 3"/>
          <p:cNvSpPr>
            <a:spLocks noGrp="1"/>
          </p:cNvSpPr>
          <p:nvPr>
            <p:ph type="sldNum" sz="quarter" idx="12"/>
          </p:nvPr>
        </p:nvSpPr>
        <p:spPr/>
        <p:txBody>
          <a:bodyPr/>
          <a:lstStyle/>
          <a:p>
            <a:fld id="{744B347F-5038-41A8-84D6-1416E88477ED}" type="slidenum">
              <a:rPr lang="en-US" smtClean="0"/>
              <a:t>50</a:t>
            </a:fld>
            <a:endParaRPr lang="en-US"/>
          </a:p>
        </p:txBody>
      </p:sp>
      <p:pic>
        <p:nvPicPr>
          <p:cNvPr id="5" name="Content Placeholder 4"/>
          <p:cNvPicPr>
            <a:picLocks noChangeAspect="1"/>
          </p:cNvPicPr>
          <p:nvPr/>
        </p:nvPicPr>
        <p:blipFill>
          <a:blip r:embed="rId2"/>
          <a:stretch>
            <a:fillRect/>
          </a:stretch>
        </p:blipFill>
        <p:spPr>
          <a:xfrm>
            <a:off x="1131556" y="3316198"/>
            <a:ext cx="9928261" cy="3424237"/>
          </a:xfrm>
          <a:prstGeom prst="rect">
            <a:avLst/>
          </a:prstGeom>
        </p:spPr>
      </p:pic>
    </p:spTree>
    <p:extLst>
      <p:ext uri="{BB962C8B-B14F-4D97-AF65-F5344CB8AC3E}">
        <p14:creationId xmlns:p14="http://schemas.microsoft.com/office/powerpoint/2010/main" val="670899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Customization Requirements</a:t>
            </a:r>
            <a:endParaRPr lang="en-US" dirty="0"/>
          </a:p>
        </p:txBody>
      </p:sp>
      <p:sp>
        <p:nvSpPr>
          <p:cNvPr id="3" name="Content Placeholder 2"/>
          <p:cNvSpPr>
            <a:spLocks noGrp="1"/>
          </p:cNvSpPr>
          <p:nvPr>
            <p:ph sz="quarter" idx="13"/>
          </p:nvPr>
        </p:nvSpPr>
        <p:spPr>
          <a:xfrm>
            <a:off x="913774" y="2367092"/>
            <a:ext cx="10363826" cy="4146919"/>
          </a:xfrm>
        </p:spPr>
        <p:txBody>
          <a:bodyPr>
            <a:normAutofit fontScale="92500" lnSpcReduction="20000"/>
          </a:bodyPr>
          <a:lstStyle/>
          <a:p>
            <a:r>
              <a:rPr lang="en-US" dirty="0"/>
              <a:t>For global applications, the project team needs to give some thought to </a:t>
            </a:r>
            <a:r>
              <a:rPr lang="en-US" i="1" dirty="0"/>
              <a:t>customization requirements: </a:t>
            </a:r>
            <a:r>
              <a:rPr lang="en-US" dirty="0"/>
              <a:t>How much of the application will be controlled by a central group, and how much of the application will be managed locally? </a:t>
            </a:r>
          </a:p>
          <a:p>
            <a:pPr algn="just"/>
            <a:r>
              <a:rPr lang="en-US" dirty="0"/>
              <a:t>For example, some companies allow subsidiaries in some countries to customize the application by omitting or adding certain features. This decision has trade-off s between flexibility and control because customization often makes it more difficult for the project team to create and maintain the application. It also means that training can differ among different parts of the organization, and customization can create problems when staff moves from one location to another. </a:t>
            </a:r>
          </a:p>
          <a:p>
            <a:pPr algn="just"/>
            <a:r>
              <a:rPr lang="en-US" dirty="0"/>
              <a:t>Owing to the use of different languages, in some cases, specialized hardware that has been customized to the local culture is required. For example, having specialized keyboards makes sense for any language that does not use the typical Roman alphabet, e.g., Arabic, Hebrew, Greek, Japanese, Korean, Mandarin, or Russian. There are also emulators available for many different languages. </a:t>
            </a:r>
          </a:p>
        </p:txBody>
      </p:sp>
      <p:sp>
        <p:nvSpPr>
          <p:cNvPr id="4" name="Slide Number Placeholder 3"/>
          <p:cNvSpPr>
            <a:spLocks noGrp="1"/>
          </p:cNvSpPr>
          <p:nvPr>
            <p:ph type="sldNum" sz="quarter" idx="12"/>
          </p:nvPr>
        </p:nvSpPr>
        <p:spPr/>
        <p:txBody>
          <a:bodyPr/>
          <a:lstStyle/>
          <a:p>
            <a:fld id="{744B347F-5038-41A8-84D6-1416E88477ED}" type="slidenum">
              <a:rPr lang="en-US" smtClean="0"/>
              <a:t>51</a:t>
            </a:fld>
            <a:endParaRPr lang="en-US"/>
          </a:p>
        </p:txBody>
      </p:sp>
    </p:spTree>
    <p:extLst>
      <p:ext uri="{BB962C8B-B14F-4D97-AF65-F5344CB8AC3E}">
        <p14:creationId xmlns:p14="http://schemas.microsoft.com/office/powerpoint/2010/main" val="3917366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Requirements</a:t>
            </a:r>
            <a:endParaRPr lang="en-US" dirty="0"/>
          </a:p>
        </p:txBody>
      </p:sp>
      <p:sp>
        <p:nvSpPr>
          <p:cNvPr id="3" name="Content Placeholder 2"/>
          <p:cNvSpPr>
            <a:spLocks noGrp="1"/>
          </p:cNvSpPr>
          <p:nvPr>
            <p:ph sz="quarter" idx="13"/>
          </p:nvPr>
        </p:nvSpPr>
        <p:spPr/>
        <p:txBody>
          <a:bodyPr>
            <a:normAutofit/>
          </a:bodyPr>
          <a:lstStyle/>
          <a:p>
            <a:pPr algn="just"/>
            <a:r>
              <a:rPr lang="en-US" dirty="0"/>
              <a:t>Requirements imposed by laws and government regulations. System developers sometimes forget to think about legal regulations; </a:t>
            </a:r>
          </a:p>
          <a:p>
            <a:pPr algn="just"/>
            <a:r>
              <a:rPr lang="en-US" dirty="0"/>
              <a:t>unfortunately, forgetting comes at some risk because ignorance of the law is no defense. By formally considering legal regulations, you are less likely to overlook them.</a:t>
            </a:r>
          </a:p>
        </p:txBody>
      </p:sp>
      <p:sp>
        <p:nvSpPr>
          <p:cNvPr id="4" name="Slide Number Placeholder 3"/>
          <p:cNvSpPr>
            <a:spLocks noGrp="1"/>
          </p:cNvSpPr>
          <p:nvPr>
            <p:ph type="sldNum" sz="quarter" idx="12"/>
          </p:nvPr>
        </p:nvSpPr>
        <p:spPr/>
        <p:txBody>
          <a:bodyPr/>
          <a:lstStyle/>
          <a:p>
            <a:fld id="{744B347F-5038-41A8-84D6-1416E88477ED}" type="slidenum">
              <a:rPr lang="en-US" smtClean="0"/>
              <a:t>52</a:t>
            </a:fld>
            <a:endParaRPr lang="en-US"/>
          </a:p>
        </p:txBody>
      </p:sp>
    </p:spTree>
    <p:extLst>
      <p:ext uri="{BB962C8B-B14F-4D97-AF65-F5344CB8AC3E}">
        <p14:creationId xmlns:p14="http://schemas.microsoft.com/office/powerpoint/2010/main" val="4236951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53</a:t>
            </a:fld>
            <a:endParaRPr lang="en-US"/>
          </a:p>
        </p:txBody>
      </p:sp>
    </p:spTree>
    <p:extLst>
      <p:ext uri="{BB962C8B-B14F-4D97-AF65-F5344CB8AC3E}">
        <p14:creationId xmlns:p14="http://schemas.microsoft.com/office/powerpoint/2010/main" val="98583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3"/>
          </p:nvPr>
        </p:nvSpPr>
        <p:spPr>
          <a:xfrm>
            <a:off x="913774" y="2367092"/>
            <a:ext cx="10363826" cy="4129502"/>
          </a:xfrm>
        </p:spPr>
        <p:txBody>
          <a:bodyPr>
            <a:normAutofit fontScale="92500" lnSpcReduction="20000"/>
          </a:bodyPr>
          <a:lstStyle/>
          <a:p>
            <a:pPr algn="just"/>
            <a:r>
              <a:rPr lang="en-US" dirty="0"/>
              <a:t>In today’s environment, most information systems are spread across multiple computers. A Web-based system, for example, runs in the browser on a desktop computer but interacts with the Web server (and possibly other computers) over the Internet. A system that operates completely inside a company’s network may have a Visual Basic program installed on one computer but interact with a database server elsewhere on the network. </a:t>
            </a:r>
          </a:p>
          <a:p>
            <a:pPr algn="just"/>
            <a:r>
              <a:rPr lang="en-US" dirty="0"/>
              <a:t>Therefore, an important step of design is the creation of the physical architecture layer design, </a:t>
            </a:r>
            <a:r>
              <a:rPr lang="en-US" dirty="0">
                <a:highlight>
                  <a:srgbClr val="FFFF00"/>
                </a:highlight>
              </a:rPr>
              <a:t>the plan for how the system will be distributed across the computers, and what hardware and software will be used for each computer.</a:t>
            </a:r>
          </a:p>
          <a:p>
            <a:pPr algn="just"/>
            <a:r>
              <a:rPr lang="en-US" dirty="0"/>
              <a:t>In many cases, systems are built to use the existing hardware and software in the organization. Therefore, the current architecture restricts the choice. Other factors such as corporate standards, existing site-licensing agreements, and product–vendor relationships also can mandate what architecture, hardware, and software the project team must use. </a:t>
            </a:r>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198567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3"/>
          </p:nvPr>
        </p:nvSpPr>
        <p:spPr/>
        <p:txBody>
          <a:bodyPr>
            <a:normAutofit/>
          </a:bodyPr>
          <a:lstStyle/>
          <a:p>
            <a:r>
              <a:rPr lang="en-US" dirty="0"/>
              <a:t>Designing the physical architecture layer can be quite difficult; therefore, many organizations hire expert consultants or assign very experienced analysts to the task.</a:t>
            </a:r>
          </a:p>
          <a:p>
            <a:pPr algn="just"/>
            <a:r>
              <a:rPr lang="en-US" dirty="0">
                <a:highlight>
                  <a:srgbClr val="FFFF00"/>
                </a:highlight>
              </a:rPr>
              <a:t>The nonfunctional requirements play a key role in physical architecture layer design</a:t>
            </a:r>
            <a:r>
              <a:rPr lang="en-US" dirty="0"/>
              <a:t>. These requirements are reexamined and refined into more-detailed requirements that influence the</a:t>
            </a:r>
            <a:br>
              <a:rPr lang="en-US" dirty="0"/>
            </a:br>
            <a:r>
              <a:rPr lang="en-US" dirty="0"/>
              <a:t>system’s architecture.</a:t>
            </a: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324862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the Physical Architecture Layer</a:t>
            </a:r>
            <a:endParaRPr lang="en-US" dirty="0"/>
          </a:p>
        </p:txBody>
      </p:sp>
      <p:sp>
        <p:nvSpPr>
          <p:cNvPr id="3" name="Content Placeholder 2"/>
          <p:cNvSpPr>
            <a:spLocks noGrp="1"/>
          </p:cNvSpPr>
          <p:nvPr>
            <p:ph sz="quarter" idx="13"/>
          </p:nvPr>
        </p:nvSpPr>
        <p:spPr/>
        <p:txBody>
          <a:bodyPr/>
          <a:lstStyle/>
          <a:p>
            <a:pPr algn="just"/>
            <a:r>
              <a:rPr lang="en-US" dirty="0"/>
              <a:t>The </a:t>
            </a:r>
            <a:r>
              <a:rPr lang="en-US" dirty="0">
                <a:highlight>
                  <a:srgbClr val="FFFF00"/>
                </a:highlight>
              </a:rPr>
              <a:t>objective</a:t>
            </a:r>
            <a:r>
              <a:rPr lang="en-US" dirty="0"/>
              <a:t> of designing the physical architecture layer is to </a:t>
            </a:r>
            <a:r>
              <a:rPr lang="en-US" dirty="0">
                <a:highlight>
                  <a:srgbClr val="FFFF00"/>
                </a:highlight>
              </a:rPr>
              <a:t>determine what parts of the</a:t>
            </a:r>
            <a:br>
              <a:rPr lang="en-US" dirty="0">
                <a:highlight>
                  <a:srgbClr val="FFFF00"/>
                </a:highlight>
              </a:rPr>
            </a:br>
            <a:r>
              <a:rPr lang="en-US" dirty="0">
                <a:highlight>
                  <a:srgbClr val="FFFF00"/>
                </a:highlight>
              </a:rPr>
              <a:t>application software will be assigned to what hardware. </a:t>
            </a:r>
          </a:p>
          <a:p>
            <a:pPr algn="just"/>
            <a:r>
              <a:rPr lang="en-US" dirty="0"/>
              <a:t>Although there are numerous ways the software components can be placed on the hardware components, there are three principal application architectures in use today: </a:t>
            </a:r>
            <a:r>
              <a:rPr lang="en-US" i="1" dirty="0">
                <a:highlight>
                  <a:srgbClr val="FFFF00"/>
                </a:highlight>
              </a:rPr>
              <a:t>server-based architectures</a:t>
            </a:r>
            <a:r>
              <a:rPr lang="en-US" dirty="0"/>
              <a:t>, </a:t>
            </a:r>
            <a:r>
              <a:rPr lang="en-US" i="1" dirty="0">
                <a:highlight>
                  <a:srgbClr val="FFFF00"/>
                </a:highlight>
              </a:rPr>
              <a:t>client-based architectures</a:t>
            </a:r>
            <a:r>
              <a:rPr lang="en-US" i="1" dirty="0"/>
              <a:t>, </a:t>
            </a:r>
            <a:r>
              <a:rPr lang="en-US" dirty="0"/>
              <a:t>and </a:t>
            </a:r>
            <a:r>
              <a:rPr lang="en-US" i="1" dirty="0">
                <a:highlight>
                  <a:srgbClr val="FFFF00"/>
                </a:highlight>
              </a:rPr>
              <a:t>client–server architectures</a:t>
            </a:r>
            <a:r>
              <a:rPr lang="en-US" dirty="0"/>
              <a:t>.</a:t>
            </a:r>
          </a:p>
          <a:p>
            <a:pPr algn="just"/>
            <a:r>
              <a:rPr lang="en-US" dirty="0">
                <a:highlight>
                  <a:srgbClr val="FFFF00"/>
                </a:highlight>
              </a:rPr>
              <a:t>The major </a:t>
            </a:r>
            <a:r>
              <a:rPr lang="en-US" i="1" dirty="0">
                <a:highlight>
                  <a:srgbClr val="FFFF00"/>
                </a:highlight>
              </a:rPr>
              <a:t>architectural components </a:t>
            </a:r>
            <a:r>
              <a:rPr lang="en-US" dirty="0">
                <a:highlight>
                  <a:srgbClr val="FFFF00"/>
                </a:highlight>
              </a:rPr>
              <a:t>of any system are the software and the hardware</a:t>
            </a:r>
            <a:r>
              <a:rPr lang="en-US" dirty="0"/>
              <a:t>.</a:t>
            </a:r>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249649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Architectural Software Components</a:t>
            </a:r>
            <a:endParaRPr lang="en-US" dirty="0"/>
          </a:p>
        </p:txBody>
      </p:sp>
      <p:sp>
        <p:nvSpPr>
          <p:cNvPr id="3" name="Content Placeholder 2"/>
          <p:cNvSpPr>
            <a:spLocks noGrp="1"/>
          </p:cNvSpPr>
          <p:nvPr>
            <p:ph sz="quarter" idx="13"/>
          </p:nvPr>
        </p:nvSpPr>
        <p:spPr>
          <a:xfrm>
            <a:off x="913774" y="2367092"/>
            <a:ext cx="10363826" cy="4016291"/>
          </a:xfrm>
        </p:spPr>
        <p:txBody>
          <a:bodyPr>
            <a:normAutofit fontScale="85000" lnSpcReduction="10000"/>
          </a:bodyPr>
          <a:lstStyle/>
          <a:p>
            <a:pPr algn="just"/>
            <a:r>
              <a:rPr lang="en-US" dirty="0"/>
              <a:t>The major software components of the system being developed have to be identified and then allocated to the various hardware components on which the system will operate. </a:t>
            </a:r>
            <a:r>
              <a:rPr lang="en-US" dirty="0">
                <a:highlight>
                  <a:srgbClr val="FFFF00"/>
                </a:highlight>
              </a:rPr>
              <a:t>All software systems can be divided into four the basic building blocks. </a:t>
            </a:r>
          </a:p>
          <a:p>
            <a:pPr lvl="1" algn="just"/>
            <a:r>
              <a:rPr lang="en-US" i="1" dirty="0">
                <a:highlight>
                  <a:srgbClr val="FFFF00"/>
                </a:highlight>
              </a:rPr>
              <a:t>Data storage </a:t>
            </a:r>
            <a:r>
              <a:rPr lang="en-US" dirty="0"/>
              <a:t>(associated with the object persistence located on the data management layer. Most application programs require data to be stored and retrieved, whether the information is a small file such as a memo produced by a word processor or a large database that stores an organization’s accounting records. These are the data documented in the structural model. </a:t>
            </a:r>
          </a:p>
          <a:p>
            <a:pPr lvl="1" algn="just"/>
            <a:r>
              <a:rPr lang="en-US" i="1" dirty="0">
                <a:highlight>
                  <a:srgbClr val="FFFF00"/>
                </a:highlight>
              </a:rPr>
              <a:t>Data access logic </a:t>
            </a:r>
            <a:r>
              <a:rPr lang="en-US" dirty="0"/>
              <a:t>(associated with the data access and manipulation classes located on the data management layer, the processing required to access data, which often means database queries in </a:t>
            </a:r>
            <a:r>
              <a:rPr lang="en-US" i="1" dirty="0"/>
              <a:t>SQL (structured query language).</a:t>
            </a:r>
          </a:p>
          <a:p>
            <a:pPr lvl="1" algn="just"/>
            <a:r>
              <a:rPr lang="en-US" dirty="0">
                <a:highlight>
                  <a:srgbClr val="FFFF00"/>
                </a:highlight>
              </a:rPr>
              <a:t>A</a:t>
            </a:r>
            <a:r>
              <a:rPr lang="en-US" i="1" dirty="0">
                <a:highlight>
                  <a:srgbClr val="FFFF00"/>
                </a:highlight>
              </a:rPr>
              <a:t>pplication logic</a:t>
            </a:r>
            <a:r>
              <a:rPr lang="en-US" dirty="0"/>
              <a:t>, which can be simple or complex, depending on the application. This is the logic documented in the functional and behavioral models. </a:t>
            </a:r>
          </a:p>
          <a:p>
            <a:pPr lvl="1" algn="just"/>
            <a:r>
              <a:rPr lang="en-US" i="1" dirty="0">
                <a:highlight>
                  <a:srgbClr val="FFFF00"/>
                </a:highlight>
              </a:rPr>
              <a:t>Presentation logic</a:t>
            </a:r>
            <a:r>
              <a:rPr lang="en-US" dirty="0"/>
              <a:t>, the presentation of information to the user, and the acceptance of the user’s commands (the user interface). </a:t>
            </a:r>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281928645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5591</TotalTime>
  <Words>5307</Words>
  <Application>Microsoft Office PowerPoint</Application>
  <PresentationFormat>Widescreen</PresentationFormat>
  <Paragraphs>232</Paragraphs>
  <Slides>53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Times New Roman</vt:lpstr>
      <vt:lpstr>Tw Cen MT</vt:lpstr>
      <vt:lpstr>Wingdings</vt:lpstr>
      <vt:lpstr>Droplet</vt:lpstr>
      <vt:lpstr>Software Engineering I </vt:lpstr>
      <vt:lpstr>Chapter 11 Physical Architecture Layer Design</vt:lpstr>
      <vt:lpstr>Steps(I) </vt:lpstr>
      <vt:lpstr>Steps(II) </vt:lpstr>
      <vt:lpstr>Introduction </vt:lpstr>
      <vt:lpstr>Introduction </vt:lpstr>
      <vt:lpstr>Introduction</vt:lpstr>
      <vt:lpstr>Elements of the Physical Architecture Layer</vt:lpstr>
      <vt:lpstr>Architectural Software Components</vt:lpstr>
      <vt:lpstr>Architectural Hardware Components</vt:lpstr>
      <vt:lpstr>Server-Based Architecture</vt:lpstr>
      <vt:lpstr>Server-Based Architecture</vt:lpstr>
      <vt:lpstr>Client-Based Architecture</vt:lpstr>
      <vt:lpstr>Client-Based Architectures</vt:lpstr>
      <vt:lpstr>Client–Server Architecture</vt:lpstr>
      <vt:lpstr>Client–Server Architecture</vt:lpstr>
      <vt:lpstr>Client–Server Architecture benefits</vt:lpstr>
      <vt:lpstr>Client–Server Architecture limitation</vt:lpstr>
      <vt:lpstr>Client–Server Tiers</vt:lpstr>
      <vt:lpstr>Three-Tiered Client–Server Architecture</vt:lpstr>
      <vt:lpstr>Four-Tiered Client–Server Architecture</vt:lpstr>
      <vt:lpstr>Four-Tiered Client–Server Architecture</vt:lpstr>
      <vt:lpstr>N-Tiered Client–Server Architecture</vt:lpstr>
      <vt:lpstr>Selecting a Physical Architecture</vt:lpstr>
      <vt:lpstr>Characteristics of Computing Architectures</vt:lpstr>
      <vt:lpstr>Cost of Infrastructure</vt:lpstr>
      <vt:lpstr>Cost of Development</vt:lpstr>
      <vt:lpstr>Ease of Development</vt:lpstr>
      <vt:lpstr>Interface Capabilities</vt:lpstr>
      <vt:lpstr>Control and Security</vt:lpstr>
      <vt:lpstr>Scalability</vt:lpstr>
      <vt:lpstr>Nonfunctional Requirements and Physical Architecture Layer Design(I)</vt:lpstr>
      <vt:lpstr>Nonfunctional Requirements and Physical Architecture Layer Design(II)</vt:lpstr>
      <vt:lpstr>Operational Requirements</vt:lpstr>
      <vt:lpstr>Operation Requirements</vt:lpstr>
      <vt:lpstr>Technical Environment Requirements</vt:lpstr>
      <vt:lpstr>System Integration Requirements  and  Portability Requirements </vt:lpstr>
      <vt:lpstr>Maintainability Requirements</vt:lpstr>
      <vt:lpstr>Performance Requirements</vt:lpstr>
      <vt:lpstr>Speed Requirements</vt:lpstr>
      <vt:lpstr>Capacity Requirements</vt:lpstr>
      <vt:lpstr>Availability and Reliability Requirements</vt:lpstr>
      <vt:lpstr>Security Requirements</vt:lpstr>
      <vt:lpstr>Security Requirements</vt:lpstr>
      <vt:lpstr>System Value(I)</vt:lpstr>
      <vt:lpstr>System Value(II)</vt:lpstr>
      <vt:lpstr>Access Control Requirements</vt:lpstr>
      <vt:lpstr>Encryption and Authentication Requirements</vt:lpstr>
      <vt:lpstr>Virus Control Requirements</vt:lpstr>
      <vt:lpstr>Cultural and Political Requirements</vt:lpstr>
      <vt:lpstr>Customization Requirements</vt:lpstr>
      <vt:lpstr>Legal Requirements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Sepehr Ebadi</cp:lastModifiedBy>
  <cp:revision>372</cp:revision>
  <dcterms:created xsi:type="dcterms:W3CDTF">2017-08-12T07:11:04Z</dcterms:created>
  <dcterms:modified xsi:type="dcterms:W3CDTF">2025-01-11T16:56:01Z</dcterms:modified>
</cp:coreProperties>
</file>