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 id="2147483897" r:id="rId2"/>
  </p:sldMasterIdLst>
  <p:notesMasterIdLst>
    <p:notesMasterId r:id="rId32"/>
  </p:notesMasterIdLst>
  <p:sldIdLst>
    <p:sldId id="256" r:id="rId3"/>
    <p:sldId id="494" r:id="rId4"/>
    <p:sldId id="495" r:id="rId5"/>
    <p:sldId id="496" r:id="rId6"/>
    <p:sldId id="497" r:id="rId7"/>
    <p:sldId id="298" r:id="rId8"/>
    <p:sldId id="299" r:id="rId9"/>
    <p:sldId id="498" r:id="rId10"/>
    <p:sldId id="500" r:id="rId11"/>
    <p:sldId id="501" r:id="rId12"/>
    <p:sldId id="502" r:id="rId13"/>
    <p:sldId id="503" r:id="rId14"/>
    <p:sldId id="504" r:id="rId15"/>
    <p:sldId id="505" r:id="rId16"/>
    <p:sldId id="506" r:id="rId17"/>
    <p:sldId id="507" r:id="rId18"/>
    <p:sldId id="508" r:id="rId19"/>
    <p:sldId id="509" r:id="rId20"/>
    <p:sldId id="510" r:id="rId21"/>
    <p:sldId id="511" r:id="rId22"/>
    <p:sldId id="512" r:id="rId23"/>
    <p:sldId id="513" r:id="rId24"/>
    <p:sldId id="514" r:id="rId25"/>
    <p:sldId id="518" r:id="rId26"/>
    <p:sldId id="521" r:id="rId27"/>
    <p:sldId id="515" r:id="rId28"/>
    <p:sldId id="519" r:id="rId29"/>
    <p:sldId id="516" r:id="rId30"/>
    <p:sldId id="51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4749C"/>
    <a:srgbClr val="00FF99"/>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97" d="100"/>
          <a:sy n="97" d="100"/>
        </p:scale>
        <p:origin x="45" y="1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584200" y="798513"/>
            <a:ext cx="5689600" cy="3200400"/>
          </a:xfrm>
          <a:ln cap="flat"/>
        </p:spPr>
      </p:sp>
    </p:spTree>
    <p:extLst>
      <p:ext uri="{BB962C8B-B14F-4D97-AF65-F5344CB8AC3E}">
        <p14:creationId xmlns:p14="http://schemas.microsoft.com/office/powerpoint/2010/main" val="1002048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914619" y="4346369"/>
            <a:ext cx="5028763" cy="3852059"/>
          </a:xfrm>
          <a:ln/>
        </p:spPr>
        <p:txBody>
          <a:bodyPr/>
          <a:lstStyle/>
          <a:p>
            <a:endParaRPr lang="en-US"/>
          </a:p>
        </p:txBody>
      </p:sp>
      <p:sp>
        <p:nvSpPr>
          <p:cNvPr id="23555" name="Rectangle 3"/>
          <p:cNvSpPr>
            <a:spLocks noGrp="1" noRot="1" noChangeAspect="1" noChangeArrowheads="1" noTextEdit="1"/>
          </p:cNvSpPr>
          <p:nvPr>
            <p:ph type="sldImg"/>
          </p:nvPr>
        </p:nvSpPr>
        <p:spPr>
          <a:xfrm>
            <a:off x="574675" y="793750"/>
            <a:ext cx="5708650" cy="3211513"/>
          </a:xfrm>
          <a:ln cap="flat"/>
        </p:spPr>
      </p:sp>
    </p:spTree>
    <p:extLst>
      <p:ext uri="{BB962C8B-B14F-4D97-AF65-F5344CB8AC3E}">
        <p14:creationId xmlns:p14="http://schemas.microsoft.com/office/powerpoint/2010/main" val="429366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27"/>
        <p:cNvGrpSpPr/>
        <p:nvPr/>
      </p:nvGrpSpPr>
      <p:grpSpPr>
        <a:xfrm>
          <a:off x="0" y="0"/>
          <a:ext cx="0" cy="0"/>
          <a:chOff x="0" y="0"/>
          <a:chExt cx="0" cy="0"/>
        </a:xfrm>
      </p:grpSpPr>
      <p:sp>
        <p:nvSpPr>
          <p:cNvPr id="1828" name="Google Shape;1828;p31"/>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29" name="Google Shape;1829;p31"/>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830" name="Google Shape;1830;p31"/>
          <p:cNvGrpSpPr/>
          <p:nvPr/>
        </p:nvGrpSpPr>
        <p:grpSpPr>
          <a:xfrm rot="-2085203" flipH="1">
            <a:off x="10587181" y="63674"/>
            <a:ext cx="1598019" cy="1658669"/>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34" name="Google Shape;1834;p31"/>
          <p:cNvGrpSpPr/>
          <p:nvPr/>
        </p:nvGrpSpPr>
        <p:grpSpPr>
          <a:xfrm>
            <a:off x="235267" y="5919033"/>
            <a:ext cx="505200" cy="629667"/>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38" name="Google Shape;1838;p31"/>
          <p:cNvGrpSpPr/>
          <p:nvPr/>
        </p:nvGrpSpPr>
        <p:grpSpPr>
          <a:xfrm rot="-2700000">
            <a:off x="11157558" y="3903788"/>
            <a:ext cx="641727" cy="631493"/>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45" name="Google Shape;1845;p31"/>
          <p:cNvGrpSpPr/>
          <p:nvPr/>
        </p:nvGrpSpPr>
        <p:grpSpPr>
          <a:xfrm rot="3076494" flipH="1">
            <a:off x="-404713" y="-285507"/>
            <a:ext cx="1671193" cy="1748088"/>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52" name="Google Shape;1852;p31"/>
          <p:cNvGrpSpPr/>
          <p:nvPr/>
        </p:nvGrpSpPr>
        <p:grpSpPr>
          <a:xfrm rot="-5400000">
            <a:off x="4744467" y="-2974866"/>
            <a:ext cx="3052333" cy="4079767"/>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885" name="Google Shape;1885;p31"/>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886" name="Google Shape;1886;p31"/>
          <p:cNvGrpSpPr/>
          <p:nvPr/>
        </p:nvGrpSpPr>
        <p:grpSpPr>
          <a:xfrm>
            <a:off x="1864600" y="140634"/>
            <a:ext cx="641733" cy="631500"/>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93" name="Google Shape;1893;p31"/>
          <p:cNvGrpSpPr/>
          <p:nvPr/>
        </p:nvGrpSpPr>
        <p:grpSpPr>
          <a:xfrm>
            <a:off x="174904" y="4545622"/>
            <a:ext cx="1598016" cy="1658668"/>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897" name="Google Shape;1897;p31"/>
          <p:cNvGrpSpPr/>
          <p:nvPr/>
        </p:nvGrpSpPr>
        <p:grpSpPr>
          <a:xfrm rot="3076494" flipH="1">
            <a:off x="10630421" y="5315193"/>
            <a:ext cx="1671193" cy="1748088"/>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176394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9422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p:txBody>
          <a:bodyPr/>
          <a:lstStyle>
            <a:lvl1pPr algn="r" rtl="1">
              <a:defRPr>
                <a:latin typeface="+mn-lt"/>
                <a:cs typeface="B Nazanin" panose="00000400000000000000" pitchFamily="2" charset="-78"/>
              </a:defRPr>
            </a:lvl1pPr>
            <a:lvl2pPr algn="r" rtl="1">
              <a:defRPr>
                <a:latin typeface="+mn-lt"/>
                <a:cs typeface="B Nazanin" panose="00000400000000000000" pitchFamily="2" charset="-78"/>
              </a:defRPr>
            </a:lvl2pPr>
            <a:lvl3pPr algn="r" rtl="1">
              <a:defRPr>
                <a:latin typeface="+mn-lt"/>
                <a:cs typeface="B Nazanin" panose="00000400000000000000" pitchFamily="2" charset="-78"/>
              </a:defRPr>
            </a:lvl3pPr>
            <a:lvl4pPr algn="r" rtl="1">
              <a:defRPr>
                <a:latin typeface="+mn-lt"/>
                <a:cs typeface="B Nazanin" panose="00000400000000000000" pitchFamily="2" charset="-78"/>
              </a:defRPr>
            </a:lvl4pPr>
            <a:lvl5pPr algn="r" rtl="1">
              <a:defRPr>
                <a:latin typeface="+mn-lt"/>
                <a:cs typeface="B Nazanin" panose="00000400000000000000" pitchFamily="2" charset="-7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lgn="r" defTabSz="914377">
              <a:defRPr/>
            </a:pPr>
            <a:endParaRPr lang="en-US" sz="1200">
              <a:solidFill>
                <a:srgbClr val="121316">
                  <a:lumMod val="75000"/>
                  <a:lumOff val="25000"/>
                </a:srgbClr>
              </a:solidFill>
              <a:latin typeface="Century Schoolbook" panose="02040604050505020304"/>
            </a:endParaRPr>
          </a:p>
        </p:txBody>
      </p:sp>
      <p:sp>
        <p:nvSpPr>
          <p:cNvPr id="5" name="Footer Placeholder 4"/>
          <p:cNvSpPr>
            <a:spLocks noGrp="1"/>
          </p:cNvSpPr>
          <p:nvPr>
            <p:ph type="ftr" sz="quarter" idx="11"/>
          </p:nvPr>
        </p:nvSpPr>
        <p:spPr/>
        <p:txBody>
          <a:bodyPr/>
          <a:lstStyle/>
          <a:p>
            <a:pPr defTabSz="914377">
              <a:defRPr/>
            </a:pPr>
            <a:endParaRPr lang="en-US" sz="1200">
              <a:solidFill>
                <a:srgbClr val="121316">
                  <a:lumMod val="75000"/>
                  <a:lumOff val="25000"/>
                </a:srgbClr>
              </a:solidFill>
              <a:latin typeface="Century Schoolbook" panose="02040604050505020304"/>
            </a:endParaRPr>
          </a:p>
        </p:txBody>
      </p:sp>
      <p:sp>
        <p:nvSpPr>
          <p:cNvPr id="6" name="Slide Number Placeholder 5"/>
          <p:cNvSpPr>
            <a:spLocks noGrp="1"/>
          </p:cNvSpPr>
          <p:nvPr>
            <p:ph type="sldNum" sz="quarter" idx="12"/>
          </p:nvPr>
        </p:nvSpPr>
        <p:spPr>
          <a:xfrm>
            <a:off x="10307653" y="6253732"/>
            <a:ext cx="1884348" cy="604269"/>
          </a:xfrm>
        </p:spPr>
        <p:txBody>
          <a:bodyPr/>
          <a:lstStyle>
            <a:lvl1pPr>
              <a:defRPr sz="2500" baseline="0">
                <a:cs typeface="B Nazanin" panose="00000400000000000000" pitchFamily="2" charset="-78"/>
              </a:defRPr>
            </a:lvl1pPr>
          </a:lstStyle>
          <a:p>
            <a:pPr algn="r" defTabSz="914377">
              <a:defRPr/>
            </a:pPr>
            <a:fld id="{5EC107CF-78C8-480A-96D6-3E402B47AB4A}" type="slidenum">
              <a:rPr lang="en-US" smtClean="0">
                <a:solidFill>
                  <a:srgbClr val="121316">
                    <a:lumMod val="75000"/>
                    <a:lumOff val="25000"/>
                  </a:srgbClr>
                </a:solidFill>
                <a:latin typeface="Century Schoolbook" panose="02040604050505020304"/>
              </a:rPr>
              <a:pPr algn="r" defTabSz="914377">
                <a:defRPr/>
              </a:pPr>
              <a:t>‹#›</a:t>
            </a:fld>
            <a:endParaRPr lang="en-US" dirty="0">
              <a:solidFill>
                <a:srgbClr val="121316">
                  <a:lumMod val="75000"/>
                  <a:lumOff val="25000"/>
                </a:srgbClr>
              </a:solidFill>
              <a:latin typeface="Century Schoolbook" panose="02040604050505020304"/>
            </a:endParaRPr>
          </a:p>
        </p:txBody>
      </p:sp>
    </p:spTree>
    <p:extLst>
      <p:ext uri="{BB962C8B-B14F-4D97-AF65-F5344CB8AC3E}">
        <p14:creationId xmlns:p14="http://schemas.microsoft.com/office/powerpoint/2010/main" val="223567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0932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04/11/2014</a:t>
            </a:r>
            <a:endParaRPr lang="en-US"/>
          </a:p>
        </p:txBody>
      </p:sp>
      <p:sp>
        <p:nvSpPr>
          <p:cNvPr id="5" name="Footer Placeholder 4"/>
          <p:cNvSpPr>
            <a:spLocks noGrp="1"/>
          </p:cNvSpPr>
          <p:nvPr>
            <p:ph type="ftr" sz="quarter" idx="11"/>
          </p:nvPr>
        </p:nvSpPr>
        <p:spPr/>
        <p:txBody>
          <a:bodyPr/>
          <a:lstStyle>
            <a:lvl1pPr>
              <a:defRPr/>
            </a:lvl1pPr>
          </a:lstStyle>
          <a:p>
            <a:r>
              <a:rPr lang="en-US"/>
              <a:t>Chapter 12 Safety Engineering</a:t>
            </a:r>
          </a:p>
        </p:txBody>
      </p:sp>
      <p:sp>
        <p:nvSpPr>
          <p:cNvPr id="6" name="Slide Number Placeholder 5"/>
          <p:cNvSpPr>
            <a:spLocks noGrp="1"/>
          </p:cNvSpPr>
          <p:nvPr>
            <p:ph type="sldNum" sz="quarter" idx="12"/>
          </p:nvPr>
        </p:nvSpPr>
        <p:spPr/>
        <p:txBody>
          <a:bodyPr/>
          <a:lstStyle>
            <a:lvl1pPr>
              <a:defRPr/>
            </a:lvl1pPr>
          </a:lstStyle>
          <a:p>
            <a:fld id="{D0885483-9D1B-B54E-9B37-F57DB5D598CD}" type="slidenum">
              <a:rPr lang="en-US" smtClean="0"/>
              <a:t>‹#›</a:t>
            </a:fld>
            <a:endParaRPr lang="en-US"/>
          </a:p>
        </p:txBody>
      </p:sp>
    </p:spTree>
    <p:extLst>
      <p:ext uri="{BB962C8B-B14F-4D97-AF65-F5344CB8AC3E}">
        <p14:creationId xmlns:p14="http://schemas.microsoft.com/office/powerpoint/2010/main" val="78964317"/>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0859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17"/>
        <p:cNvGrpSpPr/>
        <p:nvPr/>
      </p:nvGrpSpPr>
      <p:grpSpPr>
        <a:xfrm>
          <a:off x="0" y="0"/>
          <a:ext cx="0" cy="0"/>
          <a:chOff x="0" y="0"/>
          <a:chExt cx="0" cy="0"/>
        </a:xfrm>
      </p:grpSpPr>
      <p:sp>
        <p:nvSpPr>
          <p:cNvPr id="318" name="Google Shape;318;p6"/>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19" name="Google Shape;319;p6"/>
          <p:cNvGrpSpPr/>
          <p:nvPr/>
        </p:nvGrpSpPr>
        <p:grpSpPr>
          <a:xfrm rot="-5400000">
            <a:off x="-551433" y="-2367333"/>
            <a:ext cx="3052333" cy="4079767"/>
            <a:chOff x="2215325" y="2417050"/>
            <a:chExt cx="2289250" cy="3059825"/>
          </a:xfrm>
        </p:grpSpPr>
        <p:sp>
          <p:nvSpPr>
            <p:cNvPr id="320" name="Google Shape;320;p6"/>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6"/>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6"/>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6"/>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6"/>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6"/>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6"/>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6"/>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6"/>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6"/>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6"/>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6"/>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6"/>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6"/>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6"/>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6"/>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6"/>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6"/>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6"/>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6"/>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6"/>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6"/>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6"/>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6"/>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6"/>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6"/>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2" name="Google Shape;352;p6"/>
          <p:cNvGrpSpPr/>
          <p:nvPr/>
        </p:nvGrpSpPr>
        <p:grpSpPr>
          <a:xfrm rot="-2085203" flipH="1">
            <a:off x="10587181" y="-37927"/>
            <a:ext cx="1598019" cy="1658669"/>
            <a:chOff x="238125" y="3112025"/>
            <a:chExt cx="716000" cy="743175"/>
          </a:xfrm>
        </p:grpSpPr>
        <p:sp>
          <p:nvSpPr>
            <p:cNvPr id="353" name="Google Shape;353;p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 name="Google Shape;356;p6"/>
          <p:cNvGrpSpPr/>
          <p:nvPr/>
        </p:nvGrpSpPr>
        <p:grpSpPr>
          <a:xfrm rot="-2700000">
            <a:off x="11370325" y="1645555"/>
            <a:ext cx="641727" cy="631493"/>
            <a:chOff x="1433950" y="3130850"/>
            <a:chExt cx="481300" cy="473625"/>
          </a:xfrm>
        </p:grpSpPr>
        <p:sp>
          <p:nvSpPr>
            <p:cNvPr id="357" name="Google Shape;357;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3" name="Google Shape;363;p6"/>
          <p:cNvGrpSpPr/>
          <p:nvPr/>
        </p:nvGrpSpPr>
        <p:grpSpPr>
          <a:xfrm>
            <a:off x="9615234" y="257534"/>
            <a:ext cx="641733" cy="631500"/>
            <a:chOff x="1433950" y="3130850"/>
            <a:chExt cx="481300" cy="473625"/>
          </a:xfrm>
        </p:grpSpPr>
        <p:sp>
          <p:nvSpPr>
            <p:cNvPr id="364" name="Google Shape;364;p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0" name="Google Shape;370;p6"/>
          <p:cNvGrpSpPr/>
          <p:nvPr/>
        </p:nvGrpSpPr>
        <p:grpSpPr>
          <a:xfrm rot="1156429" flipH="1">
            <a:off x="10988118" y="5817791"/>
            <a:ext cx="505225" cy="629699"/>
            <a:chOff x="2459875" y="3181675"/>
            <a:chExt cx="378900" cy="472250"/>
          </a:xfrm>
        </p:grpSpPr>
        <p:sp>
          <p:nvSpPr>
            <p:cNvPr id="371" name="Google Shape;371;p6"/>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6"/>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6"/>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4" name="Google Shape;374;p6"/>
          <p:cNvGrpSpPr/>
          <p:nvPr/>
        </p:nvGrpSpPr>
        <p:grpSpPr>
          <a:xfrm rot="3076494" flipH="1">
            <a:off x="-462279" y="4993227"/>
            <a:ext cx="1671193" cy="1748088"/>
            <a:chOff x="4385625" y="4289775"/>
            <a:chExt cx="983450" cy="1028700"/>
          </a:xfrm>
        </p:grpSpPr>
        <p:sp>
          <p:nvSpPr>
            <p:cNvPr id="375" name="Google Shape;375;p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1" name="Google Shape;381;p6"/>
          <p:cNvSpPr/>
          <p:nvPr/>
        </p:nvSpPr>
        <p:spPr>
          <a:xfrm rot="1266272">
            <a:off x="457081" y="5484473"/>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1549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957"/>
        <p:cNvGrpSpPr/>
        <p:nvPr/>
      </p:nvGrpSpPr>
      <p:grpSpPr>
        <a:xfrm>
          <a:off x="0" y="0"/>
          <a:ext cx="0" cy="0"/>
          <a:chOff x="0" y="0"/>
          <a:chExt cx="0" cy="0"/>
        </a:xfrm>
      </p:grpSpPr>
      <p:sp>
        <p:nvSpPr>
          <p:cNvPr id="958" name="Google Shape;958;p16"/>
          <p:cNvSpPr txBox="1">
            <a:spLocks noGrp="1"/>
          </p:cNvSpPr>
          <p:nvPr>
            <p:ph type="title"/>
          </p:nvPr>
        </p:nvSpPr>
        <p:spPr>
          <a:xfrm>
            <a:off x="950967" y="707133"/>
            <a:ext cx="10290400" cy="3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Dosis"/>
              <a:buNone/>
              <a:defRPr/>
            </a:lvl1pPr>
            <a:lvl2pPr lvl="1" algn="ctr" rtl="0">
              <a:spcBef>
                <a:spcPts val="0"/>
              </a:spcBef>
              <a:spcAft>
                <a:spcPts val="0"/>
              </a:spcAft>
              <a:buClr>
                <a:schemeClr val="dk1"/>
              </a:buClr>
              <a:buSzPts val="2800"/>
              <a:buNone/>
              <a:defRPr sz="3733">
                <a:solidFill>
                  <a:schemeClr val="dk1"/>
                </a:solidFill>
              </a:defRPr>
            </a:lvl2pPr>
            <a:lvl3pPr lvl="2" algn="ctr" rtl="0">
              <a:spcBef>
                <a:spcPts val="0"/>
              </a:spcBef>
              <a:spcAft>
                <a:spcPts val="0"/>
              </a:spcAft>
              <a:buClr>
                <a:schemeClr val="dk1"/>
              </a:buClr>
              <a:buSzPts val="2800"/>
              <a:buNone/>
              <a:defRPr sz="3733">
                <a:solidFill>
                  <a:schemeClr val="dk1"/>
                </a:solidFill>
              </a:defRPr>
            </a:lvl3pPr>
            <a:lvl4pPr lvl="3" algn="ctr" rtl="0">
              <a:spcBef>
                <a:spcPts val="0"/>
              </a:spcBef>
              <a:spcAft>
                <a:spcPts val="0"/>
              </a:spcAft>
              <a:buClr>
                <a:schemeClr val="dk1"/>
              </a:buClr>
              <a:buSzPts val="2800"/>
              <a:buNone/>
              <a:defRPr sz="3733">
                <a:solidFill>
                  <a:schemeClr val="dk1"/>
                </a:solidFill>
              </a:defRPr>
            </a:lvl4pPr>
            <a:lvl5pPr lvl="4" algn="ctr" rtl="0">
              <a:spcBef>
                <a:spcPts val="0"/>
              </a:spcBef>
              <a:spcAft>
                <a:spcPts val="0"/>
              </a:spcAft>
              <a:buClr>
                <a:schemeClr val="dk1"/>
              </a:buClr>
              <a:buSzPts val="2800"/>
              <a:buNone/>
              <a:defRPr sz="3733">
                <a:solidFill>
                  <a:schemeClr val="dk1"/>
                </a:solidFill>
              </a:defRPr>
            </a:lvl5pPr>
            <a:lvl6pPr lvl="5" algn="ctr" rtl="0">
              <a:spcBef>
                <a:spcPts val="0"/>
              </a:spcBef>
              <a:spcAft>
                <a:spcPts val="0"/>
              </a:spcAft>
              <a:buClr>
                <a:schemeClr val="dk1"/>
              </a:buClr>
              <a:buSzPts val="2800"/>
              <a:buNone/>
              <a:defRPr sz="3733">
                <a:solidFill>
                  <a:schemeClr val="dk1"/>
                </a:solidFill>
              </a:defRPr>
            </a:lvl6pPr>
            <a:lvl7pPr lvl="6" algn="ctr" rtl="0">
              <a:spcBef>
                <a:spcPts val="0"/>
              </a:spcBef>
              <a:spcAft>
                <a:spcPts val="0"/>
              </a:spcAft>
              <a:buClr>
                <a:schemeClr val="dk1"/>
              </a:buClr>
              <a:buSzPts val="2800"/>
              <a:buNone/>
              <a:defRPr sz="3733">
                <a:solidFill>
                  <a:schemeClr val="dk1"/>
                </a:solidFill>
              </a:defRPr>
            </a:lvl7pPr>
            <a:lvl8pPr lvl="7" algn="ctr" rtl="0">
              <a:spcBef>
                <a:spcPts val="0"/>
              </a:spcBef>
              <a:spcAft>
                <a:spcPts val="0"/>
              </a:spcAft>
              <a:buClr>
                <a:schemeClr val="dk1"/>
              </a:buClr>
              <a:buSzPts val="2800"/>
              <a:buNone/>
              <a:defRPr sz="3733">
                <a:solidFill>
                  <a:schemeClr val="dk1"/>
                </a:solidFill>
              </a:defRPr>
            </a:lvl8pPr>
            <a:lvl9pPr lvl="8" algn="ctr" rtl="0">
              <a:spcBef>
                <a:spcPts val="0"/>
              </a:spcBef>
              <a:spcAft>
                <a:spcPts val="0"/>
              </a:spcAft>
              <a:buClr>
                <a:schemeClr val="dk1"/>
              </a:buClr>
              <a:buSzPts val="2800"/>
              <a:buNone/>
              <a:defRPr sz="3733">
                <a:solidFill>
                  <a:schemeClr val="dk1"/>
                </a:solidFill>
              </a:defRPr>
            </a:lvl9pPr>
          </a:lstStyle>
          <a:p>
            <a:endParaRPr/>
          </a:p>
        </p:txBody>
      </p:sp>
      <p:sp>
        <p:nvSpPr>
          <p:cNvPr id="959" name="Google Shape;959;p16"/>
          <p:cNvSpPr txBox="1">
            <a:spLocks noGrp="1"/>
          </p:cNvSpPr>
          <p:nvPr>
            <p:ph type="body" idx="1"/>
          </p:nvPr>
        </p:nvSpPr>
        <p:spPr>
          <a:xfrm>
            <a:off x="3101000" y="1905000"/>
            <a:ext cx="5990000" cy="3048000"/>
          </a:xfrm>
          <a:prstGeom prst="rect">
            <a:avLst/>
          </a:prstGeom>
        </p:spPr>
        <p:txBody>
          <a:bodyPr spcFirstLastPara="1" wrap="square" lIns="91425" tIns="91425" rIns="91425" bIns="91425" anchor="ctr" anchorCtr="0">
            <a:noAutofit/>
          </a:bodyPr>
          <a:lstStyle>
            <a:lvl1pPr marL="609585" lvl="0" indent="-423323">
              <a:spcBef>
                <a:spcPts val="1333"/>
              </a:spcBef>
              <a:spcAft>
                <a:spcPts val="0"/>
              </a:spcAft>
              <a:buClr>
                <a:srgbClr val="2A2828"/>
              </a:buClr>
              <a:buSzPts val="1400"/>
              <a:buFont typeface="Open Sans"/>
              <a:buChar char="●"/>
              <a:defRPr/>
            </a:lvl1pPr>
            <a:lvl2pPr marL="1219170" lvl="1" indent="-423323">
              <a:spcBef>
                <a:spcPts val="0"/>
              </a:spcBef>
              <a:spcAft>
                <a:spcPts val="0"/>
              </a:spcAft>
              <a:buClr>
                <a:srgbClr val="2A2828"/>
              </a:buClr>
              <a:buSzPts val="1400"/>
              <a:buFont typeface="Open Sans"/>
              <a:buChar char="○"/>
              <a:defRPr/>
            </a:lvl2pPr>
            <a:lvl3pPr marL="1828754" lvl="2" indent="-423323">
              <a:spcBef>
                <a:spcPts val="0"/>
              </a:spcBef>
              <a:spcAft>
                <a:spcPts val="0"/>
              </a:spcAft>
              <a:buClr>
                <a:srgbClr val="2A2828"/>
              </a:buClr>
              <a:buSzPts val="1400"/>
              <a:buFont typeface="Open Sans"/>
              <a:buChar char="■"/>
              <a:defRPr/>
            </a:lvl3pPr>
            <a:lvl4pPr marL="2438339" lvl="3" indent="-423323">
              <a:spcBef>
                <a:spcPts val="0"/>
              </a:spcBef>
              <a:spcAft>
                <a:spcPts val="0"/>
              </a:spcAft>
              <a:buClr>
                <a:srgbClr val="2A2828"/>
              </a:buClr>
              <a:buSzPts val="1400"/>
              <a:buFont typeface="Open Sans"/>
              <a:buChar char="●"/>
              <a:defRPr/>
            </a:lvl4pPr>
            <a:lvl5pPr marL="3047924" lvl="4" indent="-423323">
              <a:spcBef>
                <a:spcPts val="0"/>
              </a:spcBef>
              <a:spcAft>
                <a:spcPts val="0"/>
              </a:spcAft>
              <a:buClr>
                <a:srgbClr val="2A2828"/>
              </a:buClr>
              <a:buSzPts val="1400"/>
              <a:buFont typeface="Open Sans"/>
              <a:buChar char="○"/>
              <a:defRPr/>
            </a:lvl5pPr>
            <a:lvl6pPr marL="3657509" lvl="5" indent="-423323">
              <a:spcBef>
                <a:spcPts val="0"/>
              </a:spcBef>
              <a:spcAft>
                <a:spcPts val="0"/>
              </a:spcAft>
              <a:buClr>
                <a:srgbClr val="2A2828"/>
              </a:buClr>
              <a:buSzPts val="1400"/>
              <a:buFont typeface="Open Sans"/>
              <a:buChar char="■"/>
              <a:defRPr/>
            </a:lvl6pPr>
            <a:lvl7pPr marL="4267093" lvl="6" indent="-423323">
              <a:spcBef>
                <a:spcPts val="0"/>
              </a:spcBef>
              <a:spcAft>
                <a:spcPts val="0"/>
              </a:spcAft>
              <a:buClr>
                <a:srgbClr val="2A2828"/>
              </a:buClr>
              <a:buSzPts val="1400"/>
              <a:buFont typeface="Open Sans"/>
              <a:buChar char="●"/>
              <a:defRPr/>
            </a:lvl7pPr>
            <a:lvl8pPr marL="4876678" lvl="7" indent="-423323">
              <a:spcBef>
                <a:spcPts val="0"/>
              </a:spcBef>
              <a:spcAft>
                <a:spcPts val="0"/>
              </a:spcAft>
              <a:buClr>
                <a:srgbClr val="2A2828"/>
              </a:buClr>
              <a:buSzPts val="1400"/>
              <a:buFont typeface="Open Sans"/>
              <a:buChar char="○"/>
              <a:defRPr/>
            </a:lvl8pPr>
            <a:lvl9pPr marL="5486263" lvl="8" indent="-423323">
              <a:spcBef>
                <a:spcPts val="0"/>
              </a:spcBef>
              <a:spcAft>
                <a:spcPts val="0"/>
              </a:spcAft>
              <a:buClr>
                <a:srgbClr val="2A2828"/>
              </a:buClr>
              <a:buSzPts val="1400"/>
              <a:buFont typeface="Open Sans"/>
              <a:buChar char="■"/>
              <a:defRPr/>
            </a:lvl9pPr>
          </a:lstStyle>
          <a:p>
            <a:endParaRPr/>
          </a:p>
        </p:txBody>
      </p:sp>
      <p:grpSp>
        <p:nvGrpSpPr>
          <p:cNvPr id="960" name="Google Shape;960;p16"/>
          <p:cNvGrpSpPr/>
          <p:nvPr/>
        </p:nvGrpSpPr>
        <p:grpSpPr>
          <a:xfrm rot="7723506">
            <a:off x="-290413" y="5277073"/>
            <a:ext cx="1671193" cy="1748088"/>
            <a:chOff x="4385625" y="4289775"/>
            <a:chExt cx="983450" cy="1028700"/>
          </a:xfrm>
        </p:grpSpPr>
        <p:sp>
          <p:nvSpPr>
            <p:cNvPr id="961" name="Google Shape;961;p16"/>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16"/>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16"/>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6"/>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6"/>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6"/>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6"/>
          <p:cNvSpPr/>
          <p:nvPr/>
        </p:nvSpPr>
        <p:spPr>
          <a:xfrm rot="9533728" flipH="1">
            <a:off x="628948" y="5493796"/>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8" name="Google Shape;968;p16"/>
          <p:cNvGrpSpPr/>
          <p:nvPr/>
        </p:nvGrpSpPr>
        <p:grpSpPr>
          <a:xfrm rot="10800000" flipH="1">
            <a:off x="1775700" y="5967522"/>
            <a:ext cx="641733" cy="631500"/>
            <a:chOff x="1433950" y="3130850"/>
            <a:chExt cx="481300" cy="473625"/>
          </a:xfrm>
        </p:grpSpPr>
        <p:sp>
          <p:nvSpPr>
            <p:cNvPr id="969" name="Google Shape;969;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5" name="Google Shape;975;p16"/>
          <p:cNvGrpSpPr/>
          <p:nvPr/>
        </p:nvGrpSpPr>
        <p:grpSpPr>
          <a:xfrm rot="-2085203" flipH="1">
            <a:off x="10587181" y="165274"/>
            <a:ext cx="1598019" cy="1658669"/>
            <a:chOff x="238125" y="3112025"/>
            <a:chExt cx="716000" cy="743175"/>
          </a:xfrm>
        </p:grpSpPr>
        <p:sp>
          <p:nvSpPr>
            <p:cNvPr id="976" name="Google Shape;976;p16"/>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16"/>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16"/>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9" name="Google Shape;979;p16"/>
          <p:cNvGrpSpPr/>
          <p:nvPr/>
        </p:nvGrpSpPr>
        <p:grpSpPr>
          <a:xfrm rot="-2700000">
            <a:off x="438758" y="331222"/>
            <a:ext cx="641727" cy="631493"/>
            <a:chOff x="1433950" y="3130850"/>
            <a:chExt cx="481300" cy="473625"/>
          </a:xfrm>
        </p:grpSpPr>
        <p:sp>
          <p:nvSpPr>
            <p:cNvPr id="980" name="Google Shape;980;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6" name="Google Shape;986;p16"/>
          <p:cNvGrpSpPr/>
          <p:nvPr/>
        </p:nvGrpSpPr>
        <p:grpSpPr>
          <a:xfrm>
            <a:off x="438751" y="1198734"/>
            <a:ext cx="641733" cy="631500"/>
            <a:chOff x="1433950" y="3130850"/>
            <a:chExt cx="481300" cy="473625"/>
          </a:xfrm>
        </p:grpSpPr>
        <p:sp>
          <p:nvSpPr>
            <p:cNvPr id="987" name="Google Shape;987;p16"/>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16"/>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16"/>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16"/>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16"/>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16"/>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3" name="Google Shape;993;p16"/>
          <p:cNvGrpSpPr/>
          <p:nvPr/>
        </p:nvGrpSpPr>
        <p:grpSpPr>
          <a:xfrm rot="10800000">
            <a:off x="10849667" y="5438489"/>
            <a:ext cx="1190533" cy="1184967"/>
            <a:chOff x="3655725" y="3261075"/>
            <a:chExt cx="892900" cy="888725"/>
          </a:xfrm>
        </p:grpSpPr>
        <p:sp>
          <p:nvSpPr>
            <p:cNvPr id="994" name="Google Shape;994;p16"/>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16"/>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16"/>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16"/>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16"/>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16"/>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90505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4932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827"/>
        <p:cNvGrpSpPr/>
        <p:nvPr/>
      </p:nvGrpSpPr>
      <p:grpSpPr>
        <a:xfrm>
          <a:off x="0" y="0"/>
          <a:ext cx="0" cy="0"/>
          <a:chOff x="0" y="0"/>
          <a:chExt cx="0" cy="0"/>
        </a:xfrm>
      </p:grpSpPr>
      <p:sp>
        <p:nvSpPr>
          <p:cNvPr id="1828" name="Google Shape;1828;p31"/>
          <p:cNvSpPr/>
          <p:nvPr/>
        </p:nvSpPr>
        <p:spPr>
          <a:xfrm rot="-1852365">
            <a:off x="10660446" y="5679067"/>
            <a:ext cx="1598025" cy="1381868"/>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9" name="Google Shape;1829;p31"/>
          <p:cNvSpPr/>
          <p:nvPr/>
        </p:nvSpPr>
        <p:spPr>
          <a:xfrm rot="-1853654">
            <a:off x="11574678" y="6407898"/>
            <a:ext cx="395751" cy="342105"/>
          </a:xfrm>
          <a:prstGeom prst="triangle">
            <a:avLst>
              <a:gd name="adj" fmla="val 50000"/>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30" name="Google Shape;1830;p31"/>
          <p:cNvGrpSpPr/>
          <p:nvPr/>
        </p:nvGrpSpPr>
        <p:grpSpPr>
          <a:xfrm rot="-2085203" flipH="1">
            <a:off x="10587181" y="63674"/>
            <a:ext cx="1598019" cy="1658669"/>
            <a:chOff x="238125" y="3112025"/>
            <a:chExt cx="716000" cy="743175"/>
          </a:xfrm>
        </p:grpSpPr>
        <p:sp>
          <p:nvSpPr>
            <p:cNvPr id="1831" name="Google Shape;1831;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2" name="Google Shape;1832;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3" name="Google Shape;1833;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4" name="Google Shape;1834;p31"/>
          <p:cNvGrpSpPr/>
          <p:nvPr/>
        </p:nvGrpSpPr>
        <p:grpSpPr>
          <a:xfrm>
            <a:off x="235267" y="5919033"/>
            <a:ext cx="505200" cy="629667"/>
            <a:chOff x="2459875" y="3181675"/>
            <a:chExt cx="378900" cy="472250"/>
          </a:xfrm>
        </p:grpSpPr>
        <p:sp>
          <p:nvSpPr>
            <p:cNvPr id="1835" name="Google Shape;1835;p31"/>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6" name="Google Shape;1836;p31"/>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7" name="Google Shape;1837;p31"/>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8" name="Google Shape;1838;p31"/>
          <p:cNvGrpSpPr/>
          <p:nvPr/>
        </p:nvGrpSpPr>
        <p:grpSpPr>
          <a:xfrm rot="-2700000">
            <a:off x="11157558" y="3903788"/>
            <a:ext cx="641727" cy="631493"/>
            <a:chOff x="1433950" y="3130850"/>
            <a:chExt cx="481300" cy="473625"/>
          </a:xfrm>
        </p:grpSpPr>
        <p:sp>
          <p:nvSpPr>
            <p:cNvPr id="1839" name="Google Shape;1839;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0" name="Google Shape;1840;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1" name="Google Shape;1841;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2" name="Google Shape;1842;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3" name="Google Shape;1843;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4" name="Google Shape;1844;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45" name="Google Shape;1845;p31"/>
          <p:cNvGrpSpPr/>
          <p:nvPr/>
        </p:nvGrpSpPr>
        <p:grpSpPr>
          <a:xfrm rot="3076494" flipH="1">
            <a:off x="-404713" y="-285507"/>
            <a:ext cx="1671193" cy="1748088"/>
            <a:chOff x="4385625" y="4289775"/>
            <a:chExt cx="983450" cy="1028700"/>
          </a:xfrm>
        </p:grpSpPr>
        <p:sp>
          <p:nvSpPr>
            <p:cNvPr id="1846" name="Google Shape;1846;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7" name="Google Shape;1847;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8" name="Google Shape;1848;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9" name="Google Shape;1849;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0" name="Google Shape;1850;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1" name="Google Shape;1851;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52" name="Google Shape;1852;p31"/>
          <p:cNvGrpSpPr/>
          <p:nvPr/>
        </p:nvGrpSpPr>
        <p:grpSpPr>
          <a:xfrm rot="-5400000">
            <a:off x="4744467" y="-2974866"/>
            <a:ext cx="3052333" cy="4079767"/>
            <a:chOff x="2215325" y="2417050"/>
            <a:chExt cx="2289250" cy="3059825"/>
          </a:xfrm>
        </p:grpSpPr>
        <p:sp>
          <p:nvSpPr>
            <p:cNvPr id="1853" name="Google Shape;1853;p31"/>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4" name="Google Shape;1854;p31"/>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5" name="Google Shape;1855;p31"/>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6" name="Google Shape;1856;p31"/>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7" name="Google Shape;1857;p31"/>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8" name="Google Shape;1858;p31"/>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9" name="Google Shape;1859;p31"/>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0" name="Google Shape;1860;p31"/>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1" name="Google Shape;1861;p31"/>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2" name="Google Shape;1862;p31"/>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3" name="Google Shape;1863;p31"/>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4" name="Google Shape;1864;p31"/>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5" name="Google Shape;1865;p31"/>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6" name="Google Shape;1866;p31"/>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7" name="Google Shape;1867;p31"/>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8" name="Google Shape;1868;p31"/>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9" name="Google Shape;1869;p31"/>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0" name="Google Shape;1870;p31"/>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1" name="Google Shape;1871;p31"/>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2" name="Google Shape;1872;p31"/>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3" name="Google Shape;1873;p31"/>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4" name="Google Shape;1874;p31"/>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5" name="Google Shape;1875;p31"/>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6" name="Google Shape;1876;p31"/>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7" name="Google Shape;1877;p31"/>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8" name="Google Shape;1878;p31"/>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9" name="Google Shape;1879;p31"/>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0" name="Google Shape;1880;p31"/>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1" name="Google Shape;1881;p31"/>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2" name="Google Shape;1882;p31"/>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3" name="Google Shape;1883;p31"/>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4" name="Google Shape;1884;p31"/>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5" name="Google Shape;1885;p31"/>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86" name="Google Shape;1886;p31"/>
          <p:cNvGrpSpPr/>
          <p:nvPr/>
        </p:nvGrpSpPr>
        <p:grpSpPr>
          <a:xfrm>
            <a:off x="1864600" y="140634"/>
            <a:ext cx="641733" cy="631500"/>
            <a:chOff x="1433950" y="3130850"/>
            <a:chExt cx="481300" cy="473625"/>
          </a:xfrm>
        </p:grpSpPr>
        <p:sp>
          <p:nvSpPr>
            <p:cNvPr id="1887" name="Google Shape;1887;p31"/>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8" name="Google Shape;1888;p31"/>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9" name="Google Shape;1889;p31"/>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0" name="Google Shape;1890;p31"/>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1" name="Google Shape;1891;p31"/>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2" name="Google Shape;1892;p31"/>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3" name="Google Shape;1893;p31"/>
          <p:cNvGrpSpPr/>
          <p:nvPr/>
        </p:nvGrpSpPr>
        <p:grpSpPr>
          <a:xfrm>
            <a:off x="174904" y="4545622"/>
            <a:ext cx="1598016" cy="1658668"/>
            <a:chOff x="238125" y="3112025"/>
            <a:chExt cx="716000" cy="743175"/>
          </a:xfrm>
        </p:grpSpPr>
        <p:sp>
          <p:nvSpPr>
            <p:cNvPr id="1894" name="Google Shape;1894;p31"/>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5" name="Google Shape;1895;p31"/>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6" name="Google Shape;1896;p31"/>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97" name="Google Shape;1897;p31"/>
          <p:cNvGrpSpPr/>
          <p:nvPr/>
        </p:nvGrpSpPr>
        <p:grpSpPr>
          <a:xfrm rot="3076494" flipH="1">
            <a:off x="10630421" y="5315193"/>
            <a:ext cx="1671193" cy="1748088"/>
            <a:chOff x="4385625" y="4289775"/>
            <a:chExt cx="983450" cy="1028700"/>
          </a:xfrm>
        </p:grpSpPr>
        <p:sp>
          <p:nvSpPr>
            <p:cNvPr id="1898" name="Google Shape;1898;p31"/>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9" name="Google Shape;1899;p31"/>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0" name="Google Shape;1900;p31"/>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1" name="Google Shape;1901;p31"/>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2" name="Google Shape;1902;p31"/>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3" name="Google Shape;1903;p31"/>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113385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190199578"/>
      </p:ext>
    </p:extLst>
  </p:cSld>
  <p:clrMap bg1="lt1" tx1="dk1" bg2="dk2" tx2="lt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vgarousi.com/"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a:ea typeface="Nunito Sans"/>
                <a:cs typeface="Nunito Sans"/>
              </a:rPr>
              <a:t>Software Engineering I</a:t>
            </a:r>
            <a:br>
              <a:rPr lang="en-US" dirty="0">
                <a:ea typeface="Nunito Sans"/>
                <a:cs typeface="Nunito Sans"/>
              </a:rPr>
            </a:br>
            <a:r>
              <a:rPr lang="en-US" sz="3733" dirty="0">
                <a:ea typeface="Nunito Sans"/>
                <a:cs typeface="Nunito Sans"/>
              </a:rPr>
              <a:t>Introduction</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945164"/>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a:solidFill>
                  <a:schemeClr val="bg1">
                    <a:lumMod val="95000"/>
                  </a:schemeClr>
                </a:solidFill>
                <a:hlinkClick r:id="rId3"/>
              </a:rPr>
              <a:t>mahmoudzadeh@iut.ac.ir</a:t>
            </a:r>
            <a:endParaRPr lang="en-GB" dirty="0">
              <a:solidFill>
                <a:schemeClr val="bg1">
                  <a:lumMod val="95000"/>
                </a:schemeClr>
              </a:solidFill>
            </a:endParaRPr>
          </a:p>
          <a:p>
            <a:pPr marL="457189" indent="-457189">
              <a:spcBef>
                <a:spcPct val="20000"/>
              </a:spcBef>
              <a:defRPr/>
            </a:pPr>
            <a:r>
              <a:rPr lang="en-US" dirty="0">
                <a:solidFill>
                  <a:schemeClr val="bg1">
                    <a:lumMod val="95000"/>
                  </a:schemeClr>
                </a:solidFill>
              </a:rPr>
              <a:t>1403-1, 2024</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Engineering is NOT Programming!</a:t>
            </a:r>
            <a:endParaRPr lang="en-US" dirty="0"/>
          </a:p>
        </p:txBody>
      </p:sp>
      <p:sp>
        <p:nvSpPr>
          <p:cNvPr id="3" name="Text Placeholder 2"/>
          <p:cNvSpPr>
            <a:spLocks noGrp="1"/>
          </p:cNvSpPr>
          <p:nvPr>
            <p:ph type="body" idx="1"/>
          </p:nvPr>
        </p:nvSpPr>
        <p:spPr/>
        <p:txBody>
          <a:bodyPr/>
          <a:lstStyle/>
          <a:p>
            <a:endParaRPr lang="en-US"/>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778" y="1338944"/>
            <a:ext cx="6924675" cy="5198933"/>
          </a:xfrm>
          <a:prstGeom prst="rect">
            <a:avLst/>
          </a:prstGeom>
        </p:spPr>
      </p:pic>
      <p:sp>
        <p:nvSpPr>
          <p:cNvPr id="6"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33542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Software Development </a:t>
            </a:r>
          </a:p>
        </p:txBody>
      </p:sp>
      <p:sp>
        <p:nvSpPr>
          <p:cNvPr id="4" name="Content Placeholder 2"/>
          <p:cNvSpPr txBox="1">
            <a:spLocks/>
          </p:cNvSpPr>
          <p:nvPr/>
        </p:nvSpPr>
        <p:spPr>
          <a:xfrm>
            <a:off x="1714467" y="1641565"/>
            <a:ext cx="8763000" cy="421930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endParaRPr lang="tr-TR" sz="2400" kern="0" dirty="0">
              <a:solidFill>
                <a:srgbClr val="558ED5"/>
              </a:solidFill>
              <a:latin typeface="Times New Roman" panose="02020603050405020304" pitchFamily="18" charset="0"/>
              <a:cs typeface="Times New Roman" panose="02020603050405020304" pitchFamily="18" charset="0"/>
            </a:endParaRPr>
          </a:p>
          <a:p>
            <a:pPr algn="just"/>
            <a:r>
              <a:rPr lang="en-US" sz="2400" kern="0" dirty="0">
                <a:solidFill>
                  <a:srgbClr val="558ED5"/>
                </a:solidFill>
                <a:latin typeface="Times New Roman" panose="02020603050405020304" pitchFamily="18" charset="0"/>
                <a:cs typeface="Times New Roman" panose="02020603050405020304" pitchFamily="18" charset="0"/>
              </a:rPr>
              <a:t>Professional software</a:t>
            </a:r>
            <a:r>
              <a:rPr lang="en-US" sz="2400" kern="0" dirty="0">
                <a:latin typeface="Times New Roman" panose="02020603050405020304" pitchFamily="18" charset="0"/>
                <a:cs typeface="Times New Roman" panose="02020603050405020304" pitchFamily="18" charset="0"/>
              </a:rPr>
              <a:t>, intended for use by someone apart from its developer, is usually </a:t>
            </a:r>
            <a:r>
              <a:rPr lang="en-US" sz="2400" kern="0" dirty="0">
                <a:solidFill>
                  <a:srgbClr val="00FF99"/>
                </a:solidFill>
                <a:latin typeface="Times New Roman" panose="02020603050405020304" pitchFamily="18" charset="0"/>
                <a:cs typeface="Times New Roman" panose="02020603050405020304" pitchFamily="18" charset="0"/>
              </a:rPr>
              <a:t>developed by teams rather than individuals</a:t>
            </a:r>
            <a:r>
              <a:rPr lang="en-US" sz="2400" kern="0" dirty="0">
                <a:latin typeface="Times New Roman" panose="02020603050405020304" pitchFamily="18" charset="0"/>
                <a:cs typeface="Times New Roman" panose="02020603050405020304" pitchFamily="18" charset="0"/>
              </a:rPr>
              <a:t>. </a:t>
            </a:r>
            <a:r>
              <a:rPr lang="en-US" sz="2400" u="sng" kern="0" dirty="0">
                <a:latin typeface="Times New Roman" panose="02020603050405020304" pitchFamily="18" charset="0"/>
                <a:cs typeface="Times New Roman" panose="02020603050405020304" pitchFamily="18" charset="0"/>
              </a:rPr>
              <a:t>It is maintained and changed throughout its life</a:t>
            </a:r>
            <a:r>
              <a:rPr lang="en-US" sz="2400" kern="0" dirty="0">
                <a:latin typeface="Times New Roman" panose="02020603050405020304" pitchFamily="18" charset="0"/>
                <a:cs typeface="Times New Roman" panose="02020603050405020304" pitchFamily="18" charset="0"/>
              </a:rPr>
              <a:t>. </a:t>
            </a:r>
          </a:p>
          <a:p>
            <a:pPr marL="0" indent="0">
              <a:buFont typeface="Lato"/>
              <a:buNone/>
            </a:pPr>
            <a:endParaRPr lang="en-US" sz="2400" kern="0" dirty="0">
              <a:latin typeface="Times New Roman" panose="02020603050405020304" pitchFamily="18" charset="0"/>
              <a:cs typeface="Times New Roman" panose="02020603050405020304" pitchFamily="18" charset="0"/>
            </a:endParaRPr>
          </a:p>
          <a:p>
            <a:pPr algn="just"/>
            <a:r>
              <a:rPr lang="en-US" sz="2400" kern="0" dirty="0">
                <a:solidFill>
                  <a:srgbClr val="558ED5"/>
                </a:solidFill>
                <a:latin typeface="Times New Roman" panose="02020603050405020304" pitchFamily="18" charset="0"/>
                <a:cs typeface="Times New Roman" panose="02020603050405020304" pitchFamily="18" charset="0"/>
              </a:rPr>
              <a:t>Software engineering </a:t>
            </a:r>
            <a:r>
              <a:rPr lang="en-US" sz="2400" kern="0" dirty="0">
                <a:latin typeface="Times New Roman" panose="02020603050405020304" pitchFamily="18" charset="0"/>
                <a:cs typeface="Times New Roman" panose="02020603050405020304" pitchFamily="18" charset="0"/>
              </a:rPr>
              <a:t>is intended to </a:t>
            </a:r>
            <a:r>
              <a:rPr lang="en-US" sz="2400" kern="0" dirty="0">
                <a:solidFill>
                  <a:srgbClr val="00FF99"/>
                </a:solidFill>
                <a:latin typeface="Times New Roman" panose="02020603050405020304" pitchFamily="18" charset="0"/>
                <a:cs typeface="Times New Roman" panose="02020603050405020304" pitchFamily="18" charset="0"/>
              </a:rPr>
              <a:t>support professional software development</a:t>
            </a:r>
            <a:r>
              <a:rPr lang="en-US" sz="2400" kern="0" dirty="0">
                <a:latin typeface="Times New Roman" panose="02020603050405020304" pitchFamily="18" charset="0"/>
                <a:cs typeface="Times New Roman" panose="02020603050405020304" pitchFamily="18" charset="0"/>
              </a:rPr>
              <a:t>, rather than individual programming. </a:t>
            </a:r>
            <a:r>
              <a:rPr lang="en-US" sz="2400" u="sng" kern="0" dirty="0">
                <a:latin typeface="Times New Roman" panose="02020603050405020304" pitchFamily="18" charset="0"/>
                <a:cs typeface="Times New Roman" panose="02020603050405020304" pitchFamily="18" charset="0"/>
              </a:rPr>
              <a:t>It includes techniques that support program specification, design, and evolution</a:t>
            </a:r>
            <a:r>
              <a:rPr lang="en-US" sz="2400" kern="0" dirty="0">
                <a:latin typeface="Times New Roman" panose="02020603050405020304" pitchFamily="18" charset="0"/>
                <a:cs typeface="Times New Roman" panose="02020603050405020304" pitchFamily="18" charset="0"/>
              </a:rPr>
              <a:t>.</a:t>
            </a:r>
            <a:r>
              <a:rPr lang="en-US" sz="2000" kern="0" dirty="0">
                <a:latin typeface="Times New Roman" panose="02020603050405020304" pitchFamily="18" charset="0"/>
                <a:cs typeface="Times New Roman" panose="02020603050405020304" pitchFamily="18" charset="0"/>
              </a:rPr>
              <a:t> </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679755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Software Development(</a:t>
            </a:r>
            <a:r>
              <a:rPr lang="en-US" dirty="0" err="1"/>
              <a:t>Cnt’d</a:t>
            </a:r>
            <a:r>
              <a:rPr lang="en-US" dirty="0"/>
              <a:t>) </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6" name="Content Placeholder 2"/>
          <p:cNvSpPr txBox="1">
            <a:spLocks/>
          </p:cNvSpPr>
          <p:nvPr/>
        </p:nvSpPr>
        <p:spPr>
          <a:xfrm>
            <a:off x="876515" y="1731367"/>
            <a:ext cx="10364452" cy="396403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3100" kern="0" dirty="0">
                <a:latin typeface="Times New Roman" panose="02020603050405020304" pitchFamily="18" charset="0"/>
                <a:cs typeface="Times New Roman" panose="02020603050405020304" pitchFamily="18" charset="0"/>
              </a:rPr>
              <a:t>Many people think that software is simply another word for computer programs. However, </a:t>
            </a:r>
            <a:r>
              <a:rPr lang="en-US" sz="3100" kern="0" dirty="0">
                <a:solidFill>
                  <a:srgbClr val="558ED5"/>
                </a:solidFill>
                <a:latin typeface="Times New Roman" panose="02020603050405020304" pitchFamily="18" charset="0"/>
                <a:cs typeface="Times New Roman" panose="02020603050405020304" pitchFamily="18" charset="0"/>
              </a:rPr>
              <a:t>software</a:t>
            </a:r>
            <a:r>
              <a:rPr lang="en-US" sz="3100" kern="0" dirty="0">
                <a:latin typeface="Times New Roman" panose="02020603050405020304" pitchFamily="18" charset="0"/>
                <a:cs typeface="Times New Roman" panose="02020603050405020304" pitchFamily="18" charset="0"/>
              </a:rPr>
              <a:t> is </a:t>
            </a:r>
            <a:r>
              <a:rPr lang="en-US" sz="3100" u="sng" kern="0" dirty="0">
                <a:latin typeface="Times New Roman" panose="02020603050405020304" pitchFamily="18" charset="0"/>
                <a:cs typeface="Times New Roman" panose="02020603050405020304" pitchFamily="18" charset="0"/>
              </a:rPr>
              <a:t>not just the programs themselves</a:t>
            </a:r>
            <a:r>
              <a:rPr lang="en-US" sz="3100" kern="0" dirty="0">
                <a:latin typeface="Times New Roman" panose="02020603050405020304" pitchFamily="18" charset="0"/>
                <a:cs typeface="Times New Roman" panose="02020603050405020304" pitchFamily="18" charset="0"/>
              </a:rPr>
              <a:t> but also </a:t>
            </a:r>
            <a:r>
              <a:rPr lang="en-US" sz="3100" kern="0" dirty="0">
                <a:solidFill>
                  <a:srgbClr val="00FF99"/>
                </a:solidFill>
                <a:latin typeface="Times New Roman" panose="02020603050405020304" pitchFamily="18" charset="0"/>
                <a:cs typeface="Times New Roman" panose="02020603050405020304" pitchFamily="18" charset="0"/>
              </a:rPr>
              <a:t>all associated documentation and configuration data</a:t>
            </a:r>
            <a:r>
              <a:rPr lang="en-US" sz="3100" kern="0" dirty="0">
                <a:solidFill>
                  <a:schemeClr val="accent2"/>
                </a:solidFill>
                <a:latin typeface="Times New Roman" panose="02020603050405020304" pitchFamily="18" charset="0"/>
                <a:cs typeface="Times New Roman" panose="02020603050405020304" pitchFamily="18" charset="0"/>
              </a:rPr>
              <a:t> </a:t>
            </a:r>
            <a:r>
              <a:rPr lang="en-US" sz="3100" kern="0" dirty="0">
                <a:latin typeface="Times New Roman" panose="02020603050405020304" pitchFamily="18" charset="0"/>
                <a:cs typeface="Times New Roman" panose="02020603050405020304" pitchFamily="18" charset="0"/>
              </a:rPr>
              <a:t>that is required to make these programs operate correctly. </a:t>
            </a:r>
          </a:p>
          <a:p>
            <a:pPr lvl="1" algn="just"/>
            <a:r>
              <a:rPr lang="en-US" sz="2600" kern="0" dirty="0">
                <a:latin typeface="Times New Roman" panose="02020603050405020304" pitchFamily="18" charset="0"/>
                <a:cs typeface="Times New Roman" panose="02020603050405020304" pitchFamily="18" charset="0"/>
              </a:rPr>
              <a:t>A professionally developed software system usually consists of system documentation, which describes the structure of the system; user documentation, which explains how to use the system. </a:t>
            </a:r>
          </a:p>
          <a:p>
            <a:endParaRPr lang="en-US" sz="2400" kern="0" dirty="0">
              <a:latin typeface="Times New Roman" panose="02020603050405020304" pitchFamily="18" charset="0"/>
              <a:cs typeface="Times New Roman" panose="02020603050405020304" pitchFamily="18" charset="0"/>
            </a:endParaRPr>
          </a:p>
          <a:p>
            <a:pPr algn="just"/>
            <a:r>
              <a:rPr lang="en-US" sz="3100" kern="0" dirty="0">
                <a:solidFill>
                  <a:srgbClr val="009999"/>
                </a:solidFill>
                <a:latin typeface="Times New Roman" panose="02020603050405020304" pitchFamily="18" charset="0"/>
                <a:cs typeface="Times New Roman" panose="02020603050405020304" pitchFamily="18" charset="0"/>
              </a:rPr>
              <a:t>This is one of the important differences between professional and amateur software development.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1571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Products</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7" name="Content Placeholder 2"/>
          <p:cNvSpPr txBox="1">
            <a:spLocks/>
          </p:cNvSpPr>
          <p:nvPr/>
        </p:nvSpPr>
        <p:spPr>
          <a:xfrm>
            <a:off x="687977" y="2129246"/>
            <a:ext cx="10998926" cy="34529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r>
              <a:rPr lang="en-US" sz="2800" kern="0" dirty="0">
                <a:latin typeface="Times New Roman" panose="02020603050405020304" pitchFamily="18" charset="0"/>
                <a:cs typeface="Times New Roman" panose="02020603050405020304" pitchFamily="18" charset="0"/>
              </a:rPr>
              <a:t>Software engineers are concerned with developing </a:t>
            </a:r>
            <a:r>
              <a:rPr lang="en-US" sz="2800" kern="0" dirty="0">
                <a:solidFill>
                  <a:srgbClr val="558ED5"/>
                </a:solidFill>
                <a:latin typeface="Times New Roman" panose="02020603050405020304" pitchFamily="18" charset="0"/>
                <a:cs typeface="Times New Roman" panose="02020603050405020304" pitchFamily="18" charset="0"/>
              </a:rPr>
              <a:t>software products</a:t>
            </a:r>
            <a:r>
              <a:rPr lang="en-US" sz="2800" kern="0" dirty="0">
                <a:latin typeface="Times New Roman" panose="02020603050405020304" pitchFamily="18" charset="0"/>
                <a:cs typeface="Times New Roman" panose="02020603050405020304" pitchFamily="18" charset="0"/>
              </a:rPr>
              <a:t>. </a:t>
            </a:r>
          </a:p>
          <a:p>
            <a:r>
              <a:rPr lang="en-US" sz="2800" u="sng" kern="0" dirty="0">
                <a:latin typeface="Times New Roman" panose="02020603050405020304" pitchFamily="18" charset="0"/>
                <a:cs typeface="Times New Roman" panose="02020603050405020304" pitchFamily="18" charset="0"/>
              </a:rPr>
              <a:t>Kinds</a:t>
            </a:r>
            <a:r>
              <a:rPr lang="en-US" sz="2800" kern="0" dirty="0">
                <a:latin typeface="Times New Roman" panose="02020603050405020304" pitchFamily="18" charset="0"/>
                <a:cs typeface="Times New Roman" panose="02020603050405020304" pitchFamily="18" charset="0"/>
              </a:rPr>
              <a:t> of software products </a:t>
            </a:r>
          </a:p>
          <a:p>
            <a:pPr lvl="1"/>
            <a:r>
              <a:rPr lang="en-US" sz="2000" i="1" kern="0" dirty="0">
                <a:solidFill>
                  <a:srgbClr val="009999"/>
                </a:solidFill>
                <a:latin typeface="Times New Roman" panose="02020603050405020304" pitchFamily="18" charset="0"/>
                <a:cs typeface="Times New Roman" panose="02020603050405020304" pitchFamily="18" charset="0"/>
              </a:rPr>
              <a:t>Generic</a:t>
            </a:r>
            <a:r>
              <a:rPr lang="en-US" sz="2000" i="1" kern="0" dirty="0">
                <a:latin typeface="Times New Roman" panose="02020603050405020304" pitchFamily="18" charset="0"/>
                <a:cs typeface="Times New Roman" panose="02020603050405020304" pitchFamily="18" charset="0"/>
              </a:rPr>
              <a:t> products: The specification of what the software should do is owned by the software developer and decisions on software change are made by the developer.</a:t>
            </a:r>
          </a:p>
          <a:p>
            <a:pPr lvl="1"/>
            <a:r>
              <a:rPr lang="en-US" sz="2000" i="1" kern="0" dirty="0">
                <a:solidFill>
                  <a:srgbClr val="009999"/>
                </a:solidFill>
                <a:latin typeface="Times New Roman" panose="02020603050405020304" pitchFamily="18" charset="0"/>
                <a:cs typeface="Times New Roman" panose="02020603050405020304" pitchFamily="18" charset="0"/>
              </a:rPr>
              <a:t>Customized</a:t>
            </a:r>
            <a:r>
              <a:rPr lang="en-US" sz="2000" i="1" kern="0" dirty="0">
                <a:latin typeface="Times New Roman" panose="02020603050405020304" pitchFamily="18" charset="0"/>
                <a:cs typeface="Times New Roman" panose="02020603050405020304" pitchFamily="18" charset="0"/>
              </a:rPr>
              <a:t> products: The specification of what the software should do is owned by the customer for the software and they make decisions on software changes that are required.</a:t>
            </a:r>
          </a:p>
          <a:p>
            <a:pPr marL="584200" lvl="1" indent="0">
              <a:buNone/>
            </a:pPr>
            <a:endParaRPr lang="en-US" sz="2000" i="1" kern="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27843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en-US" dirty="0"/>
              <a:t>Engineering(I)</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6" name="Content Placeholder 2"/>
          <p:cNvSpPr txBox="1">
            <a:spLocks/>
          </p:cNvSpPr>
          <p:nvPr/>
        </p:nvSpPr>
        <p:spPr>
          <a:xfrm>
            <a:off x="400593" y="1772195"/>
            <a:ext cx="11678195" cy="41235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600" kern="0" dirty="0">
                <a:solidFill>
                  <a:schemeClr val="tx2">
                    <a:lumMod val="60000"/>
                    <a:lumOff val="40000"/>
                  </a:schemeClr>
                </a:solidFill>
                <a:latin typeface="Times New Roman" panose="02020603050405020304" pitchFamily="18" charset="0"/>
                <a:cs typeface="Times New Roman" panose="02020603050405020304" pitchFamily="18" charset="0"/>
              </a:rPr>
              <a:t>Software engineering </a:t>
            </a:r>
            <a:r>
              <a:rPr lang="en-US" sz="2600" kern="0" dirty="0">
                <a:latin typeface="Times New Roman" panose="02020603050405020304" pitchFamily="18" charset="0"/>
                <a:cs typeface="Times New Roman" panose="02020603050405020304" pitchFamily="18" charset="0"/>
              </a:rPr>
              <a:t>is an </a:t>
            </a:r>
            <a:r>
              <a:rPr lang="en-US" sz="2600" u="sng" kern="0" dirty="0">
                <a:latin typeface="Times New Roman" panose="02020603050405020304" pitchFamily="18" charset="0"/>
                <a:cs typeface="Times New Roman" panose="02020603050405020304" pitchFamily="18" charset="0"/>
              </a:rPr>
              <a:t>engineering discipline </a:t>
            </a:r>
            <a:r>
              <a:rPr lang="en-US" sz="2600" kern="0" dirty="0">
                <a:latin typeface="Times New Roman" panose="02020603050405020304" pitchFamily="18" charset="0"/>
                <a:cs typeface="Times New Roman" panose="02020603050405020304" pitchFamily="18" charset="0"/>
              </a:rPr>
              <a:t>that is concerned with </a:t>
            </a:r>
            <a:r>
              <a:rPr lang="en-US" sz="2600" u="sng" kern="0" dirty="0">
                <a:latin typeface="Times New Roman" panose="02020603050405020304" pitchFamily="18" charset="0"/>
                <a:cs typeface="Times New Roman" panose="02020603050405020304" pitchFamily="18" charset="0"/>
              </a:rPr>
              <a:t>all aspects of software production</a:t>
            </a:r>
            <a:r>
              <a:rPr lang="fa-IR" sz="2600" u="sng" kern="0" dirty="0">
                <a:latin typeface="Times New Roman" panose="02020603050405020304" pitchFamily="18" charset="0"/>
                <a:cs typeface="Times New Roman" panose="02020603050405020304" pitchFamily="18" charset="0"/>
              </a:rPr>
              <a:t> </a:t>
            </a:r>
            <a:r>
              <a:rPr lang="en-US" sz="2600" kern="0" dirty="0">
                <a:latin typeface="Times New Roman" panose="02020603050405020304" pitchFamily="18" charset="0"/>
                <a:cs typeface="Times New Roman" panose="02020603050405020304" pitchFamily="18" charset="0"/>
              </a:rPr>
              <a:t>from the early stages of system specification through to maintaining the system after it has gone into use. </a:t>
            </a:r>
          </a:p>
          <a:p>
            <a:pPr lvl="1" algn="just"/>
            <a:r>
              <a:rPr lang="en-US" sz="2000" i="1" kern="0" dirty="0">
                <a:solidFill>
                  <a:srgbClr val="00FF99"/>
                </a:solidFill>
                <a:latin typeface="Times New Roman" panose="02020603050405020304" pitchFamily="18" charset="0"/>
                <a:cs typeface="Times New Roman" panose="02020603050405020304" pitchFamily="18" charset="0"/>
              </a:rPr>
              <a:t>Engineering discipline </a:t>
            </a:r>
            <a:r>
              <a:rPr lang="en-US" sz="2000" i="1" kern="0" dirty="0">
                <a:latin typeface="Times New Roman" panose="02020603050405020304" pitchFamily="18" charset="0"/>
                <a:cs typeface="Times New Roman" panose="02020603050405020304" pitchFamily="18" charset="0"/>
              </a:rPr>
              <a:t>- engineers make things work. They apply theories, methods, and tools where these are appropriate. However, they use them selectively and always try to discover solutions to problems even when there are no applicable theories and methods. Engineers also recognize that they must work to organizational and financial constraints so they look for solutions within these constraints. </a:t>
            </a:r>
          </a:p>
          <a:p>
            <a:pPr lvl="1" algn="just"/>
            <a:r>
              <a:rPr lang="en-US" sz="2000" i="1" kern="0" dirty="0">
                <a:solidFill>
                  <a:srgbClr val="00FF99"/>
                </a:solidFill>
                <a:latin typeface="Times New Roman" panose="02020603050405020304" pitchFamily="18" charset="0"/>
                <a:cs typeface="Times New Roman" panose="02020603050405020304" pitchFamily="18" charset="0"/>
              </a:rPr>
              <a:t>All aspects of software production</a:t>
            </a:r>
            <a:r>
              <a:rPr lang="en-US" sz="2000" i="1" kern="0" dirty="0">
                <a:solidFill>
                  <a:schemeClr val="accent2"/>
                </a:solidFill>
                <a:latin typeface="Times New Roman" panose="02020603050405020304" pitchFamily="18" charset="0"/>
                <a:cs typeface="Times New Roman" panose="02020603050405020304" pitchFamily="18" charset="0"/>
              </a:rPr>
              <a:t> </a:t>
            </a:r>
            <a:r>
              <a:rPr lang="en-US" sz="2000" i="1" kern="0" dirty="0">
                <a:latin typeface="Times New Roman" panose="02020603050405020304" pitchFamily="18" charset="0"/>
                <a:cs typeface="Times New Roman" panose="02020603050405020304" pitchFamily="18" charset="0"/>
              </a:rPr>
              <a:t>- software engineering is not just concerned with the technical processes of software development. It also includes activities such as software project management and the development of tools, methods, and theories to support software production.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804001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en-US" dirty="0"/>
              <a:t>Engineering(II)</a:t>
            </a:r>
          </a:p>
        </p:txBody>
      </p:sp>
      <p:sp>
        <p:nvSpPr>
          <p:cNvPr id="8" name="Content Placeholder 2"/>
          <p:cNvSpPr txBox="1">
            <a:spLocks/>
          </p:cNvSpPr>
          <p:nvPr/>
        </p:nvSpPr>
        <p:spPr>
          <a:xfrm>
            <a:off x="3448281" y="2192921"/>
            <a:ext cx="6131460" cy="342410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buClr>
                <a:schemeClr val="bg1">
                  <a:lumMod val="95000"/>
                </a:schemeClr>
              </a:buClr>
              <a:buFont typeface="Arial" panose="020B0604020202020204" pitchFamily="34" charset="0"/>
              <a:buChar char="•"/>
            </a:pPr>
            <a:r>
              <a:rPr lang="en-US" sz="2400" kern="0" dirty="0">
                <a:solidFill>
                  <a:schemeClr val="bg1">
                    <a:lumMod val="95000"/>
                  </a:schemeClr>
                </a:solidFill>
              </a:rPr>
              <a:t>Doing the </a:t>
            </a:r>
            <a:r>
              <a:rPr lang="en-US" sz="2400" u="sng" kern="0" dirty="0">
                <a:solidFill>
                  <a:schemeClr val="bg1">
                    <a:lumMod val="95000"/>
                  </a:schemeClr>
                </a:solidFill>
              </a:rPr>
              <a:t>right thing</a:t>
            </a:r>
          </a:p>
          <a:p>
            <a:pPr marL="800100" lvl="2" indent="-342900">
              <a:buClr>
                <a:schemeClr val="bg1"/>
              </a:buClr>
              <a:buFont typeface="Wingdings" panose="05000000000000000000" pitchFamily="2" charset="2"/>
              <a:buChar char="v"/>
            </a:pPr>
            <a:r>
              <a:rPr lang="en-US" sz="2200" kern="0" dirty="0">
                <a:solidFill>
                  <a:schemeClr val="bg1">
                    <a:lumMod val="95000"/>
                  </a:schemeClr>
                </a:solidFill>
              </a:rPr>
              <a:t> Software that users want and need</a:t>
            </a:r>
          </a:p>
          <a:p>
            <a:pPr marL="800100" lvl="2" indent="-342900">
              <a:buClr>
                <a:schemeClr val="bg1"/>
              </a:buClr>
              <a:buFont typeface="Wingdings" panose="05000000000000000000" pitchFamily="2" charset="2"/>
              <a:buChar char="v"/>
            </a:pPr>
            <a:r>
              <a:rPr lang="en-US" sz="2200" kern="0" dirty="0">
                <a:solidFill>
                  <a:schemeClr val="bg1">
                    <a:lumMod val="95000"/>
                  </a:schemeClr>
                </a:solidFill>
              </a:rPr>
              <a:t>Software that benefits society</a:t>
            </a:r>
          </a:p>
          <a:p>
            <a:pPr marL="342900" indent="-342900">
              <a:buClr>
                <a:schemeClr val="bg1"/>
              </a:buClr>
              <a:buFont typeface="Arial" panose="020B0604020202020204" pitchFamily="34" charset="0"/>
              <a:buChar char="•"/>
            </a:pPr>
            <a:r>
              <a:rPr lang="en-US" sz="2400" kern="0" dirty="0">
                <a:solidFill>
                  <a:schemeClr val="bg1">
                    <a:lumMod val="95000"/>
                  </a:schemeClr>
                </a:solidFill>
              </a:rPr>
              <a:t>Doing the </a:t>
            </a:r>
            <a:r>
              <a:rPr lang="en-US" sz="2400" u="sng" kern="0" dirty="0">
                <a:solidFill>
                  <a:schemeClr val="bg1">
                    <a:lumMod val="95000"/>
                  </a:schemeClr>
                </a:solidFill>
              </a:rPr>
              <a:t>thing right</a:t>
            </a:r>
          </a:p>
          <a:p>
            <a:pPr marL="800100" lvl="1" indent="-342900">
              <a:buClr>
                <a:schemeClr val="bg1"/>
              </a:buClr>
              <a:buFont typeface="Wingdings" panose="05000000000000000000" pitchFamily="2" charset="2"/>
              <a:buChar char="v"/>
            </a:pPr>
            <a:r>
              <a:rPr lang="en-US" sz="2200" kern="0" dirty="0">
                <a:solidFill>
                  <a:schemeClr val="bg1">
                    <a:lumMod val="95000"/>
                  </a:schemeClr>
                </a:solidFill>
              </a:rPr>
              <a:t>Following a good software process</a:t>
            </a:r>
          </a:p>
          <a:p>
            <a:pPr marL="800100" lvl="1" indent="-342900">
              <a:buClr>
                <a:schemeClr val="bg1"/>
              </a:buClr>
              <a:buFont typeface="Wingdings" panose="05000000000000000000" pitchFamily="2" charset="2"/>
              <a:buChar char="v"/>
            </a:pPr>
            <a:r>
              <a:rPr lang="en-US" sz="2200" kern="0" dirty="0">
                <a:solidFill>
                  <a:schemeClr val="bg1">
                    <a:lumMod val="95000"/>
                  </a:schemeClr>
                </a:solidFill>
              </a:rPr>
              <a:t>Developing your programming skills</a:t>
            </a:r>
          </a:p>
          <a:p>
            <a:endParaRPr lang="en-US" kern="0" dirty="0">
              <a:solidFill>
                <a:schemeClr val="bg1">
                  <a:lumMod val="95000"/>
                </a:schemeClr>
              </a:solidFill>
            </a:endParaRPr>
          </a:p>
          <a:p>
            <a:endParaRPr lang="en-US" kern="0" dirty="0">
              <a:solidFill>
                <a:schemeClr val="bg1">
                  <a:lumMod val="9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7503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a:t>
            </a:r>
            <a:r>
              <a:rPr lang="en-US" dirty="0"/>
              <a:t>Engineering(III)</a:t>
            </a:r>
          </a:p>
        </p:txBody>
      </p:sp>
      <p:sp>
        <p:nvSpPr>
          <p:cNvPr id="6" name="Content Placeholder 2"/>
          <p:cNvSpPr txBox="1">
            <a:spLocks/>
          </p:cNvSpPr>
          <p:nvPr/>
        </p:nvSpPr>
        <p:spPr>
          <a:xfrm>
            <a:off x="913774" y="2367093"/>
            <a:ext cx="10363826" cy="169110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200" i="1" kern="0" dirty="0">
                <a:solidFill>
                  <a:schemeClr val="bg1">
                    <a:lumMod val="95000"/>
                  </a:schemeClr>
                </a:solidFill>
              </a:rPr>
              <a:t>IEEE Computer Society Definition:</a:t>
            </a:r>
            <a:endParaRPr lang="en-US" sz="2200" kern="0" dirty="0">
              <a:solidFill>
                <a:schemeClr val="bg1">
                  <a:lumMod val="95000"/>
                </a:schemeClr>
              </a:solidFill>
            </a:endParaRPr>
          </a:p>
          <a:p>
            <a:pPr algn="just"/>
            <a:r>
              <a:rPr lang="en-US" sz="2200" kern="0" dirty="0">
                <a:solidFill>
                  <a:schemeClr val="bg1">
                    <a:lumMod val="95000"/>
                  </a:schemeClr>
                </a:solidFill>
              </a:rPr>
              <a:t>“Software engineering is the application of a systematic, disciplined, quantifiable approach to the development, operation, and maintenance of software, and the study of these approaches; that is, the application of engineering to software.”</a:t>
            </a:r>
          </a:p>
          <a:p>
            <a:endParaRPr lang="en-US" sz="2200" kern="0" dirty="0">
              <a:solidFill>
                <a:schemeClr val="bg1">
                  <a:lumMod val="95000"/>
                </a:schemeClr>
              </a:solidFill>
            </a:endParaRPr>
          </a:p>
          <a:p>
            <a:endParaRPr lang="en-US" sz="2200" kern="0" dirty="0">
              <a:solidFill>
                <a:schemeClr val="bg1">
                  <a:lumMod val="95000"/>
                </a:schemeClr>
              </a:solidFill>
            </a:endParaRPr>
          </a:p>
          <a:p>
            <a:endParaRPr lang="en-US" sz="2200" kern="0" dirty="0">
              <a:solidFill>
                <a:schemeClr val="bg1">
                  <a:lumMod val="95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112364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Engineering Discipline</a:t>
            </a:r>
            <a:endParaRPr lang="en-US" dirty="0"/>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3" name="Rectangle 2"/>
          <p:cNvSpPr/>
          <p:nvPr/>
        </p:nvSpPr>
        <p:spPr>
          <a:xfrm>
            <a:off x="1254867" y="2192669"/>
            <a:ext cx="9682199" cy="3323987"/>
          </a:xfrm>
          <a:prstGeom prst="rect">
            <a:avLst/>
          </a:prstGeom>
        </p:spPr>
        <p:txBody>
          <a:bodyPr wrap="square">
            <a:spAutoFit/>
          </a:bodyPr>
          <a:lstStyle/>
          <a:p>
            <a:pPr algn="just"/>
            <a:r>
              <a:rPr lang="en-US" sz="2400" dirty="0">
                <a:solidFill>
                  <a:srgbClr val="00FF99"/>
                </a:solidFill>
                <a:latin typeface="Times New Roman" panose="02020603050405020304" pitchFamily="18" charset="0"/>
                <a:cs typeface="Times New Roman" panose="02020603050405020304" pitchFamily="18" charset="0"/>
              </a:rPr>
              <a:t>Engineering</a:t>
            </a:r>
            <a:r>
              <a:rPr lang="en-US" sz="2400" dirty="0">
                <a:solidFill>
                  <a:schemeClr val="bg1">
                    <a:lumMod val="95000"/>
                  </a:schemeClr>
                </a:solidFill>
                <a:latin typeface="Times New Roman" panose="02020603050405020304" pitchFamily="18" charset="0"/>
                <a:cs typeface="Times New Roman" panose="02020603050405020304" pitchFamily="18" charset="0"/>
              </a:rPr>
              <a:t> is about getting </a:t>
            </a:r>
            <a:r>
              <a:rPr lang="tr-TR" sz="2400" u="sng" dirty="0">
                <a:solidFill>
                  <a:schemeClr val="bg1">
                    <a:lumMod val="95000"/>
                  </a:schemeClr>
                </a:solidFill>
                <a:latin typeface="Times New Roman" panose="02020603050405020304" pitchFamily="18" charset="0"/>
                <a:cs typeface="Times New Roman" panose="02020603050405020304" pitchFamily="18" charset="0"/>
              </a:rPr>
              <a:t>repeatable </a:t>
            </a:r>
            <a:r>
              <a:rPr lang="en-US" sz="2400" u="sng" dirty="0">
                <a:solidFill>
                  <a:schemeClr val="bg1">
                    <a:lumMod val="95000"/>
                  </a:schemeClr>
                </a:solidFill>
                <a:latin typeface="Times New Roman" panose="02020603050405020304" pitchFamily="18" charset="0"/>
                <a:cs typeface="Times New Roman" panose="02020603050405020304" pitchFamily="18" charset="0"/>
              </a:rPr>
              <a:t>results of the required quality within the </a:t>
            </a:r>
            <a:r>
              <a:rPr lang="en-US" sz="2400" u="sng" dirty="0">
                <a:solidFill>
                  <a:srgbClr val="009999"/>
                </a:solidFill>
                <a:latin typeface="Times New Roman" panose="02020603050405020304" pitchFamily="18" charset="0"/>
                <a:cs typeface="Times New Roman" panose="02020603050405020304" pitchFamily="18" charset="0"/>
              </a:rPr>
              <a:t>schedule</a:t>
            </a:r>
            <a:r>
              <a:rPr lang="en-US" sz="2400" u="sng" dirty="0">
                <a:solidFill>
                  <a:schemeClr val="bg1">
                    <a:lumMod val="95000"/>
                  </a:schemeClr>
                </a:solidFill>
                <a:latin typeface="Times New Roman" panose="02020603050405020304" pitchFamily="18" charset="0"/>
                <a:cs typeface="Times New Roman" panose="02020603050405020304" pitchFamily="18" charset="0"/>
              </a:rPr>
              <a:t> and </a:t>
            </a:r>
            <a:r>
              <a:rPr lang="en-US" sz="2400" u="sng" dirty="0">
                <a:solidFill>
                  <a:srgbClr val="009999"/>
                </a:solidFill>
                <a:latin typeface="Times New Roman" panose="02020603050405020304" pitchFamily="18" charset="0"/>
                <a:cs typeface="Times New Roman" panose="02020603050405020304" pitchFamily="18" charset="0"/>
              </a:rPr>
              <a:t>budget</a:t>
            </a:r>
            <a:r>
              <a:rPr lang="en-US" sz="2400" dirty="0">
                <a:solidFill>
                  <a:schemeClr val="bg1">
                    <a:lumMod val="95000"/>
                  </a:schemeClr>
                </a:solidFill>
                <a:latin typeface="Times New Roman" panose="02020603050405020304" pitchFamily="18" charset="0"/>
                <a:cs typeface="Times New Roman" panose="02020603050405020304" pitchFamily="18" charset="0"/>
              </a:rPr>
              <a:t>. </a:t>
            </a:r>
          </a:p>
          <a:p>
            <a:pPr lvl="1"/>
            <a:r>
              <a:rPr lang="en-US" dirty="0">
                <a:solidFill>
                  <a:schemeClr val="bg1">
                    <a:lumMod val="95000"/>
                  </a:schemeClr>
                </a:solidFill>
                <a:latin typeface="Times New Roman" panose="02020603050405020304" pitchFamily="18" charset="0"/>
                <a:cs typeface="Times New Roman" panose="02020603050405020304" pitchFamily="18" charset="0"/>
              </a:rPr>
              <a:t>This often involves making compromises—engineers cannot be perfectionists. </a:t>
            </a:r>
          </a:p>
          <a:p>
            <a:pPr lvl="1"/>
            <a:r>
              <a:rPr lang="en-US" dirty="0">
                <a:solidFill>
                  <a:schemeClr val="bg1">
                    <a:lumMod val="95000"/>
                  </a:schemeClr>
                </a:solidFill>
                <a:latin typeface="Times New Roman" panose="02020603050405020304" pitchFamily="18" charset="0"/>
                <a:cs typeface="Times New Roman" panose="02020603050405020304" pitchFamily="18" charset="0"/>
              </a:rPr>
              <a:t>People writing programs for themselves, however, can spend as much time as they wish on program development. </a:t>
            </a:r>
            <a:endParaRPr lang="tr-TR" sz="2400" dirty="0">
              <a:solidFill>
                <a:schemeClr val="bg1">
                  <a:lumMod val="95000"/>
                </a:schemeClr>
              </a:solidFill>
              <a:latin typeface="Times New Roman" panose="02020603050405020304" pitchFamily="18" charset="0"/>
              <a:cs typeface="Times New Roman" panose="02020603050405020304" pitchFamily="18" charset="0"/>
            </a:endParaRPr>
          </a:p>
          <a:p>
            <a:r>
              <a:rPr lang="en-US" sz="2400" dirty="0">
                <a:solidFill>
                  <a:schemeClr val="bg1">
                    <a:lumMod val="95000"/>
                  </a:schemeClr>
                </a:solidFill>
                <a:latin typeface="Times New Roman" panose="02020603050405020304" pitchFamily="18" charset="0"/>
                <a:cs typeface="Times New Roman" panose="02020603050405020304" pitchFamily="18" charset="0"/>
              </a:rPr>
              <a:t>In general, </a:t>
            </a:r>
            <a:r>
              <a:rPr lang="en-US" sz="2400" dirty="0">
                <a:solidFill>
                  <a:srgbClr val="00FF99"/>
                </a:solidFill>
                <a:latin typeface="Times New Roman" panose="02020603050405020304" pitchFamily="18" charset="0"/>
                <a:cs typeface="Times New Roman" panose="02020603050405020304" pitchFamily="18" charset="0"/>
              </a:rPr>
              <a:t>software engineers</a:t>
            </a:r>
            <a:r>
              <a:rPr lang="en-US" sz="2400" dirty="0">
                <a:solidFill>
                  <a:schemeClr val="bg1">
                    <a:lumMod val="95000"/>
                  </a:schemeClr>
                </a:solidFill>
                <a:latin typeface="Times New Roman" panose="02020603050405020304" pitchFamily="18" charset="0"/>
                <a:cs typeface="Times New Roman" panose="02020603050405020304" pitchFamily="18" charset="0"/>
              </a:rPr>
              <a:t> adopt a </a:t>
            </a:r>
            <a:r>
              <a:rPr lang="en-US" sz="2400" u="sng" dirty="0">
                <a:solidFill>
                  <a:schemeClr val="bg1">
                    <a:lumMod val="95000"/>
                  </a:schemeClr>
                </a:solidFill>
                <a:latin typeface="Times New Roman" panose="02020603050405020304" pitchFamily="18" charset="0"/>
                <a:cs typeface="Times New Roman" panose="02020603050405020304" pitchFamily="18" charset="0"/>
              </a:rPr>
              <a:t>systematic and organized approach</a:t>
            </a:r>
            <a:r>
              <a:rPr lang="en-US" sz="2400" dirty="0">
                <a:solidFill>
                  <a:schemeClr val="bg1">
                    <a:lumMod val="95000"/>
                  </a:schemeClr>
                </a:solidFill>
                <a:latin typeface="Times New Roman" panose="02020603050405020304" pitchFamily="18" charset="0"/>
                <a:cs typeface="Times New Roman" panose="02020603050405020304" pitchFamily="18" charset="0"/>
              </a:rPr>
              <a:t> to their work, as this is often the most effective way to produce high-quality software. </a:t>
            </a:r>
          </a:p>
          <a:p>
            <a:pPr lvl="1"/>
            <a:r>
              <a:rPr lang="en-US" dirty="0">
                <a:solidFill>
                  <a:schemeClr val="bg1">
                    <a:lumMod val="95000"/>
                  </a:schemeClr>
                </a:solidFill>
                <a:latin typeface="Times New Roman" panose="02020603050405020304" pitchFamily="18" charset="0"/>
                <a:cs typeface="Times New Roman" panose="02020603050405020304" pitchFamily="18" charset="0"/>
              </a:rPr>
              <a:t>However, engineering is all about </a:t>
            </a:r>
            <a:r>
              <a:rPr lang="en-US" dirty="0">
                <a:solidFill>
                  <a:srgbClr val="009999"/>
                </a:solidFill>
                <a:latin typeface="Times New Roman" panose="02020603050405020304" pitchFamily="18" charset="0"/>
                <a:cs typeface="Times New Roman" panose="02020603050405020304" pitchFamily="18" charset="0"/>
              </a:rPr>
              <a:t>selecting the most appropriate method for a set of circumstances </a:t>
            </a:r>
            <a:r>
              <a:rPr lang="en-US" dirty="0">
                <a:solidFill>
                  <a:schemeClr val="bg1">
                    <a:lumMod val="95000"/>
                  </a:schemeClr>
                </a:solidFill>
                <a:latin typeface="Times New Roman" panose="02020603050405020304" pitchFamily="18" charset="0"/>
                <a:cs typeface="Times New Roman" panose="02020603050405020304" pitchFamily="18" charset="0"/>
              </a:rPr>
              <a:t>so a more creative, less formal approach to development may be effective in some circumstances.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54928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of software</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6" name="Content Placeholder 2"/>
          <p:cNvSpPr txBox="1">
            <a:spLocks/>
          </p:cNvSpPr>
          <p:nvPr/>
        </p:nvSpPr>
        <p:spPr>
          <a:xfrm>
            <a:off x="1018277" y="2253882"/>
            <a:ext cx="10364452" cy="342410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i="1" kern="0" dirty="0">
                <a:solidFill>
                  <a:srgbClr val="558ED5"/>
                </a:solidFill>
                <a:latin typeface="Times New Roman" panose="02020603050405020304" pitchFamily="18" charset="0"/>
                <a:cs typeface="Times New Roman" panose="02020603050405020304" pitchFamily="18" charset="0"/>
              </a:rPr>
              <a:t>Heterogeneity </a:t>
            </a:r>
            <a:r>
              <a:rPr lang="en-US" sz="2400" kern="0" dirty="0">
                <a:latin typeface="Times New Roman" panose="02020603050405020304" pitchFamily="18" charset="0"/>
                <a:cs typeface="Times New Roman" panose="02020603050405020304" pitchFamily="18" charset="0"/>
              </a:rPr>
              <a:t>increasingly, systems are required to operate as distributed systems across networks that include different types of computer and mobile devices. As well as running on general-purpose computers, software may also have to execute on mobile phones. </a:t>
            </a:r>
          </a:p>
          <a:p>
            <a:pPr algn="just"/>
            <a:r>
              <a:rPr lang="en-US" sz="2400" kern="0" dirty="0">
                <a:latin typeface="Times New Roman" panose="02020603050405020304" pitchFamily="18" charset="0"/>
                <a:cs typeface="Times New Roman" panose="02020603050405020304" pitchFamily="18" charset="0"/>
              </a:rPr>
              <a:t>You often have to integrate new software with older legacy systems written in different programming languages. </a:t>
            </a:r>
          </a:p>
          <a:p>
            <a:pPr algn="just"/>
            <a:r>
              <a:rPr lang="en-US" sz="2400" kern="0" dirty="0">
                <a:latin typeface="Times New Roman" panose="02020603050405020304" pitchFamily="18" charset="0"/>
                <a:cs typeface="Times New Roman" panose="02020603050405020304" pitchFamily="18" charset="0"/>
              </a:rPr>
              <a:t>The challenge here is to develop techniques for building dependable software that is flexible enough to cope with this heterogeneity.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767827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of software(</a:t>
            </a:r>
            <a:r>
              <a:rPr lang="en-US" dirty="0" err="1"/>
              <a:t>Cnt’d</a:t>
            </a:r>
            <a:r>
              <a:rPr lang="en-US" dirty="0"/>
              <a:t>)</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6" name="Content Placeholder 2"/>
          <p:cNvSpPr txBox="1">
            <a:spLocks/>
          </p:cNvSpPr>
          <p:nvPr/>
        </p:nvSpPr>
        <p:spPr>
          <a:xfrm>
            <a:off x="950967" y="1635573"/>
            <a:ext cx="10364452" cy="3937913"/>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i="1" kern="0" dirty="0">
                <a:solidFill>
                  <a:srgbClr val="558ED5"/>
                </a:solidFill>
                <a:latin typeface="Times New Roman" panose="02020603050405020304" pitchFamily="18" charset="0"/>
                <a:cs typeface="Times New Roman" panose="02020603050405020304" pitchFamily="18" charset="0"/>
              </a:rPr>
              <a:t>Business and social change </a:t>
            </a:r>
            <a:r>
              <a:rPr lang="en-US" sz="2400" kern="0" dirty="0">
                <a:latin typeface="Times New Roman" panose="02020603050405020304" pitchFamily="18" charset="0"/>
                <a:cs typeface="Times New Roman" panose="02020603050405020304" pitchFamily="18" charset="0"/>
              </a:rPr>
              <a:t>business and society are changing incredibly quickly as emerging economies develop and new technologies become available. They need to be able to change their existing software and to rapidly develop new software. </a:t>
            </a:r>
          </a:p>
          <a:p>
            <a:pPr lvl="1" algn="just"/>
            <a:r>
              <a:rPr lang="en-US" sz="2400" kern="0" dirty="0">
                <a:latin typeface="Times New Roman" panose="02020603050405020304" pitchFamily="18" charset="0"/>
                <a:cs typeface="Times New Roman" panose="02020603050405020304" pitchFamily="18" charset="0"/>
              </a:rPr>
              <a:t>Many traditional software engineering techniques are time consuming and delivery of new systems often takes longer than planned. They need to evolve so that the time required for software to deliver value to its customers is reduced. </a:t>
            </a:r>
          </a:p>
          <a:p>
            <a:pPr algn="just"/>
            <a:r>
              <a:rPr lang="en-US" sz="2400" i="1" kern="0" dirty="0">
                <a:solidFill>
                  <a:srgbClr val="558ED5"/>
                </a:solidFill>
                <a:latin typeface="Times New Roman" panose="02020603050405020304" pitchFamily="18" charset="0"/>
                <a:cs typeface="Times New Roman" panose="02020603050405020304" pitchFamily="18" charset="0"/>
              </a:rPr>
              <a:t>Security and trust </a:t>
            </a:r>
            <a:r>
              <a:rPr lang="en-US" sz="2400" kern="0" dirty="0">
                <a:latin typeface="Times New Roman" panose="02020603050405020304" pitchFamily="18" charset="0"/>
                <a:cs typeface="Times New Roman" panose="02020603050405020304" pitchFamily="18" charset="0"/>
              </a:rPr>
              <a:t>as software is intertwined with all aspects of our lives, it is essential that we can trust that software. This is especially true for remote software systems accessed through a web page or web service interface. </a:t>
            </a:r>
          </a:p>
          <a:p>
            <a:pPr lvl="1" algn="just"/>
            <a:r>
              <a:rPr lang="en-US" sz="2400" kern="0" dirty="0">
                <a:latin typeface="Times New Roman" panose="02020603050405020304" pitchFamily="18" charset="0"/>
                <a:cs typeface="Times New Roman" panose="02020603050405020304" pitchFamily="18" charset="0"/>
              </a:rPr>
              <a:t>We have to make sure that malicious users cannot attack our software and that information security is maintained.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93297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800562" y="1713950"/>
            <a:ext cx="10363826" cy="346765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000" i="1" kern="0" dirty="0">
                <a:solidFill>
                  <a:schemeClr val="bg1">
                    <a:lumMod val="95000"/>
                  </a:schemeClr>
                </a:solidFill>
              </a:rPr>
              <a:t>No one could foresee that software would become embedded in systems of</a:t>
            </a:r>
            <a:r>
              <a:rPr lang="fa-IR" sz="4000" i="1" kern="0" dirty="0">
                <a:solidFill>
                  <a:schemeClr val="bg1">
                    <a:lumMod val="95000"/>
                  </a:schemeClr>
                </a:solidFill>
              </a:rPr>
              <a:t> </a:t>
            </a:r>
            <a:r>
              <a:rPr lang="en-US" sz="4000" i="1" kern="0" dirty="0">
                <a:solidFill>
                  <a:schemeClr val="bg1">
                    <a:lumMod val="95000"/>
                  </a:schemeClr>
                </a:solidFill>
              </a:rPr>
              <a:t>all kinds: transportation, medical, telecommunications, military, industrial,</a:t>
            </a:r>
            <a:r>
              <a:rPr lang="fa-IR" sz="4000" i="1" kern="0" dirty="0">
                <a:solidFill>
                  <a:schemeClr val="bg1">
                    <a:lumMod val="95000"/>
                  </a:schemeClr>
                </a:solidFill>
              </a:rPr>
              <a:t> </a:t>
            </a:r>
            <a:r>
              <a:rPr lang="en-US" sz="4000" i="1" kern="0" dirty="0">
                <a:solidFill>
                  <a:schemeClr val="bg1">
                    <a:lumMod val="95000"/>
                  </a:schemeClr>
                </a:solidFill>
              </a:rPr>
              <a:t>entertainment, . . . </a:t>
            </a:r>
          </a:p>
          <a:p>
            <a:pPr algn="ctr"/>
            <a:r>
              <a:rPr lang="en-US" sz="4000" b="1" i="1" kern="0" dirty="0">
                <a:solidFill>
                  <a:schemeClr val="bg1">
                    <a:lumMod val="95000"/>
                  </a:schemeClr>
                </a:solidFill>
              </a:rPr>
              <a:t>the list is almost endless</a:t>
            </a:r>
            <a:r>
              <a:rPr lang="en-US" sz="4000" i="1" kern="0" dirty="0">
                <a:solidFill>
                  <a:schemeClr val="bg1">
                    <a:lumMod val="95000"/>
                  </a:schemeClr>
                </a:solidFill>
              </a:rPr>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879957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6" name="Content Placeholder 2"/>
          <p:cNvSpPr txBox="1">
            <a:spLocks/>
          </p:cNvSpPr>
          <p:nvPr/>
        </p:nvSpPr>
        <p:spPr>
          <a:xfrm>
            <a:off x="735841" y="1947445"/>
            <a:ext cx="10720251" cy="42715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600" kern="0" dirty="0">
                <a:solidFill>
                  <a:srgbClr val="558ED5"/>
                </a:solidFill>
                <a:latin typeface="Times New Roman" panose="02020603050405020304" pitchFamily="18" charset="0"/>
                <a:cs typeface="Times New Roman" panose="02020603050405020304" pitchFamily="18" charset="0"/>
              </a:rPr>
              <a:t>Software engineering </a:t>
            </a:r>
            <a:r>
              <a:rPr lang="en-US" sz="2600" kern="0" dirty="0">
                <a:latin typeface="Times New Roman" panose="02020603050405020304" pitchFamily="18" charset="0"/>
                <a:cs typeface="Times New Roman" panose="02020603050405020304" pitchFamily="18" charset="0"/>
              </a:rPr>
              <a:t>is a systematic approach to the production of software that takes into account practical cost, schedule, and dependability issues, as well as the needs of software customers and producers. </a:t>
            </a:r>
          </a:p>
          <a:p>
            <a:pPr lvl="1" algn="just"/>
            <a:r>
              <a:rPr lang="en-US" sz="2200" kern="0" dirty="0">
                <a:latin typeface="Times New Roman" panose="02020603050405020304" pitchFamily="18" charset="0"/>
                <a:cs typeface="Times New Roman" panose="02020603050405020304" pitchFamily="18" charset="0"/>
              </a:rPr>
              <a:t>How this systematic approach is actually implemented varies dramatically depending on the </a:t>
            </a:r>
            <a:r>
              <a:rPr lang="en-US" sz="2200" kern="0" dirty="0">
                <a:solidFill>
                  <a:srgbClr val="009999"/>
                </a:solidFill>
                <a:latin typeface="Times New Roman" panose="02020603050405020304" pitchFamily="18" charset="0"/>
                <a:cs typeface="Times New Roman" panose="02020603050405020304" pitchFamily="18" charset="0"/>
              </a:rPr>
              <a:t>organization developing the software, </a:t>
            </a:r>
            <a:r>
              <a:rPr lang="en-US" sz="2200" u="sng" kern="0" dirty="0">
                <a:solidFill>
                  <a:srgbClr val="009999"/>
                </a:solidFill>
                <a:latin typeface="Times New Roman" panose="02020603050405020304" pitchFamily="18" charset="0"/>
                <a:cs typeface="Times New Roman" panose="02020603050405020304" pitchFamily="18" charset="0"/>
              </a:rPr>
              <a:t>the type of software</a:t>
            </a:r>
            <a:r>
              <a:rPr lang="en-US" sz="2200" kern="0" dirty="0">
                <a:latin typeface="Times New Roman" panose="02020603050405020304" pitchFamily="18" charset="0"/>
                <a:cs typeface="Times New Roman" panose="02020603050405020304" pitchFamily="18" charset="0"/>
              </a:rPr>
              <a:t>, and </a:t>
            </a:r>
            <a:r>
              <a:rPr lang="en-US" sz="2200" kern="0" dirty="0">
                <a:solidFill>
                  <a:srgbClr val="009999"/>
                </a:solidFill>
                <a:latin typeface="Times New Roman" panose="02020603050405020304" pitchFamily="18" charset="0"/>
                <a:cs typeface="Times New Roman" panose="02020603050405020304" pitchFamily="18" charset="0"/>
              </a:rPr>
              <a:t>the people involved </a:t>
            </a:r>
            <a:r>
              <a:rPr lang="en-US" sz="2200" kern="0" dirty="0">
                <a:latin typeface="Times New Roman" panose="02020603050405020304" pitchFamily="18" charset="0"/>
                <a:cs typeface="Times New Roman" panose="02020603050405020304" pitchFamily="18" charset="0"/>
              </a:rPr>
              <a:t>in the development process. </a:t>
            </a:r>
          </a:p>
          <a:p>
            <a:pPr lvl="1" algn="just"/>
            <a:r>
              <a:rPr lang="en-US" sz="2200" kern="0" dirty="0">
                <a:latin typeface="Times New Roman" panose="02020603050405020304" pitchFamily="18" charset="0"/>
                <a:cs typeface="Times New Roman" panose="02020603050405020304" pitchFamily="18" charset="0"/>
              </a:rPr>
              <a:t>There are no universal software engineering methods and techniques that are suitable for all systems and all companies. Rather, </a:t>
            </a:r>
            <a:r>
              <a:rPr lang="en-US" sz="2200" kern="0" dirty="0">
                <a:solidFill>
                  <a:srgbClr val="009999"/>
                </a:solidFill>
                <a:latin typeface="Times New Roman" panose="02020603050405020304" pitchFamily="18" charset="0"/>
                <a:cs typeface="Times New Roman" panose="02020603050405020304" pitchFamily="18" charset="0"/>
              </a:rPr>
              <a:t>a diverse set of software engineering methods and tools has evolved over the past 50 years</a:t>
            </a:r>
            <a:r>
              <a:rPr lang="en-US" sz="2200" kern="0" dirty="0">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4745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r>
              <a:rPr lang="en-US" dirty="0" err="1"/>
              <a:t>Cnt’d</a:t>
            </a:r>
            <a:r>
              <a:rPr lang="en-US" dirty="0"/>
              <a:t>)</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7" name="Content Placeholder 2"/>
          <p:cNvSpPr txBox="1">
            <a:spLocks/>
          </p:cNvSpPr>
          <p:nvPr/>
        </p:nvSpPr>
        <p:spPr>
          <a:xfrm>
            <a:off x="539931" y="2240278"/>
            <a:ext cx="10964092" cy="413439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3600" kern="0" baseline="30000" dirty="0">
                <a:latin typeface="Times New Roman" panose="02020603050405020304" pitchFamily="18" charset="0"/>
                <a:cs typeface="Times New Roman" panose="02020603050405020304" pitchFamily="18" charset="0"/>
              </a:rPr>
              <a:t>You use </a:t>
            </a:r>
            <a:r>
              <a:rPr lang="en-US" sz="3600" kern="0" baseline="30000" dirty="0">
                <a:solidFill>
                  <a:srgbClr val="009999"/>
                </a:solidFill>
                <a:latin typeface="Times New Roman" panose="02020603050405020304" pitchFamily="18" charset="0"/>
                <a:cs typeface="Times New Roman" panose="02020603050405020304" pitchFamily="18" charset="0"/>
              </a:rPr>
              <a:t>different software engineering techniques </a:t>
            </a:r>
            <a:r>
              <a:rPr lang="en-US" sz="3600" kern="0" baseline="30000" dirty="0">
                <a:latin typeface="Times New Roman" panose="02020603050405020304" pitchFamily="18" charset="0"/>
                <a:cs typeface="Times New Roman" panose="02020603050405020304" pitchFamily="18" charset="0"/>
              </a:rPr>
              <a:t>for each type of system because the </a:t>
            </a:r>
            <a:r>
              <a:rPr lang="en-US" sz="3600" u="sng" kern="0" baseline="30000" dirty="0">
                <a:latin typeface="Times New Roman" panose="02020603050405020304" pitchFamily="18" charset="0"/>
                <a:cs typeface="Times New Roman" panose="02020603050405020304" pitchFamily="18" charset="0"/>
              </a:rPr>
              <a:t>software has quite different characteristics</a:t>
            </a:r>
            <a:r>
              <a:rPr lang="en-US" sz="3600" kern="0" baseline="30000" dirty="0">
                <a:latin typeface="Times New Roman" panose="02020603050405020304" pitchFamily="18" charset="0"/>
                <a:cs typeface="Times New Roman" panose="02020603050405020304" pitchFamily="18" charset="0"/>
              </a:rPr>
              <a:t>. </a:t>
            </a:r>
          </a:p>
          <a:p>
            <a:pPr lvl="1" algn="just"/>
            <a:r>
              <a:rPr lang="en-US" sz="3000" kern="0" baseline="30000" dirty="0">
                <a:latin typeface="Times New Roman" panose="02020603050405020304" pitchFamily="18" charset="0"/>
                <a:cs typeface="Times New Roman" panose="02020603050405020304" pitchFamily="18" charset="0"/>
              </a:rPr>
              <a:t>For example, </a:t>
            </a:r>
            <a:r>
              <a:rPr lang="en-US" sz="3000" u="sng" kern="0" baseline="30000" dirty="0">
                <a:latin typeface="Times New Roman" panose="02020603050405020304" pitchFamily="18" charset="0"/>
                <a:cs typeface="Times New Roman" panose="02020603050405020304" pitchFamily="18" charset="0"/>
              </a:rPr>
              <a:t>an embedded control system</a:t>
            </a:r>
            <a:r>
              <a:rPr lang="en-US" sz="3000" kern="0" baseline="30000" dirty="0">
                <a:latin typeface="Times New Roman" panose="02020603050405020304" pitchFamily="18" charset="0"/>
                <a:cs typeface="Times New Roman" panose="02020603050405020304" pitchFamily="18" charset="0"/>
              </a:rPr>
              <a:t> in an automobile is safety-critical and is burned into rom when installed in the vehicle. It is therefore very expensive to change. Such a system needs </a:t>
            </a:r>
            <a:r>
              <a:rPr lang="en-US" sz="3000" kern="0" baseline="30000" dirty="0">
                <a:solidFill>
                  <a:srgbClr val="009999"/>
                </a:solidFill>
                <a:latin typeface="Times New Roman" panose="02020603050405020304" pitchFamily="18" charset="0"/>
                <a:cs typeface="Times New Roman" panose="02020603050405020304" pitchFamily="18" charset="0"/>
              </a:rPr>
              <a:t>very extensive verification and validation </a:t>
            </a:r>
            <a:r>
              <a:rPr lang="en-US" sz="3000" kern="0" baseline="30000" dirty="0">
                <a:latin typeface="Times New Roman" panose="02020603050405020304" pitchFamily="18" charset="0"/>
                <a:cs typeface="Times New Roman" panose="02020603050405020304" pitchFamily="18" charset="0"/>
              </a:rPr>
              <a:t>so that the chances of having to recall cars after sale to fix software problems are minimized. User interaction is minimal (or perhaps nonexistent) so there is no need to use a development process that relies on user interface prototyping.</a:t>
            </a:r>
          </a:p>
          <a:p>
            <a:pPr lvl="1" algn="just"/>
            <a:r>
              <a:rPr lang="en-US" sz="3000" kern="0" baseline="30000" dirty="0">
                <a:latin typeface="Times New Roman" panose="02020603050405020304" pitchFamily="18" charset="0"/>
                <a:cs typeface="Times New Roman" panose="02020603050405020304" pitchFamily="18" charset="0"/>
              </a:rPr>
              <a:t>For </a:t>
            </a:r>
            <a:r>
              <a:rPr lang="en-US" sz="3000" u="sng" kern="0" baseline="30000" dirty="0">
                <a:latin typeface="Times New Roman" panose="02020603050405020304" pitchFamily="18" charset="0"/>
                <a:cs typeface="Times New Roman" panose="02020603050405020304" pitchFamily="18" charset="0"/>
              </a:rPr>
              <a:t>a web-based system</a:t>
            </a:r>
            <a:r>
              <a:rPr lang="en-US" sz="3000" kern="0" baseline="30000" dirty="0">
                <a:latin typeface="Times New Roman" panose="02020603050405020304" pitchFamily="18" charset="0"/>
                <a:cs typeface="Times New Roman" panose="02020603050405020304" pitchFamily="18" charset="0"/>
              </a:rPr>
              <a:t>, an approach based on </a:t>
            </a:r>
            <a:r>
              <a:rPr lang="en-US" sz="3000" kern="0" baseline="30000" dirty="0">
                <a:solidFill>
                  <a:srgbClr val="009999"/>
                </a:solidFill>
                <a:latin typeface="Times New Roman" panose="02020603050405020304" pitchFamily="18" charset="0"/>
                <a:cs typeface="Times New Roman" panose="02020603050405020304" pitchFamily="18" charset="0"/>
              </a:rPr>
              <a:t>iterative development and delivery </a:t>
            </a:r>
            <a:r>
              <a:rPr lang="en-US" sz="3000" kern="0" baseline="30000" dirty="0">
                <a:latin typeface="Times New Roman" panose="02020603050405020304" pitchFamily="18" charset="0"/>
                <a:cs typeface="Times New Roman" panose="02020603050405020304" pitchFamily="18" charset="0"/>
              </a:rPr>
              <a:t>may be appropriate, with the system being composed of reusable components.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15622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r>
              <a:rPr lang="en-US" dirty="0" err="1"/>
              <a:t>Cnt’d</a:t>
            </a:r>
            <a:r>
              <a:rPr lang="en-US" dirty="0"/>
              <a:t>)</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6" name="Content Placeholder 2"/>
          <p:cNvSpPr txBox="1">
            <a:spLocks/>
          </p:cNvSpPr>
          <p:nvPr/>
        </p:nvSpPr>
        <p:spPr>
          <a:xfrm>
            <a:off x="400594" y="2367093"/>
            <a:ext cx="11277600" cy="41012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kern="0" dirty="0">
                <a:latin typeface="Times New Roman" panose="02020603050405020304" pitchFamily="18" charset="0"/>
                <a:cs typeface="Times New Roman" panose="02020603050405020304" pitchFamily="18" charset="0"/>
              </a:rPr>
              <a:t>There are </a:t>
            </a:r>
            <a:r>
              <a:rPr lang="en-US" sz="2400" kern="0" dirty="0">
                <a:solidFill>
                  <a:srgbClr val="009999"/>
                </a:solidFill>
                <a:latin typeface="Times New Roman" panose="02020603050405020304" pitchFamily="18" charset="0"/>
                <a:cs typeface="Times New Roman" panose="02020603050405020304" pitchFamily="18" charset="0"/>
              </a:rPr>
              <a:t>software engineering fundamentals </a:t>
            </a:r>
            <a:r>
              <a:rPr lang="en-US" sz="2400" kern="0" dirty="0">
                <a:latin typeface="Times New Roman" panose="02020603050405020304" pitchFamily="18" charset="0"/>
                <a:cs typeface="Times New Roman" panose="02020603050405020304" pitchFamily="18" charset="0"/>
              </a:rPr>
              <a:t>that </a:t>
            </a:r>
            <a:r>
              <a:rPr lang="en-US" sz="2400" u="sng" kern="0" dirty="0">
                <a:latin typeface="Times New Roman" panose="02020603050405020304" pitchFamily="18" charset="0"/>
                <a:cs typeface="Times New Roman" panose="02020603050405020304" pitchFamily="18" charset="0"/>
              </a:rPr>
              <a:t>apply to all types of software systems.</a:t>
            </a:r>
            <a:endParaRPr lang="en-US" sz="2400" kern="0" dirty="0">
              <a:latin typeface="Times New Roman" panose="02020603050405020304" pitchFamily="18" charset="0"/>
              <a:cs typeface="Times New Roman" panose="02020603050405020304" pitchFamily="18" charset="0"/>
            </a:endParaRPr>
          </a:p>
          <a:p>
            <a:pPr lvl="1" algn="just"/>
            <a:r>
              <a:rPr lang="en-US" sz="2000" kern="0" dirty="0">
                <a:latin typeface="Times New Roman" panose="02020603050405020304" pitchFamily="18" charset="0"/>
                <a:cs typeface="Times New Roman" panose="02020603050405020304" pitchFamily="18" charset="0"/>
              </a:rPr>
              <a:t>They should be </a:t>
            </a:r>
            <a:r>
              <a:rPr lang="en-US" sz="2000" kern="0" dirty="0">
                <a:solidFill>
                  <a:srgbClr val="00FF99"/>
                </a:solidFill>
                <a:latin typeface="Times New Roman" panose="02020603050405020304" pitchFamily="18" charset="0"/>
                <a:cs typeface="Times New Roman" panose="02020603050405020304" pitchFamily="18" charset="0"/>
              </a:rPr>
              <a:t>developed using a managed and understood development process</a:t>
            </a:r>
            <a:r>
              <a:rPr lang="en-US" sz="2000" kern="0" dirty="0">
                <a:latin typeface="Times New Roman" panose="02020603050405020304" pitchFamily="18" charset="0"/>
                <a:cs typeface="Times New Roman" panose="02020603050405020304" pitchFamily="18" charset="0"/>
              </a:rPr>
              <a:t>. The organization developing the software should plan the development process and have clear ideas of </a:t>
            </a:r>
            <a:r>
              <a:rPr lang="en-US" sz="2000" u="sng" kern="0" dirty="0">
                <a:latin typeface="Times New Roman" panose="02020603050405020304" pitchFamily="18" charset="0"/>
                <a:cs typeface="Times New Roman" panose="02020603050405020304" pitchFamily="18" charset="0"/>
              </a:rPr>
              <a:t>what will be produced and when it will be completed</a:t>
            </a:r>
            <a:r>
              <a:rPr lang="en-US" sz="2000" kern="0" dirty="0">
                <a:latin typeface="Times New Roman" panose="02020603050405020304" pitchFamily="18" charset="0"/>
                <a:cs typeface="Times New Roman" panose="02020603050405020304" pitchFamily="18" charset="0"/>
              </a:rPr>
              <a:t>. Of course, different processes are used for different types of software. </a:t>
            </a:r>
          </a:p>
          <a:p>
            <a:pPr lvl="1" algn="just"/>
            <a:r>
              <a:rPr lang="en-US" sz="2000" kern="0" dirty="0">
                <a:solidFill>
                  <a:srgbClr val="F4749C"/>
                </a:solidFill>
                <a:latin typeface="Times New Roman" panose="02020603050405020304" pitchFamily="18" charset="0"/>
                <a:cs typeface="Times New Roman" panose="02020603050405020304" pitchFamily="18" charset="0"/>
              </a:rPr>
              <a:t>Dependability</a:t>
            </a:r>
            <a:r>
              <a:rPr lang="en-US" sz="2000" kern="0" dirty="0">
                <a:latin typeface="Times New Roman" panose="02020603050405020304" pitchFamily="18" charset="0"/>
                <a:cs typeface="Times New Roman" panose="02020603050405020304" pitchFamily="18" charset="0"/>
              </a:rPr>
              <a:t> and </a:t>
            </a:r>
            <a:r>
              <a:rPr lang="en-US" sz="2000" kern="0" dirty="0">
                <a:solidFill>
                  <a:srgbClr val="F4749C"/>
                </a:solidFill>
                <a:latin typeface="Times New Roman" panose="02020603050405020304" pitchFamily="18" charset="0"/>
                <a:cs typeface="Times New Roman" panose="02020603050405020304" pitchFamily="18" charset="0"/>
              </a:rPr>
              <a:t>performance</a:t>
            </a:r>
            <a:r>
              <a:rPr lang="en-US" sz="2000" kern="0" dirty="0">
                <a:latin typeface="Times New Roman" panose="02020603050405020304" pitchFamily="18" charset="0"/>
                <a:cs typeface="Times New Roman" panose="02020603050405020304" pitchFamily="18" charset="0"/>
              </a:rPr>
              <a:t> are important for all types of systems. Software should </a:t>
            </a:r>
            <a:r>
              <a:rPr lang="en-US" sz="2000" kern="0" dirty="0">
                <a:solidFill>
                  <a:srgbClr val="00FF99"/>
                </a:solidFill>
                <a:latin typeface="Times New Roman" panose="02020603050405020304" pitchFamily="18" charset="0"/>
                <a:cs typeface="Times New Roman" panose="02020603050405020304" pitchFamily="18" charset="0"/>
              </a:rPr>
              <a:t>behave as expected, without failures</a:t>
            </a:r>
            <a:r>
              <a:rPr lang="en-US" sz="2000" kern="0" dirty="0">
                <a:latin typeface="Times New Roman" panose="02020603050405020304" pitchFamily="18" charset="0"/>
                <a:cs typeface="Times New Roman" panose="02020603050405020304" pitchFamily="18" charset="0"/>
              </a:rPr>
              <a:t> and should be available for use when it is required. It should </a:t>
            </a:r>
            <a:r>
              <a:rPr lang="en-US" sz="2000" kern="0" dirty="0">
                <a:solidFill>
                  <a:srgbClr val="00FF99"/>
                </a:solidFill>
                <a:latin typeface="Times New Roman" panose="02020603050405020304" pitchFamily="18" charset="0"/>
                <a:cs typeface="Times New Roman" panose="02020603050405020304" pitchFamily="18" charset="0"/>
              </a:rPr>
              <a:t>be safe in its operation </a:t>
            </a:r>
            <a:r>
              <a:rPr lang="en-US" sz="2000" kern="0" dirty="0">
                <a:latin typeface="Times New Roman" panose="02020603050405020304" pitchFamily="18" charset="0"/>
                <a:cs typeface="Times New Roman" panose="02020603050405020304" pitchFamily="18" charset="0"/>
              </a:rPr>
              <a:t>and, as far as possible, should </a:t>
            </a:r>
            <a:r>
              <a:rPr lang="en-US" sz="2000" kern="0" dirty="0">
                <a:solidFill>
                  <a:srgbClr val="00FF99"/>
                </a:solidFill>
                <a:latin typeface="Times New Roman" panose="02020603050405020304" pitchFamily="18" charset="0"/>
                <a:cs typeface="Times New Roman" panose="02020603050405020304" pitchFamily="18" charset="0"/>
              </a:rPr>
              <a:t>be secure against external attack</a:t>
            </a:r>
            <a:r>
              <a:rPr lang="en-US" sz="2000" kern="0" dirty="0">
                <a:latin typeface="Times New Roman" panose="02020603050405020304" pitchFamily="18" charset="0"/>
                <a:cs typeface="Times New Roman" panose="02020603050405020304" pitchFamily="18" charset="0"/>
              </a:rPr>
              <a:t>. The system should </a:t>
            </a:r>
            <a:r>
              <a:rPr lang="en-US" sz="2000" kern="0" dirty="0">
                <a:solidFill>
                  <a:srgbClr val="00FF99"/>
                </a:solidFill>
                <a:latin typeface="Times New Roman" panose="02020603050405020304" pitchFamily="18" charset="0"/>
                <a:cs typeface="Times New Roman" panose="02020603050405020304" pitchFamily="18" charset="0"/>
              </a:rPr>
              <a:t>perform efficiently </a:t>
            </a:r>
            <a:r>
              <a:rPr lang="en-US" sz="2000" kern="0" dirty="0">
                <a:latin typeface="Times New Roman" panose="02020603050405020304" pitchFamily="18" charset="0"/>
                <a:cs typeface="Times New Roman" panose="02020603050405020304" pitchFamily="18" charset="0"/>
              </a:rPr>
              <a:t>and should </a:t>
            </a:r>
            <a:r>
              <a:rPr lang="en-US" sz="2000" kern="0" dirty="0">
                <a:solidFill>
                  <a:srgbClr val="00FF99"/>
                </a:solidFill>
                <a:latin typeface="Times New Roman" panose="02020603050405020304" pitchFamily="18" charset="0"/>
                <a:cs typeface="Times New Roman" panose="02020603050405020304" pitchFamily="18" charset="0"/>
              </a:rPr>
              <a:t>not waste resources</a:t>
            </a:r>
            <a:r>
              <a:rPr lang="en-US" sz="2000" kern="0" dirty="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5918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r>
              <a:rPr lang="en-US" dirty="0" err="1"/>
              <a:t>Cnt’d</a:t>
            </a:r>
            <a:r>
              <a:rPr lang="en-US" dirty="0"/>
              <a:t>)</a:t>
            </a:r>
          </a:p>
        </p:txBody>
      </p:sp>
      <p:sp>
        <p:nvSpPr>
          <p:cNvPr id="5"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
        <p:nvSpPr>
          <p:cNvPr id="8" name="Content Placeholder 2"/>
          <p:cNvSpPr txBox="1">
            <a:spLocks/>
          </p:cNvSpPr>
          <p:nvPr/>
        </p:nvSpPr>
        <p:spPr>
          <a:xfrm>
            <a:off x="444137" y="2085703"/>
            <a:ext cx="11303725" cy="5562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1pPr>
            <a:lvl2pPr marL="914400" marR="0" lvl="1"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2pPr>
            <a:lvl3pPr marL="1371600" marR="0" lvl="2"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3pPr>
            <a:lvl4pPr marL="1828800" marR="0" lvl="3"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4pPr>
            <a:lvl5pPr marL="2286000" marR="0" lvl="4"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5pPr>
            <a:lvl6pPr marL="2743200" marR="0" lvl="5"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6pPr>
            <a:lvl7pPr marL="3200400" marR="0" lvl="6"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7pPr>
            <a:lvl8pPr marL="3657600" marR="0" lvl="7"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8pPr>
            <a:lvl9pPr marL="4114800" marR="0" lvl="8" indent="-330200" algn="l" rtl="0">
              <a:lnSpc>
                <a:spcPct val="100000"/>
              </a:lnSpc>
              <a:spcBef>
                <a:spcPts val="0"/>
              </a:spcBef>
              <a:spcAft>
                <a:spcPts val="0"/>
              </a:spcAft>
              <a:buClr>
                <a:schemeClr val="lt1"/>
              </a:buClr>
              <a:buSzPts val="1600"/>
              <a:buFont typeface="Lato"/>
              <a:buChar char="■"/>
              <a:defRPr sz="1600" b="0" i="0" u="none" strike="noStrike" cap="none">
                <a:solidFill>
                  <a:schemeClr val="lt1"/>
                </a:solidFill>
                <a:latin typeface="Lato"/>
                <a:ea typeface="Lato"/>
                <a:cs typeface="Lato"/>
                <a:sym typeface="Lato"/>
              </a:defRPr>
            </a:lvl9pPr>
          </a:lstStyle>
          <a:p>
            <a:pPr algn="just"/>
            <a:r>
              <a:rPr lang="en-US" sz="2400" u="sng" kern="0" dirty="0">
                <a:latin typeface="Times New Roman" panose="02020603050405020304" pitchFamily="18" charset="0"/>
                <a:cs typeface="Times New Roman" panose="02020603050405020304" pitchFamily="18" charset="0"/>
              </a:rPr>
              <a:t>Understanding and managing the software specification and requirements (</a:t>
            </a:r>
            <a:r>
              <a:rPr lang="en-US" sz="2400" u="sng" kern="0" dirty="0">
                <a:solidFill>
                  <a:srgbClr val="00FF99"/>
                </a:solidFill>
                <a:latin typeface="Times New Roman" panose="02020603050405020304" pitchFamily="18" charset="0"/>
                <a:cs typeface="Times New Roman" panose="02020603050405020304" pitchFamily="18" charset="0"/>
              </a:rPr>
              <a:t>what the software should do</a:t>
            </a:r>
            <a:r>
              <a:rPr lang="en-US" sz="2400" u="sng" kern="0" dirty="0">
                <a:latin typeface="Times New Roman" panose="02020603050405020304" pitchFamily="18" charset="0"/>
                <a:cs typeface="Times New Roman" panose="02020603050405020304" pitchFamily="18" charset="0"/>
              </a:rPr>
              <a:t>) are important</a:t>
            </a:r>
            <a:r>
              <a:rPr lang="en-US" sz="2400" kern="0" dirty="0">
                <a:latin typeface="Times New Roman" panose="02020603050405020304" pitchFamily="18" charset="0"/>
                <a:cs typeface="Times New Roman" panose="02020603050405020304" pitchFamily="18" charset="0"/>
              </a:rPr>
              <a:t>. </a:t>
            </a:r>
            <a:endParaRPr lang="tr-TR" sz="2400" kern="0" dirty="0">
              <a:latin typeface="Times New Roman" panose="02020603050405020304" pitchFamily="18" charset="0"/>
              <a:cs typeface="Times New Roman" panose="02020603050405020304" pitchFamily="18" charset="0"/>
            </a:endParaRPr>
          </a:p>
          <a:p>
            <a:pPr lvl="1" algn="just"/>
            <a:r>
              <a:rPr lang="en-US" sz="2000" kern="0" dirty="0">
                <a:latin typeface="Times New Roman" panose="02020603050405020304" pitchFamily="18" charset="0"/>
                <a:cs typeface="Times New Roman" panose="02020603050405020304" pitchFamily="18" charset="0"/>
              </a:rPr>
              <a:t>You have to know what different customers and users of the system expect from it and you have to manage their expectations so that a </a:t>
            </a:r>
            <a:r>
              <a:rPr lang="en-US" sz="2000" u="sng" kern="0" dirty="0">
                <a:latin typeface="Times New Roman" panose="02020603050405020304" pitchFamily="18" charset="0"/>
                <a:cs typeface="Times New Roman" panose="02020603050405020304" pitchFamily="18" charset="0"/>
              </a:rPr>
              <a:t>useful system can be delivered within budget and to schedule</a:t>
            </a:r>
            <a:r>
              <a:rPr lang="en-US" sz="2000" kern="0" dirty="0">
                <a:latin typeface="Times New Roman" panose="02020603050405020304" pitchFamily="18" charset="0"/>
                <a:cs typeface="Times New Roman" panose="02020603050405020304" pitchFamily="18" charset="0"/>
              </a:rPr>
              <a:t>. </a:t>
            </a:r>
          </a:p>
          <a:p>
            <a:pPr algn="just"/>
            <a:endParaRPr lang="tr-TR" sz="2400" kern="0" dirty="0">
              <a:latin typeface="Times New Roman" panose="02020603050405020304" pitchFamily="18" charset="0"/>
              <a:cs typeface="Times New Roman" panose="02020603050405020304" pitchFamily="18" charset="0"/>
            </a:endParaRPr>
          </a:p>
          <a:p>
            <a:pPr algn="just"/>
            <a:r>
              <a:rPr lang="en-US" sz="2400" kern="0" dirty="0">
                <a:latin typeface="Times New Roman" panose="02020603050405020304" pitchFamily="18" charset="0"/>
                <a:cs typeface="Times New Roman" panose="02020603050405020304" pitchFamily="18" charset="0"/>
              </a:rPr>
              <a:t>You should </a:t>
            </a:r>
            <a:r>
              <a:rPr lang="en-US" sz="2400" u="sng" kern="0" dirty="0">
                <a:latin typeface="Times New Roman" panose="02020603050405020304" pitchFamily="18" charset="0"/>
                <a:cs typeface="Times New Roman" panose="02020603050405020304" pitchFamily="18" charset="0"/>
              </a:rPr>
              <a:t>make as effective use as possible of existing resources</a:t>
            </a:r>
            <a:r>
              <a:rPr lang="en-US" sz="2400" kern="0" dirty="0">
                <a:latin typeface="Times New Roman" panose="02020603050405020304" pitchFamily="18" charset="0"/>
                <a:cs typeface="Times New Roman" panose="02020603050405020304" pitchFamily="18" charset="0"/>
              </a:rPr>
              <a:t>. This means that, where appropriate, you should reuse software that has already been developed rather than write new software.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075957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Essential attributes of good software</a:t>
            </a:r>
            <a:endParaRPr lang="en-US" dirty="0"/>
          </a:p>
        </p:txBody>
      </p:sp>
      <p:sp>
        <p:nvSpPr>
          <p:cNvPr id="5" name="Rectangle 2"/>
          <p:cNvSpPr txBox="1">
            <a:spLocks noChangeArrowheads="1"/>
          </p:cNvSpPr>
          <p:nvPr/>
        </p:nvSpPr>
        <p:spPr bwMode="gray">
          <a:xfrm>
            <a:off x="-1323704" y="6416041"/>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Somerville, I., “Software Engineering”, 2014</a:t>
            </a:r>
            <a:endParaRPr lang="tr-TR" sz="1000" b="1" dirty="0">
              <a:solidFill>
                <a:schemeClr val="bg1">
                  <a:lumMod val="95000"/>
                </a:schemeClr>
              </a:solidFill>
              <a:latin typeface="Arial"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95315814"/>
              </p:ext>
            </p:extLst>
          </p:nvPr>
        </p:nvGraphicFramePr>
        <p:xfrm>
          <a:off x="2059558" y="1398716"/>
          <a:ext cx="8556625" cy="3980916"/>
        </p:xfrm>
        <a:graphic>
          <a:graphicData uri="http://schemas.openxmlformats.org/drawingml/2006/table">
            <a:tbl>
              <a:tblPr firstRow="1" bandRow="1">
                <a:tableStyleId>{B301B821-A1FF-4177-AEE7-76D212191A09}</a:tableStyleId>
              </a:tblPr>
              <a:tblGrid>
                <a:gridCol w="2386645">
                  <a:extLst>
                    <a:ext uri="{9D8B030D-6E8A-4147-A177-3AD203B41FA5}">
                      <a16:colId xmlns:a16="http://schemas.microsoft.com/office/drawing/2014/main" val="20000"/>
                    </a:ext>
                  </a:extLst>
                </a:gridCol>
                <a:gridCol w="6169980">
                  <a:extLst>
                    <a:ext uri="{9D8B030D-6E8A-4147-A177-3AD203B41FA5}">
                      <a16:colId xmlns:a16="http://schemas.microsoft.com/office/drawing/2014/main" val="20001"/>
                    </a:ext>
                  </a:extLst>
                </a:gridCol>
              </a:tblGrid>
              <a:tr h="489919">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solidFill>
                      <a:srgbClr val="009999"/>
                    </a:solidFill>
                  </a:tcPr>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solidFill>
                      <a:srgbClr val="009999"/>
                    </a:solidFill>
                  </a:tcPr>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94884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393183" y="721360"/>
            <a:ext cx="10290000" cy="487600"/>
          </a:xfrm>
          <a:noFill/>
          <a:ln/>
        </p:spPr>
        <p:txBody>
          <a:bodyPr spcFirstLastPara="1" wrap="square" lIns="90487" tIns="44450" rIns="90487" bIns="44450" anchor="ctr" anchorCtr="0">
            <a:noAutofit/>
          </a:bodyPr>
          <a:lstStyle/>
          <a:p>
            <a:r>
              <a:rPr lang="en-GB" dirty="0"/>
              <a:t>Safety and reliability</a:t>
            </a:r>
          </a:p>
        </p:txBody>
      </p:sp>
      <p:sp>
        <p:nvSpPr>
          <p:cNvPr id="22530" name="Rectangle 2"/>
          <p:cNvSpPr>
            <a:spLocks noGrp="1" noChangeArrowheads="1"/>
          </p:cNvSpPr>
          <p:nvPr>
            <p:ph idx="1"/>
          </p:nvPr>
        </p:nvSpPr>
        <p:spPr>
          <a:xfrm>
            <a:off x="727165" y="1682497"/>
            <a:ext cx="10058400" cy="4525963"/>
          </a:xfrm>
          <a:noFill/>
          <a:ln/>
        </p:spPr>
        <p:txBody>
          <a:bodyPr spcFirstLastPara="1" wrap="square" lIns="90487" tIns="44450" rIns="90487" bIns="44450" anchor="t" anchorCtr="0">
            <a:noAutofit/>
          </a:bodyPr>
          <a:lstStyle/>
          <a:p>
            <a:pPr>
              <a:lnSpc>
                <a:spcPct val="90000"/>
              </a:lnSpc>
            </a:pPr>
            <a:r>
              <a:rPr lang="en-GB" dirty="0">
                <a:solidFill>
                  <a:schemeClr val="bg1">
                    <a:lumMod val="95000"/>
                  </a:schemeClr>
                </a:solidFill>
              </a:rPr>
              <a:t>Safety and reliability are related but distinct</a:t>
            </a:r>
          </a:p>
          <a:p>
            <a:pPr lvl="1">
              <a:lnSpc>
                <a:spcPct val="90000"/>
              </a:lnSpc>
            </a:pPr>
            <a:r>
              <a:rPr lang="en-GB" dirty="0">
                <a:solidFill>
                  <a:schemeClr val="bg1">
                    <a:lumMod val="95000"/>
                  </a:schemeClr>
                </a:solidFill>
              </a:rPr>
              <a:t>In general, reliability is necessary but not sufficient conditions for system safety.</a:t>
            </a:r>
          </a:p>
          <a:p>
            <a:pPr>
              <a:lnSpc>
                <a:spcPct val="90000"/>
              </a:lnSpc>
            </a:pPr>
            <a:r>
              <a:rPr lang="en-GB" dirty="0">
                <a:solidFill>
                  <a:schemeClr val="bg1">
                    <a:lumMod val="95000"/>
                  </a:schemeClr>
                </a:solidFill>
              </a:rPr>
              <a:t>Reliability is concerned with conformance to a given specification and delivery of service.</a:t>
            </a:r>
          </a:p>
          <a:p>
            <a:pPr lvl="1">
              <a:lnSpc>
                <a:spcPct val="90000"/>
              </a:lnSpc>
            </a:pPr>
            <a:r>
              <a:rPr lang="en-GB" dirty="0">
                <a:solidFill>
                  <a:schemeClr val="bg1">
                    <a:lumMod val="95000"/>
                  </a:schemeClr>
                </a:solidFill>
              </a:rPr>
              <a:t>The probability of failure-free system operation over a specified time in a given environment for a given purpose</a:t>
            </a:r>
          </a:p>
          <a:p>
            <a:pPr>
              <a:lnSpc>
                <a:spcPct val="90000"/>
              </a:lnSpc>
            </a:pPr>
            <a:r>
              <a:rPr lang="en-GB" dirty="0">
                <a:solidFill>
                  <a:schemeClr val="bg1">
                    <a:lumMod val="95000"/>
                  </a:schemeClr>
                </a:solidFill>
              </a:rPr>
              <a:t>Safety is concerned with ensuring system cannot cause damage irrespective of whether or not it conforms to its specification.</a:t>
            </a:r>
          </a:p>
          <a:p>
            <a:pPr lvl="1">
              <a:lnSpc>
                <a:spcPct val="90000"/>
              </a:lnSpc>
            </a:pPr>
            <a:r>
              <a:rPr lang="en-GB" dirty="0">
                <a:solidFill>
                  <a:schemeClr val="bg1">
                    <a:lumMod val="95000"/>
                  </a:schemeClr>
                </a:solidFill>
              </a:rPr>
              <a:t>System reliability is essential for safety but is not enough</a:t>
            </a:r>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5" name="Footer Placeholder 4"/>
          <p:cNvSpPr>
            <a:spLocks noGrp="1"/>
          </p:cNvSpPr>
          <p:nvPr>
            <p:ph type="ftr" sz="quarter" idx="11"/>
          </p:nvPr>
        </p:nvSpPr>
        <p:spPr/>
        <p:txBody>
          <a:bodyPr/>
          <a:lstStyle/>
          <a:p>
            <a:r>
              <a:rPr lang="en-US"/>
              <a:t>Chapter 12 Safety Engineering</a:t>
            </a:r>
          </a:p>
        </p:txBody>
      </p:sp>
      <p:sp>
        <p:nvSpPr>
          <p:cNvPr id="2" name="Date Placeholder 1"/>
          <p:cNvSpPr>
            <a:spLocks noGrp="1"/>
          </p:cNvSpPr>
          <p:nvPr>
            <p:ph type="dt" sz="half" idx="10"/>
          </p:nvPr>
        </p:nvSpPr>
        <p:spPr/>
        <p:txBody>
          <a:bodyPr/>
          <a:lstStyle/>
          <a:p>
            <a:r>
              <a:rPr lang="en-GB"/>
              <a:t>04/11/2014</a:t>
            </a:r>
            <a:endParaRPr lang="en-US"/>
          </a:p>
        </p:txBody>
      </p:sp>
      <p:sp>
        <p:nvSpPr>
          <p:cNvPr id="7" name="Rectangle 2"/>
          <p:cNvSpPr txBox="1">
            <a:spLocks noChangeArrowheads="1"/>
          </p:cNvSpPr>
          <p:nvPr/>
        </p:nvSpPr>
        <p:spPr bwMode="gray">
          <a:xfrm>
            <a:off x="-1323704" y="6416041"/>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Somerville, I., “Software Engineering”, 2014</a:t>
            </a:r>
            <a:endParaRPr lang="tr-TR" sz="1000" b="1" dirty="0">
              <a:solidFill>
                <a:schemeClr val="bg1">
                  <a:lumMod val="95000"/>
                </a:schemeClr>
              </a:solidFill>
              <a:latin typeface="Arial" charset="0"/>
            </a:endParaRPr>
          </a:p>
        </p:txBody>
      </p:sp>
    </p:spTree>
    <p:extLst>
      <p:ext uri="{BB962C8B-B14F-4D97-AF65-F5344CB8AC3E}">
        <p14:creationId xmlns:p14="http://schemas.microsoft.com/office/powerpoint/2010/main" val="307985118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principles </a:t>
            </a:r>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a:buClr>
                <a:schemeClr val="bg1">
                  <a:lumMod val="95000"/>
                </a:schemeClr>
              </a:buClr>
              <a:buFont typeface="+mj-lt"/>
              <a:buAutoNum type="arabicPeriod"/>
            </a:pPr>
            <a:r>
              <a:rPr lang="en-US" i="1" kern="0" dirty="0">
                <a:solidFill>
                  <a:schemeClr val="bg1">
                    <a:lumMod val="95000"/>
                  </a:schemeClr>
                </a:solidFill>
              </a:rPr>
              <a:t>The Reason It All Exists</a:t>
            </a:r>
          </a:p>
          <a:p>
            <a:pPr marL="800100" lvl="2" indent="-342900">
              <a:buClr>
                <a:schemeClr val="bg1">
                  <a:lumMod val="95000"/>
                </a:schemeClr>
              </a:buClr>
              <a:buFont typeface="Wingdings" panose="05000000000000000000" pitchFamily="2" charset="2"/>
              <a:buChar char="Ø"/>
            </a:pPr>
            <a:r>
              <a:rPr lang="en-US" kern="0" dirty="0">
                <a:solidFill>
                  <a:schemeClr val="bg1">
                    <a:lumMod val="95000"/>
                  </a:schemeClr>
                </a:solidFill>
              </a:rPr>
              <a:t>A software system exists for one reason: </a:t>
            </a:r>
            <a:r>
              <a:rPr lang="en-US" i="1" kern="0" dirty="0">
                <a:solidFill>
                  <a:schemeClr val="bg1">
                    <a:lumMod val="95000"/>
                  </a:schemeClr>
                </a:solidFill>
              </a:rPr>
              <a:t>to provide value to its users</a:t>
            </a:r>
            <a:r>
              <a:rPr lang="en-US" kern="0" dirty="0">
                <a:solidFill>
                  <a:schemeClr val="bg1">
                    <a:lumMod val="95000"/>
                  </a:schemeClr>
                </a:solidFill>
              </a:rPr>
              <a:t>. </a:t>
            </a:r>
            <a:endParaRPr lang="fa-IR" i="1" kern="0" dirty="0">
              <a:solidFill>
                <a:schemeClr val="bg1">
                  <a:lumMod val="95000"/>
                </a:schemeClr>
              </a:solidFill>
            </a:endParaRPr>
          </a:p>
          <a:p>
            <a:pPr marL="457200" indent="-457200">
              <a:buClr>
                <a:schemeClr val="bg1">
                  <a:lumMod val="95000"/>
                </a:schemeClr>
              </a:buClr>
              <a:buFont typeface="+mj-lt"/>
              <a:buAutoNum type="arabicPeriod"/>
            </a:pPr>
            <a:r>
              <a:rPr lang="en-US" i="1" kern="0" dirty="0">
                <a:solidFill>
                  <a:schemeClr val="bg1">
                    <a:lumMod val="95000"/>
                  </a:schemeClr>
                </a:solidFill>
              </a:rPr>
              <a:t>Keep It Simple, Stupid!</a:t>
            </a:r>
          </a:p>
          <a:p>
            <a:pPr marL="914400" lvl="1" indent="-457200">
              <a:buClr>
                <a:schemeClr val="bg1">
                  <a:lumMod val="95000"/>
                </a:schemeClr>
              </a:buClr>
              <a:buFont typeface="Wingdings" panose="05000000000000000000" pitchFamily="2" charset="2"/>
              <a:buChar char="Ø"/>
            </a:pPr>
            <a:r>
              <a:rPr lang="en-US" i="1" dirty="0">
                <a:solidFill>
                  <a:schemeClr val="bg1">
                    <a:lumMod val="95000"/>
                  </a:schemeClr>
                </a:solidFill>
              </a:rPr>
              <a:t>All design should be as simple as possible, but no simpler</a:t>
            </a:r>
            <a:r>
              <a:rPr lang="en-US" dirty="0">
                <a:solidFill>
                  <a:schemeClr val="bg1">
                    <a:lumMod val="95000"/>
                  </a:schemeClr>
                </a:solidFill>
              </a:rPr>
              <a:t>.</a:t>
            </a:r>
            <a:endParaRPr lang="fa-IR" i="1" kern="0" dirty="0">
              <a:solidFill>
                <a:schemeClr val="bg1">
                  <a:lumMod val="95000"/>
                </a:schemeClr>
              </a:solidFill>
            </a:endParaRPr>
          </a:p>
          <a:p>
            <a:pPr marL="457200" indent="-457200">
              <a:buClr>
                <a:schemeClr val="bg1">
                  <a:lumMod val="95000"/>
                </a:schemeClr>
              </a:buClr>
              <a:buFont typeface="+mj-lt"/>
              <a:buAutoNum type="arabicPeriod"/>
            </a:pPr>
            <a:r>
              <a:rPr lang="en-US" i="1" kern="0" dirty="0">
                <a:solidFill>
                  <a:schemeClr val="bg1">
                    <a:lumMod val="95000"/>
                  </a:schemeClr>
                </a:solidFill>
              </a:rPr>
              <a:t>Maintain the Vision</a:t>
            </a:r>
          </a:p>
          <a:p>
            <a:pPr marL="914400" lvl="1" indent="-457200">
              <a:buClr>
                <a:schemeClr val="bg1">
                  <a:lumMod val="95000"/>
                </a:schemeClr>
              </a:buClr>
              <a:buFont typeface="Wingdings" panose="05000000000000000000" pitchFamily="2" charset="2"/>
              <a:buChar char="Ø"/>
            </a:pPr>
            <a:r>
              <a:rPr lang="en-US" i="1" dirty="0">
                <a:solidFill>
                  <a:schemeClr val="bg1">
                    <a:lumMod val="95000"/>
                  </a:schemeClr>
                </a:solidFill>
              </a:rPr>
              <a:t>A clear vision is essential to the success of a software project</a:t>
            </a:r>
            <a:r>
              <a:rPr lang="en-US" dirty="0">
                <a:solidFill>
                  <a:schemeClr val="bg1">
                    <a:lumMod val="95000"/>
                  </a:schemeClr>
                </a:solidFill>
              </a:rPr>
              <a:t>.</a:t>
            </a:r>
            <a:endParaRPr lang="en-US" i="1" kern="0" dirty="0">
              <a:solidFill>
                <a:schemeClr val="bg1">
                  <a:lumMod val="95000"/>
                </a:schemeClr>
              </a:solidFill>
            </a:endParaRPr>
          </a:p>
          <a:p>
            <a:pPr marL="457200" indent="-457200">
              <a:buClr>
                <a:schemeClr val="bg1">
                  <a:lumMod val="95000"/>
                </a:schemeClr>
              </a:buClr>
              <a:buFont typeface="+mj-lt"/>
              <a:buAutoNum type="arabicPeriod"/>
            </a:pPr>
            <a:r>
              <a:rPr lang="en-US" i="1" kern="0" dirty="0">
                <a:solidFill>
                  <a:schemeClr val="bg1">
                    <a:lumMod val="95000"/>
                  </a:schemeClr>
                </a:solidFill>
              </a:rPr>
              <a:t>What You Produce, Others Will Consume</a:t>
            </a:r>
          </a:p>
          <a:p>
            <a:pPr marL="914400" lvl="1" indent="-457200">
              <a:buClr>
                <a:schemeClr val="bg1">
                  <a:lumMod val="95000"/>
                </a:schemeClr>
              </a:buClr>
              <a:buFont typeface="Wingdings" panose="05000000000000000000" pitchFamily="2" charset="2"/>
              <a:buChar char="Ø"/>
            </a:pPr>
            <a:r>
              <a:rPr lang="en-US" dirty="0">
                <a:solidFill>
                  <a:schemeClr val="bg1">
                    <a:lumMod val="95000"/>
                  </a:schemeClr>
                </a:solidFill>
              </a:rPr>
              <a:t>Specify with an eye to the users. Design, keeping the implementers in mind. Code with concern for those that must maintain and extend the system.</a:t>
            </a:r>
            <a:endParaRPr lang="en-US" kern="0" dirty="0">
              <a:solidFill>
                <a:schemeClr val="bg1">
                  <a:lumMod val="95000"/>
                </a:schemeClr>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52933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down)">
                                      <p:cBhvr>
                                        <p:cTn id="15" dur="500"/>
                                        <p:tgtEl>
                                          <p:spTgt spid="7">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down)">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down)">
                                      <p:cBhvr>
                                        <p:cTn id="23" dur="500"/>
                                        <p:tgtEl>
                                          <p:spTgt spid="7">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down)">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down)">
                                      <p:cBhvr>
                                        <p:cTn id="31" dur="500"/>
                                        <p:tgtEl>
                                          <p:spTgt spid="7">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wipe(down)">
                                      <p:cBhvr>
                                        <p:cTn id="34"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principles(</a:t>
            </a:r>
            <a:r>
              <a:rPr lang="en-US" dirty="0" err="1"/>
              <a:t>Cnt’d</a:t>
            </a:r>
            <a:r>
              <a:rPr lang="en-US" dirty="0"/>
              <a:t>) </a:t>
            </a:r>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buClr>
                <a:schemeClr val="bg1">
                  <a:lumMod val="95000"/>
                </a:schemeClr>
              </a:buClr>
            </a:pPr>
            <a:endParaRPr lang="en-US" kern="0" dirty="0">
              <a:solidFill>
                <a:schemeClr val="bg1">
                  <a:lumMod val="95000"/>
                </a:schemeClr>
              </a:solidFill>
            </a:endParaRPr>
          </a:p>
          <a:p>
            <a:pPr marL="457200" indent="-457200">
              <a:buClr>
                <a:schemeClr val="bg1">
                  <a:lumMod val="95000"/>
                </a:schemeClr>
              </a:buClr>
              <a:buFont typeface="+mj-lt"/>
              <a:buAutoNum type="arabicPeriod" startAt="5"/>
            </a:pPr>
            <a:r>
              <a:rPr lang="en-US" i="1" kern="0" dirty="0">
                <a:solidFill>
                  <a:schemeClr val="bg1">
                    <a:lumMod val="95000"/>
                  </a:schemeClr>
                </a:solidFill>
              </a:rPr>
              <a:t>Be Open to the Future</a:t>
            </a:r>
          </a:p>
          <a:p>
            <a:pPr marL="914400" lvl="1" indent="-457200">
              <a:buClr>
                <a:schemeClr val="bg1">
                  <a:lumMod val="95000"/>
                </a:schemeClr>
              </a:buClr>
              <a:buFont typeface="Wingdings" panose="05000000000000000000" pitchFamily="2" charset="2"/>
              <a:buChar char="Ø"/>
            </a:pPr>
            <a:r>
              <a:rPr lang="en-US" dirty="0">
                <a:solidFill>
                  <a:schemeClr val="bg1">
                    <a:lumMod val="95000"/>
                  </a:schemeClr>
                </a:solidFill>
              </a:rPr>
              <a:t>A system with a long lifetime has more value.</a:t>
            </a:r>
          </a:p>
          <a:p>
            <a:pPr marL="914400" lvl="1" indent="-457200">
              <a:buClr>
                <a:schemeClr val="bg1">
                  <a:lumMod val="95000"/>
                </a:schemeClr>
              </a:buClr>
              <a:buFont typeface="Wingdings" panose="05000000000000000000" pitchFamily="2" charset="2"/>
              <a:buChar char="Ø"/>
            </a:pPr>
            <a:r>
              <a:rPr lang="en-US" dirty="0">
                <a:solidFill>
                  <a:schemeClr val="bg1">
                    <a:lumMod val="95000"/>
                  </a:schemeClr>
                </a:solidFill>
              </a:rPr>
              <a:t>These systems must be ready to adapt to the changes.</a:t>
            </a:r>
            <a:endParaRPr lang="en-US" b="1" i="1" kern="0" dirty="0">
              <a:solidFill>
                <a:schemeClr val="bg1">
                  <a:lumMod val="95000"/>
                </a:schemeClr>
              </a:solidFill>
            </a:endParaRPr>
          </a:p>
          <a:p>
            <a:pPr marL="457200" indent="-457200">
              <a:buClr>
                <a:schemeClr val="bg1">
                  <a:lumMod val="95000"/>
                </a:schemeClr>
              </a:buClr>
              <a:buFont typeface="+mj-lt"/>
              <a:buAutoNum type="arabicPeriod" startAt="5"/>
            </a:pPr>
            <a:r>
              <a:rPr lang="en-US" i="1" kern="0" dirty="0">
                <a:solidFill>
                  <a:schemeClr val="bg1">
                    <a:lumMod val="95000"/>
                  </a:schemeClr>
                </a:solidFill>
              </a:rPr>
              <a:t>Plan Ahead for Reuse</a:t>
            </a:r>
          </a:p>
          <a:p>
            <a:pPr marL="914400" lvl="1" indent="-457200">
              <a:buClr>
                <a:schemeClr val="bg1">
                  <a:lumMod val="95000"/>
                </a:schemeClr>
              </a:buClr>
              <a:buFont typeface="Wingdings" panose="05000000000000000000" pitchFamily="2" charset="2"/>
              <a:buChar char="Ø"/>
            </a:pPr>
            <a:r>
              <a:rPr lang="en-US" i="1" dirty="0">
                <a:solidFill>
                  <a:schemeClr val="bg1">
                    <a:lumMod val="95000"/>
                  </a:schemeClr>
                </a:solidFill>
              </a:rPr>
              <a:t>It reduces the cost and increases the value of both the reusable components and the systems into which they are incorporated</a:t>
            </a:r>
            <a:r>
              <a:rPr lang="en-US" dirty="0">
                <a:solidFill>
                  <a:schemeClr val="bg1">
                    <a:lumMod val="95000"/>
                  </a:schemeClr>
                </a:solidFill>
              </a:rPr>
              <a:t>.</a:t>
            </a:r>
            <a:endParaRPr lang="en-US" kern="0" dirty="0">
              <a:solidFill>
                <a:schemeClr val="bg1">
                  <a:lumMod val="95000"/>
                </a:schemeClr>
              </a:solidFill>
            </a:endParaRPr>
          </a:p>
          <a:p>
            <a:pPr marL="457200" indent="-457200">
              <a:buClr>
                <a:schemeClr val="bg1">
                  <a:lumMod val="95000"/>
                </a:schemeClr>
              </a:buClr>
              <a:buFont typeface="+mj-lt"/>
              <a:buAutoNum type="arabicPeriod" startAt="5"/>
            </a:pPr>
            <a:r>
              <a:rPr lang="en-US" i="1" kern="0" dirty="0">
                <a:solidFill>
                  <a:schemeClr val="bg1">
                    <a:lumMod val="95000"/>
                  </a:schemeClr>
                </a:solidFill>
              </a:rPr>
              <a:t>Think!</a:t>
            </a:r>
          </a:p>
          <a:p>
            <a:pPr marL="914400" lvl="1" indent="-457200">
              <a:buClr>
                <a:schemeClr val="bg1">
                  <a:lumMod val="95000"/>
                </a:schemeClr>
              </a:buClr>
              <a:buFont typeface="Wingdings" panose="05000000000000000000" pitchFamily="2" charset="2"/>
              <a:buChar char="Ø"/>
            </a:pPr>
            <a:r>
              <a:rPr lang="en-US" i="1" dirty="0">
                <a:solidFill>
                  <a:schemeClr val="bg1">
                    <a:lumMod val="95000"/>
                  </a:schemeClr>
                </a:solidFill>
              </a:rPr>
              <a:t>Placing clear, complete thought before action almost always produces better results</a:t>
            </a:r>
            <a:r>
              <a:rPr lang="en-US" dirty="0">
                <a:solidFill>
                  <a:schemeClr val="bg1">
                    <a:lumMod val="95000"/>
                  </a:schemeClr>
                </a:solidFill>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8786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down)">
                                      <p:cBhvr>
                                        <p:cTn id="10" dur="500"/>
                                        <p:tgtEl>
                                          <p:spTgt spid="7">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wipe(down)">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down)">
                                      <p:cBhvr>
                                        <p:cTn id="18" dur="500"/>
                                        <p:tgtEl>
                                          <p:spTgt spid="7">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wipe(down)">
                                      <p:cBhvr>
                                        <p:cTn id="21" dur="500"/>
                                        <p:tgtEl>
                                          <p:spTgt spid="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wipe(down)">
                                      <p:cBhvr>
                                        <p:cTn id="26" dur="500"/>
                                        <p:tgtEl>
                                          <p:spTgt spid="7">
                                            <p:txEl>
                                              <p:pRg st="6" end="6"/>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animEffect transition="in" filter="wipe(down)">
                                      <p:cBhvr>
                                        <p:cTn id="29"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marL="342900" indent="-342900" algn="just">
              <a:buClr>
                <a:schemeClr val="bg1">
                  <a:lumMod val="95000"/>
                </a:schemeClr>
              </a:buClr>
              <a:buFont typeface="Arial" panose="020B0604020202020204" pitchFamily="34" charset="0"/>
              <a:buChar char="•"/>
            </a:pPr>
            <a:endParaRPr lang="fa-IR" altLang="en-US" b="1" dirty="0">
              <a:solidFill>
                <a:schemeClr val="bg1">
                  <a:lumMod val="95000"/>
                </a:schemeClr>
              </a:solidFill>
            </a:endParaRPr>
          </a:p>
          <a:p>
            <a:pPr marL="342900" indent="-342900" algn="just">
              <a:buClr>
                <a:schemeClr val="bg1">
                  <a:lumMod val="95000"/>
                </a:schemeClr>
              </a:buClr>
              <a:buFont typeface="Arial" panose="020B0604020202020204" pitchFamily="34" charset="0"/>
              <a:buChar char="•"/>
            </a:pPr>
            <a:r>
              <a:rPr lang="pt-BR" altLang="en-US" b="1" dirty="0">
                <a:solidFill>
                  <a:schemeClr val="bg1">
                    <a:lumMod val="95000"/>
                  </a:schemeClr>
                </a:solidFill>
                <a:hlinkClick r:id="rId2"/>
              </a:rPr>
              <a:t>https://www.vgarousi.com</a:t>
            </a:r>
            <a:r>
              <a:rPr lang="en-US" altLang="en-US" b="1" dirty="0">
                <a:solidFill>
                  <a:schemeClr val="bg1">
                    <a:lumMod val="95000"/>
                  </a:schemeClr>
                </a:solidFill>
              </a:rPr>
              <a:t>, accessed on 28</a:t>
            </a:r>
            <a:r>
              <a:rPr lang="en-US" altLang="en-US" b="1" baseline="30000" dirty="0">
                <a:solidFill>
                  <a:schemeClr val="bg1">
                    <a:lumMod val="95000"/>
                  </a:schemeClr>
                </a:solidFill>
              </a:rPr>
              <a:t>th</a:t>
            </a:r>
            <a:r>
              <a:rPr lang="en-US" altLang="en-US" b="1" dirty="0">
                <a:solidFill>
                  <a:schemeClr val="bg1">
                    <a:lumMod val="95000"/>
                  </a:schemeClr>
                </a:solidFill>
              </a:rPr>
              <a:t> September, 2020.</a:t>
            </a:r>
          </a:p>
          <a:p>
            <a:pPr marL="342900" indent="-342900" algn="just">
              <a:buClr>
                <a:schemeClr val="bg1">
                  <a:lumMod val="95000"/>
                </a:schemeClr>
              </a:buClr>
              <a:buFont typeface="Arial" panose="020B0604020202020204" pitchFamily="34" charset="0"/>
              <a:buChar char="•"/>
            </a:pPr>
            <a:endParaRPr lang="en-US" altLang="en-US" b="1" dirty="0">
              <a:solidFill>
                <a:schemeClr val="bg1">
                  <a:lumMod val="95000"/>
                </a:schemeClr>
              </a:solidFill>
            </a:endParaRPr>
          </a:p>
          <a:p>
            <a:pPr marL="342900" indent="-342900" algn="just">
              <a:buClr>
                <a:schemeClr val="bg1">
                  <a:lumMod val="95000"/>
                </a:schemeClr>
              </a:buClr>
              <a:buFont typeface="Arial" panose="020B0604020202020204" pitchFamily="34" charset="0"/>
              <a:buChar char="•"/>
            </a:pPr>
            <a:r>
              <a:rPr lang="pt-BR" altLang="en-US" dirty="0">
                <a:solidFill>
                  <a:schemeClr val="bg1">
                    <a:lumMod val="95000"/>
                  </a:schemeClr>
                </a:solidFill>
              </a:rPr>
              <a:t>S</a:t>
            </a:r>
            <a:r>
              <a:rPr lang="en-US" dirty="0" err="1">
                <a:solidFill>
                  <a:schemeClr val="bg1">
                    <a:lumMod val="95000"/>
                  </a:schemeClr>
                </a:solidFill>
              </a:rPr>
              <a:t>ommerville</a:t>
            </a:r>
            <a:r>
              <a:rPr lang="pt-BR" altLang="en-US" dirty="0">
                <a:solidFill>
                  <a:schemeClr val="bg1">
                    <a:lumMod val="95000"/>
                  </a:schemeClr>
                </a:solidFill>
              </a:rPr>
              <a:t>, I., “Software Engineering”, 10</a:t>
            </a:r>
            <a:r>
              <a:rPr lang="en-US" altLang="en-US" b="1" baseline="30000" dirty="0" err="1">
                <a:solidFill>
                  <a:schemeClr val="bg1">
                    <a:lumMod val="95000"/>
                  </a:schemeClr>
                </a:solidFill>
              </a:rPr>
              <a:t>th</a:t>
            </a:r>
            <a:r>
              <a:rPr lang="pt-BR" altLang="en-US" dirty="0">
                <a:solidFill>
                  <a:schemeClr val="bg1">
                    <a:lumMod val="95000"/>
                  </a:schemeClr>
                </a:solidFill>
              </a:rPr>
              <a:t> Edition, 2015.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dirty="0"/>
              <a:t>How to write a proposal.</a:t>
            </a:r>
          </a:p>
          <a:p>
            <a:endParaRPr lang="en-US" dirty="0"/>
          </a:p>
          <a:p>
            <a:r>
              <a:rPr lang="en-US" dirty="0"/>
              <a:t>Introduction about System, Software Development Life Cycle(SDLC).</a:t>
            </a:r>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software?</a:t>
            </a:r>
          </a:p>
        </p:txBody>
      </p:sp>
      <p:sp>
        <p:nvSpPr>
          <p:cNvPr id="3" name="Text Placeholder 2"/>
          <p:cNvSpPr>
            <a:spLocks noGrp="1"/>
          </p:cNvSpPr>
          <p:nvPr>
            <p:ph type="body" idx="1"/>
          </p:nvPr>
        </p:nvSpPr>
        <p:spPr>
          <a:xfrm>
            <a:off x="513807" y="1994599"/>
            <a:ext cx="11059884" cy="4144943"/>
          </a:xfrm>
        </p:spPr>
        <p:txBody>
          <a:bodyPr/>
          <a:lstStyle/>
          <a:p>
            <a:pPr algn="just"/>
            <a:r>
              <a:rPr lang="en-US" dirty="0">
                <a:solidFill>
                  <a:srgbClr val="F4749C"/>
                </a:solidFill>
              </a:rPr>
              <a:t>Instructions</a:t>
            </a:r>
            <a:r>
              <a:rPr lang="en-US" dirty="0"/>
              <a:t> (computer programs) that when executed provide desired features, function, and performance; </a:t>
            </a:r>
          </a:p>
          <a:p>
            <a:pPr algn="just"/>
            <a:r>
              <a:rPr lang="en-US" dirty="0">
                <a:solidFill>
                  <a:srgbClr val="F4749C"/>
                </a:solidFill>
              </a:rPr>
              <a:t>Data structures </a:t>
            </a:r>
            <a:r>
              <a:rPr lang="en-US" dirty="0"/>
              <a:t>that enable the programs to adequately manipulate information, </a:t>
            </a:r>
          </a:p>
          <a:p>
            <a:pPr algn="just"/>
            <a:r>
              <a:rPr lang="en-US" dirty="0">
                <a:solidFill>
                  <a:srgbClr val="F4749C"/>
                </a:solidFill>
              </a:rPr>
              <a:t>Descriptive information </a:t>
            </a:r>
            <a:r>
              <a:rPr lang="en-US" dirty="0"/>
              <a:t>in both hard copy and virtual forms that describes the operation and use of the programs.</a:t>
            </a:r>
            <a:endParaRPr lang="fa-IR" dirty="0"/>
          </a:p>
          <a:p>
            <a:pPr algn="just"/>
            <a:endParaRPr lang="fa-IR" dirty="0"/>
          </a:p>
          <a:p>
            <a:pPr marL="0" indent="0" algn="ctr">
              <a:buNone/>
            </a:pPr>
            <a:r>
              <a:rPr lang="en-US" sz="3200" b="1" i="1" dirty="0">
                <a:solidFill>
                  <a:srgbClr val="00B050"/>
                </a:solidFill>
              </a:rPr>
              <a:t>Software</a:t>
            </a:r>
            <a:r>
              <a:rPr lang="en-US" sz="3200" b="1" i="1" dirty="0"/>
              <a:t> is a logical</a:t>
            </a:r>
            <a:r>
              <a:rPr lang="fa-IR" sz="3200" b="1" i="1" dirty="0"/>
              <a:t> </a:t>
            </a:r>
            <a:r>
              <a:rPr lang="en-US" sz="3200" b="1" i="1" dirty="0"/>
              <a:t>rather than a physical system element.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75071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failure rate as a function of time</a:t>
            </a:r>
          </a:p>
        </p:txBody>
      </p:sp>
      <p:sp>
        <p:nvSpPr>
          <p:cNvPr id="3" name="Text Placeholder 2"/>
          <p:cNvSpPr>
            <a:spLocks noGrp="1"/>
          </p:cNvSpPr>
          <p:nvPr>
            <p:ph type="body" idx="1"/>
          </p:nvPr>
        </p:nvSpPr>
        <p:spPr/>
        <p:txBody>
          <a:bodyPr/>
          <a:lstStyle/>
          <a:p>
            <a:endParaRPr lang="en-US"/>
          </a:p>
        </p:txBody>
      </p:sp>
      <p:pic>
        <p:nvPicPr>
          <p:cNvPr id="4" name="Content Placeholder 4"/>
          <p:cNvPicPr>
            <a:picLocks noChangeAspect="1"/>
          </p:cNvPicPr>
          <p:nvPr/>
        </p:nvPicPr>
        <p:blipFill>
          <a:blip r:embed="rId2"/>
          <a:stretch>
            <a:fillRect/>
          </a:stretch>
        </p:blipFill>
        <p:spPr>
          <a:xfrm>
            <a:off x="2547270" y="1688077"/>
            <a:ext cx="7097393" cy="46343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70561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failure rate as a function of time</a:t>
            </a:r>
          </a:p>
        </p:txBody>
      </p:sp>
      <p:sp>
        <p:nvSpPr>
          <p:cNvPr id="3" name="Text Placeholder 2"/>
          <p:cNvSpPr>
            <a:spLocks noGrp="1"/>
          </p:cNvSpPr>
          <p:nvPr>
            <p:ph type="body" idx="1"/>
          </p:nvPr>
        </p:nvSpPr>
        <p:spPr/>
        <p:txBody>
          <a:bodyPr/>
          <a:lstStyle/>
          <a:p>
            <a:endParaRPr lang="en-US"/>
          </a:p>
        </p:txBody>
      </p:sp>
      <p:pic>
        <p:nvPicPr>
          <p:cNvPr id="4" name="Content Placeholder 4"/>
          <p:cNvPicPr>
            <a:picLocks noChangeAspect="1"/>
          </p:cNvPicPr>
          <p:nvPr/>
        </p:nvPicPr>
        <p:blipFill>
          <a:blip r:embed="rId2"/>
          <a:stretch>
            <a:fillRect/>
          </a:stretch>
        </p:blipFill>
        <p:spPr>
          <a:xfrm>
            <a:off x="2565846" y="1400694"/>
            <a:ext cx="7060241" cy="49683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889373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Cost vs. Hardware Cost</a:t>
            </a:r>
          </a:p>
        </p:txBody>
      </p:sp>
      <p:sp>
        <p:nvSpPr>
          <p:cNvPr id="3" name="Content Placeholder 2"/>
          <p:cNvSpPr>
            <a:spLocks noGrp="1"/>
          </p:cNvSpPr>
          <p:nvPr>
            <p:ph idx="1"/>
          </p:nvPr>
        </p:nvSpPr>
        <p:spPr/>
        <p:txBody>
          <a:bodyPr>
            <a:normAutofit/>
          </a:bodyPr>
          <a:lstStyle/>
          <a:p>
            <a:pPr algn="just" rtl="0"/>
            <a:r>
              <a:rPr lang="en-US" dirty="0"/>
              <a:t>Business IT has changed significantly. Computing has become more distributed, portable, and personal. </a:t>
            </a:r>
          </a:p>
          <a:p>
            <a:pPr marL="169329" indent="0" algn="just" rtl="0">
              <a:buNone/>
            </a:pPr>
            <a:endParaRPr lang="en-US" dirty="0"/>
          </a:p>
          <a:p>
            <a:pPr algn="just" rtl="0"/>
            <a:r>
              <a:rPr lang="en-US" dirty="0"/>
              <a:t>Even when hardware is issued by the company, employees use their own phones and computers to access email and apps.</a:t>
            </a:r>
          </a:p>
          <a:p>
            <a:pPr marL="169329" indent="0" algn="just" rtl="0">
              <a:buNone/>
            </a:pPr>
            <a:endParaRPr lang="en-US" dirty="0"/>
          </a:p>
          <a:p>
            <a:pPr algn="just" rtl="0"/>
            <a:r>
              <a:rPr lang="en-US" dirty="0"/>
              <a:t>The business leverage has shifted to software, and budgets have followed.</a:t>
            </a:r>
          </a:p>
          <a:p>
            <a:pPr marL="169329" indent="0" algn="just" rtl="0">
              <a:buNone/>
            </a:pPr>
            <a:endParaRPr lang="en-US" dirty="0"/>
          </a:p>
          <a:p>
            <a:pPr algn="just" rtl="0"/>
            <a:r>
              <a:rPr lang="en-US" dirty="0"/>
              <a:t>This change in spending is both a cause and effect of a broader shift of business IT from hardware to software and an important indicator of the future. </a:t>
            </a:r>
          </a:p>
        </p:txBody>
      </p:sp>
      <p:sp>
        <p:nvSpPr>
          <p:cNvPr id="6" name="Slide Number Placeholder 5"/>
          <p:cNvSpPr>
            <a:spLocks noGrp="1"/>
          </p:cNvSpPr>
          <p:nvPr>
            <p:ph type="sldNum" sz="quarter" idx="12"/>
          </p:nvPr>
        </p:nvSpPr>
        <p:spPr/>
        <p:txBody>
          <a:bodyPr/>
          <a:lstStyle/>
          <a:p>
            <a:pPr algn="r" defTabSz="914377">
              <a:defRPr/>
            </a:pPr>
            <a:fld id="{5EC107CF-78C8-480A-96D6-3E402B47AB4A}" type="slidenum">
              <a:rPr lang="en-US">
                <a:solidFill>
                  <a:srgbClr val="121316">
                    <a:lumMod val="75000"/>
                    <a:lumOff val="25000"/>
                  </a:srgbClr>
                </a:solidFill>
                <a:latin typeface="Century Schoolbook" panose="02040604050505020304"/>
                <a:sym typeface="Arial"/>
              </a:rPr>
              <a:pPr algn="r" defTabSz="914377">
                <a:defRPr/>
              </a:pPr>
              <a:t>6</a:t>
            </a:fld>
            <a:endParaRPr lang="en-US" dirty="0">
              <a:solidFill>
                <a:srgbClr val="121316">
                  <a:lumMod val="75000"/>
                  <a:lumOff val="25000"/>
                </a:srgbClr>
              </a:solidFill>
              <a:latin typeface="Century Schoolbook" panose="02040604050505020304"/>
              <a:sym typeface="Aria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92238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a:xfrm>
            <a:off x="959825" y="1869141"/>
            <a:ext cx="10290000" cy="4596000"/>
          </a:xfrm>
        </p:spPr>
        <p:txBody>
          <a:bodyPr/>
          <a:lstStyle/>
          <a:p>
            <a:pPr algn="l" rtl="0"/>
            <a:r>
              <a:rPr lang="en-GB" dirty="0"/>
              <a:t>Software costs often dominate computer system costs. The costs of software on a PC are often greater than the hardware cost.</a:t>
            </a:r>
          </a:p>
          <a:p>
            <a:pPr marL="169329" indent="0" algn="l" rtl="0">
              <a:buNone/>
            </a:pPr>
            <a:endParaRPr lang="en-GB" dirty="0"/>
          </a:p>
          <a:p>
            <a:pPr algn="l" rtl="0"/>
            <a:r>
              <a:rPr lang="en-GB" dirty="0"/>
              <a:t>Software costs more to maintain than it does to develop. For systems with a long life, maintenance costs may be several times development costs.</a:t>
            </a:r>
          </a:p>
          <a:p>
            <a:pPr marL="169329" indent="0" algn="l" rtl="0">
              <a:buNone/>
            </a:pPr>
            <a:endParaRPr lang="en-GB" dirty="0"/>
          </a:p>
          <a:p>
            <a:pPr algn="l" rtl="0"/>
            <a:r>
              <a:rPr lang="en-GB" dirty="0"/>
              <a:t>Software engineering is concerned with cost-effective software development.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41046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Challenges</a:t>
            </a:r>
            <a:endParaRPr lang="en-US" dirty="0"/>
          </a:p>
        </p:txBody>
      </p:sp>
      <p:sp>
        <p:nvSpPr>
          <p:cNvPr id="3" name="Text Placeholder 2"/>
          <p:cNvSpPr>
            <a:spLocks noGrp="1"/>
          </p:cNvSpPr>
          <p:nvPr>
            <p:ph type="body" idx="1"/>
          </p:nvPr>
        </p:nvSpPr>
        <p:spPr/>
        <p:txBody>
          <a:bodyPr/>
          <a:lstStyle/>
          <a:p>
            <a:r>
              <a:rPr lang="tr-TR" dirty="0">
                <a:latin typeface="Times New Roman" panose="02020603050405020304" pitchFamily="18" charset="0"/>
                <a:cs typeface="Times New Roman" panose="02020603050405020304" pitchFamily="18" charset="0"/>
              </a:rPr>
              <a:t>Characteristics of software</a:t>
            </a:r>
          </a:p>
          <a:p>
            <a:pPr lvl="1"/>
            <a:r>
              <a:rPr lang="tr-TR" dirty="0">
                <a:latin typeface="Times New Roman" panose="02020603050405020304" pitchFamily="18" charset="0"/>
                <a:cs typeface="Times New Roman" panose="02020603050405020304" pitchFamily="18" charset="0"/>
              </a:rPr>
              <a:t>Intangible</a:t>
            </a:r>
          </a:p>
          <a:p>
            <a:pPr lvl="1"/>
            <a:r>
              <a:rPr lang="tr-TR" dirty="0">
                <a:latin typeface="Times New Roman" panose="02020603050405020304" pitchFamily="18" charset="0"/>
                <a:cs typeface="Times New Roman" panose="02020603050405020304" pitchFamily="18" charset="0"/>
              </a:rPr>
              <a:t>Changeable</a:t>
            </a:r>
          </a:p>
          <a:p>
            <a:pPr marL="795847" lvl="1" indent="0">
              <a:buNone/>
            </a:pPr>
            <a:endParaRPr lang="en-US" dirty="0">
              <a:latin typeface="Times New Roman" panose="02020603050405020304" pitchFamily="18" charset="0"/>
              <a:cs typeface="Times New Roman" panose="02020603050405020304" pitchFamily="18" charset="0"/>
            </a:endParaRPr>
          </a:p>
          <a:p>
            <a:pPr marL="795847" lvl="1" indent="0">
              <a:buNone/>
            </a:pP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Characteristics of software development</a:t>
            </a:r>
            <a:endParaRPr lang="fa-IR" dirty="0">
              <a:latin typeface="Times New Roman" panose="02020603050405020304" pitchFamily="18" charset="0"/>
              <a:cs typeface="Times New Roman" panose="02020603050405020304" pitchFamily="18" charset="0"/>
            </a:endParaRPr>
          </a:p>
          <a:p>
            <a:pPr lvl="1"/>
            <a:r>
              <a:rPr lang="tr-TR" dirty="0">
                <a:latin typeface="Times New Roman" panose="02020603050405020304" pitchFamily="18" charset="0"/>
                <a:cs typeface="Times New Roman" panose="02020603050405020304" pitchFamily="18" charset="0"/>
              </a:rPr>
              <a:t>Human-intensive</a:t>
            </a:r>
          </a:p>
          <a:p>
            <a:pPr lvl="1"/>
            <a:r>
              <a:rPr lang="tr-TR" dirty="0">
                <a:latin typeface="Times New Roman" panose="02020603050405020304" pitchFamily="18" charset="0"/>
                <a:cs typeface="Times New Roman" panose="02020603050405020304" pitchFamily="18" charset="0"/>
              </a:rPr>
              <a:t>Multi-disciplinary</a:t>
            </a:r>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13791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Software Failures – Main Reasons</a:t>
            </a:r>
            <a:endParaRPr lang="en-US" dirty="0"/>
          </a:p>
        </p:txBody>
      </p:sp>
      <p:sp>
        <p:nvSpPr>
          <p:cNvPr id="3" name="Text Placeholder 2"/>
          <p:cNvSpPr>
            <a:spLocks noGrp="1"/>
          </p:cNvSpPr>
          <p:nvPr>
            <p:ph type="body" idx="1"/>
          </p:nvPr>
        </p:nvSpPr>
        <p:spPr>
          <a:xfrm>
            <a:off x="591128" y="1477365"/>
            <a:ext cx="5504840" cy="4710999"/>
          </a:xfrm>
        </p:spPr>
        <p:txBody>
          <a:bodyPr/>
          <a:lstStyle/>
          <a:p>
            <a:pPr algn="just"/>
            <a:r>
              <a:rPr lang="en-US" sz="2400" b="1" i="1" dirty="0">
                <a:solidFill>
                  <a:srgbClr val="00B050"/>
                </a:solidFill>
                <a:latin typeface="Times New Roman" panose="02020603050405020304" pitchFamily="18" charset="0"/>
                <a:cs typeface="Times New Roman" panose="02020603050405020304" pitchFamily="18" charset="0"/>
              </a:rPr>
              <a:t>Increasing demands </a:t>
            </a:r>
          </a:p>
          <a:p>
            <a:pPr lvl="1" algn="just"/>
            <a:r>
              <a:rPr lang="en-US" sz="2000" dirty="0">
                <a:solidFill>
                  <a:schemeClr val="bg1">
                    <a:lumMod val="85000"/>
                  </a:schemeClr>
                </a:solidFill>
                <a:latin typeface="Times New Roman" panose="02020603050405020304" pitchFamily="18" charset="0"/>
                <a:cs typeface="Times New Roman" panose="02020603050405020304" pitchFamily="18" charset="0"/>
              </a:rPr>
              <a:t>Systems have to be built and delivered more </a:t>
            </a:r>
            <a:r>
              <a:rPr lang="en-US" sz="2000" dirty="0">
                <a:solidFill>
                  <a:srgbClr val="F4749C"/>
                </a:solidFill>
                <a:latin typeface="Times New Roman" panose="02020603050405020304" pitchFamily="18" charset="0"/>
                <a:cs typeface="Times New Roman" panose="02020603050405020304" pitchFamily="18" charset="0"/>
              </a:rPr>
              <a:t>quickly</a:t>
            </a:r>
            <a:r>
              <a:rPr lang="en-US" sz="2000" dirty="0">
                <a:solidFill>
                  <a:schemeClr val="bg1">
                    <a:lumMod val="85000"/>
                  </a:schemeClr>
                </a:solidFill>
                <a:latin typeface="Times New Roman" panose="02020603050405020304" pitchFamily="18" charset="0"/>
                <a:cs typeface="Times New Roman" panose="02020603050405020304" pitchFamily="18" charset="0"/>
              </a:rPr>
              <a:t>; </a:t>
            </a:r>
          </a:p>
          <a:p>
            <a:pPr lvl="1" algn="just"/>
            <a:r>
              <a:rPr lang="en-US" sz="2000" dirty="0">
                <a:solidFill>
                  <a:schemeClr val="bg1">
                    <a:lumMod val="85000"/>
                  </a:schemeClr>
                </a:solidFill>
                <a:latin typeface="Times New Roman" panose="02020603050405020304" pitchFamily="18" charset="0"/>
                <a:cs typeface="Times New Roman" panose="02020603050405020304" pitchFamily="18" charset="0"/>
              </a:rPr>
              <a:t>Larger, even more </a:t>
            </a:r>
            <a:r>
              <a:rPr lang="en-US" sz="2000" dirty="0">
                <a:solidFill>
                  <a:srgbClr val="F4749C"/>
                </a:solidFill>
                <a:latin typeface="Times New Roman" panose="02020603050405020304" pitchFamily="18" charset="0"/>
                <a:cs typeface="Times New Roman" panose="02020603050405020304" pitchFamily="18" charset="0"/>
              </a:rPr>
              <a:t>complex</a:t>
            </a:r>
            <a:r>
              <a:rPr lang="en-US" sz="2000" dirty="0">
                <a:solidFill>
                  <a:schemeClr val="bg1">
                    <a:lumMod val="85000"/>
                  </a:schemeClr>
                </a:solidFill>
                <a:latin typeface="Times New Roman" panose="02020603050405020304" pitchFamily="18" charset="0"/>
                <a:cs typeface="Times New Roman" panose="02020603050405020304" pitchFamily="18" charset="0"/>
              </a:rPr>
              <a:t> systems are required; </a:t>
            </a:r>
          </a:p>
          <a:p>
            <a:pPr lvl="1" algn="just"/>
            <a:r>
              <a:rPr lang="en-US" sz="2000" dirty="0">
                <a:solidFill>
                  <a:schemeClr val="bg1">
                    <a:lumMod val="85000"/>
                  </a:schemeClr>
                </a:solidFill>
                <a:latin typeface="Times New Roman" panose="02020603050405020304" pitchFamily="18" charset="0"/>
                <a:cs typeface="Times New Roman" panose="02020603050405020304" pitchFamily="18" charset="0"/>
              </a:rPr>
              <a:t>Systems have to have </a:t>
            </a:r>
            <a:r>
              <a:rPr lang="en-US" sz="2000" dirty="0">
                <a:solidFill>
                  <a:srgbClr val="F4749C"/>
                </a:solidFill>
                <a:latin typeface="Times New Roman" panose="02020603050405020304" pitchFamily="18" charset="0"/>
                <a:cs typeface="Times New Roman" panose="02020603050405020304" pitchFamily="18" charset="0"/>
              </a:rPr>
              <a:t>new capabilities </a:t>
            </a:r>
            <a:r>
              <a:rPr lang="en-US" sz="2000" dirty="0">
                <a:solidFill>
                  <a:schemeClr val="bg1">
                    <a:lumMod val="85000"/>
                  </a:schemeClr>
                </a:solidFill>
                <a:latin typeface="Times New Roman" panose="02020603050405020304" pitchFamily="18" charset="0"/>
                <a:cs typeface="Times New Roman" panose="02020603050405020304" pitchFamily="18" charset="0"/>
              </a:rPr>
              <a:t>that were previously thought to be impossible. </a:t>
            </a:r>
          </a:p>
          <a:p>
            <a:pPr lvl="1" algn="just"/>
            <a:r>
              <a:rPr lang="en-US" sz="2000" dirty="0">
                <a:solidFill>
                  <a:srgbClr val="F4749C"/>
                </a:solidFill>
                <a:latin typeface="Times New Roman" panose="02020603050405020304" pitchFamily="18" charset="0"/>
                <a:cs typeface="Times New Roman" panose="02020603050405020304" pitchFamily="18" charset="0"/>
              </a:rPr>
              <a:t>Existing</a:t>
            </a:r>
            <a:r>
              <a:rPr lang="en-US" sz="2000" dirty="0">
                <a:solidFill>
                  <a:schemeClr val="bg1">
                    <a:lumMod val="85000"/>
                  </a:schemeClr>
                </a:solidFill>
                <a:latin typeface="Times New Roman" panose="02020603050405020304" pitchFamily="18" charset="0"/>
                <a:cs typeface="Times New Roman" panose="02020603050405020304" pitchFamily="18" charset="0"/>
              </a:rPr>
              <a:t> software engineering methods cannot cope and </a:t>
            </a:r>
            <a:r>
              <a:rPr lang="en-US" sz="2000" dirty="0">
                <a:solidFill>
                  <a:srgbClr val="F4749C"/>
                </a:solidFill>
                <a:latin typeface="Times New Roman" panose="02020603050405020304" pitchFamily="18" charset="0"/>
                <a:cs typeface="Times New Roman" panose="02020603050405020304" pitchFamily="18" charset="0"/>
              </a:rPr>
              <a:t>new</a:t>
            </a:r>
            <a:r>
              <a:rPr lang="en-US" sz="2000" dirty="0">
                <a:solidFill>
                  <a:schemeClr val="bg1">
                    <a:lumMod val="85000"/>
                  </a:schemeClr>
                </a:solidFill>
                <a:latin typeface="Times New Roman" panose="02020603050405020304" pitchFamily="18" charset="0"/>
                <a:cs typeface="Times New Roman" panose="02020603050405020304" pitchFamily="18" charset="0"/>
              </a:rPr>
              <a:t> software engineering techniques have to be developed to meet these new demands.  </a:t>
            </a:r>
            <a:endParaRPr lang="en-US" sz="24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4" name="Content Placeholder 3"/>
          <p:cNvSpPr txBox="1">
            <a:spLocks/>
          </p:cNvSpPr>
          <p:nvPr/>
        </p:nvSpPr>
        <p:spPr>
          <a:xfrm>
            <a:off x="6477000" y="2054702"/>
            <a:ext cx="5105400" cy="35536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Clr>
                <a:schemeClr val="bg1">
                  <a:lumMod val="95000"/>
                </a:schemeClr>
              </a:buClr>
              <a:buFont typeface="Arial" panose="020B0604020202020204" pitchFamily="34" charset="0"/>
              <a:buChar char="•"/>
            </a:pPr>
            <a:r>
              <a:rPr lang="en-US" sz="2400" b="1" i="1" dirty="0">
                <a:solidFill>
                  <a:srgbClr val="00B050"/>
                </a:solidFill>
                <a:latin typeface="Times New Roman" panose="02020603050405020304" pitchFamily="18" charset="0"/>
                <a:cs typeface="Times New Roman" panose="02020603050405020304" pitchFamily="18" charset="0"/>
              </a:rPr>
              <a:t>Low expectations</a:t>
            </a:r>
          </a:p>
          <a:p>
            <a:pPr marL="1219170" lvl="1" indent="-423323" algn="just">
              <a:buClr>
                <a:srgbClr val="FFFFFF"/>
              </a:buClr>
              <a:buSzPts val="1400"/>
              <a:buFont typeface="Lato"/>
              <a:buChar char="○"/>
            </a:pPr>
            <a:r>
              <a:rPr lang="en-US" sz="2200" kern="0" dirty="0">
                <a:solidFill>
                  <a:schemeClr val="bg1">
                    <a:lumMod val="85000"/>
                  </a:schemeClr>
                </a:solidFill>
                <a:latin typeface="Times New Roman" panose="02020603050405020304" pitchFamily="18" charset="0"/>
                <a:cs typeface="Times New Roman" panose="02020603050405020304" pitchFamily="18" charset="0"/>
              </a:rPr>
              <a:t>It is relatively easy to write computer programs without using software engineering methods and techniques. </a:t>
            </a:r>
          </a:p>
          <a:p>
            <a:pPr marL="1219170" lvl="1" indent="-423323" algn="just">
              <a:buClr>
                <a:srgbClr val="FFFFFF"/>
              </a:buClr>
              <a:buSzPts val="1400"/>
              <a:buFont typeface="Lato"/>
              <a:buChar char="○"/>
            </a:pPr>
            <a:r>
              <a:rPr lang="en-US" sz="2200" kern="0" dirty="0">
                <a:solidFill>
                  <a:schemeClr val="bg1">
                    <a:lumMod val="85000"/>
                  </a:schemeClr>
                </a:solidFill>
                <a:latin typeface="Times New Roman" panose="02020603050405020304" pitchFamily="18" charset="0"/>
                <a:cs typeface="Times New Roman" panose="02020603050405020304" pitchFamily="18" charset="0"/>
              </a:rPr>
              <a:t>Many companies do not use software engineering methods. Consequently, their software is often </a:t>
            </a:r>
            <a:r>
              <a:rPr lang="en-US" sz="2200" kern="0" dirty="0">
                <a:solidFill>
                  <a:srgbClr val="F4749C"/>
                </a:solidFill>
                <a:latin typeface="Times New Roman" panose="02020603050405020304" pitchFamily="18" charset="0"/>
                <a:cs typeface="Times New Roman" panose="02020603050405020304" pitchFamily="18" charset="0"/>
              </a:rPr>
              <a:t>more expensive and less reliable</a:t>
            </a:r>
            <a:r>
              <a:rPr lang="en-US" sz="2200" kern="0" dirty="0">
                <a:solidFill>
                  <a:schemeClr val="bg1">
                    <a:lumMod val="85000"/>
                  </a:schemeClr>
                </a:solidFill>
                <a:latin typeface="Times New Roman" panose="02020603050405020304" pitchFamily="18" charset="0"/>
                <a:cs typeface="Times New Roman" panose="02020603050405020304" pitchFamily="18" charset="0"/>
              </a:rPr>
              <a:t> than it should be. </a:t>
            </a:r>
            <a:endParaRPr lang="tr-TR" sz="2200" kern="0" dirty="0">
              <a:solidFill>
                <a:schemeClr val="bg1">
                  <a:lumMod val="85000"/>
                </a:schemeClr>
              </a:solidFill>
              <a:latin typeface="Times New Roman" panose="02020603050405020304" pitchFamily="18" charset="0"/>
              <a:cs typeface="Times New Roman" panose="02020603050405020304" pitchFamily="18" charset="0"/>
            </a:endParaRPr>
          </a:p>
          <a:p>
            <a:pPr lvl="1">
              <a:buClr>
                <a:schemeClr val="bg1">
                  <a:lumMod val="95000"/>
                </a:schemeClr>
              </a:buClr>
            </a:pPr>
            <a:r>
              <a:rPr lang="en-US" sz="2400" b="1" i="1" dirty="0">
                <a:solidFill>
                  <a:srgbClr val="00B050"/>
                </a:solidFill>
                <a:latin typeface="Times New Roman" panose="02020603050405020304" pitchFamily="18" charset="0"/>
                <a:cs typeface="Times New Roman" panose="02020603050405020304" pitchFamily="18" charset="0"/>
              </a:rPr>
              <a:t> </a:t>
            </a:r>
          </a:p>
          <a:p>
            <a:pPr>
              <a:buClr>
                <a:schemeClr val="bg1">
                  <a:lumMod val="95000"/>
                </a:schemeClr>
              </a:buClr>
            </a:pPr>
            <a:endParaRPr lang="en-US" sz="2133" dirty="0">
              <a:solidFill>
                <a:schemeClr val="bg1">
                  <a:lumMod val="95000"/>
                </a:schemeClr>
              </a:solidFill>
              <a:latin typeface="Century Gothic (Headings)"/>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
        <p:nvSpPr>
          <p:cNvPr id="6" name="Dikdörtgen 4"/>
          <p:cNvSpPr/>
          <p:nvPr/>
        </p:nvSpPr>
        <p:spPr>
          <a:xfrm>
            <a:off x="5833872" y="5197327"/>
            <a:ext cx="6391656" cy="1246495"/>
          </a:xfrm>
          <a:prstGeom prst="rect">
            <a:avLst/>
          </a:prstGeom>
        </p:spPr>
        <p:txBody>
          <a:bodyPr wrap="square">
            <a:spAutoFit/>
          </a:bodyPr>
          <a:lstStyle/>
          <a:p>
            <a:pPr lvl="1"/>
            <a:r>
              <a:rPr lang="en-US" sz="2500" i="1" kern="0" dirty="0">
                <a:solidFill>
                  <a:srgbClr val="00FF99"/>
                </a:solidFill>
                <a:latin typeface="Times New Roman" panose="02020603050405020304" pitchFamily="18" charset="0"/>
                <a:cs typeface="Times New Roman" panose="02020603050405020304" pitchFamily="18" charset="0"/>
              </a:rPr>
              <a:t>We need better software engineering education and training to address this problem. </a:t>
            </a:r>
          </a:p>
        </p:txBody>
      </p:sp>
      <p:sp>
        <p:nvSpPr>
          <p:cNvPr id="7"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chemeClr val="bg1">
                  <a:lumMod val="95000"/>
                </a:schemeClr>
              </a:solidFill>
              <a:latin typeface="Arial" charset="0"/>
            </a:endParaRPr>
          </a:p>
        </p:txBody>
      </p:sp>
    </p:spTree>
    <p:extLst>
      <p:ext uri="{BB962C8B-B14F-4D97-AF65-F5344CB8AC3E}">
        <p14:creationId xmlns:p14="http://schemas.microsoft.com/office/powerpoint/2010/main" val="4424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4498</TotalTime>
  <Words>2484</Words>
  <Application>Microsoft Office PowerPoint</Application>
  <PresentationFormat>Widescreen</PresentationFormat>
  <Paragraphs>177</Paragraphs>
  <Slides>29</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Arial</vt:lpstr>
      <vt:lpstr>B Nazanin</vt:lpstr>
      <vt:lpstr>Calibri</vt:lpstr>
      <vt:lpstr>Century Gothic (Headings)</vt:lpstr>
      <vt:lpstr>Century Schoolbook</vt:lpstr>
      <vt:lpstr>Dosis</vt:lpstr>
      <vt:lpstr>Lato</vt:lpstr>
      <vt:lpstr>Nunito Sans</vt:lpstr>
      <vt:lpstr>Nunito Sans Black</vt:lpstr>
      <vt:lpstr>Open Sans</vt:lpstr>
      <vt:lpstr>Times New Roman</vt:lpstr>
      <vt:lpstr>Wingdings</vt:lpstr>
      <vt:lpstr>System Administrator Appreciation Day by Slidesgo</vt:lpstr>
      <vt:lpstr>1_System Administrator Appreciation Day by Slidesgo</vt:lpstr>
      <vt:lpstr>Software Engineering I Introduction</vt:lpstr>
      <vt:lpstr>PowerPoint Presentation</vt:lpstr>
      <vt:lpstr>What is software?</vt:lpstr>
      <vt:lpstr>Hardware failure rate as a function of time</vt:lpstr>
      <vt:lpstr>Software failure rate as a function of time</vt:lpstr>
      <vt:lpstr>Software Cost vs. Hardware Cost</vt:lpstr>
      <vt:lpstr>Software costs</vt:lpstr>
      <vt:lpstr>Challenges</vt:lpstr>
      <vt:lpstr>Software Failures – Main Reasons</vt:lpstr>
      <vt:lpstr>Software Engineering is NOT Programming!</vt:lpstr>
      <vt:lpstr>Professional Software Development </vt:lpstr>
      <vt:lpstr>Professional Software Development(Cnt’d) </vt:lpstr>
      <vt:lpstr>Software Products</vt:lpstr>
      <vt:lpstr>Software Engineering(I)</vt:lpstr>
      <vt:lpstr>Software Engineering(II)</vt:lpstr>
      <vt:lpstr>Software Engineering(III)</vt:lpstr>
      <vt:lpstr>Engineering Discipline</vt:lpstr>
      <vt:lpstr>General Issues of software</vt:lpstr>
      <vt:lpstr>General Issues of software(Cnt’d)</vt:lpstr>
      <vt:lpstr>Software Engineering Diversity</vt:lpstr>
      <vt:lpstr>Software Engineering Diversity(Cnt’d)</vt:lpstr>
      <vt:lpstr>Software Engineering Diversity(Cnt’d)</vt:lpstr>
      <vt:lpstr>Software Engineering Diversity(Cnt’d)</vt:lpstr>
      <vt:lpstr>Essential attributes of good software</vt:lpstr>
      <vt:lpstr>Safety and reliability</vt:lpstr>
      <vt:lpstr>General principles </vt:lpstr>
      <vt:lpstr>General principles(Cnt’d) </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308</cp:revision>
  <dcterms:created xsi:type="dcterms:W3CDTF">2017-08-12T07:11:04Z</dcterms:created>
  <dcterms:modified xsi:type="dcterms:W3CDTF">2024-09-22T15:51:41Z</dcterms:modified>
</cp:coreProperties>
</file>