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 snapToGrid="0">
      <p:cViewPr varScale="1">
        <p:scale>
          <a:sx n="98" d="100"/>
          <a:sy n="98" d="100"/>
        </p:scale>
        <p:origin x="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7787-51A5-4634-8CF4-D2B70765A4A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DE62-6B28-4C3C-A661-E68FAE2E9E4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06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7787-51A5-4634-8CF4-D2B70765A4A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DE62-6B28-4C3C-A661-E68FAE2E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4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7787-51A5-4634-8CF4-D2B70765A4A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DE62-6B28-4C3C-A661-E68FAE2E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5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7787-51A5-4634-8CF4-D2B70765A4A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DE62-6B28-4C3C-A661-E68FAE2E9E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24" y="98159"/>
            <a:ext cx="1633189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620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7787-51A5-4634-8CF4-D2B70765A4A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DE62-6B28-4C3C-A661-E68FAE2E9E4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99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7787-51A5-4634-8CF4-D2B70765A4A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DE62-6B28-4C3C-A661-E68FAE2E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5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7787-51A5-4634-8CF4-D2B70765A4A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DE62-6B28-4C3C-A661-E68FAE2E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2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7787-51A5-4634-8CF4-D2B70765A4A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DE62-6B28-4C3C-A661-E68FAE2E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0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7787-51A5-4634-8CF4-D2B70765A4A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DE62-6B28-4C3C-A661-E68FAE2E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3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F57787-51A5-4634-8CF4-D2B70765A4A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63DE62-6B28-4C3C-A661-E68FAE2E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F57787-51A5-4634-8CF4-D2B70765A4A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63DE62-6B28-4C3C-A661-E68FAE2E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7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F57787-51A5-4634-8CF4-D2B70765A4A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463DE62-6B28-4C3C-A661-E68FAE2E9E4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962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نحوه نوشتن پروپوزال</a:t>
            </a:r>
            <a:br>
              <a:rPr lang="fa-IR" dirty="0">
                <a:cs typeface="B Nazanin" panose="00000400000000000000" pitchFamily="2" charset="-78"/>
              </a:rPr>
            </a:br>
            <a:r>
              <a:rPr lang="fa-IR" sz="5000" dirty="0">
                <a:cs typeface="B Nazanin" panose="00000400000000000000" pitchFamily="2" charset="-78"/>
              </a:rPr>
              <a:t>درس مهندسی نرم افزار 1</a:t>
            </a:r>
            <a:endParaRPr lang="en-US" sz="5000" dirty="0"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تهیه کننده: دکتر الهام محمودزاده</a:t>
            </a:r>
          </a:p>
          <a:p>
            <a:pPr algn="ctr" rtl="1"/>
            <a:r>
              <a:rPr lang="fa-IR" dirty="0">
                <a:cs typeface="B Nazanin" panose="00000400000000000000" pitchFamily="2" charset="-78"/>
              </a:rPr>
              <a:t>نیمسال </a:t>
            </a:r>
            <a:r>
              <a:rPr lang="fa-IR">
                <a:cs typeface="B Nazanin" panose="00000400000000000000" pitchFamily="2" charset="-78"/>
              </a:rPr>
              <a:t>اول 03-04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24" y="98159"/>
            <a:ext cx="1557030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816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سه بخش مهم پروپوزال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fa-IR" b="1" dirty="0">
                <a:cs typeface="B Nazanin" panose="00000400000000000000" pitchFamily="2" charset="-78"/>
              </a:rPr>
              <a:t>ميزان برتري پروژه از جنبه هاي مختلف</a:t>
            </a:r>
            <a:endParaRPr lang="en-US" dirty="0">
              <a:cs typeface="B Nazanin" panose="00000400000000000000" pitchFamily="2" charset="-78"/>
            </a:endParaRPr>
          </a:p>
          <a:p>
            <a:pPr lvl="0" algn="r" rtl="1">
              <a:buFont typeface="Wingdings" panose="05000000000000000000" pitchFamily="2" charset="2"/>
              <a:buChar char="v"/>
            </a:pPr>
            <a:endParaRPr lang="en-US" b="1" dirty="0">
              <a:cs typeface="B Nazanin" panose="00000400000000000000" pitchFamily="2" charset="-78"/>
            </a:endParaRPr>
          </a:p>
          <a:p>
            <a:pPr lvl="0" algn="r" rtl="1">
              <a:buFont typeface="Wingdings" panose="05000000000000000000" pitchFamily="2" charset="2"/>
              <a:buChar char="v"/>
            </a:pPr>
            <a:r>
              <a:rPr lang="fa-IR" b="1" dirty="0">
                <a:cs typeface="B Nazanin" panose="00000400000000000000" pitchFamily="2" charset="-78"/>
              </a:rPr>
              <a:t>ميزان تاثير پروژه </a:t>
            </a:r>
            <a:endParaRPr lang="en-US" dirty="0">
              <a:cs typeface="B Nazanin" panose="00000400000000000000" pitchFamily="2" charset="-78"/>
            </a:endParaRPr>
          </a:p>
          <a:p>
            <a:pPr lvl="0" algn="r" rtl="1">
              <a:buFont typeface="Wingdings" panose="05000000000000000000" pitchFamily="2" charset="2"/>
              <a:buChar char="v"/>
            </a:pPr>
            <a:endParaRPr lang="en-US" b="1" dirty="0">
              <a:cs typeface="B Nazanin" panose="00000400000000000000" pitchFamily="2" charset="-78"/>
            </a:endParaRPr>
          </a:p>
          <a:p>
            <a:pPr lvl="0" algn="r" rtl="1">
              <a:buFont typeface="Wingdings" panose="05000000000000000000" pitchFamily="2" charset="2"/>
              <a:buChar char="v"/>
            </a:pPr>
            <a:r>
              <a:rPr lang="fa-IR" b="1" dirty="0">
                <a:cs typeface="B Nazanin" panose="00000400000000000000" pitchFamily="2" charset="-78"/>
              </a:rPr>
              <a:t>پياده سازي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37074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>
                <a:cs typeface="B Nazanin" panose="00000400000000000000" pitchFamily="2" charset="-78"/>
              </a:rPr>
              <a:t>ميزان برتري پروژه از جنبه هاي مختلف(1)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fa-IR" dirty="0">
                <a:cs typeface="B Nazanin" panose="00000400000000000000" pitchFamily="2" charset="-78"/>
              </a:rPr>
              <a:t>بررسي موضوع انتخابي شامل توضيح كلي در مورد پروژه، </a:t>
            </a:r>
            <a:r>
              <a:rPr lang="fa-IR" u="sng" dirty="0">
                <a:cs typeface="B Nazanin" panose="00000400000000000000" pitchFamily="2" charset="-78"/>
              </a:rPr>
              <a:t>ضرورت انجام پروژه</a:t>
            </a:r>
            <a:r>
              <a:rPr lang="en-US" u="sng" dirty="0">
                <a:cs typeface="B Nazanin" panose="00000400000000000000" pitchFamily="2" charset="-78"/>
              </a:rPr>
              <a:t> </a:t>
            </a:r>
            <a:r>
              <a:rPr lang="fa-IR" u="sng" dirty="0">
                <a:cs typeface="B Nazanin" panose="00000400000000000000" pitchFamily="2" charset="-78"/>
              </a:rPr>
              <a:t>و توجیه انجام</a:t>
            </a:r>
            <a:r>
              <a:rPr lang="fa-IR" dirty="0">
                <a:cs typeface="B Nazanin" panose="00000400000000000000" pitchFamily="2" charset="-78"/>
              </a:rPr>
              <a:t>، </a:t>
            </a:r>
            <a:r>
              <a:rPr lang="fa-IR" u="sng" dirty="0">
                <a:cs typeface="B Nazanin" panose="00000400000000000000" pitchFamily="2" charset="-78"/>
              </a:rPr>
              <a:t>اهداف پروژه</a:t>
            </a:r>
            <a:r>
              <a:rPr lang="fa-IR" dirty="0">
                <a:cs typeface="B Nazanin" panose="00000400000000000000" pitchFamily="2" charset="-78"/>
              </a:rPr>
              <a:t>، جنبه نو آوری، خدمات قابل ارائه و </a:t>
            </a:r>
            <a:r>
              <a:rPr lang="fa-IR" u="sng" dirty="0">
                <a:cs typeface="B Nazanin" panose="00000400000000000000" pitchFamily="2" charset="-78"/>
              </a:rPr>
              <a:t>استفاده کنندگان اصلی نرم افزار</a:t>
            </a:r>
            <a:r>
              <a:rPr lang="fa-IR" dirty="0">
                <a:cs typeface="B Nazanin" panose="00000400000000000000" pitchFamily="2" charset="-78"/>
              </a:rPr>
              <a:t>.</a:t>
            </a:r>
          </a:p>
          <a:p>
            <a:pPr marL="0" indent="0" algn="r" rtl="1">
              <a:buNone/>
            </a:pPr>
            <a:endParaRPr lang="fa-IR" dirty="0"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dirty="0">
                <a:cs typeface="B Nazanin" panose="00000400000000000000" pitchFamily="2" charset="-78"/>
              </a:rPr>
              <a:t>سیستم‏های مشابه (سابقه مربوطه) را نام برده و نحوه سرویس دهی هرکدام را بررسی کنید. </a:t>
            </a:r>
            <a:endParaRPr lang="en-US" dirty="0">
              <a:cs typeface="B Nazanin" panose="00000400000000000000" pitchFamily="2" charset="-78"/>
            </a:endParaRPr>
          </a:p>
          <a:p>
            <a:pPr marL="0" lvl="0" indent="0" algn="r" rtl="1">
              <a:buNone/>
            </a:pPr>
            <a:endParaRPr lang="en-US" dirty="0">
              <a:cs typeface="B Nazanin" panose="00000400000000000000" pitchFamily="2" charset="-78"/>
            </a:endParaRPr>
          </a:p>
          <a:p>
            <a:pPr lvl="0" algn="r" rtl="1">
              <a:buFont typeface="Wingdings" panose="05000000000000000000" pitchFamily="2" charset="2"/>
              <a:buChar char="v"/>
            </a:pPr>
            <a:r>
              <a:rPr lang="fa-IR" dirty="0">
                <a:cs typeface="B Nazanin" panose="00000400000000000000" pitchFamily="2" charset="-78"/>
              </a:rPr>
              <a:t>توجيه اقتصادي پروژه ( تحلیل هزینه ها و تخمین درآمد) رو انجام دهيد. بعبارتي آيا نرم افزار مورد بررسي به سوددهي خواهد رسيد؟ از چه زماني؟</a:t>
            </a:r>
            <a:endParaRPr lang="en-US" dirty="0">
              <a:cs typeface="B Nazanin" panose="00000400000000000000" pitchFamily="2" charset="-78"/>
            </a:endParaRPr>
          </a:p>
          <a:p>
            <a:pPr marL="0" lvl="0" indent="0" algn="r" rtl="1">
              <a:buNone/>
            </a:pPr>
            <a:endParaRPr lang="en-US" dirty="0">
              <a:cs typeface="B Nazanin" panose="00000400000000000000" pitchFamily="2" charset="-78"/>
            </a:endParaRPr>
          </a:p>
          <a:p>
            <a:pPr lvl="0" algn="r" rtl="1">
              <a:buFont typeface="Wingdings" panose="05000000000000000000" pitchFamily="2" charset="2"/>
              <a:buChar char="v"/>
            </a:pPr>
            <a:r>
              <a:rPr lang="fa-IR" dirty="0">
                <a:cs typeface="B Nazanin" panose="00000400000000000000" pitchFamily="2" charset="-78"/>
              </a:rPr>
              <a:t>نحوه انجام پروژه: تقسيم پروژه به فارهای انجام پروژه، خروجی هر فاز بصورت ملموس و قابل ارزیابی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51565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>
                <a:cs typeface="B Nazanin" panose="00000400000000000000" pitchFamily="2" charset="-78"/>
              </a:rPr>
              <a:t>ميزان برتري پروژه از جنبه هاي مختلف(2)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r" rtl="1">
              <a:buFont typeface="Wingdings" panose="05000000000000000000" pitchFamily="2" charset="2"/>
              <a:buChar char="v"/>
            </a:pPr>
            <a:r>
              <a:rPr lang="fa-IR" dirty="0">
                <a:cs typeface="B Nazanin" panose="00000400000000000000" pitchFamily="2" charset="-78"/>
              </a:rPr>
              <a:t>بررسي كنيد كه چگونه پروژه موجود مي تواند گام عمده اي در آينده كاري شما داشته باشد.</a:t>
            </a:r>
          </a:p>
          <a:p>
            <a:pPr lvl="0" algn="r" rtl="1">
              <a:buFont typeface="Wingdings" panose="05000000000000000000" pitchFamily="2" charset="2"/>
              <a:buChar char="v"/>
            </a:pPr>
            <a:endParaRPr lang="en-US" dirty="0">
              <a:cs typeface="B Nazanin" panose="00000400000000000000" pitchFamily="2" charset="-78"/>
            </a:endParaRPr>
          </a:p>
          <a:p>
            <a:pPr lvl="0" algn="r" rtl="1">
              <a:buFont typeface="Wingdings" panose="05000000000000000000" pitchFamily="2" charset="2"/>
              <a:buChar char="v"/>
            </a:pPr>
            <a:r>
              <a:rPr lang="fa-IR" dirty="0">
                <a:cs typeface="B Nazanin" panose="00000400000000000000" pitchFamily="2" charset="-78"/>
              </a:rPr>
              <a:t>بررسي كنيد كه نحوه تبادل دو طرفه دانش ميان شما و مشتري شما در خلال انجام پروژه چيست؟ </a:t>
            </a:r>
            <a:endParaRPr lang="en-US" dirty="0">
              <a:cs typeface="B Nazanin" panose="00000400000000000000" pitchFamily="2" charset="-78"/>
            </a:endParaRPr>
          </a:p>
          <a:p>
            <a:pPr lvl="0" algn="r" rtl="1">
              <a:buFont typeface="Wingdings" panose="05000000000000000000" pitchFamily="2" charset="2"/>
              <a:buChar char="v"/>
            </a:pPr>
            <a:endParaRPr lang="fa-IR" dirty="0">
              <a:cs typeface="B Nazanin" panose="00000400000000000000" pitchFamily="2" charset="-78"/>
            </a:endParaRPr>
          </a:p>
          <a:p>
            <a:pPr lvl="0" algn="r" rtl="1">
              <a:buFont typeface="Wingdings" panose="05000000000000000000" pitchFamily="2" charset="2"/>
              <a:buChar char="v"/>
            </a:pPr>
            <a:r>
              <a:rPr lang="fa-IR" dirty="0">
                <a:cs typeface="B Nazanin" panose="00000400000000000000" pitchFamily="2" charset="-78"/>
              </a:rPr>
              <a:t>توضيحاتي در مورد قابليت تيم نرم افزاري خود بيان كنيد. به عبارتي از تيم خود دفاع كنيد و قابليت هاي هركدام از افراد تيم را براي انجام پروژه بيان نماييد. 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9161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r" rtl="1"/>
            <a:r>
              <a:rPr lang="fa-IR" b="1" dirty="0">
                <a:cs typeface="B Nazanin" panose="00000400000000000000" pitchFamily="2" charset="-78"/>
              </a:rPr>
              <a:t>ميزان تاثير پروژه 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r" rtl="1">
              <a:buFont typeface="Wingdings" panose="05000000000000000000" pitchFamily="2" charset="2"/>
              <a:buChar char="v"/>
            </a:pPr>
            <a:r>
              <a:rPr lang="fa-IR" dirty="0">
                <a:cs typeface="B Nazanin" panose="00000400000000000000" pitchFamily="2" charset="-78"/>
              </a:rPr>
              <a:t>آيا نتايج پروژه علاوه بر سيستم نرم افزاري مي تواند در قالب مقاله و يا گزارش علمي چاپ شود( بررسی جنبه های نوآورانه موضوع)؟</a:t>
            </a:r>
            <a:endParaRPr lang="en-US" dirty="0">
              <a:cs typeface="B Nazanin" panose="00000400000000000000" pitchFamily="2" charset="-78"/>
            </a:endParaRPr>
          </a:p>
          <a:p>
            <a:pPr lvl="0" algn="r" rtl="1">
              <a:buFont typeface="Wingdings" panose="05000000000000000000" pitchFamily="2" charset="2"/>
              <a:buChar char="v"/>
            </a:pPr>
            <a:endParaRPr lang="en-US" dirty="0">
              <a:cs typeface="B Nazanin" panose="00000400000000000000" pitchFamily="2" charset="-78"/>
            </a:endParaRPr>
          </a:p>
          <a:p>
            <a:pPr lvl="0" algn="r" rtl="1">
              <a:buFont typeface="Wingdings" panose="05000000000000000000" pitchFamily="2" charset="2"/>
              <a:buChar char="v"/>
            </a:pPr>
            <a:r>
              <a:rPr lang="fa-IR" dirty="0">
                <a:cs typeface="B Nazanin" panose="00000400000000000000" pitchFamily="2" charset="-78"/>
              </a:rPr>
              <a:t>چگونه مي خواهيد نتايج كارتان را به گروه هاي هدف، شامل كاربران و بقيه افراد درگير، اطلاع دهيد.</a:t>
            </a:r>
            <a:endParaRPr lang="en-US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4824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r" rtl="1"/>
            <a:r>
              <a:rPr lang="fa-IR" b="1" dirty="0">
                <a:cs typeface="B Nazanin" panose="00000400000000000000" pitchFamily="2" charset="-78"/>
              </a:rPr>
              <a:t>پياده سازي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r" rtl="1">
              <a:buFont typeface="Wingdings" panose="05000000000000000000" pitchFamily="2" charset="2"/>
              <a:buChar char="v"/>
            </a:pPr>
            <a:r>
              <a:rPr lang="fa-IR" dirty="0">
                <a:cs typeface="B Nazanin" panose="00000400000000000000" pitchFamily="2" charset="-78"/>
              </a:rPr>
              <a:t>بيان برنامه احتمالي انجام پروژه، زمان مورد نیاز برای هر فاز پروژه </a:t>
            </a:r>
            <a:endParaRPr lang="en-US" dirty="0">
              <a:cs typeface="B Nazanin" panose="00000400000000000000" pitchFamily="2" charset="-78"/>
            </a:endParaRPr>
          </a:p>
          <a:p>
            <a:pPr marL="0" lvl="0" indent="0" algn="r" rtl="1">
              <a:buNone/>
            </a:pPr>
            <a:endParaRPr lang="en-US" dirty="0">
              <a:cs typeface="B Nazanin" panose="00000400000000000000" pitchFamily="2" charset="-78"/>
            </a:endParaRPr>
          </a:p>
          <a:p>
            <a:pPr lvl="0" algn="r" rtl="1">
              <a:buFont typeface="Wingdings" panose="05000000000000000000" pitchFamily="2" charset="2"/>
              <a:buChar char="v"/>
            </a:pPr>
            <a:r>
              <a:rPr lang="fa-IR" dirty="0">
                <a:cs typeface="B Nazanin" panose="00000400000000000000" pitchFamily="2" charset="-78"/>
              </a:rPr>
              <a:t>بررسي ريسك هاي احتمالي و نحوه برطرف نمودن خطرات ممكن.</a:t>
            </a:r>
            <a:endParaRPr lang="en-US" dirty="0">
              <a:cs typeface="B Nazanin" panose="00000400000000000000" pitchFamily="2" charset="-78"/>
            </a:endParaRPr>
          </a:p>
          <a:p>
            <a:pPr lvl="0" algn="r" rtl="1">
              <a:buFont typeface="Wingdings" panose="05000000000000000000" pitchFamily="2" charset="2"/>
              <a:buChar char="v"/>
            </a:pP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37891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rtl="1">
              <a:buNone/>
            </a:pPr>
            <a:endParaRPr lang="fa-IR" sz="4000" dirty="0">
              <a:cs typeface="B Nazanin" panose="00000400000000000000" pitchFamily="2" charset="-78"/>
            </a:endParaRPr>
          </a:p>
          <a:p>
            <a:pPr marL="0" indent="0" algn="ctr" rtl="1">
              <a:buNone/>
            </a:pPr>
            <a:r>
              <a:rPr lang="fa-IR" sz="5000" dirty="0">
                <a:cs typeface="B Nazanin" panose="00000400000000000000" pitchFamily="2" charset="-78"/>
              </a:rPr>
              <a:t>موفق باشید</a:t>
            </a:r>
          </a:p>
          <a:p>
            <a:pPr marL="0" indent="0" algn="r" rtl="1">
              <a:buNone/>
            </a:pPr>
            <a:endParaRPr lang="en-US" sz="4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646898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464</TotalTime>
  <Words>304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B Nazanin</vt:lpstr>
      <vt:lpstr>Calibri</vt:lpstr>
      <vt:lpstr>Calibri Light</vt:lpstr>
      <vt:lpstr>Wingdings</vt:lpstr>
      <vt:lpstr>Retrospect</vt:lpstr>
      <vt:lpstr>نحوه نوشتن پروپوزال درس مهندسی نرم افزار 1</vt:lpstr>
      <vt:lpstr>سه بخش مهم پروپوزال</vt:lpstr>
      <vt:lpstr>ميزان برتري پروژه از جنبه هاي مختلف(1)</vt:lpstr>
      <vt:lpstr>ميزان برتري پروژه از جنبه هاي مختلف(2)</vt:lpstr>
      <vt:lpstr>ميزان تاثير پروژه </vt:lpstr>
      <vt:lpstr>پياده سازي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نحوه نوشتن پروپوزال</dc:title>
  <dc:creator>Mahmoudzadeh Pc</dc:creator>
  <cp:lastModifiedBy>elham mahmoudzadeh</cp:lastModifiedBy>
  <cp:revision>16</cp:revision>
  <dcterms:created xsi:type="dcterms:W3CDTF">2020-03-21T18:58:10Z</dcterms:created>
  <dcterms:modified xsi:type="dcterms:W3CDTF">2024-09-22T15:49:16Z</dcterms:modified>
</cp:coreProperties>
</file>