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 id="2147483896" r:id="rId2"/>
  </p:sldMasterIdLst>
  <p:notesMasterIdLst>
    <p:notesMasterId r:id="rId22"/>
  </p:notesMasterIdLst>
  <p:sldIdLst>
    <p:sldId id="256" r:id="rId3"/>
    <p:sldId id="518" r:id="rId4"/>
    <p:sldId id="523" r:id="rId5"/>
    <p:sldId id="520" r:id="rId6"/>
    <p:sldId id="524" r:id="rId7"/>
    <p:sldId id="525" r:id="rId8"/>
    <p:sldId id="526" r:id="rId9"/>
    <p:sldId id="527" r:id="rId10"/>
    <p:sldId id="528" r:id="rId11"/>
    <p:sldId id="529" r:id="rId12"/>
    <p:sldId id="530" r:id="rId13"/>
    <p:sldId id="531" r:id="rId14"/>
    <p:sldId id="532" r:id="rId15"/>
    <p:sldId id="533" r:id="rId16"/>
    <p:sldId id="534" r:id="rId17"/>
    <p:sldId id="535" r:id="rId18"/>
    <p:sldId id="536" r:id="rId19"/>
    <p:sldId id="516" r:id="rId20"/>
    <p:sldId id="5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4749C"/>
    <a:srgbClr val="00FF99"/>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97" d="100"/>
          <a:sy n="97" d="100"/>
        </p:scale>
        <p:origin x="5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09327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0024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19" name="Google Shape;319;p6"/>
          <p:cNvGrpSpPr/>
          <p:nvPr/>
        </p:nvGrpSpPr>
        <p:grpSpPr>
          <a:xfrm rot="-5400000">
            <a:off x="-551433" y="-2367333"/>
            <a:ext cx="3052333" cy="4079767"/>
            <a:chOff x="2215325" y="2417050"/>
            <a:chExt cx="2289250" cy="3059825"/>
          </a:xfrm>
        </p:grpSpPr>
        <p:sp>
          <p:nvSpPr>
            <p:cNvPr id="320" name="Google Shape;320;p6"/>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6"/>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6"/>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6"/>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6"/>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6"/>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6"/>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6"/>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6"/>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6"/>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6"/>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6"/>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6"/>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6"/>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6"/>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6"/>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6"/>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6"/>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6"/>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6"/>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6"/>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6"/>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6"/>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6"/>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6"/>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6"/>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6"/>
          <p:cNvGrpSpPr/>
          <p:nvPr/>
        </p:nvGrpSpPr>
        <p:grpSpPr>
          <a:xfrm rot="-2085203" flipH="1">
            <a:off x="10587181" y="-37927"/>
            <a:ext cx="1598019" cy="1658669"/>
            <a:chOff x="238125" y="3112025"/>
            <a:chExt cx="716000" cy="743175"/>
          </a:xfrm>
        </p:grpSpPr>
        <p:sp>
          <p:nvSpPr>
            <p:cNvPr id="353" name="Google Shape;353;p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 name="Google Shape;356;p6"/>
          <p:cNvGrpSpPr/>
          <p:nvPr/>
        </p:nvGrpSpPr>
        <p:grpSpPr>
          <a:xfrm rot="-2700000">
            <a:off x="11370325" y="1645555"/>
            <a:ext cx="641727" cy="631493"/>
            <a:chOff x="1433950" y="3130850"/>
            <a:chExt cx="481300" cy="473625"/>
          </a:xfrm>
        </p:grpSpPr>
        <p:sp>
          <p:nvSpPr>
            <p:cNvPr id="357" name="Google Shape;357;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3" name="Google Shape;363;p6"/>
          <p:cNvGrpSpPr/>
          <p:nvPr/>
        </p:nvGrpSpPr>
        <p:grpSpPr>
          <a:xfrm>
            <a:off x="9615234" y="257534"/>
            <a:ext cx="641733" cy="631500"/>
            <a:chOff x="1433950" y="3130850"/>
            <a:chExt cx="481300" cy="473625"/>
          </a:xfrm>
        </p:grpSpPr>
        <p:sp>
          <p:nvSpPr>
            <p:cNvPr id="364" name="Google Shape;364;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0" name="Google Shape;370;p6"/>
          <p:cNvGrpSpPr/>
          <p:nvPr/>
        </p:nvGrpSpPr>
        <p:grpSpPr>
          <a:xfrm rot="1156429" flipH="1">
            <a:off x="10988118" y="5817791"/>
            <a:ext cx="505225" cy="629699"/>
            <a:chOff x="2459875" y="3181675"/>
            <a:chExt cx="378900" cy="472250"/>
          </a:xfrm>
        </p:grpSpPr>
        <p:sp>
          <p:nvSpPr>
            <p:cNvPr id="371" name="Google Shape;371;p6"/>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6"/>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6"/>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6"/>
          <p:cNvGrpSpPr/>
          <p:nvPr/>
        </p:nvGrpSpPr>
        <p:grpSpPr>
          <a:xfrm rot="3076494" flipH="1">
            <a:off x="-462279" y="4993227"/>
            <a:ext cx="1671193" cy="1748088"/>
            <a:chOff x="4385625" y="4289775"/>
            <a:chExt cx="983450" cy="1028700"/>
          </a:xfrm>
        </p:grpSpPr>
        <p:sp>
          <p:nvSpPr>
            <p:cNvPr id="375" name="Google Shape;375;p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1" name="Google Shape;381;p6"/>
          <p:cNvSpPr/>
          <p:nvPr/>
        </p:nvSpPr>
        <p:spPr>
          <a:xfrm rot="1266272">
            <a:off x="457081" y="5484473"/>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458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957"/>
        <p:cNvGrpSpPr/>
        <p:nvPr/>
      </p:nvGrpSpPr>
      <p:grpSpPr>
        <a:xfrm>
          <a:off x="0" y="0"/>
          <a:ext cx="0" cy="0"/>
          <a:chOff x="0" y="0"/>
          <a:chExt cx="0" cy="0"/>
        </a:xfrm>
      </p:grpSpPr>
      <p:sp>
        <p:nvSpPr>
          <p:cNvPr id="958" name="Google Shape;958;p16"/>
          <p:cNvSpPr txBox="1">
            <a:spLocks noGrp="1"/>
          </p:cNvSpPr>
          <p:nvPr>
            <p:ph type="title"/>
          </p:nvPr>
        </p:nvSpPr>
        <p:spPr>
          <a:xfrm>
            <a:off x="950967" y="707133"/>
            <a:ext cx="102904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endParaRPr/>
          </a:p>
        </p:txBody>
      </p:sp>
      <p:sp>
        <p:nvSpPr>
          <p:cNvPr id="959" name="Google Shape;959;p16"/>
          <p:cNvSpPr txBox="1">
            <a:spLocks noGrp="1"/>
          </p:cNvSpPr>
          <p:nvPr>
            <p:ph type="body" idx="1"/>
          </p:nvPr>
        </p:nvSpPr>
        <p:spPr>
          <a:xfrm>
            <a:off x="3101000" y="1905000"/>
            <a:ext cx="5990000" cy="3048000"/>
          </a:xfrm>
          <a:prstGeom prst="rect">
            <a:avLst/>
          </a:prstGeom>
        </p:spPr>
        <p:txBody>
          <a:bodyPr spcFirstLastPara="1" wrap="square" lIns="91425" tIns="91425" rIns="91425" bIns="91425" anchor="ctr" anchorCtr="0">
            <a:noAutofit/>
          </a:bodyPr>
          <a:lstStyle>
            <a:lvl1pPr marL="609585" lvl="0" indent="-423323">
              <a:spcBef>
                <a:spcPts val="1333"/>
              </a:spcBef>
              <a:spcAft>
                <a:spcPts val="0"/>
              </a:spcAft>
              <a:buClr>
                <a:srgbClr val="2A2828"/>
              </a:buClr>
              <a:buSzPts val="1400"/>
              <a:buFont typeface="Open Sans"/>
              <a:buChar char="●"/>
              <a:defRPr/>
            </a:lvl1pPr>
            <a:lvl2pPr marL="1219170" lvl="1" indent="-423323">
              <a:spcBef>
                <a:spcPts val="0"/>
              </a:spcBef>
              <a:spcAft>
                <a:spcPts val="0"/>
              </a:spcAft>
              <a:buClr>
                <a:srgbClr val="2A2828"/>
              </a:buClr>
              <a:buSzPts val="1400"/>
              <a:buFont typeface="Open Sans"/>
              <a:buChar char="○"/>
              <a:defRPr/>
            </a:lvl2pPr>
            <a:lvl3pPr marL="1828754" lvl="2" indent="-423323">
              <a:spcBef>
                <a:spcPts val="0"/>
              </a:spcBef>
              <a:spcAft>
                <a:spcPts val="0"/>
              </a:spcAft>
              <a:buClr>
                <a:srgbClr val="2A2828"/>
              </a:buClr>
              <a:buSzPts val="1400"/>
              <a:buFont typeface="Open Sans"/>
              <a:buChar char="■"/>
              <a:defRPr/>
            </a:lvl3pPr>
            <a:lvl4pPr marL="2438339" lvl="3" indent="-423323">
              <a:spcBef>
                <a:spcPts val="0"/>
              </a:spcBef>
              <a:spcAft>
                <a:spcPts val="0"/>
              </a:spcAft>
              <a:buClr>
                <a:srgbClr val="2A2828"/>
              </a:buClr>
              <a:buSzPts val="1400"/>
              <a:buFont typeface="Open Sans"/>
              <a:buChar char="●"/>
              <a:defRPr/>
            </a:lvl4pPr>
            <a:lvl5pPr marL="3047924" lvl="4" indent="-423323">
              <a:spcBef>
                <a:spcPts val="0"/>
              </a:spcBef>
              <a:spcAft>
                <a:spcPts val="0"/>
              </a:spcAft>
              <a:buClr>
                <a:srgbClr val="2A2828"/>
              </a:buClr>
              <a:buSzPts val="1400"/>
              <a:buFont typeface="Open Sans"/>
              <a:buChar char="○"/>
              <a:defRPr/>
            </a:lvl5pPr>
            <a:lvl6pPr marL="3657509" lvl="5" indent="-423323">
              <a:spcBef>
                <a:spcPts val="0"/>
              </a:spcBef>
              <a:spcAft>
                <a:spcPts val="0"/>
              </a:spcAft>
              <a:buClr>
                <a:srgbClr val="2A2828"/>
              </a:buClr>
              <a:buSzPts val="1400"/>
              <a:buFont typeface="Open Sans"/>
              <a:buChar char="■"/>
              <a:defRPr/>
            </a:lvl6pPr>
            <a:lvl7pPr marL="4267093" lvl="6" indent="-423323">
              <a:spcBef>
                <a:spcPts val="0"/>
              </a:spcBef>
              <a:spcAft>
                <a:spcPts val="0"/>
              </a:spcAft>
              <a:buClr>
                <a:srgbClr val="2A2828"/>
              </a:buClr>
              <a:buSzPts val="1400"/>
              <a:buFont typeface="Open Sans"/>
              <a:buChar char="●"/>
              <a:defRPr/>
            </a:lvl7pPr>
            <a:lvl8pPr marL="4876678" lvl="7" indent="-423323">
              <a:spcBef>
                <a:spcPts val="0"/>
              </a:spcBef>
              <a:spcAft>
                <a:spcPts val="0"/>
              </a:spcAft>
              <a:buClr>
                <a:srgbClr val="2A2828"/>
              </a:buClr>
              <a:buSzPts val="1400"/>
              <a:buFont typeface="Open Sans"/>
              <a:buChar char="○"/>
              <a:defRPr/>
            </a:lvl8pPr>
            <a:lvl9pPr marL="5486263" lvl="8" indent="-423323">
              <a:spcBef>
                <a:spcPts val="0"/>
              </a:spcBef>
              <a:spcAft>
                <a:spcPts val="0"/>
              </a:spcAft>
              <a:buClr>
                <a:srgbClr val="2A2828"/>
              </a:buClr>
              <a:buSzPts val="1400"/>
              <a:buFont typeface="Open Sans"/>
              <a:buChar char="■"/>
              <a:defRPr/>
            </a:lvl9pPr>
          </a:lstStyle>
          <a:p>
            <a:endParaRPr/>
          </a:p>
        </p:txBody>
      </p:sp>
      <p:grpSp>
        <p:nvGrpSpPr>
          <p:cNvPr id="960" name="Google Shape;960;p16"/>
          <p:cNvGrpSpPr/>
          <p:nvPr/>
        </p:nvGrpSpPr>
        <p:grpSpPr>
          <a:xfrm rot="7723506">
            <a:off x="-290413" y="5277073"/>
            <a:ext cx="1671193" cy="1748088"/>
            <a:chOff x="4385625" y="4289775"/>
            <a:chExt cx="983450" cy="1028700"/>
          </a:xfrm>
        </p:grpSpPr>
        <p:sp>
          <p:nvSpPr>
            <p:cNvPr id="961" name="Google Shape;961;p1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6"/>
          <p:cNvSpPr/>
          <p:nvPr/>
        </p:nvSpPr>
        <p:spPr>
          <a:xfrm rot="9533728" flipH="1">
            <a:off x="628948" y="5493796"/>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8" name="Google Shape;968;p16"/>
          <p:cNvGrpSpPr/>
          <p:nvPr/>
        </p:nvGrpSpPr>
        <p:grpSpPr>
          <a:xfrm rot="10800000" flipH="1">
            <a:off x="1775700" y="5967522"/>
            <a:ext cx="641733" cy="631500"/>
            <a:chOff x="1433950" y="3130850"/>
            <a:chExt cx="481300" cy="473625"/>
          </a:xfrm>
        </p:grpSpPr>
        <p:sp>
          <p:nvSpPr>
            <p:cNvPr id="969" name="Google Shape;969;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5" name="Google Shape;975;p16"/>
          <p:cNvGrpSpPr/>
          <p:nvPr/>
        </p:nvGrpSpPr>
        <p:grpSpPr>
          <a:xfrm rot="-2085203" flipH="1">
            <a:off x="10587181" y="165274"/>
            <a:ext cx="1598019" cy="1658669"/>
            <a:chOff x="238125" y="3112025"/>
            <a:chExt cx="716000" cy="743175"/>
          </a:xfrm>
        </p:grpSpPr>
        <p:sp>
          <p:nvSpPr>
            <p:cNvPr id="976" name="Google Shape;976;p1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9" name="Google Shape;979;p16"/>
          <p:cNvGrpSpPr/>
          <p:nvPr/>
        </p:nvGrpSpPr>
        <p:grpSpPr>
          <a:xfrm rot="-2700000">
            <a:off x="438758" y="331222"/>
            <a:ext cx="641727" cy="631493"/>
            <a:chOff x="1433950" y="3130850"/>
            <a:chExt cx="481300" cy="473625"/>
          </a:xfrm>
        </p:grpSpPr>
        <p:sp>
          <p:nvSpPr>
            <p:cNvPr id="980" name="Google Shape;980;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6" name="Google Shape;986;p16"/>
          <p:cNvGrpSpPr/>
          <p:nvPr/>
        </p:nvGrpSpPr>
        <p:grpSpPr>
          <a:xfrm>
            <a:off x="438751" y="1198734"/>
            <a:ext cx="641733" cy="631500"/>
            <a:chOff x="1433950" y="3130850"/>
            <a:chExt cx="481300" cy="473625"/>
          </a:xfrm>
        </p:grpSpPr>
        <p:sp>
          <p:nvSpPr>
            <p:cNvPr id="987" name="Google Shape;987;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3" name="Google Shape;993;p16"/>
          <p:cNvGrpSpPr/>
          <p:nvPr/>
        </p:nvGrpSpPr>
        <p:grpSpPr>
          <a:xfrm rot="10800000">
            <a:off x="10849667" y="5438489"/>
            <a:ext cx="1190533" cy="1184967"/>
            <a:chOff x="3655725" y="3261075"/>
            <a:chExt cx="892900" cy="888725"/>
          </a:xfrm>
        </p:grpSpPr>
        <p:sp>
          <p:nvSpPr>
            <p:cNvPr id="994" name="Google Shape;994;p16"/>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6"/>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6"/>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6"/>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6"/>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6"/>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233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31909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27"/>
        <p:cNvGrpSpPr/>
        <p:nvPr/>
      </p:nvGrpSpPr>
      <p:grpSpPr>
        <a:xfrm>
          <a:off x="0" y="0"/>
          <a:ext cx="0" cy="0"/>
          <a:chOff x="0" y="0"/>
          <a:chExt cx="0" cy="0"/>
        </a:xfrm>
      </p:grpSpPr>
      <p:sp>
        <p:nvSpPr>
          <p:cNvPr id="1828" name="Google Shape;1828;p31"/>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9" name="Google Shape;1829;p31"/>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0" name="Google Shape;1830;p31"/>
          <p:cNvGrpSpPr/>
          <p:nvPr/>
        </p:nvGrpSpPr>
        <p:grpSpPr>
          <a:xfrm rot="-2085203" flipH="1">
            <a:off x="10587181" y="63674"/>
            <a:ext cx="1598019" cy="1658669"/>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4" name="Google Shape;1834;p31"/>
          <p:cNvGrpSpPr/>
          <p:nvPr/>
        </p:nvGrpSpPr>
        <p:grpSpPr>
          <a:xfrm>
            <a:off x="235267" y="5919033"/>
            <a:ext cx="505200" cy="629667"/>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8" name="Google Shape;1838;p31"/>
          <p:cNvGrpSpPr/>
          <p:nvPr/>
        </p:nvGrpSpPr>
        <p:grpSpPr>
          <a:xfrm rot="-2700000">
            <a:off x="11157558" y="3903788"/>
            <a:ext cx="641727" cy="631493"/>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5" name="Google Shape;1845;p31"/>
          <p:cNvGrpSpPr/>
          <p:nvPr/>
        </p:nvGrpSpPr>
        <p:grpSpPr>
          <a:xfrm rot="3076494" flipH="1">
            <a:off x="-404713" y="-285507"/>
            <a:ext cx="1671193" cy="1748088"/>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52" name="Google Shape;1852;p31"/>
          <p:cNvGrpSpPr/>
          <p:nvPr/>
        </p:nvGrpSpPr>
        <p:grpSpPr>
          <a:xfrm rot="-5400000">
            <a:off x="4744467" y="-2974866"/>
            <a:ext cx="3052333" cy="4079767"/>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5" name="Google Shape;1885;p31"/>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6" name="Google Shape;1886;p31"/>
          <p:cNvGrpSpPr/>
          <p:nvPr/>
        </p:nvGrpSpPr>
        <p:grpSpPr>
          <a:xfrm>
            <a:off x="1864600" y="140634"/>
            <a:ext cx="641733" cy="631500"/>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3" name="Google Shape;1893;p31"/>
          <p:cNvGrpSpPr/>
          <p:nvPr/>
        </p:nvGrpSpPr>
        <p:grpSpPr>
          <a:xfrm>
            <a:off x="174904" y="4545622"/>
            <a:ext cx="1598016" cy="1658668"/>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7" name="Google Shape;1897;p31"/>
          <p:cNvGrpSpPr/>
          <p:nvPr/>
        </p:nvGrpSpPr>
        <p:grpSpPr>
          <a:xfrm rot="3076494" flipH="1">
            <a:off x="10630421" y="5315193"/>
            <a:ext cx="1671193" cy="1748088"/>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038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6515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p:txBody>
          <a:bodyPr/>
          <a:lstStyle>
            <a:lvl1pPr algn="r" rtl="1">
              <a:defRPr>
                <a:latin typeface="+mn-lt"/>
                <a:cs typeface="B Nazanin" panose="00000400000000000000" pitchFamily="2" charset="-78"/>
              </a:defRPr>
            </a:lvl1pPr>
            <a:lvl2pPr algn="r" rtl="1">
              <a:defRPr>
                <a:latin typeface="+mn-lt"/>
                <a:cs typeface="B Nazanin" panose="00000400000000000000" pitchFamily="2" charset="-78"/>
              </a:defRPr>
            </a:lvl2pPr>
            <a:lvl3pPr algn="r" rtl="1">
              <a:defRPr>
                <a:latin typeface="+mn-lt"/>
                <a:cs typeface="B Nazanin" panose="00000400000000000000" pitchFamily="2" charset="-78"/>
              </a:defRPr>
            </a:lvl3pPr>
            <a:lvl4pPr algn="r" rtl="1">
              <a:defRPr>
                <a:latin typeface="+mn-lt"/>
                <a:cs typeface="B Nazanin" panose="00000400000000000000" pitchFamily="2" charset="-78"/>
              </a:defRPr>
            </a:lvl4pPr>
            <a:lvl5pPr algn="r" rtl="1">
              <a:defRPr>
                <a:latin typeface="+mn-lt"/>
                <a:cs typeface="B Nazanin" panose="00000400000000000000"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lgn="r" defTabSz="914377">
              <a:defRPr/>
            </a:pPr>
            <a:endParaRPr lang="en-US" sz="1200">
              <a:solidFill>
                <a:srgbClr val="121316">
                  <a:lumMod val="75000"/>
                  <a:lumOff val="25000"/>
                </a:srgbClr>
              </a:solidFill>
              <a:latin typeface="Century Schoolbook" panose="02040604050505020304"/>
            </a:endParaRPr>
          </a:p>
        </p:txBody>
      </p:sp>
      <p:sp>
        <p:nvSpPr>
          <p:cNvPr id="5" name="Footer Placeholder 4"/>
          <p:cNvSpPr>
            <a:spLocks noGrp="1"/>
          </p:cNvSpPr>
          <p:nvPr>
            <p:ph type="ftr" sz="quarter" idx="11"/>
          </p:nvPr>
        </p:nvSpPr>
        <p:spPr/>
        <p:txBody>
          <a:bodyPr/>
          <a:lstStyle/>
          <a:p>
            <a:pPr defTabSz="914377">
              <a:defRPr/>
            </a:pPr>
            <a:endParaRPr lang="en-US" sz="1200">
              <a:solidFill>
                <a:srgbClr val="121316">
                  <a:lumMod val="75000"/>
                  <a:lumOff val="25000"/>
                </a:srgbClr>
              </a:solidFill>
              <a:latin typeface="Century Schoolbook" panose="02040604050505020304"/>
            </a:endParaRPr>
          </a:p>
        </p:txBody>
      </p:sp>
      <p:sp>
        <p:nvSpPr>
          <p:cNvPr id="6" name="Slide Number Placeholder 5"/>
          <p:cNvSpPr>
            <a:spLocks noGrp="1"/>
          </p:cNvSpPr>
          <p:nvPr>
            <p:ph type="sldNum" sz="quarter" idx="12"/>
          </p:nvPr>
        </p:nvSpPr>
        <p:spPr>
          <a:xfrm>
            <a:off x="10307653" y="6253732"/>
            <a:ext cx="1884348" cy="604269"/>
          </a:xfrm>
        </p:spPr>
        <p:txBody>
          <a:bodyPr/>
          <a:lstStyle>
            <a:lvl1pPr>
              <a:defRPr sz="2500" baseline="0">
                <a:cs typeface="B Nazanin" panose="00000400000000000000" pitchFamily="2" charset="-78"/>
              </a:defRPr>
            </a:lvl1pPr>
          </a:lstStyle>
          <a:p>
            <a:pPr algn="r" defTabSz="914377">
              <a:defRPr/>
            </a:pPr>
            <a:fld id="{5EC107CF-78C8-480A-96D6-3E402B47AB4A}" type="slidenum">
              <a:rPr lang="en-US" smtClean="0">
                <a:solidFill>
                  <a:srgbClr val="121316">
                    <a:lumMod val="75000"/>
                    <a:lumOff val="25000"/>
                  </a:srgbClr>
                </a:solidFill>
                <a:latin typeface="Century Schoolbook" panose="02040604050505020304"/>
              </a:rPr>
              <a:pPr algn="r" defTabSz="914377">
                <a:defRPr/>
              </a:pPr>
              <a:t>‹#›</a:t>
            </a:fld>
            <a:endParaRPr lang="en-US" dirty="0">
              <a:solidFill>
                <a:srgbClr val="121316">
                  <a:lumMod val="75000"/>
                  <a:lumOff val="25000"/>
                </a:srgbClr>
              </a:solidFill>
              <a:latin typeface="Century Schoolbook" panose="02040604050505020304"/>
            </a:endParaRPr>
          </a:p>
        </p:txBody>
      </p:sp>
    </p:spTree>
    <p:extLst>
      <p:ext uri="{BB962C8B-B14F-4D97-AF65-F5344CB8AC3E}">
        <p14:creationId xmlns:p14="http://schemas.microsoft.com/office/powerpoint/2010/main" val="3245532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94" r:id="rId1"/>
    <p:sldLayoutId id="2147483895"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14262936"/>
      </p:ext>
    </p:extLst>
  </p:cSld>
  <p:clrMap bg1="lt1" tx1="dk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a:ea typeface="Nunito Sans"/>
                <a:cs typeface="Nunito Sans"/>
              </a:rPr>
              <a:t>Software Engineering I</a:t>
            </a:r>
            <a:br>
              <a:rPr lang="en-US" dirty="0">
                <a:ea typeface="Nunito Sans"/>
                <a:cs typeface="Nunito Sans"/>
              </a:rPr>
            </a:br>
            <a:r>
              <a:rPr lang="en-US" sz="3733" dirty="0">
                <a:ea typeface="Nunito Sans"/>
                <a:cs typeface="Nunito Sans"/>
              </a:rPr>
              <a:t>System Development Life Cycle(SDLC)</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945164"/>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a:solidFill>
                  <a:schemeClr val="bg1">
                    <a:lumMod val="95000"/>
                  </a:schemeClr>
                </a:solidFill>
                <a:hlinkClick r:id="rId3"/>
              </a:rPr>
              <a:t>mahmoudzadeh@iut.ac.ir</a:t>
            </a:r>
            <a:endParaRPr lang="en-GB" dirty="0">
              <a:solidFill>
                <a:schemeClr val="bg1">
                  <a:lumMod val="95000"/>
                </a:schemeClr>
              </a:solidFill>
            </a:endParaRPr>
          </a:p>
          <a:p>
            <a:pPr marL="457189" indent="-457189">
              <a:spcBef>
                <a:spcPct val="20000"/>
              </a:spcBef>
              <a:defRPr/>
            </a:pPr>
            <a:r>
              <a:rPr lang="en-US" dirty="0">
                <a:solidFill>
                  <a:schemeClr val="bg1">
                    <a:lumMod val="95000"/>
                  </a:schemeClr>
                </a:solidFill>
              </a:rPr>
              <a:t>1403-1, 2024</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Requirements gathering</a:t>
            </a:r>
          </a:p>
        </p:txBody>
      </p:sp>
      <p:sp>
        <p:nvSpPr>
          <p:cNvPr id="3" name="Text Placeholder 2"/>
          <p:cNvSpPr>
            <a:spLocks noGrp="1"/>
          </p:cNvSpPr>
          <p:nvPr>
            <p:ph type="body" idx="1"/>
          </p:nvPr>
        </p:nvSpPr>
        <p:spPr>
          <a:xfrm>
            <a:off x="950967" y="1994600"/>
            <a:ext cx="10187296" cy="4371366"/>
          </a:xfrm>
        </p:spPr>
        <p:txBody>
          <a:bodyPr/>
          <a:lstStyle/>
          <a:p>
            <a:r>
              <a:rPr lang="en-US" dirty="0"/>
              <a:t>Through interviews or questionnaires.</a:t>
            </a:r>
          </a:p>
          <a:p>
            <a:pPr algn="just"/>
            <a:r>
              <a:rPr lang="en-US" dirty="0"/>
              <a:t>The analysis of this information—in conjunction with input from the project sponsor and many other people—leads to the development of a concept for a new system. </a:t>
            </a:r>
          </a:p>
          <a:p>
            <a:pPr algn="just"/>
            <a:r>
              <a:rPr lang="en-US" dirty="0"/>
              <a:t>The system concept is then used as a basis to develop a set of business </a:t>
            </a:r>
            <a:r>
              <a:rPr lang="en-US" i="1" dirty="0"/>
              <a:t>analysis models, </a:t>
            </a:r>
            <a:r>
              <a:rPr lang="en-US" dirty="0"/>
              <a:t>which describe how the business will operate if the new system is developed.</a:t>
            </a:r>
          </a:p>
          <a:p>
            <a:pPr marL="0" indent="0" algn="just">
              <a:buNone/>
            </a:pPr>
            <a:br>
              <a:rPr lang="en-US" dirty="0"/>
            </a:br>
            <a:endParaRPr lang="en-US" dirty="0"/>
          </a:p>
          <a:p>
            <a:endParaRPr lang="en-US" dirty="0"/>
          </a:p>
        </p:txBody>
      </p:sp>
    </p:spTree>
    <p:extLst>
      <p:ext uri="{BB962C8B-B14F-4D97-AF65-F5344CB8AC3E}">
        <p14:creationId xmlns:p14="http://schemas.microsoft.com/office/powerpoint/2010/main" val="187899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Advanced system proposal</a:t>
            </a:r>
          </a:p>
        </p:txBody>
      </p:sp>
      <p:sp>
        <p:nvSpPr>
          <p:cNvPr id="3" name="Text Placeholder 2"/>
          <p:cNvSpPr>
            <a:spLocks noGrp="1"/>
          </p:cNvSpPr>
          <p:nvPr>
            <p:ph type="body" idx="1"/>
          </p:nvPr>
        </p:nvSpPr>
        <p:spPr/>
        <p:txBody>
          <a:bodyPr/>
          <a:lstStyle/>
          <a:p>
            <a:pPr algn="just"/>
            <a:r>
              <a:rPr lang="en-US" dirty="0"/>
              <a:t>The analyses, system concept, and models are combined into a document called the advanced system proposal</a:t>
            </a:r>
            <a:r>
              <a:rPr lang="en-US" i="1" dirty="0"/>
              <a:t>, </a:t>
            </a:r>
            <a:r>
              <a:rPr lang="en-US" dirty="0"/>
              <a:t>which is presented to the project sponsor and other key decision makers who decide whether the project should continue to move forward.</a:t>
            </a:r>
          </a:p>
          <a:p>
            <a:endParaRPr lang="en-US" dirty="0"/>
          </a:p>
        </p:txBody>
      </p:sp>
    </p:spTree>
    <p:extLst>
      <p:ext uri="{BB962C8B-B14F-4D97-AF65-F5344CB8AC3E}">
        <p14:creationId xmlns:p14="http://schemas.microsoft.com/office/powerpoint/2010/main" val="410174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Design</a:t>
            </a:r>
          </a:p>
        </p:txBody>
      </p:sp>
      <p:sp>
        <p:nvSpPr>
          <p:cNvPr id="3" name="Text Placeholder 2"/>
          <p:cNvSpPr>
            <a:spLocks noGrp="1"/>
          </p:cNvSpPr>
          <p:nvPr>
            <p:ph type="body" idx="1"/>
          </p:nvPr>
        </p:nvSpPr>
        <p:spPr>
          <a:xfrm>
            <a:off x="783771" y="1994600"/>
            <a:ext cx="10528663" cy="3953354"/>
          </a:xfrm>
        </p:spPr>
        <p:txBody>
          <a:bodyPr/>
          <a:lstStyle/>
          <a:p>
            <a:pPr algn="just"/>
            <a:r>
              <a:rPr lang="en-US" dirty="0"/>
              <a:t>Decides </a:t>
            </a:r>
            <a:r>
              <a:rPr lang="en-US" i="1" dirty="0"/>
              <a:t>how</a:t>
            </a:r>
            <a:r>
              <a:rPr lang="en-US" dirty="0"/>
              <a:t> the system will operate, in terms of the hardware, software, and network infrastructure; the user interface, forms, and reports; and the specific programs, databases, and files that will be needed.  </a:t>
            </a:r>
          </a:p>
          <a:p>
            <a:r>
              <a:rPr lang="en-US" dirty="0"/>
              <a:t>The design phase has five steps.</a:t>
            </a:r>
          </a:p>
          <a:p>
            <a:pPr marL="800100" lvl="1" indent="-342900">
              <a:buFont typeface="+mj-lt"/>
              <a:buAutoNum type="arabicPeriod"/>
            </a:pPr>
            <a:r>
              <a:rPr lang="en-US" dirty="0"/>
              <a:t>Selecting design strategy</a:t>
            </a:r>
          </a:p>
          <a:p>
            <a:pPr marL="800100" lvl="1" indent="-342900">
              <a:buFont typeface="+mj-lt"/>
              <a:buAutoNum type="arabicPeriod"/>
            </a:pPr>
            <a:r>
              <a:rPr lang="en-US" dirty="0"/>
              <a:t>Designing the physical architecture of the system</a:t>
            </a:r>
            <a:endParaRPr lang="fa-IR" dirty="0"/>
          </a:p>
          <a:p>
            <a:pPr marL="800100" lvl="1" indent="-342900">
              <a:buFont typeface="+mj-lt"/>
              <a:buAutoNum type="arabicPeriod"/>
            </a:pPr>
            <a:r>
              <a:rPr lang="en-US" dirty="0"/>
              <a:t>Designing interface of the system</a:t>
            </a:r>
          </a:p>
          <a:p>
            <a:pPr marL="800100" lvl="1" indent="-342900">
              <a:buFont typeface="+mj-lt"/>
              <a:buAutoNum type="arabicPeriod"/>
            </a:pPr>
            <a:r>
              <a:rPr lang="en-US" dirty="0"/>
              <a:t>Designing database and file specifications</a:t>
            </a:r>
          </a:p>
          <a:p>
            <a:pPr marL="800100" lvl="1" indent="-342900">
              <a:buFont typeface="+mj-lt"/>
              <a:buAutoNum type="arabicPeriod"/>
            </a:pPr>
            <a:r>
              <a:rPr lang="en-US" dirty="0"/>
              <a:t>Designing the program design</a:t>
            </a:r>
            <a:br>
              <a:rPr lang="en-US" dirty="0"/>
            </a:br>
            <a:endParaRPr lang="en-US" dirty="0"/>
          </a:p>
          <a:p>
            <a:endParaRPr lang="en-US" dirty="0"/>
          </a:p>
        </p:txBody>
      </p:sp>
    </p:spTree>
    <p:extLst>
      <p:ext uri="{BB962C8B-B14F-4D97-AF65-F5344CB8AC3E}">
        <p14:creationId xmlns:p14="http://schemas.microsoft.com/office/powerpoint/2010/main" val="37535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Design(I) </a:t>
            </a:r>
          </a:p>
        </p:txBody>
      </p:sp>
      <p:sp>
        <p:nvSpPr>
          <p:cNvPr id="3" name="Text Placeholder 2"/>
          <p:cNvSpPr>
            <a:spLocks noGrp="1"/>
          </p:cNvSpPr>
          <p:nvPr>
            <p:ph type="body" idx="1"/>
          </p:nvPr>
        </p:nvSpPr>
        <p:spPr>
          <a:xfrm>
            <a:off x="661851" y="1994600"/>
            <a:ext cx="10049692" cy="4075274"/>
          </a:xfrm>
        </p:spPr>
        <p:txBody>
          <a:bodyPr/>
          <a:lstStyle/>
          <a:p>
            <a:pPr algn="just"/>
            <a:r>
              <a:rPr lang="en-US" i="1" dirty="0"/>
              <a:t>Design strategy </a:t>
            </a:r>
          </a:p>
          <a:p>
            <a:pPr lvl="1" algn="just"/>
            <a:r>
              <a:rPr lang="en-US" dirty="0"/>
              <a:t>System will be developed by the company’s own programmers, </a:t>
            </a:r>
          </a:p>
          <a:p>
            <a:pPr lvl="1" algn="just"/>
            <a:r>
              <a:rPr lang="en-US" dirty="0"/>
              <a:t>System will be outsourced to another firm (usually a consulting firm), </a:t>
            </a:r>
          </a:p>
          <a:p>
            <a:pPr lvl="1" algn="just"/>
            <a:r>
              <a:rPr lang="en-US" dirty="0"/>
              <a:t>Company will buy an existing software package.</a:t>
            </a:r>
          </a:p>
          <a:p>
            <a:pPr algn="just"/>
            <a:r>
              <a:rPr lang="en-US" i="1" dirty="0"/>
              <a:t>Physical architecture design </a:t>
            </a:r>
            <a:r>
              <a:rPr lang="en-US" dirty="0"/>
              <a:t>describes the hardware, software, and network infrastructure to be used. </a:t>
            </a:r>
          </a:p>
          <a:p>
            <a:pPr algn="just"/>
            <a:r>
              <a:rPr lang="en-US" dirty="0"/>
              <a:t>The </a:t>
            </a:r>
            <a:r>
              <a:rPr lang="en-US" i="1" dirty="0"/>
              <a:t>interface design </a:t>
            </a:r>
            <a:r>
              <a:rPr lang="en-US" dirty="0"/>
              <a:t>specifies how the users will move through the system (e.g., navigation methods such as menus and on-screen buttons) and the forms and reports that the system will use.</a:t>
            </a:r>
          </a:p>
          <a:p>
            <a:endParaRPr lang="en-US" dirty="0"/>
          </a:p>
        </p:txBody>
      </p:sp>
    </p:spTree>
    <p:extLst>
      <p:ext uri="{BB962C8B-B14F-4D97-AF65-F5344CB8AC3E}">
        <p14:creationId xmlns:p14="http://schemas.microsoft.com/office/powerpoint/2010/main" val="302749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Design(II) </a:t>
            </a:r>
          </a:p>
        </p:txBody>
      </p:sp>
      <p:sp>
        <p:nvSpPr>
          <p:cNvPr id="3" name="Text Placeholder 2"/>
          <p:cNvSpPr>
            <a:spLocks noGrp="1"/>
          </p:cNvSpPr>
          <p:nvPr>
            <p:ph type="body" idx="1"/>
          </p:nvPr>
        </p:nvSpPr>
        <p:spPr>
          <a:xfrm>
            <a:off x="1767839" y="1994599"/>
            <a:ext cx="8830491" cy="3535343"/>
          </a:xfrm>
        </p:spPr>
        <p:txBody>
          <a:bodyPr/>
          <a:lstStyle/>
          <a:p>
            <a:r>
              <a:rPr lang="en-US" dirty="0"/>
              <a:t>The </a:t>
            </a:r>
            <a:r>
              <a:rPr lang="en-US" i="1" dirty="0"/>
              <a:t>database and file specifications </a:t>
            </a:r>
            <a:r>
              <a:rPr lang="en-US" dirty="0"/>
              <a:t>are developed. These define exactly what data will be stored and where they will be stored.</a:t>
            </a:r>
          </a:p>
          <a:p>
            <a:pPr marL="0" indent="0">
              <a:buNone/>
            </a:pPr>
            <a:endParaRPr lang="en-US" dirty="0"/>
          </a:p>
          <a:p>
            <a:pPr algn="just"/>
            <a:r>
              <a:rPr lang="en-US" i="1" dirty="0"/>
              <a:t>Program design, </a:t>
            </a:r>
            <a:r>
              <a:rPr lang="en-US" dirty="0"/>
              <a:t>which defines the programs that need to be written and exactly what each program will do.</a:t>
            </a:r>
          </a:p>
          <a:p>
            <a:pPr marL="0" indent="0" algn="just">
              <a:buNone/>
            </a:pPr>
            <a:br>
              <a:rPr lang="en-US" dirty="0"/>
            </a:br>
            <a:endParaRPr lang="en-US" dirty="0"/>
          </a:p>
          <a:p>
            <a:endParaRPr lang="en-US" dirty="0"/>
          </a:p>
        </p:txBody>
      </p:sp>
    </p:spTree>
    <p:extLst>
      <p:ext uri="{BB962C8B-B14F-4D97-AF65-F5344CB8AC3E}">
        <p14:creationId xmlns:p14="http://schemas.microsoft.com/office/powerpoint/2010/main" val="251993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Design</a:t>
            </a:r>
          </a:p>
        </p:txBody>
      </p:sp>
      <p:sp>
        <p:nvSpPr>
          <p:cNvPr id="3" name="Text Placeholder 2"/>
          <p:cNvSpPr>
            <a:spLocks noGrp="1"/>
          </p:cNvSpPr>
          <p:nvPr>
            <p:ph type="body" idx="1"/>
          </p:nvPr>
        </p:nvSpPr>
        <p:spPr>
          <a:xfrm>
            <a:off x="618309" y="1994600"/>
            <a:ext cx="10363200" cy="3770474"/>
          </a:xfrm>
        </p:spPr>
        <p:txBody>
          <a:bodyPr/>
          <a:lstStyle/>
          <a:p>
            <a:pPr algn="just"/>
            <a:r>
              <a:rPr lang="en-US" dirty="0"/>
              <a:t>This collection of deliverables (architecture design, interface design, database and file specifications, and program design) is the </a:t>
            </a:r>
            <a:r>
              <a:rPr lang="en-US" i="1" dirty="0"/>
              <a:t>system specification </a:t>
            </a:r>
            <a:r>
              <a:rPr lang="en-US" dirty="0"/>
              <a:t>that is handed to the programming team for implementation. </a:t>
            </a:r>
            <a:endParaRPr lang="fa-IR" dirty="0"/>
          </a:p>
          <a:p>
            <a:pPr marL="203195" indent="0" algn="just">
              <a:buNone/>
            </a:pPr>
            <a:endParaRPr lang="en-US" dirty="0"/>
          </a:p>
          <a:p>
            <a:pPr algn="just"/>
            <a:r>
              <a:rPr lang="en-US" dirty="0"/>
              <a:t>At the end of the design phase, the feasibility analysis and project plan are reexamined and revised, and another decision is made by the project sponsor and approval committee about whether to terminate the project or continue.</a:t>
            </a:r>
          </a:p>
          <a:p>
            <a:endParaRPr lang="en-US" dirty="0"/>
          </a:p>
        </p:txBody>
      </p:sp>
    </p:spTree>
    <p:extLst>
      <p:ext uri="{BB962C8B-B14F-4D97-AF65-F5344CB8AC3E}">
        <p14:creationId xmlns:p14="http://schemas.microsoft.com/office/powerpoint/2010/main" val="12776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Implementation</a:t>
            </a:r>
          </a:p>
        </p:txBody>
      </p:sp>
      <p:sp>
        <p:nvSpPr>
          <p:cNvPr id="3" name="Text Placeholder 2"/>
          <p:cNvSpPr>
            <a:spLocks noGrp="1"/>
          </p:cNvSpPr>
          <p:nvPr>
            <p:ph type="body" idx="1"/>
          </p:nvPr>
        </p:nvSpPr>
        <p:spPr/>
        <p:txBody>
          <a:bodyPr/>
          <a:lstStyle/>
          <a:p>
            <a:r>
              <a:rPr lang="en-US" dirty="0"/>
              <a:t>The system is actually built (or purchased). </a:t>
            </a:r>
          </a:p>
          <a:p>
            <a:r>
              <a:rPr lang="en-US" dirty="0"/>
              <a:t>This phase has three steps.</a:t>
            </a:r>
          </a:p>
          <a:p>
            <a:pPr marL="800100" lvl="1" indent="-342900">
              <a:buFont typeface="+mj-lt"/>
              <a:buAutoNum type="arabicPeriod"/>
            </a:pPr>
            <a:r>
              <a:rPr lang="en-US" dirty="0"/>
              <a:t>System construction.</a:t>
            </a:r>
          </a:p>
          <a:p>
            <a:pPr marL="800100" lvl="1" indent="-342900">
              <a:buFont typeface="+mj-lt"/>
              <a:buAutoNum type="arabicPeriod"/>
            </a:pPr>
            <a:r>
              <a:rPr lang="en-US" dirty="0"/>
              <a:t>Installation.</a:t>
            </a:r>
          </a:p>
          <a:p>
            <a:pPr marL="800100" lvl="1" indent="-342900">
              <a:buFont typeface="+mj-lt"/>
              <a:buAutoNum type="arabicPeriod"/>
            </a:pPr>
            <a:r>
              <a:rPr lang="en-US" dirty="0"/>
              <a:t>preparing a support plan for the system. </a:t>
            </a:r>
            <a:br>
              <a:rPr lang="en-US" dirty="0"/>
            </a:br>
            <a:endParaRPr lang="en-US" dirty="0"/>
          </a:p>
          <a:p>
            <a:endParaRPr lang="en-US" dirty="0"/>
          </a:p>
        </p:txBody>
      </p:sp>
    </p:spTree>
    <p:extLst>
      <p:ext uri="{BB962C8B-B14F-4D97-AF65-F5344CB8AC3E}">
        <p14:creationId xmlns:p14="http://schemas.microsoft.com/office/powerpoint/2010/main" val="122566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Phases of Implementation</a:t>
            </a:r>
            <a:endParaRPr lang="en-US" dirty="0"/>
          </a:p>
        </p:txBody>
      </p:sp>
      <p:sp>
        <p:nvSpPr>
          <p:cNvPr id="3" name="Text Placeholder 2"/>
          <p:cNvSpPr>
            <a:spLocks noGrp="1"/>
          </p:cNvSpPr>
          <p:nvPr>
            <p:ph type="body" idx="1"/>
          </p:nvPr>
        </p:nvSpPr>
        <p:spPr>
          <a:xfrm>
            <a:off x="705393" y="1994600"/>
            <a:ext cx="10981509" cy="4493286"/>
          </a:xfrm>
        </p:spPr>
        <p:txBody>
          <a:bodyPr/>
          <a:lstStyle/>
          <a:p>
            <a:pPr algn="just"/>
            <a:r>
              <a:rPr lang="en-US" dirty="0"/>
              <a:t>System </a:t>
            </a:r>
            <a:r>
              <a:rPr lang="en-US" i="1" dirty="0"/>
              <a:t>construction </a:t>
            </a:r>
            <a:r>
              <a:rPr lang="en-US" dirty="0"/>
              <a:t>is the first step. The system is </a:t>
            </a:r>
            <a:r>
              <a:rPr lang="en-US" dirty="0">
                <a:solidFill>
                  <a:srgbClr val="00B050"/>
                </a:solidFill>
              </a:rPr>
              <a:t>built</a:t>
            </a:r>
            <a:r>
              <a:rPr lang="en-US" dirty="0"/>
              <a:t> and </a:t>
            </a:r>
            <a:r>
              <a:rPr lang="en-US" dirty="0">
                <a:solidFill>
                  <a:srgbClr val="00B050"/>
                </a:solidFill>
              </a:rPr>
              <a:t>tested</a:t>
            </a:r>
            <a:r>
              <a:rPr lang="en-US" dirty="0"/>
              <a:t> to ensure that it performs as designed. Because the cost of bugs can be immense, testing is one of the most critical steps in implementation. </a:t>
            </a:r>
          </a:p>
          <a:p>
            <a:pPr algn="just"/>
            <a:r>
              <a:rPr lang="en-US" i="1" dirty="0"/>
              <a:t>Installation </a:t>
            </a:r>
            <a:r>
              <a:rPr lang="en-US" dirty="0"/>
              <a:t>is the process by which the old system is turned off and the new one is turned on. One of the most important aspects of conversion is the development of a </a:t>
            </a:r>
            <a:r>
              <a:rPr lang="en-US" i="1" dirty="0"/>
              <a:t>training plan </a:t>
            </a:r>
            <a:r>
              <a:rPr lang="en-US" dirty="0"/>
              <a:t>to teach users how to use the new system and help manage the changes caused by the new system.</a:t>
            </a:r>
          </a:p>
          <a:p>
            <a:pPr algn="just"/>
            <a:r>
              <a:rPr lang="en-US" dirty="0"/>
              <a:t>The analyst team establishes a </a:t>
            </a:r>
            <a:r>
              <a:rPr lang="en-US" i="1" dirty="0"/>
              <a:t>support plan </a:t>
            </a:r>
            <a:r>
              <a:rPr lang="en-US" dirty="0"/>
              <a:t>for the system. This plan usually includes a formal or informal post-implementation review as well as a systematic way for identifying major and minor changes needed for the system.</a:t>
            </a:r>
          </a:p>
          <a:p>
            <a:pPr marL="0" indent="0" algn="just">
              <a:buNone/>
            </a:pPr>
            <a:endParaRPr lang="en-US" dirty="0"/>
          </a:p>
          <a:p>
            <a:endParaRPr lang="en-US" dirty="0"/>
          </a:p>
        </p:txBody>
      </p:sp>
    </p:spTree>
    <p:extLst>
      <p:ext uri="{BB962C8B-B14F-4D97-AF65-F5344CB8AC3E}">
        <p14:creationId xmlns:p14="http://schemas.microsoft.com/office/powerpoint/2010/main" val="268294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algn="just">
              <a:buClr>
                <a:schemeClr val="bg1">
                  <a:lumMod val="95000"/>
                </a:schemeClr>
              </a:buClr>
            </a:pPr>
            <a:endParaRPr lang="fa-IR" altLang="en-US" b="1"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a:t>Process models</a:t>
            </a:r>
            <a:endParaRPr lang="en-US" dirty="0"/>
          </a:p>
          <a:p>
            <a:endParaRPr lang="en-US" dirty="0"/>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System</a:t>
            </a:r>
            <a:r>
              <a:rPr lang="en-US" dirty="0"/>
              <a:t> and </a:t>
            </a:r>
            <a:r>
              <a:rPr lang="en-US" i="1" dirty="0"/>
              <a:t>System</a:t>
            </a:r>
            <a:r>
              <a:rPr lang="en-US" dirty="0"/>
              <a:t> </a:t>
            </a:r>
            <a:r>
              <a:rPr lang="en-US" i="1" dirty="0"/>
              <a:t>engineering</a:t>
            </a:r>
            <a:endParaRPr lang="en-US" dirty="0"/>
          </a:p>
        </p:txBody>
      </p:sp>
      <p:sp>
        <p:nvSpPr>
          <p:cNvPr id="3" name="Text Placeholder 2"/>
          <p:cNvSpPr>
            <a:spLocks noGrp="1"/>
          </p:cNvSpPr>
          <p:nvPr>
            <p:ph type="body" idx="1"/>
          </p:nvPr>
        </p:nvSpPr>
        <p:spPr>
          <a:xfrm>
            <a:off x="426687" y="1846553"/>
            <a:ext cx="11338560" cy="4658750"/>
          </a:xfrm>
        </p:spPr>
        <p:txBody>
          <a:bodyPr/>
          <a:lstStyle/>
          <a:p>
            <a:pPr algn="just"/>
            <a:r>
              <a:rPr lang="en-US" dirty="0"/>
              <a:t>A </a:t>
            </a:r>
            <a:r>
              <a:rPr lang="en-US" i="1" dirty="0"/>
              <a:t>system </a:t>
            </a:r>
            <a:r>
              <a:rPr lang="en-US" dirty="0"/>
              <a:t>is a collection of </a:t>
            </a:r>
            <a:r>
              <a:rPr lang="en-US" u="sng" dirty="0"/>
              <a:t>elements</a:t>
            </a:r>
            <a:r>
              <a:rPr lang="en-US" dirty="0"/>
              <a:t> </a:t>
            </a:r>
            <a:r>
              <a:rPr lang="en-US" u="sng" dirty="0"/>
              <a:t>related</a:t>
            </a:r>
            <a:r>
              <a:rPr lang="en-US" dirty="0"/>
              <a:t> in a way that allows a </a:t>
            </a:r>
            <a:r>
              <a:rPr lang="en-US" u="sng" dirty="0"/>
              <a:t>common objective</a:t>
            </a:r>
            <a:r>
              <a:rPr lang="en-US" dirty="0"/>
              <a:t> to be accomplished. </a:t>
            </a:r>
          </a:p>
          <a:p>
            <a:pPr lvl="1" algn="just"/>
            <a:r>
              <a:rPr lang="en-US" dirty="0"/>
              <a:t>In computer systems, these elements include hardware, software, people, facilities, and processes.</a:t>
            </a:r>
          </a:p>
          <a:p>
            <a:pPr algn="just"/>
            <a:r>
              <a:rPr lang="en-US" i="1" dirty="0"/>
              <a:t>System engineering </a:t>
            </a:r>
            <a:r>
              <a:rPr lang="en-US" dirty="0"/>
              <a:t>is the practical application of scientific, engineering, and management skills necessary to transform an operational need into a description of a system configuration that best satisfies that need. </a:t>
            </a:r>
          </a:p>
          <a:p>
            <a:pPr lvl="1" algn="just"/>
            <a:r>
              <a:rPr lang="en-US" dirty="0"/>
              <a:t>It is a generic problem-solving process that applies to the overall technical management of a system development project. </a:t>
            </a:r>
          </a:p>
          <a:p>
            <a:endParaRPr lang="en-US" dirty="0"/>
          </a:p>
        </p:txBody>
      </p:sp>
    </p:spTree>
    <p:extLst>
      <p:ext uri="{BB962C8B-B14F-4D97-AF65-F5344CB8AC3E}">
        <p14:creationId xmlns:p14="http://schemas.microsoft.com/office/powerpoint/2010/main" val="40074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 phases</a:t>
            </a:r>
          </a:p>
        </p:txBody>
      </p:sp>
      <p:sp>
        <p:nvSpPr>
          <p:cNvPr id="3" name="Text Placeholder 2"/>
          <p:cNvSpPr>
            <a:spLocks noGrp="1"/>
          </p:cNvSpPr>
          <p:nvPr>
            <p:ph type="body" idx="1"/>
          </p:nvPr>
        </p:nvSpPr>
        <p:spPr/>
        <p:txBody>
          <a:bodyPr/>
          <a:lstStyle/>
          <a:p>
            <a:pPr marL="203195" indent="0">
              <a:buNone/>
            </a:pPr>
            <a:endParaRPr lang="en-US" dirty="0"/>
          </a:p>
        </p:txBody>
      </p:sp>
      <p:sp>
        <p:nvSpPr>
          <p:cNvPr id="4" name="Rounded Rectangle 3"/>
          <p:cNvSpPr/>
          <p:nvPr/>
        </p:nvSpPr>
        <p:spPr>
          <a:xfrm>
            <a:off x="905379" y="2391578"/>
            <a:ext cx="2142935" cy="679268"/>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Recognizing the current System</a:t>
            </a:r>
          </a:p>
        </p:txBody>
      </p:sp>
      <p:sp>
        <p:nvSpPr>
          <p:cNvPr id="5" name="Rounded Rectangle 4"/>
          <p:cNvSpPr/>
          <p:nvPr/>
        </p:nvSpPr>
        <p:spPr>
          <a:xfrm>
            <a:off x="1976847" y="4058194"/>
            <a:ext cx="2908662" cy="840376"/>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Breaking the System into elements</a:t>
            </a:r>
          </a:p>
        </p:txBody>
      </p:sp>
      <p:sp>
        <p:nvSpPr>
          <p:cNvPr id="6" name="Rounded Rectangle 5"/>
          <p:cNvSpPr/>
          <p:nvPr/>
        </p:nvSpPr>
        <p:spPr>
          <a:xfrm>
            <a:off x="6248401" y="4079145"/>
            <a:ext cx="2908662" cy="840376"/>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Updating the System elements or the relations</a:t>
            </a:r>
          </a:p>
        </p:txBody>
      </p:sp>
      <p:sp>
        <p:nvSpPr>
          <p:cNvPr id="7" name="Rounded Rectangle 6"/>
          <p:cNvSpPr/>
          <p:nvPr/>
        </p:nvSpPr>
        <p:spPr>
          <a:xfrm>
            <a:off x="9069977" y="2391578"/>
            <a:ext cx="2207623" cy="679268"/>
          </a:xfrm>
          <a:prstGeom prst="roundRect">
            <a:avLst/>
          </a:prstGeom>
          <a:solidFill>
            <a:srgbClr val="00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Constructing the new system</a:t>
            </a:r>
          </a:p>
        </p:txBody>
      </p:sp>
      <p:cxnSp>
        <p:nvCxnSpPr>
          <p:cNvPr id="8" name="Straight Arrow Connector 7"/>
          <p:cNvCxnSpPr>
            <a:endCxn id="5" idx="0"/>
          </p:cNvCxnSpPr>
          <p:nvPr/>
        </p:nvCxnSpPr>
        <p:spPr>
          <a:xfrm>
            <a:off x="1976847" y="3070846"/>
            <a:ext cx="1454331" cy="9873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a:off x="4885509" y="4478382"/>
            <a:ext cx="1362892" cy="209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7" idx="2"/>
          </p:cNvCxnSpPr>
          <p:nvPr/>
        </p:nvCxnSpPr>
        <p:spPr>
          <a:xfrm flipV="1">
            <a:off x="9157063" y="3070846"/>
            <a:ext cx="1016726" cy="14284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42083" y="2049413"/>
            <a:ext cx="1759131"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Planning</a:t>
            </a:r>
          </a:p>
        </p:txBody>
      </p:sp>
      <p:sp>
        <p:nvSpPr>
          <p:cNvPr id="12" name="Oval 11"/>
          <p:cNvSpPr/>
          <p:nvPr/>
        </p:nvSpPr>
        <p:spPr>
          <a:xfrm>
            <a:off x="564398" y="4135227"/>
            <a:ext cx="1759131"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Analysis</a:t>
            </a:r>
          </a:p>
        </p:txBody>
      </p:sp>
      <p:sp>
        <p:nvSpPr>
          <p:cNvPr id="13" name="Oval 12"/>
          <p:cNvSpPr/>
          <p:nvPr/>
        </p:nvSpPr>
        <p:spPr>
          <a:xfrm>
            <a:off x="8754880" y="4651732"/>
            <a:ext cx="1759131"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Design</a:t>
            </a:r>
          </a:p>
        </p:txBody>
      </p:sp>
      <p:sp>
        <p:nvSpPr>
          <p:cNvPr id="14" name="Oval 13"/>
          <p:cNvSpPr/>
          <p:nvPr/>
        </p:nvSpPr>
        <p:spPr>
          <a:xfrm>
            <a:off x="9900420" y="1928129"/>
            <a:ext cx="2754360" cy="45120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Implementation </a:t>
            </a:r>
          </a:p>
        </p:txBody>
      </p:sp>
    </p:spTree>
    <p:extLst>
      <p:ext uri="{BB962C8B-B14F-4D97-AF65-F5344CB8AC3E}">
        <p14:creationId xmlns:p14="http://schemas.microsoft.com/office/powerpoint/2010/main" val="101326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arn(inVertic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arn(inVertical)">
                                      <p:cBhvr>
                                        <p:cTn id="42" dur="500"/>
                                        <p:tgtEl>
                                          <p:spTgt spid="13"/>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arn(inVertical)">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a:t>
            </a:r>
          </a:p>
        </p:txBody>
      </p:sp>
      <p:sp>
        <p:nvSpPr>
          <p:cNvPr id="3" name="Text Placeholder 2"/>
          <p:cNvSpPr>
            <a:spLocks noGrp="1"/>
          </p:cNvSpPr>
          <p:nvPr>
            <p:ph type="body" idx="1"/>
          </p:nvPr>
        </p:nvSpPr>
        <p:spPr>
          <a:xfrm>
            <a:off x="1079863" y="1994600"/>
            <a:ext cx="10161104" cy="2868800"/>
          </a:xfrm>
        </p:spPr>
        <p:txBody>
          <a:bodyPr/>
          <a:lstStyle/>
          <a:p>
            <a:r>
              <a:rPr lang="en-US" sz="2300" dirty="0"/>
              <a:t>Is a process of </a:t>
            </a:r>
            <a:r>
              <a:rPr lang="en-US" sz="2300" i="1" dirty="0"/>
              <a:t>gradual refinement.</a:t>
            </a:r>
          </a:p>
          <a:p>
            <a:pPr lvl="1" algn="just"/>
            <a:r>
              <a:rPr lang="en-US" sz="2000" dirty="0"/>
              <a:t>The deliverables produced in the analysis phase provide a general idea of the shape of the new system. These deliverables are used as input to the design phase, which then refines them to produce a set of deliverables that describes in much more detailed terms exactly how the system will be built. </a:t>
            </a:r>
          </a:p>
          <a:p>
            <a:pPr lvl="1" algn="just"/>
            <a:r>
              <a:rPr lang="en-US" sz="2200" dirty="0"/>
              <a:t>Each phase refines and elaborates  on the work done previously.</a:t>
            </a:r>
            <a:endParaRPr lang="en-US" sz="2500" dirty="0"/>
          </a:p>
          <a:p>
            <a:endParaRPr lang="en-US" dirty="0"/>
          </a:p>
        </p:txBody>
      </p:sp>
    </p:spTree>
    <p:extLst>
      <p:ext uri="{BB962C8B-B14F-4D97-AF65-F5344CB8AC3E}">
        <p14:creationId xmlns:p14="http://schemas.microsoft.com/office/powerpoint/2010/main" val="181868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Planning </a:t>
            </a:r>
          </a:p>
        </p:txBody>
      </p:sp>
      <p:sp>
        <p:nvSpPr>
          <p:cNvPr id="3" name="Text Placeholder 2"/>
          <p:cNvSpPr>
            <a:spLocks noGrp="1"/>
          </p:cNvSpPr>
          <p:nvPr>
            <p:ph type="body" idx="1"/>
          </p:nvPr>
        </p:nvSpPr>
        <p:spPr>
          <a:xfrm>
            <a:off x="950967" y="1994599"/>
            <a:ext cx="10483387" cy="3483091"/>
          </a:xfrm>
        </p:spPr>
        <p:txBody>
          <a:bodyPr/>
          <a:lstStyle/>
          <a:p>
            <a:pPr algn="just"/>
            <a:r>
              <a:rPr lang="en-US" dirty="0"/>
              <a:t>Is the fundamental process of understanding </a:t>
            </a:r>
            <a:r>
              <a:rPr lang="en-US" i="1" dirty="0"/>
              <a:t>why </a:t>
            </a:r>
            <a:r>
              <a:rPr lang="en-US" dirty="0"/>
              <a:t>an information system should be built and determining how the project team will go about building it.</a:t>
            </a:r>
          </a:p>
          <a:p>
            <a:pPr algn="just"/>
            <a:r>
              <a:rPr lang="en-US" dirty="0"/>
              <a:t>It has two steps.</a:t>
            </a:r>
          </a:p>
          <a:p>
            <a:pPr marL="800100" lvl="1" indent="-342900" algn="just">
              <a:buFont typeface="+mj-lt"/>
              <a:buAutoNum type="arabicPeriod"/>
            </a:pPr>
            <a:r>
              <a:rPr lang="en-US" dirty="0"/>
              <a:t>project initiation</a:t>
            </a:r>
          </a:p>
          <a:p>
            <a:pPr marL="800100" lvl="1" indent="-342900" algn="just">
              <a:buFont typeface="+mj-lt"/>
              <a:buAutoNum type="arabicPeriod"/>
            </a:pPr>
            <a:r>
              <a:rPr lang="en-US" dirty="0"/>
              <a:t>project management</a:t>
            </a:r>
          </a:p>
          <a:p>
            <a:pPr marL="800100" lvl="1" indent="-342900" algn="just">
              <a:buFont typeface="+mj-lt"/>
              <a:buAutoNum type="arabicPeriod"/>
            </a:pPr>
            <a:endParaRPr lang="en-US" dirty="0"/>
          </a:p>
          <a:p>
            <a:pPr algn="just"/>
            <a:endParaRPr lang="en-US" dirty="0"/>
          </a:p>
          <a:p>
            <a:endParaRPr lang="en-US" dirty="0"/>
          </a:p>
        </p:txBody>
      </p:sp>
    </p:spTree>
    <p:extLst>
      <p:ext uri="{BB962C8B-B14F-4D97-AF65-F5344CB8AC3E}">
        <p14:creationId xmlns:p14="http://schemas.microsoft.com/office/powerpoint/2010/main" val="218886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Project initiation</a:t>
            </a:r>
          </a:p>
        </p:txBody>
      </p:sp>
      <p:sp>
        <p:nvSpPr>
          <p:cNvPr id="3" name="Text Placeholder 2"/>
          <p:cNvSpPr>
            <a:spLocks noGrp="1"/>
          </p:cNvSpPr>
          <p:nvPr>
            <p:ph type="body" idx="1"/>
          </p:nvPr>
        </p:nvSpPr>
        <p:spPr>
          <a:xfrm>
            <a:off x="278674" y="2107812"/>
            <a:ext cx="11260183" cy="4136234"/>
          </a:xfrm>
        </p:spPr>
        <p:txBody>
          <a:bodyPr/>
          <a:lstStyle/>
          <a:p>
            <a:pPr algn="justLow"/>
            <a:r>
              <a:rPr lang="en-US" dirty="0"/>
              <a:t>During </a:t>
            </a:r>
            <a:r>
              <a:rPr lang="en-US" i="1" dirty="0"/>
              <a:t>project initiation, </a:t>
            </a:r>
            <a:r>
              <a:rPr lang="en-US" dirty="0"/>
              <a:t>the system’s business value to the organization is identified: How will it lower costs or increase revenues? Most ideas for new systems come from outside the IS area (e.g., from the marketing department, accounting department) in the form of a </a:t>
            </a:r>
            <a:r>
              <a:rPr lang="en-US" i="1" dirty="0"/>
              <a:t>system request. </a:t>
            </a:r>
          </a:p>
          <a:p>
            <a:pPr lvl="1" algn="justLow"/>
            <a:r>
              <a:rPr lang="en-US" dirty="0"/>
              <a:t>A system request presents a brief summary of a business need, and it explains how a system that supports the need will create business value. </a:t>
            </a:r>
          </a:p>
          <a:p>
            <a:pPr algn="justLow"/>
            <a:r>
              <a:rPr lang="en-US" dirty="0"/>
              <a:t>The IS department works together with the person or department that generated the request (called the </a:t>
            </a:r>
            <a:r>
              <a:rPr lang="en-US" i="1" dirty="0"/>
              <a:t>project sponsor</a:t>
            </a:r>
            <a:r>
              <a:rPr lang="en-US" dirty="0"/>
              <a:t>) to conduct a </a:t>
            </a:r>
            <a:r>
              <a:rPr lang="en-US" i="1" dirty="0"/>
              <a:t>feasibility analysis</a:t>
            </a:r>
            <a:r>
              <a:rPr lang="en-US" dirty="0"/>
              <a:t>.</a:t>
            </a:r>
          </a:p>
          <a:p>
            <a:pPr algn="justLow"/>
            <a:r>
              <a:rPr lang="en-US" dirty="0"/>
              <a:t>The </a:t>
            </a:r>
            <a:r>
              <a:rPr lang="en-US" i="1" dirty="0"/>
              <a:t>system request </a:t>
            </a:r>
            <a:r>
              <a:rPr lang="en-US" dirty="0"/>
              <a:t>and </a:t>
            </a:r>
            <a:r>
              <a:rPr lang="en-US" i="1" dirty="0"/>
              <a:t>feasibility analysis </a:t>
            </a:r>
            <a:r>
              <a:rPr lang="en-US" dirty="0"/>
              <a:t>are presented to an information systems </a:t>
            </a:r>
            <a:r>
              <a:rPr lang="en-US" i="1" dirty="0"/>
              <a:t>approval committee</a:t>
            </a:r>
            <a:r>
              <a:rPr lang="en-US" dirty="0"/>
              <a:t> to decide whether the project should be undertaken.</a:t>
            </a:r>
          </a:p>
          <a:p>
            <a:endParaRPr lang="en-US" dirty="0"/>
          </a:p>
        </p:txBody>
      </p:sp>
    </p:spTree>
    <p:extLst>
      <p:ext uri="{BB962C8B-B14F-4D97-AF65-F5344CB8AC3E}">
        <p14:creationId xmlns:p14="http://schemas.microsoft.com/office/powerpoint/2010/main" val="266305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Project management</a:t>
            </a:r>
          </a:p>
        </p:txBody>
      </p:sp>
      <p:sp>
        <p:nvSpPr>
          <p:cNvPr id="3" name="Text Placeholder 2"/>
          <p:cNvSpPr>
            <a:spLocks noGrp="1"/>
          </p:cNvSpPr>
          <p:nvPr>
            <p:ph type="body" idx="1"/>
          </p:nvPr>
        </p:nvSpPr>
        <p:spPr>
          <a:xfrm>
            <a:off x="1105955" y="2081684"/>
            <a:ext cx="9980023" cy="3962063"/>
          </a:xfrm>
        </p:spPr>
        <p:txBody>
          <a:bodyPr/>
          <a:lstStyle/>
          <a:p>
            <a:pPr algn="just"/>
            <a:r>
              <a:rPr lang="en-US" dirty="0"/>
              <a:t>Once the project is approved, it enters </a:t>
            </a:r>
            <a:r>
              <a:rPr lang="en-US" i="1" dirty="0"/>
              <a:t>project management. </a:t>
            </a:r>
          </a:p>
          <a:p>
            <a:pPr algn="just"/>
            <a:r>
              <a:rPr lang="en-US" dirty="0"/>
              <a:t>During project management, the </a:t>
            </a:r>
            <a:r>
              <a:rPr lang="en-US" i="1" dirty="0"/>
              <a:t>project manager </a:t>
            </a:r>
            <a:r>
              <a:rPr lang="en-US" dirty="0"/>
              <a:t>creates a </a:t>
            </a:r>
            <a:r>
              <a:rPr lang="en-US" i="1" dirty="0" err="1"/>
              <a:t>workplan</a:t>
            </a:r>
            <a:r>
              <a:rPr lang="en-US" i="1" dirty="0"/>
              <a:t>, </a:t>
            </a:r>
            <a:r>
              <a:rPr lang="en-US" dirty="0"/>
              <a:t>staffs the project, and puts techniques in place to help the project team control and direct the project through the entire SDLC. </a:t>
            </a:r>
          </a:p>
          <a:p>
            <a:pPr algn="just"/>
            <a:r>
              <a:rPr lang="en-US" dirty="0"/>
              <a:t>The deliverable for project management is a </a:t>
            </a:r>
            <a:r>
              <a:rPr lang="en-US" i="1" dirty="0"/>
              <a:t>project plan, </a:t>
            </a:r>
            <a:r>
              <a:rPr lang="en-US" dirty="0"/>
              <a:t>which describes how the project team will go about developing the system.</a:t>
            </a:r>
          </a:p>
          <a:p>
            <a:pPr marL="0" indent="0" algn="just">
              <a:buNone/>
            </a:pPr>
            <a:br>
              <a:rPr lang="en-US" dirty="0"/>
            </a:br>
            <a:endParaRPr lang="en-US" dirty="0"/>
          </a:p>
          <a:p>
            <a:endParaRPr lang="en-US" dirty="0"/>
          </a:p>
        </p:txBody>
      </p:sp>
    </p:spTree>
    <p:extLst>
      <p:ext uri="{BB962C8B-B14F-4D97-AF65-F5344CB8AC3E}">
        <p14:creationId xmlns:p14="http://schemas.microsoft.com/office/powerpoint/2010/main" val="131709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Analysis </a:t>
            </a:r>
          </a:p>
        </p:txBody>
      </p:sp>
      <p:sp>
        <p:nvSpPr>
          <p:cNvPr id="3" name="Text Placeholder 2"/>
          <p:cNvSpPr>
            <a:spLocks noGrp="1"/>
          </p:cNvSpPr>
          <p:nvPr>
            <p:ph type="body" idx="1"/>
          </p:nvPr>
        </p:nvSpPr>
        <p:spPr>
          <a:xfrm>
            <a:off x="1297577" y="1994599"/>
            <a:ext cx="8900160" cy="3805309"/>
          </a:xfrm>
        </p:spPr>
        <p:txBody>
          <a:bodyPr/>
          <a:lstStyle/>
          <a:p>
            <a:r>
              <a:rPr lang="en-US" dirty="0"/>
              <a:t>Answers the questions of </a:t>
            </a:r>
            <a:r>
              <a:rPr lang="en-US" i="1" dirty="0"/>
              <a:t>who </a:t>
            </a:r>
            <a:r>
              <a:rPr lang="en-US" dirty="0"/>
              <a:t>will use the system, </a:t>
            </a:r>
            <a:r>
              <a:rPr lang="en-US" i="1" dirty="0"/>
              <a:t>what </a:t>
            </a:r>
            <a:r>
              <a:rPr lang="en-US" dirty="0"/>
              <a:t>the system will do, and </a:t>
            </a:r>
            <a:r>
              <a:rPr lang="en-US" i="1" dirty="0"/>
              <a:t>where </a:t>
            </a:r>
            <a:r>
              <a:rPr lang="en-US" dirty="0"/>
              <a:t>and </a:t>
            </a:r>
            <a:r>
              <a:rPr lang="en-US" i="1" dirty="0"/>
              <a:t>when </a:t>
            </a:r>
            <a:r>
              <a:rPr lang="en-US" dirty="0"/>
              <a:t>it will be used. </a:t>
            </a:r>
          </a:p>
          <a:p>
            <a:r>
              <a:rPr lang="en-US" dirty="0"/>
              <a:t>During this phase, the project team investigates any current system(s), identifies opportunities for improvement, and develops a concept for the new system.</a:t>
            </a:r>
          </a:p>
          <a:p>
            <a:r>
              <a:rPr lang="en-US" dirty="0"/>
              <a:t>It has three steps.</a:t>
            </a:r>
          </a:p>
          <a:p>
            <a:pPr marL="800100" lvl="1" indent="-342900">
              <a:buFont typeface="+mj-lt"/>
              <a:buAutoNum type="arabicPeriod"/>
            </a:pPr>
            <a:r>
              <a:rPr lang="en-US" dirty="0"/>
              <a:t>Selecting analysis strategy</a:t>
            </a:r>
          </a:p>
          <a:p>
            <a:pPr marL="800100" lvl="1" indent="-342900">
              <a:buFont typeface="+mj-lt"/>
              <a:buAutoNum type="arabicPeriod"/>
            </a:pPr>
            <a:r>
              <a:rPr lang="en-US" dirty="0"/>
              <a:t>Gathering requirements</a:t>
            </a:r>
          </a:p>
          <a:p>
            <a:pPr marL="800100" lvl="1" indent="-342900">
              <a:buFont typeface="+mj-lt"/>
              <a:buAutoNum type="arabicPeriod"/>
            </a:pPr>
            <a:r>
              <a:rPr lang="en-US" dirty="0"/>
              <a:t>Preparing advanced proposal</a:t>
            </a:r>
            <a:br>
              <a:rPr lang="en-US" dirty="0"/>
            </a:br>
            <a:endParaRPr lang="en-US" dirty="0"/>
          </a:p>
          <a:p>
            <a:endParaRPr lang="en-US" dirty="0"/>
          </a:p>
        </p:txBody>
      </p:sp>
    </p:spTree>
    <p:extLst>
      <p:ext uri="{BB962C8B-B14F-4D97-AF65-F5344CB8AC3E}">
        <p14:creationId xmlns:p14="http://schemas.microsoft.com/office/powerpoint/2010/main" val="341945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Analysis strategy</a:t>
            </a:r>
          </a:p>
        </p:txBody>
      </p:sp>
      <p:sp>
        <p:nvSpPr>
          <p:cNvPr id="3" name="Text Placeholder 2"/>
          <p:cNvSpPr>
            <a:spLocks noGrp="1"/>
          </p:cNvSpPr>
          <p:nvPr>
            <p:ph type="body" idx="1"/>
          </p:nvPr>
        </p:nvSpPr>
        <p:spPr>
          <a:xfrm>
            <a:off x="1358537" y="1994599"/>
            <a:ext cx="9675223" cy="3909811"/>
          </a:xfrm>
        </p:spPr>
        <p:txBody>
          <a:bodyPr/>
          <a:lstStyle/>
          <a:p>
            <a:r>
              <a:rPr lang="en-US" dirty="0"/>
              <a:t>An </a:t>
            </a:r>
            <a:r>
              <a:rPr lang="en-US" i="1" dirty="0"/>
              <a:t>analysis strategy </a:t>
            </a:r>
            <a:r>
              <a:rPr lang="en-US" dirty="0"/>
              <a:t>is developed to guide the project team’s efforts. </a:t>
            </a:r>
          </a:p>
          <a:p>
            <a:r>
              <a:rPr lang="en-US" dirty="0"/>
              <a:t>Such a strategy usually includes an analysis of the current system (called the </a:t>
            </a:r>
            <a:r>
              <a:rPr lang="en-US" i="1" dirty="0"/>
              <a:t>as-is system</a:t>
            </a:r>
            <a:r>
              <a:rPr lang="en-US" dirty="0"/>
              <a:t>) and its</a:t>
            </a:r>
            <a:br>
              <a:rPr lang="en-US" dirty="0"/>
            </a:br>
            <a:r>
              <a:rPr lang="en-US" dirty="0"/>
              <a:t>problems and then ways to design a new system (called the </a:t>
            </a:r>
            <a:r>
              <a:rPr lang="en-US" i="1" dirty="0"/>
              <a:t>to-be system</a:t>
            </a:r>
            <a:r>
              <a:rPr lang="en-US" dirty="0"/>
              <a:t>).</a:t>
            </a:r>
          </a:p>
          <a:p>
            <a:r>
              <a:rPr lang="en-US" dirty="0"/>
              <a:t>Types of strategies</a:t>
            </a:r>
          </a:p>
          <a:p>
            <a:pPr lvl="1"/>
            <a:r>
              <a:rPr lang="en-US" dirty="0"/>
              <a:t>Data-oriented</a:t>
            </a:r>
          </a:p>
          <a:p>
            <a:pPr lvl="1"/>
            <a:r>
              <a:rPr lang="en-US" dirty="0"/>
              <a:t>Process-oriented</a:t>
            </a:r>
          </a:p>
          <a:p>
            <a:pPr lvl="1"/>
            <a:r>
              <a:rPr lang="en-US" dirty="0"/>
              <a:t>Object-oriented</a:t>
            </a:r>
            <a:br>
              <a:rPr lang="en-US" dirty="0"/>
            </a:br>
            <a:endParaRPr lang="en-US" dirty="0"/>
          </a:p>
          <a:p>
            <a:endParaRPr lang="en-US" dirty="0"/>
          </a:p>
        </p:txBody>
      </p:sp>
    </p:spTree>
    <p:extLst>
      <p:ext uri="{BB962C8B-B14F-4D97-AF65-F5344CB8AC3E}">
        <p14:creationId xmlns:p14="http://schemas.microsoft.com/office/powerpoint/2010/main" val="3492337400"/>
      </p:ext>
    </p:extLst>
  </p:cSld>
  <p:clrMapOvr>
    <a:masterClrMapping/>
  </p:clrMapOvr>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4524</TotalTime>
  <Words>1209</Words>
  <Application>Microsoft Office PowerPoint</Application>
  <PresentationFormat>Widescreen</PresentationFormat>
  <Paragraphs>98</Paragraphs>
  <Slides>19</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19</vt:i4>
      </vt:variant>
    </vt:vector>
  </HeadingPairs>
  <TitlesOfParts>
    <vt:vector size="30" baseType="lpstr">
      <vt:lpstr>Arial</vt:lpstr>
      <vt:lpstr>B Nazanin</vt:lpstr>
      <vt:lpstr>Calibri</vt:lpstr>
      <vt:lpstr>Century Schoolbook</vt:lpstr>
      <vt:lpstr>Dosis</vt:lpstr>
      <vt:lpstr>Lato</vt:lpstr>
      <vt:lpstr>Nunito Sans</vt:lpstr>
      <vt:lpstr>Nunito Sans Black</vt:lpstr>
      <vt:lpstr>Open Sans</vt:lpstr>
      <vt:lpstr>System Administrator Appreciation Day by Slidesgo</vt:lpstr>
      <vt:lpstr>1_System Administrator Appreciation Day by Slidesgo</vt:lpstr>
      <vt:lpstr>Software Engineering I System Development Life Cycle(SDLC)</vt:lpstr>
      <vt:lpstr>System and System engineering</vt:lpstr>
      <vt:lpstr>Fundamental phases</vt:lpstr>
      <vt:lpstr>Important points</vt:lpstr>
      <vt:lpstr>1- Planning </vt:lpstr>
      <vt:lpstr>1-1- Project initiation</vt:lpstr>
      <vt:lpstr>1-2- Project management</vt:lpstr>
      <vt:lpstr>2- Analysis </vt:lpstr>
      <vt:lpstr>2-1- Analysis strategy</vt:lpstr>
      <vt:lpstr>2-2- Requirements gathering</vt:lpstr>
      <vt:lpstr>2-3- Advanced system proposal</vt:lpstr>
      <vt:lpstr>3- Design</vt:lpstr>
      <vt:lpstr>Steps of Design(I) </vt:lpstr>
      <vt:lpstr>Steps of Design(II) </vt:lpstr>
      <vt:lpstr>End of Design</vt:lpstr>
      <vt:lpstr>4- Implementation</vt:lpstr>
      <vt:lpstr>Phases of Implementation</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315</cp:revision>
  <dcterms:created xsi:type="dcterms:W3CDTF">2017-08-12T07:11:04Z</dcterms:created>
  <dcterms:modified xsi:type="dcterms:W3CDTF">2024-09-22T15:49:57Z</dcterms:modified>
</cp:coreProperties>
</file>