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6"/>
  </p:notesMasterIdLst>
  <p:sldIdLst>
    <p:sldId id="256" r:id="rId2"/>
    <p:sldId id="518" r:id="rId3"/>
    <p:sldId id="519" r:id="rId4"/>
    <p:sldId id="520" r:id="rId5"/>
    <p:sldId id="521"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16" r:id="rId24"/>
    <p:sldId id="5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a:srgbClr val="009999"/>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5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893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89" r:id="rId1"/>
    <p:sldLayoutId id="2147483894" r:id="rId2"/>
    <p:sldLayoutId id="214748389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a:ea typeface="Nunito Sans"/>
                <a:cs typeface="Nunito Sans"/>
              </a:rPr>
              <a:t>Software Engineering I</a:t>
            </a:r>
            <a:br>
              <a:rPr lang="en-US" dirty="0">
                <a:ea typeface="Nunito Sans"/>
                <a:cs typeface="Nunito Sans"/>
              </a:rPr>
            </a:br>
            <a:r>
              <a:rPr lang="en-US" sz="3733" dirty="0">
                <a:ea typeface="Nunito Sans"/>
                <a:cs typeface="Nunito Sans"/>
              </a:rPr>
              <a:t>Process Models</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945164"/>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a:solidFill>
                  <a:schemeClr val="bg1">
                    <a:lumMod val="95000"/>
                  </a:schemeClr>
                </a:solidFill>
                <a:hlinkClick r:id="rId3"/>
              </a:rPr>
              <a:t>mahmoudzadeh@iut.ac.ir</a:t>
            </a:r>
            <a:endParaRPr lang="en-GB" dirty="0">
              <a:solidFill>
                <a:schemeClr val="bg1">
                  <a:lumMod val="95000"/>
                </a:schemeClr>
              </a:solidFill>
            </a:endParaRPr>
          </a:p>
          <a:p>
            <a:pPr marL="457189" indent="-457189">
              <a:spcBef>
                <a:spcPct val="20000"/>
              </a:spcBef>
              <a:defRPr/>
            </a:pPr>
            <a:r>
              <a:rPr lang="en-US" dirty="0">
                <a:solidFill>
                  <a:schemeClr val="bg1">
                    <a:lumMod val="95000"/>
                  </a:schemeClr>
                </a:solidFill>
              </a:rPr>
              <a:t>1403-1, 2024</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a:t>
            </a:r>
            <a:endParaRPr lang="en-US" dirty="0"/>
          </a:p>
        </p:txBody>
      </p:sp>
      <p:sp>
        <p:nvSpPr>
          <p:cNvPr id="3" name="Text Placeholder 2"/>
          <p:cNvSpPr>
            <a:spLocks noGrp="1"/>
          </p:cNvSpPr>
          <p:nvPr>
            <p:ph type="body" idx="1"/>
          </p:nvPr>
        </p:nvSpPr>
        <p:spPr>
          <a:xfrm>
            <a:off x="661851" y="1994600"/>
            <a:ext cx="11016343" cy="4345240"/>
          </a:xfrm>
        </p:spPr>
        <p:txBody>
          <a:bodyPr/>
          <a:lstStyle/>
          <a:p>
            <a:pPr algn="just"/>
            <a:r>
              <a:rPr lang="en-US" dirty="0"/>
              <a:t>Breaks an overall system into a series of </a:t>
            </a:r>
            <a:r>
              <a:rPr lang="en-US" i="1" dirty="0">
                <a:solidFill>
                  <a:srgbClr val="00FF99"/>
                </a:solidFill>
              </a:rPr>
              <a:t>versions</a:t>
            </a:r>
            <a:r>
              <a:rPr lang="en-US" i="1" dirty="0"/>
              <a:t> </a:t>
            </a:r>
            <a:r>
              <a:rPr lang="en-US" dirty="0"/>
              <a:t>that are developed sequentially. The analysis phase identifies the overall system concept, and the project team, users, and system sponsor then </a:t>
            </a:r>
            <a:r>
              <a:rPr lang="en-US" dirty="0">
                <a:solidFill>
                  <a:srgbClr val="F4749C"/>
                </a:solidFill>
              </a:rPr>
              <a:t>categorize the requirements into a series of versions</a:t>
            </a:r>
            <a:r>
              <a:rPr lang="en-US" dirty="0"/>
              <a:t>. </a:t>
            </a:r>
          </a:p>
          <a:p>
            <a:pPr algn="just"/>
            <a:r>
              <a:rPr lang="en-US" dirty="0"/>
              <a:t>The most important and </a:t>
            </a:r>
            <a:r>
              <a:rPr lang="en-US" dirty="0">
                <a:solidFill>
                  <a:srgbClr val="009999"/>
                </a:solidFill>
              </a:rPr>
              <a:t>fundamental</a:t>
            </a:r>
            <a:r>
              <a:rPr lang="en-US" dirty="0"/>
              <a:t> requirements are bundled into the </a:t>
            </a:r>
            <a:r>
              <a:rPr lang="en-US" dirty="0">
                <a:solidFill>
                  <a:srgbClr val="009999"/>
                </a:solidFill>
              </a:rPr>
              <a:t>first</a:t>
            </a:r>
            <a:r>
              <a:rPr lang="en-US" dirty="0"/>
              <a:t> version of the system. </a:t>
            </a:r>
          </a:p>
          <a:p>
            <a:pPr algn="just"/>
            <a:r>
              <a:rPr lang="en-US" dirty="0"/>
              <a:t>The analysis phase then leads into design and implementation—but only with the set of requirements identified for version 1. Once version 1 is implemented, work begins on version 2. Additional analysis is performed based on the previously identified requirements and combined with new ideas and issues that arose from the users’ experience with version 1. Version 2 then is designed and implemented, and work immediately begins on the next version. This process continues until the system is complete or is no longer in use.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35054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Development(II)</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4"/>
          <p:cNvPicPr>
            <a:picLocks noGrp="1" noChangeAspect="1"/>
          </p:cNvPicPr>
          <p:nvPr>
            <p:ph sz="quarter" idx="13"/>
          </p:nvPr>
        </p:nvPicPr>
        <p:blipFill>
          <a:blip r:embed="rId2"/>
          <a:stretch>
            <a:fillRect/>
          </a:stretch>
        </p:blipFill>
        <p:spPr>
          <a:xfrm>
            <a:off x="3123267" y="1579460"/>
            <a:ext cx="6140983" cy="49461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51788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Development(III)</a:t>
            </a:r>
            <a:endParaRPr lang="en-US" dirty="0"/>
          </a:p>
        </p:txBody>
      </p:sp>
      <p:sp>
        <p:nvSpPr>
          <p:cNvPr id="3" name="Text Placeholder 2"/>
          <p:cNvSpPr>
            <a:spLocks noGrp="1"/>
          </p:cNvSpPr>
          <p:nvPr>
            <p:ph type="body" idx="1"/>
          </p:nvPr>
        </p:nvSpPr>
        <p:spPr>
          <a:xfrm>
            <a:off x="557349" y="1994599"/>
            <a:ext cx="10772502" cy="4179777"/>
          </a:xfrm>
        </p:spPr>
        <p:txBody>
          <a:bodyPr/>
          <a:lstStyle/>
          <a:p>
            <a:r>
              <a:rPr lang="en-US" dirty="0"/>
              <a:t>It has the advantage of </a:t>
            </a:r>
            <a:r>
              <a:rPr lang="en-US" u="sng" dirty="0"/>
              <a:t>quickly getting a useful system into the hands of the users</a:t>
            </a:r>
            <a:r>
              <a:rPr lang="en-US" dirty="0"/>
              <a:t>. </a:t>
            </a:r>
          </a:p>
          <a:p>
            <a:pPr algn="just"/>
            <a:r>
              <a:rPr lang="en-US" dirty="0"/>
              <a:t>Although the system does not perform all the functions the users need at first, it does begin to provide business value sooner than if the system were delivered after completion.</a:t>
            </a:r>
          </a:p>
          <a:p>
            <a:pPr algn="just"/>
            <a:r>
              <a:rPr lang="en-US" dirty="0"/>
              <a:t>Likewise, because users begin to work with the system sooner, they are more likely to identify important additional requirements sooner than with structured design situations.</a:t>
            </a:r>
          </a:p>
          <a:p>
            <a:pPr algn="just"/>
            <a:r>
              <a:rPr lang="en-US" dirty="0"/>
              <a:t>The major drawback is </a:t>
            </a:r>
            <a:r>
              <a:rPr lang="en-US" u="sng" dirty="0"/>
              <a:t>that users begin to work with systems that are intentionally incomplete</a:t>
            </a:r>
            <a:r>
              <a:rPr lang="en-US" dirty="0"/>
              <a:t>. It is critical to identify the most important and useful features and include them in the first version and to manage users’ expectations along the way.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50798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a:t>
            </a:r>
            <a:endParaRPr lang="en-US" dirty="0"/>
          </a:p>
        </p:txBody>
      </p:sp>
      <p:sp>
        <p:nvSpPr>
          <p:cNvPr id="3" name="Text Placeholder 2"/>
          <p:cNvSpPr>
            <a:spLocks noGrp="1"/>
          </p:cNvSpPr>
          <p:nvPr>
            <p:ph type="body" idx="1"/>
          </p:nvPr>
        </p:nvSpPr>
        <p:spPr>
          <a:xfrm>
            <a:off x="487679" y="1994599"/>
            <a:ext cx="10563497" cy="4702291"/>
          </a:xfrm>
        </p:spPr>
        <p:txBody>
          <a:bodyPr/>
          <a:lstStyle/>
          <a:p>
            <a:pPr algn="just"/>
            <a:r>
              <a:rPr lang="en-US" dirty="0"/>
              <a:t>Performs the analysis, design, and implementation phases concurrently, and all three phases are performed repeatedly in a cycle until the system is completed. </a:t>
            </a:r>
          </a:p>
          <a:p>
            <a:pPr algn="just"/>
            <a:r>
              <a:rPr lang="en-US" dirty="0"/>
              <a:t>Basics of analysis and design are performed, and work immediately begins on a </a:t>
            </a:r>
            <a:r>
              <a:rPr lang="en-US" i="1" dirty="0"/>
              <a:t>system prototype, </a:t>
            </a:r>
            <a:r>
              <a:rPr lang="en-US" dirty="0"/>
              <a:t>a </a:t>
            </a:r>
            <a:r>
              <a:rPr lang="en-US" dirty="0">
                <a:solidFill>
                  <a:srgbClr val="009999"/>
                </a:solidFill>
              </a:rPr>
              <a:t>quick-and-dirty </a:t>
            </a:r>
            <a:r>
              <a:rPr lang="en-US" dirty="0"/>
              <a:t>program that provides a minimal amount of features. </a:t>
            </a:r>
            <a:r>
              <a:rPr lang="en-US" dirty="0">
                <a:solidFill>
                  <a:srgbClr val="F4749C"/>
                </a:solidFill>
              </a:rPr>
              <a:t>The first prototype is usually the first part of the system that is used</a:t>
            </a:r>
            <a:r>
              <a:rPr lang="en-US" dirty="0"/>
              <a:t>. </a:t>
            </a:r>
          </a:p>
          <a:p>
            <a:pPr marL="203195" indent="0" algn="just">
              <a:buNone/>
            </a:pPr>
            <a:endParaRPr lang="en-US" dirty="0"/>
          </a:p>
          <a:p>
            <a:pPr algn="just"/>
            <a:r>
              <a:rPr lang="en-US" dirty="0"/>
              <a:t>This is shown to the users and the project sponsor, who provide comments. These comments are used to reanalyze, redesign, and re-implement a second prototype, which provides a few more features. This process continues in a cycle until the analysts, users, and sponsor agree that the prototype provides enough functionality to be installed and used in the organization. </a:t>
            </a:r>
          </a:p>
          <a:p>
            <a:pPr marL="203195" indent="0" algn="just">
              <a:buNone/>
            </a:pPr>
            <a:endParaRPr lang="en-US" dirty="0"/>
          </a:p>
          <a:p>
            <a:pPr algn="just"/>
            <a:r>
              <a:rPr lang="en-US" dirty="0"/>
              <a:t>After the prototype (now called the “system”) is installed, refinement occurs until it is accepted as the new system.</a:t>
            </a:r>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924899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Prototyping(II)</a:t>
            </a:r>
          </a:p>
        </p:txBody>
      </p:sp>
      <p:sp>
        <p:nvSpPr>
          <p:cNvPr id="3" name="Text Placeholder 2"/>
          <p:cNvSpPr>
            <a:spLocks noGrp="1"/>
          </p:cNvSpPr>
          <p:nvPr>
            <p:ph type="body" idx="1"/>
          </p:nvPr>
        </p:nvSpPr>
        <p:spPr/>
        <p:txBody>
          <a:bodyPr/>
          <a:lstStyle/>
          <a:p>
            <a:endParaRPr lang="en-US" dirty="0"/>
          </a:p>
        </p:txBody>
      </p:sp>
      <p:pic>
        <p:nvPicPr>
          <p:cNvPr id="4" name="Content Placeholder 4"/>
          <p:cNvPicPr>
            <a:picLocks noGrp="1" noChangeAspect="1"/>
          </p:cNvPicPr>
          <p:nvPr>
            <p:ph sz="quarter" idx="13"/>
          </p:nvPr>
        </p:nvPicPr>
        <p:blipFill>
          <a:blip r:embed="rId2"/>
          <a:stretch>
            <a:fillRect/>
          </a:stretch>
        </p:blipFill>
        <p:spPr>
          <a:xfrm>
            <a:off x="2488169" y="2366963"/>
            <a:ext cx="7215661" cy="34242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0681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Prototyping(III)</a:t>
            </a:r>
          </a:p>
        </p:txBody>
      </p:sp>
      <p:sp>
        <p:nvSpPr>
          <p:cNvPr id="3" name="Text Placeholder 2"/>
          <p:cNvSpPr>
            <a:spLocks noGrp="1"/>
          </p:cNvSpPr>
          <p:nvPr>
            <p:ph type="body" idx="1"/>
          </p:nvPr>
        </p:nvSpPr>
        <p:spPr>
          <a:xfrm>
            <a:off x="950967" y="1994599"/>
            <a:ext cx="10727227" cy="4414909"/>
          </a:xfrm>
        </p:spPr>
        <p:txBody>
          <a:bodyPr/>
          <a:lstStyle/>
          <a:p>
            <a:r>
              <a:rPr lang="en-US" dirty="0"/>
              <a:t>The key advantage is that it </a:t>
            </a:r>
            <a:r>
              <a:rPr lang="en-US" i="1" dirty="0"/>
              <a:t>very </a:t>
            </a:r>
            <a:r>
              <a:rPr lang="en-US" dirty="0"/>
              <a:t>quickly provides a system with which the users can interact, even if it is not ready for widespread organizational use at first. </a:t>
            </a:r>
          </a:p>
          <a:p>
            <a:pPr marL="203195" indent="0">
              <a:buNone/>
            </a:pPr>
            <a:endParaRPr lang="en-US" dirty="0"/>
          </a:p>
          <a:p>
            <a:r>
              <a:rPr lang="en-US" dirty="0"/>
              <a:t>Prototyping reassures the users that the project team is working on the system (there are no long delays in which the users see little progress), and prototyping helps to more quickly refine real requirements.</a:t>
            </a:r>
          </a:p>
          <a:p>
            <a:pPr marL="203195" indent="0">
              <a:buNone/>
            </a:pPr>
            <a:endParaRPr lang="en-US" dirty="0"/>
          </a:p>
          <a:p>
            <a:pPr algn="just"/>
            <a:r>
              <a:rPr lang="en-US" dirty="0"/>
              <a:t>The major problem is that its fast-paced system releases challenge attempts to conduct careful, methodical analysis. Often the prototype undergoes such significant changes that many initial design decisions become poor ones. This can cause problems in the development of </a:t>
            </a:r>
            <a:r>
              <a:rPr lang="en-US" dirty="0">
                <a:solidFill>
                  <a:srgbClr val="FF0000"/>
                </a:solidFill>
              </a:rPr>
              <a:t>complex</a:t>
            </a:r>
            <a:r>
              <a:rPr lang="en-US" dirty="0"/>
              <a:t> systems because fundamental issues and problems are not recognized until well into the development process.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44725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a:t>
            </a:r>
            <a:endParaRPr lang="en-US" dirty="0"/>
          </a:p>
        </p:txBody>
      </p:sp>
      <p:sp>
        <p:nvSpPr>
          <p:cNvPr id="3" name="Text Placeholder 2"/>
          <p:cNvSpPr>
            <a:spLocks noGrp="1"/>
          </p:cNvSpPr>
          <p:nvPr>
            <p:ph type="body" idx="1"/>
          </p:nvPr>
        </p:nvSpPr>
        <p:spPr>
          <a:xfrm>
            <a:off x="539931" y="1994599"/>
            <a:ext cx="10946675" cy="4275571"/>
          </a:xfrm>
        </p:spPr>
        <p:txBody>
          <a:bodyPr/>
          <a:lstStyle/>
          <a:p>
            <a:pPr algn="just"/>
            <a:r>
              <a:rPr lang="en-US" dirty="0"/>
              <a:t>These prototypes are used for a very different purpose than those previously discussed, and they have a very different appearance.</a:t>
            </a:r>
          </a:p>
          <a:p>
            <a:pPr marL="203195" indent="0" algn="just">
              <a:buNone/>
            </a:pPr>
            <a:endParaRPr lang="en-US" dirty="0"/>
          </a:p>
          <a:p>
            <a:pPr algn="just"/>
            <a:r>
              <a:rPr lang="en-US" dirty="0"/>
              <a:t>It has a relatively thorough analysis phase that is used to gather information and to develop ideas for the system concept. However, users might not completely understand many of the features they suggest, and there may be challenging technical issues to be solved. Each of these issues is examined by analyzing, designing, and building a </a:t>
            </a:r>
            <a:r>
              <a:rPr lang="en-US" i="1" dirty="0"/>
              <a:t>design prototype. </a:t>
            </a:r>
            <a:r>
              <a:rPr lang="en-US" dirty="0"/>
              <a:t>A design prototype is not a working system; it is a product that represents a part of the system that needs additional refinement, and it contains only enough detail to enable users to understand the issues under consideration.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222208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Prototyping(II)</a:t>
            </a:r>
            <a:endParaRPr lang="en-US" dirty="0"/>
          </a:p>
        </p:txBody>
      </p:sp>
      <p:sp>
        <p:nvSpPr>
          <p:cNvPr id="3" name="Text Placeholder 2"/>
          <p:cNvSpPr>
            <a:spLocks noGrp="1"/>
          </p:cNvSpPr>
          <p:nvPr>
            <p:ph type="body" idx="1"/>
          </p:nvPr>
        </p:nvSpPr>
        <p:spPr>
          <a:xfrm>
            <a:off x="879565" y="1994599"/>
            <a:ext cx="10171611" cy="4031731"/>
          </a:xfrm>
        </p:spPr>
        <p:txBody>
          <a:bodyPr/>
          <a:lstStyle/>
          <a:p>
            <a:r>
              <a:rPr lang="en-US" dirty="0"/>
              <a:t>Each of the prototypes is used to minimize the risk associated with the system by confirming that important issues are understood before the real system is built. </a:t>
            </a:r>
          </a:p>
          <a:p>
            <a:pPr marL="203195" indent="0">
              <a:buNone/>
            </a:pPr>
            <a:endParaRPr lang="en-US" dirty="0"/>
          </a:p>
          <a:p>
            <a:pPr algn="just"/>
            <a:r>
              <a:rPr lang="en-US" dirty="0"/>
              <a:t>Once the issues are resolved, the project moves into design and implementation. At this point, the design prototypes are thrown away, which is an important difference between these methodologies and prototyping methodologies, in which the prototypes evolve into the final system.</a:t>
            </a:r>
          </a:p>
          <a:p>
            <a:pPr marL="203195" indent="0" algn="just">
              <a:buNone/>
            </a:pPr>
            <a:endParaRPr lang="fa-IR" dirty="0"/>
          </a:p>
          <a:p>
            <a:pPr algn="just"/>
            <a:r>
              <a:rPr lang="en-US" dirty="0"/>
              <a:t>It can take longer to deliver the final system as compared to prototyping-based methodologies, but produces more stable and reliable systems.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9740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Prototyping(III)</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Picture 3"/>
          <p:cNvPicPr>
            <a:picLocks noChangeAspect="1"/>
          </p:cNvPicPr>
          <p:nvPr/>
        </p:nvPicPr>
        <p:blipFill>
          <a:blip r:embed="rId2"/>
          <a:stretch>
            <a:fillRect/>
          </a:stretch>
        </p:blipFill>
        <p:spPr>
          <a:xfrm>
            <a:off x="1686429" y="1700888"/>
            <a:ext cx="9410700" cy="45624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679462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Agile</a:t>
            </a:r>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3"/>
          <p:cNvPicPr>
            <a:picLocks noChangeAspect="1"/>
          </p:cNvPicPr>
          <p:nvPr/>
        </p:nvPicPr>
        <p:blipFill>
          <a:blip r:embed="rId2"/>
          <a:stretch>
            <a:fillRect/>
          </a:stretch>
        </p:blipFill>
        <p:spPr>
          <a:xfrm>
            <a:off x="146458" y="1672046"/>
            <a:ext cx="7935363" cy="4606015"/>
          </a:xfrm>
          <a:prstGeom prst="rect">
            <a:avLst/>
          </a:prstGeom>
        </p:spPr>
      </p:pic>
      <p:pic>
        <p:nvPicPr>
          <p:cNvPr id="5" name="Picture 4"/>
          <p:cNvPicPr>
            <a:picLocks noChangeAspect="1"/>
          </p:cNvPicPr>
          <p:nvPr/>
        </p:nvPicPr>
        <p:blipFill>
          <a:blip r:embed="rId3"/>
          <a:stretch>
            <a:fillRect/>
          </a:stretch>
        </p:blipFill>
        <p:spPr>
          <a:xfrm>
            <a:off x="8197442" y="1994600"/>
            <a:ext cx="3848100" cy="3676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55803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96" y="646176"/>
            <a:ext cx="10290000" cy="390000"/>
          </a:xfrm>
        </p:spPr>
        <p:txBody>
          <a:bodyPr/>
          <a:lstStyle/>
          <a:p>
            <a:r>
              <a:rPr lang="en-US" b="1" dirty="0"/>
              <a:t>Software Process</a:t>
            </a:r>
            <a:r>
              <a:rPr lang="fa-IR" b="1" dirty="0"/>
              <a:t> </a:t>
            </a:r>
            <a:r>
              <a:rPr lang="en-US" b="1" dirty="0"/>
              <a:t> models</a:t>
            </a:r>
            <a:endParaRPr lang="en-US" dirty="0"/>
          </a:p>
        </p:txBody>
      </p:sp>
      <p:sp>
        <p:nvSpPr>
          <p:cNvPr id="3" name="Text Placeholder 2"/>
          <p:cNvSpPr>
            <a:spLocks noGrp="1"/>
          </p:cNvSpPr>
          <p:nvPr>
            <p:ph type="body" idx="1"/>
          </p:nvPr>
        </p:nvSpPr>
        <p:spPr>
          <a:xfrm>
            <a:off x="805510" y="2055560"/>
            <a:ext cx="10842171" cy="2868800"/>
          </a:xfrm>
        </p:spPr>
        <p:txBody>
          <a:bodyPr/>
          <a:lstStyle/>
          <a:p>
            <a:r>
              <a:rPr lang="en-US" dirty="0"/>
              <a:t>Describes the sequences of SDLC steps.</a:t>
            </a:r>
          </a:p>
          <a:p>
            <a:pPr marL="203195" indent="0">
              <a:buNone/>
            </a:pPr>
            <a:endParaRPr lang="en-US" dirty="0"/>
          </a:p>
          <a:p>
            <a:r>
              <a:rPr lang="en-US" dirty="0"/>
              <a:t>Is </a:t>
            </a:r>
            <a:r>
              <a:rPr lang="en-US" u="sng" dirty="0"/>
              <a:t>a sequence of activities that leads to the production of a software product.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514500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the Appropriate Development Methodology</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4"/>
          <p:cNvPicPr>
            <a:picLocks noGrp="1" noChangeAspect="1"/>
          </p:cNvPicPr>
          <p:nvPr>
            <p:ph sz="quarter" idx="13"/>
          </p:nvPr>
        </p:nvPicPr>
        <p:blipFill>
          <a:blip r:embed="rId2"/>
          <a:stretch>
            <a:fillRect/>
          </a:stretch>
        </p:blipFill>
        <p:spPr>
          <a:xfrm>
            <a:off x="301719" y="1994600"/>
            <a:ext cx="11588496" cy="38134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53514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24" y="1334153"/>
            <a:ext cx="10290000" cy="390000"/>
          </a:xfrm>
        </p:spPr>
        <p:txBody>
          <a:bodyPr/>
          <a:lstStyle/>
          <a:p>
            <a:r>
              <a:rPr lang="en-US" b="1" dirty="0"/>
              <a:t>Software Development Methodology(SDM)</a:t>
            </a:r>
          </a:p>
        </p:txBody>
      </p:sp>
      <p:sp>
        <p:nvSpPr>
          <p:cNvPr id="3" name="Text Placeholder 2"/>
          <p:cNvSpPr>
            <a:spLocks noGrp="1"/>
          </p:cNvSpPr>
          <p:nvPr>
            <p:ph type="body" idx="1"/>
          </p:nvPr>
        </p:nvSpPr>
        <p:spPr>
          <a:xfrm>
            <a:off x="1106424" y="1994600"/>
            <a:ext cx="10222992" cy="4241608"/>
          </a:xfrm>
        </p:spPr>
        <p:txBody>
          <a:bodyPr/>
          <a:lstStyle/>
          <a:p>
            <a:pPr algn="just"/>
            <a:r>
              <a:rPr lang="en-US" dirty="0"/>
              <a:t>A framework for applying software engineering practices with the specific aim of providing the necessary means for developing software-intensive systems.</a:t>
            </a:r>
          </a:p>
          <a:p>
            <a:pPr algn="just"/>
            <a:r>
              <a:rPr lang="en-US" dirty="0"/>
              <a:t>Have two parts.</a:t>
            </a:r>
          </a:p>
          <a:p>
            <a:pPr marL="987552" lvl="1" indent="-457200" algn="just">
              <a:buFont typeface="+mj-lt"/>
              <a:buAutoNum type="arabicPeriod"/>
            </a:pPr>
            <a:r>
              <a:rPr lang="en-US" dirty="0"/>
              <a:t>A set of modeling conventions comprising a Modeling Language (syntax and semantics)</a:t>
            </a:r>
          </a:p>
          <a:p>
            <a:pPr marL="987552" lvl="1" indent="-457200" algn="just">
              <a:buFont typeface="+mj-lt"/>
              <a:buAutoNum type="arabicPeriod"/>
            </a:pPr>
            <a:r>
              <a:rPr lang="en-US" dirty="0"/>
              <a:t>A Process, which</a:t>
            </a:r>
          </a:p>
          <a:p>
            <a:pPr lvl="2" algn="just"/>
            <a:r>
              <a:rPr lang="en-US" dirty="0"/>
              <a:t>provides guidance as to the order of the activities,</a:t>
            </a:r>
          </a:p>
          <a:p>
            <a:pPr lvl="2" algn="just"/>
            <a:r>
              <a:rPr lang="en-US" dirty="0"/>
              <a:t>specifies what artifacts should be developed using the Modeling Language,</a:t>
            </a:r>
          </a:p>
          <a:p>
            <a:pPr lvl="2" algn="just"/>
            <a:r>
              <a:rPr lang="en-US" dirty="0"/>
              <a:t>directs the tasks of individual developers and the team as a whole, </a:t>
            </a:r>
          </a:p>
          <a:p>
            <a:pPr lvl="2" algn="just"/>
            <a:r>
              <a:rPr lang="en-US" dirty="0"/>
              <a:t>offers criteria for monitoring and measuring a project’s products  and activities.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889572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280" y="1107730"/>
            <a:ext cx="10290000" cy="390000"/>
          </a:xfrm>
        </p:spPr>
        <p:txBody>
          <a:bodyPr/>
          <a:lstStyle/>
          <a:p>
            <a:r>
              <a:rPr lang="en-US" b="1" dirty="0"/>
              <a:t>Unified Modelling Language (UML)</a:t>
            </a:r>
          </a:p>
        </p:txBody>
      </p:sp>
      <p:sp>
        <p:nvSpPr>
          <p:cNvPr id="3" name="Text Placeholder 2"/>
          <p:cNvSpPr>
            <a:spLocks noGrp="1"/>
          </p:cNvSpPr>
          <p:nvPr>
            <p:ph type="body" idx="1"/>
          </p:nvPr>
        </p:nvSpPr>
        <p:spPr>
          <a:xfrm>
            <a:off x="1432560" y="2841509"/>
            <a:ext cx="10012680" cy="2868800"/>
          </a:xfrm>
        </p:spPr>
        <p:txBody>
          <a:bodyPr/>
          <a:lstStyle/>
          <a:p>
            <a:r>
              <a:rPr lang="en-US" dirty="0"/>
              <a:t>Each developer had his or her own methodology and notation.</a:t>
            </a:r>
          </a:p>
          <a:p>
            <a:pPr algn="just"/>
            <a:r>
              <a:rPr lang="en-US" dirty="0"/>
              <a:t>A standard set of diagramming techniques, </a:t>
            </a:r>
            <a:r>
              <a:rPr lang="en-US" i="1" dirty="0"/>
              <a:t>Unified Modeling Language(UML).</a:t>
            </a:r>
          </a:p>
          <a:p>
            <a:pPr algn="just"/>
            <a:r>
              <a:rPr lang="en-US" dirty="0"/>
              <a:t>The objective of UML was to provide a common vocabulary of object-oriented terms and diagramming techniques rich enough to model any systems development project from analysis through implementation.</a:t>
            </a:r>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6661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5200" y="15240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dirty="0"/>
              <a:t>Object-oriented principles</a:t>
            </a:r>
          </a:p>
          <a:p>
            <a:r>
              <a:rPr lang="en-US" dirty="0"/>
              <a:t>RUP</a:t>
            </a:r>
          </a:p>
          <a:p>
            <a:r>
              <a:rPr lang="en-US" dirty="0"/>
              <a:t>Scrum</a:t>
            </a:r>
          </a:p>
          <a:p>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Process Models types</a:t>
            </a:r>
            <a:endParaRPr lang="en-US" dirty="0"/>
          </a:p>
        </p:txBody>
      </p:sp>
      <p:sp>
        <p:nvSpPr>
          <p:cNvPr id="3" name="Text Placeholder 2"/>
          <p:cNvSpPr>
            <a:spLocks noGrp="1"/>
          </p:cNvSpPr>
          <p:nvPr>
            <p:ph type="body" idx="1"/>
          </p:nvPr>
        </p:nvSpPr>
        <p:spPr>
          <a:xfrm>
            <a:off x="2320800" y="1994600"/>
            <a:ext cx="7550400" cy="3282794"/>
          </a:xfrm>
        </p:spPr>
        <p:txBody>
          <a:bodyPr/>
          <a:lstStyle/>
          <a:p>
            <a:r>
              <a:rPr lang="en-US" dirty="0"/>
              <a:t>Structured</a:t>
            </a:r>
          </a:p>
          <a:p>
            <a:pPr lvl="1"/>
            <a:r>
              <a:rPr lang="en-US" dirty="0"/>
              <a:t>Waterfall </a:t>
            </a:r>
          </a:p>
          <a:p>
            <a:pPr lvl="1"/>
            <a:r>
              <a:rPr lang="en-US" dirty="0"/>
              <a:t>parallel </a:t>
            </a:r>
          </a:p>
          <a:p>
            <a:r>
              <a:rPr lang="en-US" dirty="0"/>
              <a:t>RAD</a:t>
            </a:r>
          </a:p>
          <a:p>
            <a:pPr lvl="1"/>
            <a:r>
              <a:rPr lang="en-US" dirty="0"/>
              <a:t>Phased</a:t>
            </a:r>
          </a:p>
          <a:p>
            <a:pPr lvl="1"/>
            <a:r>
              <a:rPr lang="en-US" dirty="0"/>
              <a:t>Prototyping</a:t>
            </a:r>
          </a:p>
          <a:p>
            <a:pPr lvl="1"/>
            <a:r>
              <a:rPr lang="en-US" dirty="0"/>
              <a:t>Throwaway-prototyping</a:t>
            </a:r>
          </a:p>
          <a:p>
            <a:r>
              <a:rPr lang="en-US" dirty="0"/>
              <a:t>Agile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81237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t>Waterfall(I)</a:t>
            </a:r>
          </a:p>
        </p:txBody>
      </p:sp>
      <p:sp>
        <p:nvSpPr>
          <p:cNvPr id="3" name="Text Placeholder 2"/>
          <p:cNvSpPr>
            <a:spLocks noGrp="1"/>
          </p:cNvSpPr>
          <p:nvPr>
            <p:ph type="body" idx="1"/>
          </p:nvPr>
        </p:nvSpPr>
        <p:spPr>
          <a:xfrm>
            <a:off x="87086" y="2223402"/>
            <a:ext cx="6827522" cy="4824548"/>
          </a:xfrm>
        </p:spPr>
        <p:txBody>
          <a:bodyPr/>
          <a:lstStyle/>
          <a:p>
            <a:r>
              <a:rPr lang="en-US" dirty="0"/>
              <a:t>Proceed in sequence from one phase to the next. </a:t>
            </a:r>
          </a:p>
          <a:p>
            <a:pPr algn="just"/>
            <a:r>
              <a:rPr lang="en-US" dirty="0"/>
              <a:t>The key deliverables for each phase are typically very long (often hundreds of pages in length) and are presented to the project sponsor for approval as the project moves from phase to phase. Once the sponsor approves the work that was conducted for a phase, the phase ends and the next one begins. </a:t>
            </a:r>
          </a:p>
          <a:p>
            <a:pPr algn="just"/>
            <a:r>
              <a:rPr lang="en-US" dirty="0"/>
              <a:t>It moves forward from phase to phase in the same manner as a waterfall. Although it is possible to go backward in the SDLC (e.g., from design back to analysis), it is extremely difficult.</a:t>
            </a:r>
          </a:p>
          <a:p>
            <a:pPr algn="just"/>
            <a:r>
              <a:rPr lang="en-US" dirty="0"/>
              <a:t>Because of the cascade from one phase to another, this model is known as the ‘waterfall model.’</a:t>
            </a:r>
          </a:p>
          <a:p>
            <a:pPr marL="0" indent="0">
              <a:buNone/>
            </a:pPr>
            <a:br>
              <a:rPr lang="en-US" dirty="0"/>
            </a:br>
            <a:endParaRPr lang="en-US" dirty="0"/>
          </a:p>
          <a:p>
            <a:endParaRPr lang="en-US" dirty="0"/>
          </a:p>
        </p:txBody>
      </p:sp>
      <p:pic>
        <p:nvPicPr>
          <p:cNvPr id="4" name="Content Placeholder 4"/>
          <p:cNvPicPr>
            <a:picLocks noChangeAspect="1"/>
          </p:cNvPicPr>
          <p:nvPr/>
        </p:nvPicPr>
        <p:blipFill>
          <a:blip r:embed="rId2"/>
          <a:stretch>
            <a:fillRect/>
          </a:stretch>
        </p:blipFill>
        <p:spPr>
          <a:xfrm>
            <a:off x="7167153" y="2223402"/>
            <a:ext cx="4842337" cy="29853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5875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Waterfall(II)</a:t>
            </a:r>
          </a:p>
        </p:txBody>
      </p:sp>
      <p:sp>
        <p:nvSpPr>
          <p:cNvPr id="3" name="Text Placeholder 2"/>
          <p:cNvSpPr>
            <a:spLocks noGrp="1"/>
          </p:cNvSpPr>
          <p:nvPr>
            <p:ph type="body" idx="1"/>
          </p:nvPr>
        </p:nvSpPr>
        <p:spPr>
          <a:xfrm>
            <a:off x="1018902" y="1707216"/>
            <a:ext cx="9980023" cy="4475869"/>
          </a:xfrm>
        </p:spPr>
        <p:txBody>
          <a:bodyPr/>
          <a:lstStyle/>
          <a:p>
            <a:r>
              <a:rPr lang="en-US" dirty="0"/>
              <a:t>Key </a:t>
            </a:r>
            <a:r>
              <a:rPr lang="en-US" dirty="0">
                <a:solidFill>
                  <a:srgbClr val="00B050"/>
                </a:solidFill>
              </a:rPr>
              <a:t>advantages</a:t>
            </a:r>
            <a:r>
              <a:rPr lang="en-US" dirty="0"/>
              <a:t> </a:t>
            </a:r>
          </a:p>
          <a:p>
            <a:pPr lvl="1"/>
            <a:r>
              <a:rPr lang="en-US" dirty="0"/>
              <a:t>It </a:t>
            </a:r>
            <a:r>
              <a:rPr lang="en-US" u="sng" dirty="0"/>
              <a:t>identifies system requirements long before programming begins. </a:t>
            </a:r>
          </a:p>
          <a:p>
            <a:pPr lvl="1"/>
            <a:r>
              <a:rPr lang="en-US" u="sng" dirty="0"/>
              <a:t>It minimizes changes to the requirements as the project proceeds</a:t>
            </a:r>
            <a:r>
              <a:rPr lang="en-US" dirty="0"/>
              <a:t>. </a:t>
            </a:r>
          </a:p>
          <a:p>
            <a:pPr marL="795847" lvl="1" indent="0">
              <a:buNone/>
            </a:pPr>
            <a:endParaRPr lang="en-US" dirty="0"/>
          </a:p>
          <a:p>
            <a:pPr algn="just"/>
            <a:r>
              <a:rPr lang="en-US" dirty="0"/>
              <a:t>Key </a:t>
            </a:r>
            <a:r>
              <a:rPr lang="en-US" dirty="0">
                <a:solidFill>
                  <a:srgbClr val="FF0000"/>
                </a:solidFill>
              </a:rPr>
              <a:t>disadvantages</a:t>
            </a:r>
            <a:r>
              <a:rPr lang="en-US" dirty="0"/>
              <a:t> </a:t>
            </a:r>
          </a:p>
          <a:p>
            <a:pPr lvl="1" algn="just"/>
            <a:r>
              <a:rPr lang="en-US" u="sng" dirty="0"/>
              <a:t>Design must be completely specified before programming begins </a:t>
            </a:r>
          </a:p>
          <a:p>
            <a:pPr lvl="1" algn="just"/>
            <a:r>
              <a:rPr lang="en-US" u="sng" dirty="0"/>
              <a:t>A long time elapses between the completion of the system proposal in the analysis phase and the delivery of the system (usually many months or years)</a:t>
            </a:r>
            <a:r>
              <a:rPr lang="en-US" dirty="0"/>
              <a:t>. </a:t>
            </a:r>
          </a:p>
          <a:p>
            <a:pPr lvl="1" algn="just"/>
            <a:r>
              <a:rPr lang="en-US" dirty="0"/>
              <a:t>If the project team misses important requirements, expensive post-implementation programming may be needed. A system can also require significant rework because the business environment has changed from the time when the analysis phase occurred.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99221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Main drawback</a:t>
            </a:r>
            <a:endParaRPr lang="en-US" dirty="0"/>
          </a:p>
        </p:txBody>
      </p:sp>
      <p:sp>
        <p:nvSpPr>
          <p:cNvPr id="3" name="Text Placeholder 2"/>
          <p:cNvSpPr>
            <a:spLocks noGrp="1"/>
          </p:cNvSpPr>
          <p:nvPr>
            <p:ph type="body" idx="1"/>
          </p:nvPr>
        </p:nvSpPr>
        <p:spPr>
          <a:xfrm>
            <a:off x="836023" y="1994600"/>
            <a:ext cx="10171611" cy="2868800"/>
          </a:xfrm>
        </p:spPr>
        <p:txBody>
          <a:bodyPr/>
          <a:lstStyle/>
          <a:p>
            <a:pPr algn="just"/>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The </a:t>
            </a:r>
            <a:r>
              <a:rPr lang="en-GB" sz="2000" b="1" dirty="0">
                <a:solidFill>
                  <a:srgbClr val="C00000"/>
                </a:solidFill>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main</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 </a:t>
            </a:r>
            <a:r>
              <a:rPr lang="en-GB" sz="2000" b="1" dirty="0">
                <a:solidFill>
                  <a:srgbClr val="C00000"/>
                </a:solidFill>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drawback </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of the waterfall model is the difficulty of accommodating change after the process is underway. </a:t>
            </a:r>
          </a:p>
          <a:p>
            <a:pPr algn="just"/>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In principle, </a:t>
            </a:r>
            <a:r>
              <a:rPr lang="en-GB" sz="2000" b="1" u="sng"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a phase has to be complete before moving onto the next phase</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a:t>
            </a:r>
            <a:endParaRPr lang="en-GB" sz="24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endParaRPr>
          </a:p>
        </p:txBody>
      </p:sp>
      <p:sp>
        <p:nvSpPr>
          <p:cNvPr id="4"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rgbClr val="FF8000"/>
              </a:solidFill>
              <a:latin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00214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The main drawback of the waterfall model is the difficulty of accommodating change after the process is underway. In principle, a phase has to be complete before moving onto the next phase."/>
              </a:rPr>
              <a:t>Waterfall Model - Usage</a:t>
            </a:r>
            <a:endParaRPr lang="en-US" b="1" dirty="0">
              <a:latin typeface="The main drawback of the waterfall model is the difficulty of accommodating change after the process is underway. In principle, a phase has to be complete before moving onto the next phase."/>
            </a:endParaRPr>
          </a:p>
        </p:txBody>
      </p:sp>
      <p:sp>
        <p:nvSpPr>
          <p:cNvPr id="3" name="Text Placeholder 2"/>
          <p:cNvSpPr>
            <a:spLocks noGrp="1"/>
          </p:cNvSpPr>
          <p:nvPr>
            <p:ph type="body" idx="1"/>
          </p:nvPr>
        </p:nvSpPr>
        <p:spPr>
          <a:xfrm>
            <a:off x="1254033" y="1994599"/>
            <a:ext cx="9579429" cy="3787891"/>
          </a:xfrm>
        </p:spPr>
        <p:txBody>
          <a:bodyPr/>
          <a:lstStyle/>
          <a:p>
            <a:endParaRPr lang="en-US" dirty="0"/>
          </a:p>
          <a:p>
            <a:pPr algn="just"/>
            <a:r>
              <a:rPr lang="en-US" dirty="0"/>
              <a:t>In principle, the waterfall model should only be used when the requirements are well understood and unlikely to change radically during system development. </a:t>
            </a:r>
          </a:p>
          <a:p>
            <a:endParaRPr lang="en-US" dirty="0"/>
          </a:p>
          <a:p>
            <a:pPr algn="just"/>
            <a:r>
              <a:rPr lang="en-US" dirty="0"/>
              <a:t>The waterfall model is mostly used for large systems engineering projects where a system is developed at several sites.</a:t>
            </a:r>
          </a:p>
          <a:p>
            <a:pPr marL="203195" indent="0">
              <a:buNone/>
            </a:pPr>
            <a:endParaRPr lang="en-US" dirty="0"/>
          </a:p>
          <a:p>
            <a:pPr algn="just"/>
            <a:r>
              <a:rPr lang="en-US" dirty="0"/>
              <a:t>In those circumstances, the plan-driven nature of the waterfall model helps coordinate the work. </a:t>
            </a:r>
          </a:p>
          <a:p>
            <a:endParaRPr lang="en-US" dirty="0"/>
          </a:p>
          <a:p>
            <a:endParaRPr lang="en-US" dirty="0"/>
          </a:p>
        </p:txBody>
      </p:sp>
      <p:sp>
        <p:nvSpPr>
          <p:cNvPr id="4"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bg1">
                    <a:lumMod val="95000"/>
                  </a:schemeClr>
                </a:solidFill>
                <a:latin typeface="Arial" charset="0"/>
              </a:rPr>
              <a:t>This slide is brought from “</a:t>
            </a:r>
            <a:r>
              <a:rPr lang="tr-TR" sz="1000" b="1" dirty="0">
                <a:solidFill>
                  <a:schemeClr val="bg1">
                    <a:lumMod val="95000"/>
                  </a:schemeClr>
                </a:solidFill>
                <a:latin typeface="Arial" charset="0"/>
              </a:rPr>
              <a:t>SOFTWARE ENGINEERING</a:t>
            </a:r>
            <a:r>
              <a:rPr lang="en-US" sz="1000" b="1" dirty="0">
                <a:solidFill>
                  <a:schemeClr val="bg1">
                    <a:lumMod val="95000"/>
                  </a:schemeClr>
                </a:solidFill>
                <a:latin typeface="Arial" charset="0"/>
              </a:rPr>
              <a:t> course, Dr. </a:t>
            </a:r>
            <a:r>
              <a:rPr lang="en-US" sz="1000" b="1" dirty="0" err="1">
                <a:solidFill>
                  <a:schemeClr val="bg1">
                    <a:lumMod val="95000"/>
                  </a:schemeClr>
                </a:solidFill>
                <a:latin typeface="Arial" charset="0"/>
              </a:rPr>
              <a:t>Garousi</a:t>
            </a:r>
            <a:r>
              <a:rPr lang="en-US" sz="1000" b="1" dirty="0">
                <a:solidFill>
                  <a:schemeClr val="bg1">
                    <a:lumMod val="95000"/>
                  </a:schemeClr>
                </a:solidFill>
                <a:latin typeface="Arial" charset="0"/>
              </a:rPr>
              <a:t> and </a:t>
            </a:r>
            <a:r>
              <a:rPr lang="tr-TR" sz="1000" b="1" dirty="0">
                <a:solidFill>
                  <a:schemeClr val="bg1">
                    <a:lumMod val="95000"/>
                  </a:schemeClr>
                </a:solidFill>
                <a:latin typeface="Arial" charset="0"/>
              </a:rPr>
              <a:t>Dr.</a:t>
            </a:r>
            <a:r>
              <a:rPr lang="en-US" sz="1000" b="1" dirty="0">
                <a:solidFill>
                  <a:schemeClr val="bg1">
                    <a:lumMod val="95000"/>
                  </a:schemeClr>
                </a:solidFill>
                <a:latin typeface="Arial" charset="0"/>
              </a:rPr>
              <a:t> </a:t>
            </a:r>
            <a:r>
              <a:rPr lang="tr-TR" sz="1000" b="1" dirty="0">
                <a:solidFill>
                  <a:schemeClr val="bg1">
                    <a:lumMod val="95000"/>
                  </a:schemeClr>
                </a:solidFill>
                <a:latin typeface="Arial" charset="0"/>
              </a:rPr>
              <a:t>T</a:t>
            </a:r>
            <a:r>
              <a:rPr lang="en-US" sz="1000" b="1" dirty="0" err="1">
                <a:solidFill>
                  <a:schemeClr val="bg1">
                    <a:lumMod val="95000"/>
                  </a:schemeClr>
                </a:solidFill>
                <a:latin typeface="Arial" charset="0"/>
              </a:rPr>
              <a:t>arhan</a:t>
            </a:r>
            <a:r>
              <a:rPr lang="en-US" sz="1000" b="1" dirty="0">
                <a:solidFill>
                  <a:schemeClr val="bg1">
                    <a:lumMod val="95000"/>
                  </a:schemeClr>
                </a:solidFill>
                <a:latin typeface="Arial" charset="0"/>
              </a:rPr>
              <a:t>, 2017.</a:t>
            </a:r>
            <a:endParaRPr lang="tr-TR" sz="1000" b="1" dirty="0">
              <a:solidFill>
                <a:schemeClr val="bg1">
                  <a:lumMod val="95000"/>
                </a:schemeClr>
              </a:solidFill>
              <a:latin typeface="Arial" charset="0"/>
            </a:endParaRPr>
          </a:p>
          <a:p>
            <a:pPr algn="ctr"/>
            <a:endParaRPr lang="tr-TR" sz="1000" b="1" dirty="0">
              <a:solidFill>
                <a:srgbClr val="FF8000"/>
              </a:solidFill>
              <a:latin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41595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Development(I)</a:t>
            </a:r>
            <a:endParaRPr lang="en-US" dirty="0"/>
          </a:p>
        </p:txBody>
      </p:sp>
      <p:sp>
        <p:nvSpPr>
          <p:cNvPr id="3" name="Text Placeholder 2"/>
          <p:cNvSpPr>
            <a:spLocks noGrp="1"/>
          </p:cNvSpPr>
          <p:nvPr>
            <p:ph type="body" idx="1"/>
          </p:nvPr>
        </p:nvSpPr>
        <p:spPr>
          <a:xfrm>
            <a:off x="191590" y="1994599"/>
            <a:ext cx="6836228" cy="4414909"/>
          </a:xfrm>
        </p:spPr>
        <p:txBody>
          <a:bodyPr/>
          <a:lstStyle/>
          <a:p>
            <a:pPr algn="just"/>
            <a:r>
              <a:rPr lang="en-US" dirty="0"/>
              <a:t>Attempts to address the problem of long delays between the analysis phase and the delivery of the system. </a:t>
            </a:r>
          </a:p>
          <a:p>
            <a:pPr algn="just"/>
            <a:r>
              <a:rPr lang="en-US" dirty="0"/>
              <a:t>Instead of doing design and implementation in sequence, it performs a general design for the whole system.</a:t>
            </a:r>
          </a:p>
          <a:p>
            <a:pPr algn="just"/>
            <a:r>
              <a:rPr lang="en-US" dirty="0"/>
              <a:t>Then divides the project into a series of distinct subprojects that can be designed and implemented in parallel. </a:t>
            </a:r>
          </a:p>
          <a:p>
            <a:pPr algn="just"/>
            <a:r>
              <a:rPr lang="en-US" dirty="0"/>
              <a:t>Once all subprojects are complete, the separate pieces are integrated and the system is delivered.</a:t>
            </a:r>
          </a:p>
          <a:p>
            <a:endParaRPr lang="en-US" dirty="0"/>
          </a:p>
        </p:txBody>
      </p:sp>
      <p:pic>
        <p:nvPicPr>
          <p:cNvPr id="4" name="Content Placeholder 4"/>
          <p:cNvPicPr>
            <a:picLocks noChangeAspect="1"/>
          </p:cNvPicPr>
          <p:nvPr/>
        </p:nvPicPr>
        <p:blipFill>
          <a:blip r:embed="rId2"/>
          <a:stretch>
            <a:fillRect/>
          </a:stretch>
        </p:blipFill>
        <p:spPr>
          <a:xfrm>
            <a:off x="7126441" y="2263321"/>
            <a:ext cx="4760759" cy="31359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93675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Development(III)</a:t>
            </a:r>
            <a:endParaRPr lang="en-US" dirty="0"/>
          </a:p>
        </p:txBody>
      </p:sp>
      <p:sp>
        <p:nvSpPr>
          <p:cNvPr id="3" name="Text Placeholder 2"/>
          <p:cNvSpPr>
            <a:spLocks noGrp="1"/>
          </p:cNvSpPr>
          <p:nvPr>
            <p:ph type="body" idx="1"/>
          </p:nvPr>
        </p:nvSpPr>
        <p:spPr>
          <a:xfrm>
            <a:off x="1245325" y="1994600"/>
            <a:ext cx="9492343" cy="4223320"/>
          </a:xfrm>
        </p:spPr>
        <p:txBody>
          <a:bodyPr/>
          <a:lstStyle/>
          <a:p>
            <a:r>
              <a:rPr lang="en-US" dirty="0"/>
              <a:t>The primary advantage is that it can </a:t>
            </a:r>
            <a:r>
              <a:rPr lang="en-US" u="sng" dirty="0"/>
              <a:t>reduce the time to deliver a system</a:t>
            </a:r>
            <a:r>
              <a:rPr lang="en-US" dirty="0"/>
              <a:t>; </a:t>
            </a:r>
          </a:p>
          <a:p>
            <a:pPr marL="0" indent="0">
              <a:buNone/>
            </a:pPr>
            <a:endParaRPr lang="en-US" dirty="0"/>
          </a:p>
          <a:p>
            <a:pPr algn="just"/>
            <a:r>
              <a:rPr lang="en-US" dirty="0"/>
              <a:t>However, sometimes the subprojects are not completely independent; design decisions made in one subproject can affect another.</a:t>
            </a:r>
          </a:p>
          <a:p>
            <a:pPr marL="0" indent="0" algn="just">
              <a:buNone/>
            </a:pPr>
            <a:endParaRPr lang="en-US" dirty="0"/>
          </a:p>
          <a:p>
            <a:pPr algn="just"/>
            <a:r>
              <a:rPr lang="en-US" dirty="0"/>
              <a:t>At the end of the project, it requires significant integration efforts.</a:t>
            </a:r>
          </a:p>
          <a:p>
            <a:pPr marL="0" indent="0" algn="just">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299418562"/>
      </p:ext>
    </p:extLst>
  </p:cSld>
  <p:clrMapOvr>
    <a:masterClrMapping/>
  </p:clrMapOvr>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4576</TotalTime>
  <Words>1598</Words>
  <Application>Microsoft Office PowerPoint</Application>
  <PresentationFormat>Widescreen</PresentationFormat>
  <Paragraphs>112</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Dosis</vt:lpstr>
      <vt:lpstr>Lato</vt:lpstr>
      <vt:lpstr>Nunito Sans</vt:lpstr>
      <vt:lpstr>Nunito Sans Black</vt:lpstr>
      <vt:lpstr>The main drawback of the waterfall model is the difficulty of accommodating change after the process is underway. In principle, a phase has to be complete before moving onto the next phase.</vt:lpstr>
      <vt:lpstr>System Administrator Appreciation Day by Slidesgo</vt:lpstr>
      <vt:lpstr>Software Engineering I Process Models</vt:lpstr>
      <vt:lpstr>Software Process  models</vt:lpstr>
      <vt:lpstr>Process Models types</vt:lpstr>
      <vt:lpstr>Waterfall(I)</vt:lpstr>
      <vt:lpstr>Waterfall(II)</vt:lpstr>
      <vt:lpstr>Waterfall Main drawback</vt:lpstr>
      <vt:lpstr>Waterfall Model - Usage</vt:lpstr>
      <vt:lpstr>Parallel Development(I)</vt:lpstr>
      <vt:lpstr>Parallel Development(III)</vt:lpstr>
      <vt:lpstr>Phased Development(I)</vt:lpstr>
      <vt:lpstr>Phased Development(II)</vt:lpstr>
      <vt:lpstr>Phased Development(III)</vt:lpstr>
      <vt:lpstr>Prototyping(I)</vt:lpstr>
      <vt:lpstr>Prototyping(II)</vt:lpstr>
      <vt:lpstr>Prototyping(III)</vt:lpstr>
      <vt:lpstr>Throwaway Prototyping(I)</vt:lpstr>
      <vt:lpstr>Throwaway Prototyping(II)</vt:lpstr>
      <vt:lpstr>Throwaway Prototyping(III)</vt:lpstr>
      <vt:lpstr>Agile</vt:lpstr>
      <vt:lpstr>Selecting the Appropriate Development Methodology</vt:lpstr>
      <vt:lpstr>Software Development Methodology(SDM)</vt:lpstr>
      <vt:lpstr>Unified Modelling Language (UML)</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322</cp:revision>
  <dcterms:created xsi:type="dcterms:W3CDTF">2017-08-12T07:11:04Z</dcterms:created>
  <dcterms:modified xsi:type="dcterms:W3CDTF">2024-10-21T04:46:37Z</dcterms:modified>
</cp:coreProperties>
</file>