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6"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84" autoAdjust="0"/>
    <p:restoredTop sz="94343" autoAdjust="0"/>
  </p:normalViewPr>
  <p:slideViewPr>
    <p:cSldViewPr snapToGrid="0">
      <p:cViewPr varScale="1">
        <p:scale>
          <a:sx n="98" d="100"/>
          <a:sy n="98" d="100"/>
        </p:scale>
        <p:origin x="69"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4B1B9-F707-449C-AA0F-801B783A3D4A}"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B47EE-CFD6-437A-A54A-D6A2814D5212}" type="slidenum">
              <a:rPr lang="en-US" smtClean="0"/>
              <a:t>‹#›</a:t>
            </a:fld>
            <a:endParaRPr lang="en-US"/>
          </a:p>
        </p:txBody>
      </p:sp>
    </p:spTree>
    <p:extLst>
      <p:ext uri="{BB962C8B-B14F-4D97-AF65-F5344CB8AC3E}">
        <p14:creationId xmlns:p14="http://schemas.microsoft.com/office/powerpoint/2010/main" val="349420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EB47EE-CFD6-437A-A54A-D6A2814D5212}" type="slidenum">
              <a:rPr lang="en-US" smtClean="0"/>
              <a:t>1</a:t>
            </a:fld>
            <a:endParaRPr lang="en-US"/>
          </a:p>
        </p:txBody>
      </p:sp>
    </p:spTree>
    <p:extLst>
      <p:ext uri="{BB962C8B-B14F-4D97-AF65-F5344CB8AC3E}">
        <p14:creationId xmlns:p14="http://schemas.microsoft.com/office/powerpoint/2010/main" val="207667318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0"/>
            <a:ext cx="6746518" cy="6746518"/>
          </a:xfrm>
          <a:prstGeom prst="rect">
            <a:avLst/>
          </a:prstGeom>
          <a:effectLst>
            <a:reflection stA="0" endPos="0" dir="5400000" sy="-100000" algn="bl" rotWithShape="0"/>
            <a:softEdge rad="25400"/>
          </a:effectLst>
        </p:spPr>
      </p:pic>
      <p:pic>
        <p:nvPicPr>
          <p:cNvPr id="7" name="Picture 6" descr="Droplets-HD-Title-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751012" y="1300785"/>
            <a:ext cx="8689976" cy="2509213"/>
          </a:xfrm>
        </p:spPr>
        <p:txBody>
          <a:bodyPr anchor="b">
            <a:normAutofit/>
          </a:bodyPr>
          <a:lstStyle>
            <a:lvl1pPr algn="ctr">
              <a:defRPr sz="4800"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hasCustomPrompt="1"/>
          </p:nvPr>
        </p:nvSpPr>
        <p:spPr>
          <a:xfrm>
            <a:off x="1751012" y="3886200"/>
            <a:ext cx="8689976" cy="1371599"/>
          </a:xfrm>
        </p:spPr>
        <p:txBody>
          <a:bodyPr>
            <a:normAutofit/>
          </a:bodyPr>
          <a:lstStyle>
            <a:lvl1pPr marL="0" indent="0" algn="ctr">
              <a:buNone/>
              <a:defRPr sz="2200" cap="none">
                <a:solidFill>
                  <a:schemeClr val="bg1">
                    <a:lumMod val="50000"/>
                  </a:schemeClr>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9225FBF-66C6-4E9F-BC05-329833168C51}"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13978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7920107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5253313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7747937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5286B3A-D4E7-4741-A00D-97271675DFAA}"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19953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46904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65286B3A-D4E7-4741-A00D-97271675DFAA}"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8151457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EEF1E-E36A-4A51-B418-147CAEF304E3}"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4032922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D0398-8B27-4288-91ED-82FCE5212909}"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969736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lum bright="70000" contrast="-70000"/>
            <a:extLst>
              <a:ext uri="{BEBA8EAE-BF5A-486C-A8C5-ECC9F3942E4B}">
                <a14:imgProps xmlns:a14="http://schemas.microsoft.com/office/drawing/2010/main">
                  <a14:imgLayer r:embed="rId3">
                    <a14:imgEffect>
                      <a14:sharpenSoften amount="-50000"/>
                    </a14:imgEffect>
                    <a14:imgEffect>
                      <a14:saturation sat="130000"/>
                    </a14:imgEffect>
                  </a14:imgLayer>
                </a14:imgProps>
              </a:ext>
            </a:extLst>
          </a:blip>
          <a:stretch>
            <a:fillRect/>
          </a:stretch>
        </p:blipFill>
        <p:spPr>
          <a:xfrm>
            <a:off x="2679906" y="94887"/>
            <a:ext cx="6746518" cy="6746518"/>
          </a:xfrm>
          <a:prstGeom prst="rect">
            <a:avLst/>
          </a:prstGeom>
          <a:effectLst>
            <a:reflection stA="0" endPos="0" dir="5400000" sy="-100000" algn="bl" rotWithShape="0"/>
            <a:softEdge rad="25400"/>
          </a:effectLst>
        </p:spPr>
      </p:pic>
      <p:pic>
        <p:nvPicPr>
          <p:cNvPr id="3" name="Picture 2" descr="Droplets-HD-Content-R1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cap="none">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12" name="Content Placeholder 2"/>
          <p:cNvSpPr>
            <a:spLocks noGrp="1"/>
          </p:cNvSpPr>
          <p:nvPr>
            <p:ph sz="quarter" idx="13" hasCustomPrompt="1"/>
          </p:nvPr>
        </p:nvSpPr>
        <p:spPr>
          <a:xfrm>
            <a:off x="913774" y="2367092"/>
            <a:ext cx="10363826" cy="3424107"/>
          </a:xfrm>
        </p:spPr>
        <p:txBody>
          <a:bodyPr/>
          <a:lstStyle>
            <a:lvl1pPr>
              <a:defRPr cap="none">
                <a:latin typeface="Times New Roman" panose="02020603050405020304" pitchFamily="18" charset="0"/>
                <a:cs typeface="Times New Roman" panose="02020603050405020304" pitchFamily="18" charset="0"/>
              </a:defRPr>
            </a:lvl1pPr>
            <a:lvl2pPr>
              <a:defRPr cap="none">
                <a:latin typeface="Times New Roman" panose="02020603050405020304" pitchFamily="18" charset="0"/>
                <a:cs typeface="Times New Roman" panose="02020603050405020304" pitchFamily="18" charset="0"/>
              </a:defRPr>
            </a:lvl2pPr>
            <a:lvl3pPr>
              <a:defRPr cap="none">
                <a:latin typeface="Times New Roman" panose="02020603050405020304" pitchFamily="18" charset="0"/>
                <a:cs typeface="Times New Roman" panose="02020603050405020304" pitchFamily="18" charset="0"/>
              </a:defRPr>
            </a:lvl3pPr>
            <a:lvl4pPr>
              <a:defRPr cap="none">
                <a:latin typeface="Times New Roman" panose="02020603050405020304" pitchFamily="18" charset="0"/>
                <a:cs typeface="Times New Roman" panose="02020603050405020304" pitchFamily="18" charset="0"/>
              </a:defRPr>
            </a:lvl4pPr>
            <a:lvl5pPr>
              <a:defRPr cap="none">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92F464-B4F2-486B-93A5-D0A529C8A213}"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35255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6D8857-6D60-4828-9130-81C1813D7ED8}" type="datetime1">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45348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817D3B-1465-46A1-AB7B-1B9673E73B46}"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447065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7ABE0-A761-461E-B96D-6CD813220667}" type="datetime1">
              <a:rPr lang="en-US" smtClean="0"/>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79066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219C26-847B-4BA3-8002-96772053819E}" type="datetime1">
              <a:rPr lang="en-US" smtClean="0"/>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19816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37065B9-DE50-46DE-8BE3-7A570826BE1C}" type="datetime1">
              <a:rPr lang="en-US" smtClean="0"/>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1027627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940FA73-3087-4522-ACC1-BFD7F2C12FD1}"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378256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049399-D4CD-47F9-953E-18695FF53436}" type="datetime1">
              <a:rPr lang="en-US" smtClean="0"/>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B347F-5038-41A8-84D6-1416E88477ED}" type="slidenum">
              <a:rPr lang="en-US" smtClean="0"/>
              <a:t>‹#›</a:t>
            </a:fld>
            <a:endParaRPr lang="en-US"/>
          </a:p>
        </p:txBody>
      </p:sp>
    </p:spTree>
    <p:extLst>
      <p:ext uri="{BB962C8B-B14F-4D97-AF65-F5344CB8AC3E}">
        <p14:creationId xmlns:p14="http://schemas.microsoft.com/office/powerpoint/2010/main" val="2333004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5286B3A-D4E7-4741-A00D-97271675DFAA}" type="datetime1">
              <a:rPr lang="en-US" smtClean="0"/>
              <a:t>11/8/2024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44B347F-5038-41A8-84D6-1416E88477ED}" type="slidenum">
              <a:rPr lang="en-US" smtClean="0"/>
              <a:t>‹#›</a:t>
            </a:fld>
            <a:endParaRPr lang="en-US"/>
          </a:p>
        </p:txBody>
      </p:sp>
    </p:spTree>
    <p:extLst>
      <p:ext uri="{BB962C8B-B14F-4D97-AF65-F5344CB8AC3E}">
        <p14:creationId xmlns:p14="http://schemas.microsoft.com/office/powerpoint/2010/main" val="1201002933"/>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hmoudzadeh@cc.iut.ac.i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Software Engineering I </a:t>
            </a:r>
          </a:p>
        </p:txBody>
      </p:sp>
      <p:sp>
        <p:nvSpPr>
          <p:cNvPr id="3" name="Subtitle 2"/>
          <p:cNvSpPr>
            <a:spLocks noGrp="1"/>
          </p:cNvSpPr>
          <p:nvPr>
            <p:ph type="subTitle" idx="1"/>
          </p:nvPr>
        </p:nvSpPr>
        <p:spPr>
          <a:xfrm>
            <a:off x="1751012" y="4068763"/>
            <a:ext cx="9144000" cy="2032280"/>
          </a:xfrm>
        </p:spPr>
        <p:txBody>
          <a:bodyPr>
            <a:normAutofit/>
          </a:bodyPr>
          <a:lstStyle/>
          <a:p>
            <a:pPr marL="342900" indent="-342900">
              <a:spcBef>
                <a:spcPct val="20000"/>
              </a:spcBef>
              <a:defRPr/>
            </a:pPr>
            <a:r>
              <a:rPr lang="en-GB" dirty="0" err="1">
                <a:solidFill>
                  <a:schemeClr val="tx1">
                    <a:lumMod val="75000"/>
                    <a:lumOff val="25000"/>
                  </a:schemeClr>
                </a:solidFill>
              </a:rPr>
              <a:t>Dr.</a:t>
            </a:r>
            <a:r>
              <a:rPr lang="en-GB" dirty="0">
                <a:solidFill>
                  <a:schemeClr val="tx1">
                    <a:lumMod val="75000"/>
                    <a:lumOff val="25000"/>
                  </a:schemeClr>
                </a:solidFill>
              </a:rPr>
              <a:t> </a:t>
            </a:r>
            <a:r>
              <a:rPr lang="en-GB" dirty="0" err="1">
                <a:solidFill>
                  <a:schemeClr val="tx1">
                    <a:lumMod val="75000"/>
                    <a:lumOff val="25000"/>
                  </a:schemeClr>
                </a:solidFill>
              </a:rPr>
              <a:t>Elham</a:t>
            </a:r>
            <a:r>
              <a:rPr lang="en-GB" dirty="0">
                <a:solidFill>
                  <a:schemeClr val="tx1">
                    <a:lumMod val="75000"/>
                    <a:lumOff val="25000"/>
                  </a:schemeClr>
                </a:solidFill>
              </a:rPr>
              <a:t> </a:t>
            </a:r>
            <a:r>
              <a:rPr lang="en-GB" dirty="0" err="1">
                <a:solidFill>
                  <a:schemeClr val="tx1">
                    <a:lumMod val="75000"/>
                    <a:lumOff val="25000"/>
                  </a:schemeClr>
                </a:solidFill>
              </a:rPr>
              <a:t>Mahmoudzadeh</a:t>
            </a:r>
            <a:endParaRPr lang="en-GB" dirty="0">
              <a:solidFill>
                <a:schemeClr val="tx1">
                  <a:lumMod val="75000"/>
                  <a:lumOff val="25000"/>
                </a:schemeClr>
              </a:solidFill>
            </a:endParaRPr>
          </a:p>
          <a:p>
            <a:pPr marL="342900" indent="-342900">
              <a:spcBef>
                <a:spcPct val="20000"/>
              </a:spcBef>
              <a:defRPr/>
            </a:pPr>
            <a:r>
              <a:rPr lang="en-GB" dirty="0">
                <a:solidFill>
                  <a:schemeClr val="tx1">
                    <a:lumMod val="75000"/>
                    <a:lumOff val="25000"/>
                  </a:schemeClr>
                </a:solidFill>
              </a:rPr>
              <a:t>Isfahan University of Technology</a:t>
            </a:r>
          </a:p>
          <a:p>
            <a:pPr marL="342900" indent="-342900">
              <a:spcBef>
                <a:spcPct val="20000"/>
              </a:spcBef>
              <a:defRPr/>
            </a:pPr>
            <a:r>
              <a:rPr lang="en-GB" dirty="0">
                <a:solidFill>
                  <a:schemeClr val="tx1">
                    <a:lumMod val="75000"/>
                    <a:lumOff val="25000"/>
                  </a:schemeClr>
                </a:solidFill>
                <a:hlinkClick r:id="rId3"/>
              </a:rPr>
              <a:t>mahmoudzadeh@iut.ac.ir</a:t>
            </a:r>
            <a:endParaRPr lang="en-GB" dirty="0">
              <a:solidFill>
                <a:schemeClr val="tx1">
                  <a:lumMod val="75000"/>
                  <a:lumOff val="25000"/>
                </a:schemeClr>
              </a:solidFill>
            </a:endParaRPr>
          </a:p>
          <a:p>
            <a:r>
              <a:rPr lang="en-US">
                <a:solidFill>
                  <a:schemeClr val="tx1">
                    <a:lumMod val="75000"/>
                    <a:lumOff val="25000"/>
                  </a:schemeClr>
                </a:solidFill>
              </a:rPr>
              <a:t>2024</a:t>
            </a:r>
          </a:p>
          <a:p>
            <a:endParaRPr lang="en-US" dirty="0">
              <a:solidFill>
                <a:schemeClr val="tx1">
                  <a:lumMod val="75000"/>
                  <a:lumOff val="25000"/>
                </a:schemeClr>
              </a:solidFill>
            </a:endParaRPr>
          </a:p>
        </p:txBody>
      </p:sp>
    </p:spTree>
    <p:extLst>
      <p:ext uri="{BB962C8B-B14F-4D97-AF65-F5344CB8AC3E}">
        <p14:creationId xmlns:p14="http://schemas.microsoft.com/office/powerpoint/2010/main" val="217882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Behind the Agile Manifesto(I)</a:t>
            </a:r>
          </a:p>
        </p:txBody>
      </p:sp>
      <p:sp>
        <p:nvSpPr>
          <p:cNvPr id="3" name="Content Placeholder 2"/>
          <p:cNvSpPr>
            <a:spLocks noGrp="1"/>
          </p:cNvSpPr>
          <p:nvPr>
            <p:ph sz="quarter" idx="13"/>
          </p:nvPr>
        </p:nvSpPr>
        <p:spPr/>
        <p:txBody>
          <a:bodyPr/>
          <a:lstStyle/>
          <a:p>
            <a:pPr marL="457200" indent="-457200" algn="just">
              <a:buFont typeface="+mj-lt"/>
              <a:buAutoNum type="arabicPeriod"/>
            </a:pPr>
            <a:r>
              <a:rPr lang="en-US" dirty="0"/>
              <a:t>Our highest priority is to satisfy the customer through early and continuous delivery of valuable software.</a:t>
            </a:r>
          </a:p>
          <a:p>
            <a:pPr marL="457200" indent="-457200" algn="just">
              <a:buFont typeface="+mj-lt"/>
              <a:buAutoNum type="arabicPeriod"/>
            </a:pPr>
            <a:r>
              <a:rPr lang="en-US" dirty="0"/>
              <a:t>Welcome changing requirements, even late in development. Agile processes harness change for the customer’s competitive advantage.</a:t>
            </a:r>
          </a:p>
          <a:p>
            <a:pPr marL="457200" indent="-457200" algn="just">
              <a:buFont typeface="+mj-lt"/>
              <a:buAutoNum type="arabicPeriod"/>
            </a:pPr>
            <a:r>
              <a:rPr lang="en-US" dirty="0"/>
              <a:t>Deliver working software frequently, from a couple of weeks to a couple of months, with a preference to the shorter timescale.</a:t>
            </a:r>
          </a:p>
          <a:p>
            <a:pPr marL="457200" indent="-457200" algn="just">
              <a:buFont typeface="+mj-lt"/>
              <a:buAutoNum type="arabicPeriod"/>
            </a:pPr>
            <a:r>
              <a:rPr lang="en-US" dirty="0"/>
              <a:t>Business people and developers must work together daily throughout the project.</a:t>
            </a:r>
          </a:p>
        </p:txBody>
      </p:sp>
      <p:sp>
        <p:nvSpPr>
          <p:cNvPr id="4" name="Slide Number Placeholder 3"/>
          <p:cNvSpPr>
            <a:spLocks noGrp="1"/>
          </p:cNvSpPr>
          <p:nvPr>
            <p:ph type="sldNum" sz="quarter" idx="12"/>
          </p:nvPr>
        </p:nvSpPr>
        <p:spPr/>
        <p:txBody>
          <a:bodyPr/>
          <a:lstStyle/>
          <a:p>
            <a:fld id="{744B347F-5038-41A8-84D6-1416E88477ED}" type="slidenum">
              <a:rPr lang="en-US" smtClean="0"/>
              <a:t>10</a:t>
            </a:fld>
            <a:endParaRPr lang="en-US"/>
          </a:p>
        </p:txBody>
      </p:sp>
    </p:spTree>
    <p:extLst>
      <p:ext uri="{BB962C8B-B14F-4D97-AF65-F5344CB8AC3E}">
        <p14:creationId xmlns:p14="http://schemas.microsoft.com/office/powerpoint/2010/main" val="3597455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Behind the Agile Manifesto(II)</a:t>
            </a:r>
          </a:p>
        </p:txBody>
      </p:sp>
      <p:sp>
        <p:nvSpPr>
          <p:cNvPr id="3" name="Content Placeholder 2"/>
          <p:cNvSpPr>
            <a:spLocks noGrp="1"/>
          </p:cNvSpPr>
          <p:nvPr>
            <p:ph sz="quarter" idx="13"/>
          </p:nvPr>
        </p:nvSpPr>
        <p:spPr/>
        <p:txBody>
          <a:bodyPr/>
          <a:lstStyle/>
          <a:p>
            <a:pPr marL="457200" indent="-457200" algn="just">
              <a:buFont typeface="+mj-lt"/>
              <a:buAutoNum type="arabicPeriod" startAt="5"/>
            </a:pPr>
            <a:r>
              <a:rPr lang="en-US" dirty="0"/>
              <a:t>Build projects around motivated individuals. Give them the environment and support they need, and trust them to get the job done.</a:t>
            </a:r>
          </a:p>
          <a:p>
            <a:pPr marL="457200" indent="-457200" algn="just">
              <a:buFont typeface="+mj-lt"/>
              <a:buAutoNum type="arabicPeriod" startAt="5"/>
            </a:pPr>
            <a:r>
              <a:rPr lang="en-US" dirty="0"/>
              <a:t>The most efficient and effective method of conveying information to and within a development team is face-to-face.</a:t>
            </a:r>
          </a:p>
          <a:p>
            <a:pPr marL="457200" indent="-457200" algn="just">
              <a:buFont typeface="+mj-lt"/>
              <a:buAutoNum type="arabicPeriod" startAt="5"/>
            </a:pPr>
            <a:r>
              <a:rPr lang="en-US" dirty="0"/>
              <a:t>Working software is the primary measure of progress.</a:t>
            </a:r>
          </a:p>
          <a:p>
            <a:pPr marL="457200" indent="-457200" algn="just">
              <a:buFont typeface="+mj-lt"/>
              <a:buAutoNum type="arabicPeriod" startAt="5"/>
            </a:pPr>
            <a:r>
              <a:rPr lang="en-US" dirty="0"/>
              <a:t>Agile processes promote sustainable development. The sponsors, developers, and users should be able to maintain a constant pace indefinitely.</a:t>
            </a:r>
          </a:p>
        </p:txBody>
      </p:sp>
      <p:sp>
        <p:nvSpPr>
          <p:cNvPr id="4" name="Slide Number Placeholder 3"/>
          <p:cNvSpPr>
            <a:spLocks noGrp="1"/>
          </p:cNvSpPr>
          <p:nvPr>
            <p:ph type="sldNum" sz="quarter" idx="12"/>
          </p:nvPr>
        </p:nvSpPr>
        <p:spPr/>
        <p:txBody>
          <a:bodyPr/>
          <a:lstStyle/>
          <a:p>
            <a:fld id="{744B347F-5038-41A8-84D6-1416E88477ED}" type="slidenum">
              <a:rPr lang="en-US" smtClean="0"/>
              <a:t>11</a:t>
            </a:fld>
            <a:endParaRPr lang="en-US"/>
          </a:p>
        </p:txBody>
      </p:sp>
    </p:spTree>
    <p:extLst>
      <p:ext uri="{BB962C8B-B14F-4D97-AF65-F5344CB8AC3E}">
        <p14:creationId xmlns:p14="http://schemas.microsoft.com/office/powerpoint/2010/main" val="320854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Principles Behind the Agile Manifesto(III)</a:t>
            </a:r>
          </a:p>
        </p:txBody>
      </p:sp>
      <p:sp>
        <p:nvSpPr>
          <p:cNvPr id="3" name="Content Placeholder 2"/>
          <p:cNvSpPr>
            <a:spLocks noGrp="1"/>
          </p:cNvSpPr>
          <p:nvPr>
            <p:ph sz="quarter" idx="13"/>
          </p:nvPr>
        </p:nvSpPr>
        <p:spPr/>
        <p:txBody>
          <a:bodyPr/>
          <a:lstStyle/>
          <a:p>
            <a:pPr marL="457200" indent="-457200" algn="just">
              <a:buFont typeface="+mj-lt"/>
              <a:buAutoNum type="arabicPeriod" startAt="9"/>
            </a:pPr>
            <a:r>
              <a:rPr lang="en-US" dirty="0"/>
              <a:t>Continuous attention to technical excellence and good design enhances agility.</a:t>
            </a:r>
          </a:p>
          <a:p>
            <a:pPr marL="457200" indent="-457200" algn="just">
              <a:buFont typeface="+mj-lt"/>
              <a:buAutoNum type="arabicPeriod" startAt="9"/>
            </a:pPr>
            <a:r>
              <a:rPr lang="en-US" dirty="0"/>
              <a:t> Simplicity–the art of maximizing the amount of work not done–is essential.</a:t>
            </a:r>
          </a:p>
          <a:p>
            <a:pPr marL="457200" indent="-457200" algn="just">
              <a:buFont typeface="+mj-lt"/>
              <a:buAutoNum type="arabicPeriod" startAt="9"/>
            </a:pPr>
            <a:r>
              <a:rPr lang="en-US" dirty="0"/>
              <a:t> The best architectures, requirements, and designs emerge from self-organizing teams.</a:t>
            </a:r>
          </a:p>
          <a:p>
            <a:pPr marL="457200" indent="-457200" algn="just">
              <a:buFont typeface="+mj-lt"/>
              <a:buAutoNum type="arabicPeriod" startAt="9"/>
            </a:pPr>
            <a:r>
              <a:rPr lang="en-US" dirty="0"/>
              <a:t> At regular intervals, the team reflects on how to become more effective, then tunes and adjusts its behavior accordingly.</a:t>
            </a:r>
          </a:p>
        </p:txBody>
      </p:sp>
      <p:sp>
        <p:nvSpPr>
          <p:cNvPr id="4" name="Slide Number Placeholder 3"/>
          <p:cNvSpPr>
            <a:spLocks noGrp="1"/>
          </p:cNvSpPr>
          <p:nvPr>
            <p:ph type="sldNum" sz="quarter" idx="12"/>
          </p:nvPr>
        </p:nvSpPr>
        <p:spPr/>
        <p:txBody>
          <a:bodyPr/>
          <a:lstStyle/>
          <a:p>
            <a:fld id="{744B347F-5038-41A8-84D6-1416E88477ED}" type="slidenum">
              <a:rPr lang="en-US" smtClean="0"/>
              <a:t>12</a:t>
            </a:fld>
            <a:endParaRPr lang="en-US"/>
          </a:p>
        </p:txBody>
      </p:sp>
    </p:spTree>
    <p:extLst>
      <p:ext uri="{BB962C8B-B14F-4D97-AF65-F5344CB8AC3E}">
        <p14:creationId xmlns:p14="http://schemas.microsoft.com/office/powerpoint/2010/main" val="277967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 </a:t>
            </a:r>
          </a:p>
        </p:txBody>
      </p:sp>
      <p:sp>
        <p:nvSpPr>
          <p:cNvPr id="3" name="Content Placeholder 2"/>
          <p:cNvSpPr>
            <a:spLocks noGrp="1"/>
          </p:cNvSpPr>
          <p:nvPr>
            <p:ph sz="quarter" idx="13"/>
          </p:nvPr>
        </p:nvSpPr>
        <p:spPr/>
        <p:txBody>
          <a:bodyPr/>
          <a:lstStyle/>
          <a:p>
            <a:pPr algn="just">
              <a:buNone/>
            </a:pPr>
            <a:r>
              <a:rPr lang="en-GB" altLang="en-US" b="1" dirty="0">
                <a:solidFill>
                  <a:schemeClr val="tx2"/>
                </a:solidFill>
              </a:rPr>
              <a:t>1- K. S. Rubin, “Essential Scrum, A Practical guide to the most popular agile process,” 2013.</a:t>
            </a:r>
          </a:p>
          <a:p>
            <a:pPr algn="just">
              <a:buNone/>
            </a:pPr>
            <a:endParaRPr lang="en-GB" altLang="en-US" b="1" dirty="0">
              <a:solidFill>
                <a:schemeClr val="tx2"/>
              </a:solidFill>
            </a:endParaRPr>
          </a:p>
          <a:p>
            <a:pPr algn="just">
              <a:buNone/>
            </a:pPr>
            <a:r>
              <a:rPr lang="en-GB" altLang="en-US" dirty="0">
                <a:solidFill>
                  <a:schemeClr val="tx2"/>
                </a:solidFill>
              </a:rPr>
              <a:t>2- </a:t>
            </a:r>
            <a:r>
              <a:rPr lang="en-US" dirty="0"/>
              <a:t>J. Sutherland, “Scrum handbook,” 2010.</a:t>
            </a:r>
          </a:p>
          <a:p>
            <a:pPr algn="just">
              <a:buNone/>
            </a:pPr>
            <a:endParaRPr lang="en-GB" altLang="en-US" b="1" dirty="0">
              <a:solidFill>
                <a:schemeClr val="tx2"/>
              </a:solidFill>
            </a:endParaRPr>
          </a:p>
          <a:p>
            <a:pPr algn="just">
              <a:buNone/>
            </a:pPr>
            <a:endParaRPr lang="en-US" altLang="en-US" dirty="0"/>
          </a:p>
          <a:p>
            <a:pPr algn="just"/>
            <a:endParaRPr lang="en-US" b="1" dirty="0"/>
          </a:p>
          <a:p>
            <a:pPr marL="0" indent="0" algn="just">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13</a:t>
            </a:fld>
            <a:endParaRPr lang="en-US"/>
          </a:p>
        </p:txBody>
      </p:sp>
    </p:spTree>
    <p:extLst>
      <p:ext uri="{BB962C8B-B14F-4D97-AF65-F5344CB8AC3E}">
        <p14:creationId xmlns:p14="http://schemas.microsoft.com/office/powerpoint/2010/main" val="397883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talk about next…</a:t>
            </a:r>
          </a:p>
        </p:txBody>
      </p:sp>
      <p:sp>
        <p:nvSpPr>
          <p:cNvPr id="3" name="Content Placeholder 2"/>
          <p:cNvSpPr>
            <a:spLocks noGrp="1"/>
          </p:cNvSpPr>
          <p:nvPr>
            <p:ph sz="quarter" idx="13"/>
          </p:nvPr>
        </p:nvSpPr>
        <p:spPr/>
        <p:txBody>
          <a:bodyPr/>
          <a:lstStyle/>
          <a:p>
            <a:r>
              <a:rPr lang="en-US" dirty="0"/>
              <a:t>Scrum</a:t>
            </a:r>
          </a:p>
          <a:p>
            <a:pPr marL="0" indent="0">
              <a:buNone/>
            </a:pPr>
            <a:endParaRPr lang="en-US" dirty="0"/>
          </a:p>
        </p:txBody>
      </p:sp>
      <p:sp>
        <p:nvSpPr>
          <p:cNvPr id="4" name="Slide Number Placeholder 3"/>
          <p:cNvSpPr>
            <a:spLocks noGrp="1"/>
          </p:cNvSpPr>
          <p:nvPr>
            <p:ph type="sldNum" sz="quarter" idx="12"/>
          </p:nvPr>
        </p:nvSpPr>
        <p:spPr/>
        <p:txBody>
          <a:bodyPr/>
          <a:lstStyle/>
          <a:p>
            <a:fld id="{744B347F-5038-41A8-84D6-1416E88477ED}" type="slidenum">
              <a:rPr lang="en-US" smtClean="0"/>
              <a:t>14</a:t>
            </a:fld>
            <a:endParaRPr lang="en-US"/>
          </a:p>
        </p:txBody>
      </p:sp>
    </p:spTree>
    <p:extLst>
      <p:ext uri="{BB962C8B-B14F-4D97-AF65-F5344CB8AC3E}">
        <p14:creationId xmlns:p14="http://schemas.microsoft.com/office/powerpoint/2010/main" val="1428928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Agile </a:t>
            </a:r>
          </a:p>
        </p:txBody>
      </p:sp>
    </p:spTree>
    <p:extLst>
      <p:ext uri="{BB962C8B-B14F-4D97-AF65-F5344CB8AC3E}">
        <p14:creationId xmlns:p14="http://schemas.microsoft.com/office/powerpoint/2010/main" val="141150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vs Traditional development process</a:t>
            </a:r>
          </a:p>
        </p:txBody>
      </p:sp>
      <p:sp>
        <p:nvSpPr>
          <p:cNvPr id="3" name="Content Placeholder 2"/>
          <p:cNvSpPr>
            <a:spLocks noGrp="1"/>
          </p:cNvSpPr>
          <p:nvPr>
            <p:ph sz="quarter" idx="13"/>
          </p:nvPr>
        </p:nvSpPr>
        <p:spPr/>
        <p:txBody>
          <a:bodyPr/>
          <a:lstStyle/>
          <a:p>
            <a:r>
              <a:rPr lang="en-US" dirty="0"/>
              <a:t>The goal of comparing agile principles with traditional development principles is not to make the case that </a:t>
            </a:r>
            <a:r>
              <a:rPr lang="en-US" b="1" dirty="0"/>
              <a:t>plan-driven</a:t>
            </a:r>
            <a:r>
              <a:rPr lang="en-US" dirty="0"/>
              <a:t>, </a:t>
            </a:r>
            <a:r>
              <a:rPr lang="en-US" b="1" dirty="0"/>
              <a:t>sequential development</a:t>
            </a:r>
            <a:r>
              <a:rPr lang="en-US" dirty="0"/>
              <a:t> is bad and that agile is good. </a:t>
            </a:r>
          </a:p>
          <a:p>
            <a:r>
              <a:rPr lang="en-US" dirty="0"/>
              <a:t>Both are tools in the professional developer’s toolkit; there is no such thing as a bad tool, rather just inappropriate times to use that tool. </a:t>
            </a:r>
          </a:p>
          <a:p>
            <a:pPr marL="0" indent="0">
              <a:buNone/>
            </a:pPr>
            <a:endParaRPr lang="en-US" dirty="0"/>
          </a:p>
          <a:p>
            <a:pPr marL="0" indent="0" algn="ctr">
              <a:buNone/>
            </a:pPr>
            <a:r>
              <a:rPr lang="en-US" sz="2400" dirty="0"/>
              <a:t>Scrum and traditional development process are appropriate to use on different classes of problems.</a:t>
            </a:r>
          </a:p>
        </p:txBody>
      </p:sp>
      <p:sp>
        <p:nvSpPr>
          <p:cNvPr id="4" name="Slide Number Placeholder 3"/>
          <p:cNvSpPr>
            <a:spLocks noGrp="1"/>
          </p:cNvSpPr>
          <p:nvPr>
            <p:ph type="sldNum" sz="quarter" idx="12"/>
          </p:nvPr>
        </p:nvSpPr>
        <p:spPr/>
        <p:txBody>
          <a:bodyPr/>
          <a:lstStyle/>
          <a:p>
            <a:fld id="{744B347F-5038-41A8-84D6-1416E88477ED}" type="slidenum">
              <a:rPr lang="en-US" smtClean="0"/>
              <a:t>3</a:t>
            </a:fld>
            <a:endParaRPr lang="en-US"/>
          </a:p>
        </p:txBody>
      </p:sp>
    </p:spTree>
    <p:extLst>
      <p:ext uri="{BB962C8B-B14F-4D97-AF65-F5344CB8AC3E}">
        <p14:creationId xmlns:p14="http://schemas.microsoft.com/office/powerpoint/2010/main" val="2453233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process(I)</a:t>
            </a:r>
          </a:p>
        </p:txBody>
      </p:sp>
      <p:sp>
        <p:nvSpPr>
          <p:cNvPr id="3" name="Content Placeholder 2"/>
          <p:cNvSpPr>
            <a:spLocks noGrp="1"/>
          </p:cNvSpPr>
          <p:nvPr>
            <p:ph sz="quarter" idx="13"/>
          </p:nvPr>
        </p:nvSpPr>
        <p:spPr/>
        <p:txBody>
          <a:bodyPr>
            <a:normAutofit fontScale="92500" lnSpcReduction="20000"/>
          </a:bodyPr>
          <a:lstStyle/>
          <a:p>
            <a:pPr algn="just"/>
            <a:r>
              <a:rPr lang="en-US" sz="2400" dirty="0"/>
              <a:t>The idea here is that the better the planning, the  better  the  understanding,  and  therefore  the  better  the  execution.  </a:t>
            </a:r>
          </a:p>
          <a:p>
            <a:pPr algn="just"/>
            <a:r>
              <a:rPr lang="en-US" sz="2400" dirty="0"/>
              <a:t>Works well if you are applying it to problems that are </a:t>
            </a:r>
            <a:r>
              <a:rPr lang="en-US" sz="2400" u="sng" dirty="0"/>
              <a:t>well defined</a:t>
            </a:r>
            <a:r>
              <a:rPr lang="en-US" sz="2400" dirty="0"/>
              <a:t>, </a:t>
            </a:r>
            <a:r>
              <a:rPr lang="en-US" sz="2400" u="sng" dirty="0"/>
              <a:t>predictable</a:t>
            </a:r>
            <a:r>
              <a:rPr lang="en-US" sz="2400" dirty="0"/>
              <a:t>, and </a:t>
            </a:r>
            <a:r>
              <a:rPr lang="en-US" sz="2400" u="sng" dirty="0"/>
              <a:t>unlikely to undergo any significant change</a:t>
            </a:r>
            <a:r>
              <a:rPr lang="en-US" sz="2400" dirty="0"/>
              <a:t>. </a:t>
            </a:r>
          </a:p>
          <a:p>
            <a:pPr algn="just"/>
            <a:r>
              <a:rPr lang="en-US" sz="2400" dirty="0"/>
              <a:t>The problem is that most product development efforts are anything but predictable, especially at the beginning. </a:t>
            </a:r>
          </a:p>
          <a:p>
            <a:pPr marL="0" indent="0" algn="just">
              <a:buNone/>
            </a:pPr>
            <a:endParaRPr lang="en-US" sz="2400" dirty="0"/>
          </a:p>
          <a:p>
            <a:pPr marL="0" indent="0" algn="ctr">
              <a:buNone/>
            </a:pPr>
            <a:r>
              <a:rPr lang="en-US" sz="2800" dirty="0"/>
              <a:t>After all, developing a product rarely goes as planned.</a:t>
            </a:r>
          </a:p>
          <a:p>
            <a:pPr marL="0" indent="0" algn="just">
              <a:buNone/>
            </a:pPr>
            <a:endParaRPr lang="en-US" sz="2200" dirty="0"/>
          </a:p>
        </p:txBody>
      </p:sp>
      <p:sp>
        <p:nvSpPr>
          <p:cNvPr id="4" name="Slide Number Placeholder 3"/>
          <p:cNvSpPr>
            <a:spLocks noGrp="1"/>
          </p:cNvSpPr>
          <p:nvPr>
            <p:ph type="sldNum" sz="quarter" idx="12"/>
          </p:nvPr>
        </p:nvSpPr>
        <p:spPr/>
        <p:txBody>
          <a:bodyPr/>
          <a:lstStyle/>
          <a:p>
            <a:fld id="{744B347F-5038-41A8-84D6-1416E88477ED}" type="slidenum">
              <a:rPr lang="en-US" smtClean="0"/>
              <a:t>4</a:t>
            </a:fld>
            <a:endParaRPr lang="en-US"/>
          </a:p>
        </p:txBody>
      </p:sp>
    </p:spTree>
    <p:extLst>
      <p:ext uri="{BB962C8B-B14F-4D97-AF65-F5344CB8AC3E}">
        <p14:creationId xmlns:p14="http://schemas.microsoft.com/office/powerpoint/2010/main" val="6866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Plan-driven process(II)</a:t>
            </a:r>
            <a:endParaRPr lang="en-US" dirty="0"/>
          </a:p>
        </p:txBody>
      </p:sp>
      <p:sp>
        <p:nvSpPr>
          <p:cNvPr id="3" name="Content Placeholder 2"/>
          <p:cNvSpPr>
            <a:spLocks noGrp="1"/>
          </p:cNvSpPr>
          <p:nvPr>
            <p:ph sz="quarter" idx="13"/>
          </p:nvPr>
        </p:nvSpPr>
        <p:spPr/>
        <p:txBody>
          <a:bodyPr>
            <a:normAutofit/>
          </a:bodyPr>
          <a:lstStyle/>
          <a:p>
            <a:pPr algn="just"/>
            <a:r>
              <a:rPr lang="en-US" sz="2400" dirty="0"/>
              <a:t>There is a belief that it should work. If applying a plan-driven approach doesn’t  work, the prevailing attitude is that we must have done something wrong.  Sure that if they just do it better, their results will improve. The problem, however, is not with the execution. </a:t>
            </a:r>
          </a:p>
          <a:p>
            <a:pPr algn="just"/>
            <a:endParaRPr lang="en-US" sz="2400" dirty="0"/>
          </a:p>
          <a:p>
            <a:pPr algn="just"/>
            <a:r>
              <a:rPr lang="en-US" sz="2400" dirty="0"/>
              <a:t>It’s that plan-driven approaches are based on a set of beliefs that do not match the uncertainty inherent in most product development efforts.</a:t>
            </a:r>
          </a:p>
        </p:txBody>
      </p:sp>
      <p:sp>
        <p:nvSpPr>
          <p:cNvPr id="4" name="Slide Number Placeholder 3"/>
          <p:cNvSpPr>
            <a:spLocks noGrp="1"/>
          </p:cNvSpPr>
          <p:nvPr>
            <p:ph type="sldNum" sz="quarter" idx="12"/>
          </p:nvPr>
        </p:nvSpPr>
        <p:spPr/>
        <p:txBody>
          <a:bodyPr/>
          <a:lstStyle/>
          <a:p>
            <a:fld id="{744B347F-5038-41A8-84D6-1416E88477ED}" type="slidenum">
              <a:rPr lang="en-US" smtClean="0"/>
              <a:t>5</a:t>
            </a:fld>
            <a:endParaRPr lang="en-US"/>
          </a:p>
        </p:txBody>
      </p:sp>
    </p:spTree>
    <p:extLst>
      <p:ext uri="{BB962C8B-B14F-4D97-AF65-F5344CB8AC3E}">
        <p14:creationId xmlns:p14="http://schemas.microsoft.com/office/powerpoint/2010/main" val="1297728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Software development</a:t>
            </a:r>
          </a:p>
        </p:txBody>
      </p:sp>
      <p:sp>
        <p:nvSpPr>
          <p:cNvPr id="3" name="Content Placeholder 2"/>
          <p:cNvSpPr>
            <a:spLocks noGrp="1"/>
          </p:cNvSpPr>
          <p:nvPr>
            <p:ph sz="quarter" idx="13"/>
          </p:nvPr>
        </p:nvSpPr>
        <p:spPr/>
        <p:txBody>
          <a:bodyPr>
            <a:normAutofit fontScale="85000" lnSpcReduction="10000"/>
          </a:bodyPr>
          <a:lstStyle/>
          <a:p>
            <a:pPr algn="just"/>
            <a:r>
              <a:rPr lang="en-US" sz="2400" dirty="0"/>
              <a:t>It typically begins with a detailed planning phase.</a:t>
            </a:r>
          </a:p>
          <a:p>
            <a:pPr algn="just"/>
            <a:r>
              <a:rPr lang="en-US" sz="2400" dirty="0"/>
              <a:t>The team arrives at an estimate of how long the development will take by adding up detailed estimates of the individual steps involved.</a:t>
            </a:r>
          </a:p>
          <a:p>
            <a:pPr algn="just"/>
            <a:r>
              <a:rPr lang="en-US" sz="2400" dirty="0"/>
              <a:t>Once stakeholders have thoroughly reviewed the plan and provided their approvals, the team starts to work. </a:t>
            </a:r>
          </a:p>
          <a:p>
            <a:pPr algn="just"/>
            <a:r>
              <a:rPr lang="en-US" sz="2400" dirty="0"/>
              <a:t>Once the work is complete, it is delivered to a testing organization, which completes testing prior to the product reaching the customer. Throughout the process, strict controls are placed on deviations from the plan to ensure that what is produced is actually what was designed.</a:t>
            </a:r>
          </a:p>
        </p:txBody>
      </p:sp>
      <p:sp>
        <p:nvSpPr>
          <p:cNvPr id="4" name="Slide Number Placeholder 3"/>
          <p:cNvSpPr>
            <a:spLocks noGrp="1"/>
          </p:cNvSpPr>
          <p:nvPr>
            <p:ph type="sldNum" sz="quarter" idx="12"/>
          </p:nvPr>
        </p:nvSpPr>
        <p:spPr/>
        <p:txBody>
          <a:bodyPr/>
          <a:lstStyle/>
          <a:p>
            <a:fld id="{744B347F-5038-41A8-84D6-1416E88477ED}" type="slidenum">
              <a:rPr lang="en-US" smtClean="0"/>
              <a:t>6</a:t>
            </a:fld>
            <a:endParaRPr lang="en-US"/>
          </a:p>
        </p:txBody>
      </p:sp>
    </p:spTree>
    <p:extLst>
      <p:ext uri="{BB962C8B-B14F-4D97-AF65-F5344CB8AC3E}">
        <p14:creationId xmlns:p14="http://schemas.microsoft.com/office/powerpoint/2010/main" val="1126071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software development Pros.</a:t>
            </a:r>
          </a:p>
        </p:txBody>
      </p:sp>
      <p:sp>
        <p:nvSpPr>
          <p:cNvPr id="3" name="Content Placeholder 2"/>
          <p:cNvSpPr>
            <a:spLocks noGrp="1"/>
          </p:cNvSpPr>
          <p:nvPr>
            <p:ph sz="quarter" idx="13"/>
          </p:nvPr>
        </p:nvSpPr>
        <p:spPr/>
        <p:txBody>
          <a:bodyPr/>
          <a:lstStyle/>
          <a:p>
            <a:r>
              <a:rPr lang="en-US" dirty="0"/>
              <a:t>It is supremely logical.</a:t>
            </a:r>
          </a:p>
          <a:p>
            <a:r>
              <a:rPr lang="en-US" dirty="0"/>
              <a:t> Think before you build.</a:t>
            </a:r>
          </a:p>
          <a:p>
            <a:r>
              <a:rPr lang="en-US" dirty="0"/>
              <a:t>Write it all down.</a:t>
            </a:r>
          </a:p>
          <a:p>
            <a:r>
              <a:rPr lang="en-US" dirty="0"/>
              <a:t>Follow a plan.</a:t>
            </a:r>
          </a:p>
          <a:p>
            <a:r>
              <a:rPr lang="en-US" dirty="0"/>
              <a:t>Keep everything as organized as possible.</a:t>
            </a:r>
          </a:p>
        </p:txBody>
      </p:sp>
      <p:sp>
        <p:nvSpPr>
          <p:cNvPr id="4" name="Slide Number Placeholder 3"/>
          <p:cNvSpPr>
            <a:spLocks noGrp="1"/>
          </p:cNvSpPr>
          <p:nvPr>
            <p:ph type="sldNum" sz="quarter" idx="12"/>
          </p:nvPr>
        </p:nvSpPr>
        <p:spPr/>
        <p:txBody>
          <a:bodyPr/>
          <a:lstStyle/>
          <a:p>
            <a:fld id="{744B347F-5038-41A8-84D6-1416E88477ED}" type="slidenum">
              <a:rPr lang="en-US" smtClean="0"/>
              <a:t>7</a:t>
            </a:fld>
            <a:endParaRPr lang="en-US"/>
          </a:p>
        </p:txBody>
      </p:sp>
    </p:spTree>
    <p:extLst>
      <p:ext uri="{BB962C8B-B14F-4D97-AF65-F5344CB8AC3E}">
        <p14:creationId xmlns:p14="http://schemas.microsoft.com/office/powerpoint/2010/main" val="1227247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Wrong With Traditional Software Development?</a:t>
            </a:r>
          </a:p>
        </p:txBody>
      </p:sp>
      <p:sp>
        <p:nvSpPr>
          <p:cNvPr id="3" name="Content Placeholder 2"/>
          <p:cNvSpPr>
            <a:spLocks noGrp="1"/>
          </p:cNvSpPr>
          <p:nvPr>
            <p:ph sz="quarter" idx="13"/>
          </p:nvPr>
        </p:nvSpPr>
        <p:spPr/>
        <p:txBody>
          <a:bodyPr>
            <a:normAutofit fontScale="92500" lnSpcReduction="20000"/>
          </a:bodyPr>
          <a:lstStyle/>
          <a:p>
            <a:pPr marL="0" indent="0" algn="ctr">
              <a:buNone/>
            </a:pPr>
            <a:r>
              <a:rPr lang="en-US" sz="2800" b="1" dirty="0"/>
              <a:t>Humans are involved.</a:t>
            </a:r>
          </a:p>
          <a:p>
            <a:r>
              <a:rPr lang="en-US" dirty="0"/>
              <a:t>Creativity is inhibited.</a:t>
            </a:r>
          </a:p>
          <a:p>
            <a:r>
              <a:rPr lang="en-US" dirty="0"/>
              <a:t>Written documents have their limitations.</a:t>
            </a:r>
          </a:p>
          <a:p>
            <a:r>
              <a:rPr lang="en-US" dirty="0"/>
              <a:t>Bad timing.</a:t>
            </a:r>
          </a:p>
          <a:p>
            <a:r>
              <a:rPr lang="en-US" dirty="0"/>
              <a:t>No crystal balls.</a:t>
            </a:r>
          </a:p>
          <a:p>
            <a:r>
              <a:rPr lang="en-US" dirty="0"/>
              <a:t>Too much work and no fun.</a:t>
            </a:r>
          </a:p>
          <a:p>
            <a:r>
              <a:rPr lang="en-US" dirty="0"/>
              <a:t>Sub-optimized results.</a:t>
            </a:r>
            <a:br>
              <a:rPr lang="en-US" dirty="0"/>
            </a:br>
            <a:r>
              <a:rPr lang="en-US" dirty="0"/>
              <a:t> </a:t>
            </a:r>
          </a:p>
        </p:txBody>
      </p:sp>
      <p:sp>
        <p:nvSpPr>
          <p:cNvPr id="4" name="Slide Number Placeholder 3"/>
          <p:cNvSpPr>
            <a:spLocks noGrp="1"/>
          </p:cNvSpPr>
          <p:nvPr>
            <p:ph type="sldNum" sz="quarter" idx="12"/>
          </p:nvPr>
        </p:nvSpPr>
        <p:spPr/>
        <p:txBody>
          <a:bodyPr/>
          <a:lstStyle/>
          <a:p>
            <a:fld id="{744B347F-5038-41A8-84D6-1416E88477ED}" type="slidenum">
              <a:rPr lang="en-US" smtClean="0"/>
              <a:t>8</a:t>
            </a:fld>
            <a:endParaRPr lang="en-US"/>
          </a:p>
        </p:txBody>
      </p:sp>
    </p:spTree>
    <p:extLst>
      <p:ext uri="{BB962C8B-B14F-4D97-AF65-F5344CB8AC3E}">
        <p14:creationId xmlns:p14="http://schemas.microsoft.com/office/powerpoint/2010/main" val="94728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Manifesto for Agile Software Development</a:t>
            </a:r>
          </a:p>
        </p:txBody>
      </p:sp>
      <p:sp>
        <p:nvSpPr>
          <p:cNvPr id="4" name="Slide Number Placeholder 3"/>
          <p:cNvSpPr>
            <a:spLocks noGrp="1"/>
          </p:cNvSpPr>
          <p:nvPr>
            <p:ph type="sldNum" sz="quarter" idx="12"/>
          </p:nvPr>
        </p:nvSpPr>
        <p:spPr/>
        <p:txBody>
          <a:bodyPr/>
          <a:lstStyle/>
          <a:p>
            <a:fld id="{744B347F-5038-41A8-84D6-1416E88477ED}" type="slidenum">
              <a:rPr lang="en-US" smtClean="0"/>
              <a:t>9</a:t>
            </a:fld>
            <a:endParaRPr lang="en-US"/>
          </a:p>
        </p:txBody>
      </p:sp>
      <p:pic>
        <p:nvPicPr>
          <p:cNvPr id="5" name="Content Placeholder 3"/>
          <p:cNvPicPr>
            <a:picLocks noGrp="1" noChangeAspect="1"/>
          </p:cNvPicPr>
          <p:nvPr>
            <p:ph sz="quarter" idx="13"/>
          </p:nvPr>
        </p:nvPicPr>
        <p:blipFill>
          <a:blip r:embed="rId2"/>
          <a:stretch>
            <a:fillRect/>
          </a:stretch>
        </p:blipFill>
        <p:spPr>
          <a:xfrm>
            <a:off x="2298699" y="2332129"/>
            <a:ext cx="7234663" cy="4199300"/>
          </a:xfrm>
          <a:prstGeom prst="rect">
            <a:avLst/>
          </a:prstGeom>
        </p:spPr>
      </p:pic>
    </p:spTree>
    <p:extLst>
      <p:ext uri="{BB962C8B-B14F-4D97-AF65-F5344CB8AC3E}">
        <p14:creationId xmlns:p14="http://schemas.microsoft.com/office/powerpoint/2010/main" val="9123421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2550</TotalTime>
  <Words>732</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Tw Cen MT</vt:lpstr>
      <vt:lpstr>Droplet</vt:lpstr>
      <vt:lpstr>Software Engineering I </vt:lpstr>
      <vt:lpstr>Agile </vt:lpstr>
      <vt:lpstr>Agile vs Traditional development process</vt:lpstr>
      <vt:lpstr>Plan-driven process(I)</vt:lpstr>
      <vt:lpstr>Plan-driven process(II)</vt:lpstr>
      <vt:lpstr>Traditional Software development</vt:lpstr>
      <vt:lpstr>Traditional software development Pros.</vt:lpstr>
      <vt:lpstr>What’s Wrong With Traditional Software Development?</vt:lpstr>
      <vt:lpstr>Manifesto for Agile Software Development</vt:lpstr>
      <vt:lpstr>Principles Behind the Agile Manifesto(I)</vt:lpstr>
      <vt:lpstr>Principles Behind the Agile Manifesto(II)</vt:lpstr>
      <vt:lpstr>Principles Behind the Agile Manifesto(III)</vt:lpstr>
      <vt:lpstr>Reference </vt:lpstr>
      <vt:lpstr>What we will talk about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drmahmoodzadeh</dc:creator>
  <cp:lastModifiedBy>elham mahmoudzadeh</cp:lastModifiedBy>
  <cp:revision>164</cp:revision>
  <dcterms:created xsi:type="dcterms:W3CDTF">2017-08-12T07:11:04Z</dcterms:created>
  <dcterms:modified xsi:type="dcterms:W3CDTF">2024-11-08T06:53:50Z</dcterms:modified>
</cp:coreProperties>
</file>