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6" r:id="rId1"/>
    <p:sldMasterId id="2147483864" r:id="rId2"/>
  </p:sldMasterIdLst>
  <p:notesMasterIdLst>
    <p:notesMasterId r:id="rId66"/>
  </p:notesMasterIdLst>
  <p:sldIdLst>
    <p:sldId id="256" r:id="rId3"/>
    <p:sldId id="283" r:id="rId4"/>
    <p:sldId id="284" r:id="rId5"/>
    <p:sldId id="282" r:id="rId6"/>
    <p:sldId id="258" r:id="rId7"/>
    <p:sldId id="279" r:id="rId8"/>
    <p:sldId id="280" r:id="rId9"/>
    <p:sldId id="307" r:id="rId10"/>
    <p:sldId id="393" r:id="rId11"/>
    <p:sldId id="313" r:id="rId12"/>
    <p:sldId id="316" r:id="rId13"/>
    <p:sldId id="317" r:id="rId14"/>
    <p:sldId id="395" r:id="rId15"/>
    <p:sldId id="319" r:id="rId16"/>
    <p:sldId id="320" r:id="rId17"/>
    <p:sldId id="321" r:id="rId18"/>
    <p:sldId id="322" r:id="rId19"/>
    <p:sldId id="396" r:id="rId20"/>
    <p:sldId id="323" r:id="rId21"/>
    <p:sldId id="325" r:id="rId22"/>
    <p:sldId id="330" r:id="rId23"/>
    <p:sldId id="331" r:id="rId24"/>
    <p:sldId id="332" r:id="rId25"/>
    <p:sldId id="335" r:id="rId26"/>
    <p:sldId id="337" r:id="rId27"/>
    <p:sldId id="338" r:id="rId28"/>
    <p:sldId id="340" r:id="rId29"/>
    <p:sldId id="341" r:id="rId30"/>
    <p:sldId id="399" r:id="rId31"/>
    <p:sldId id="400" r:id="rId32"/>
    <p:sldId id="413" r:id="rId33"/>
    <p:sldId id="342" r:id="rId34"/>
    <p:sldId id="343" r:id="rId35"/>
    <p:sldId id="344" r:id="rId36"/>
    <p:sldId id="402" r:id="rId37"/>
    <p:sldId id="403" r:id="rId38"/>
    <p:sldId id="404" r:id="rId39"/>
    <p:sldId id="405" r:id="rId40"/>
    <p:sldId id="406" r:id="rId41"/>
    <p:sldId id="407" r:id="rId42"/>
    <p:sldId id="408" r:id="rId43"/>
    <p:sldId id="409" r:id="rId44"/>
    <p:sldId id="410" r:id="rId45"/>
    <p:sldId id="411" r:id="rId46"/>
    <p:sldId id="354" r:id="rId47"/>
    <p:sldId id="355" r:id="rId48"/>
    <p:sldId id="359" r:id="rId49"/>
    <p:sldId id="360" r:id="rId50"/>
    <p:sldId id="362" r:id="rId51"/>
    <p:sldId id="397" r:id="rId52"/>
    <p:sldId id="398" r:id="rId53"/>
    <p:sldId id="370" r:id="rId54"/>
    <p:sldId id="375" r:id="rId55"/>
    <p:sldId id="376" r:id="rId56"/>
    <p:sldId id="377" r:id="rId57"/>
    <p:sldId id="378" r:id="rId58"/>
    <p:sldId id="379" r:id="rId59"/>
    <p:sldId id="381" r:id="rId60"/>
    <p:sldId id="382" r:id="rId61"/>
    <p:sldId id="383" r:id="rId62"/>
    <p:sldId id="384" r:id="rId63"/>
    <p:sldId id="385" r:id="rId64"/>
    <p:sldId id="412"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74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343" autoAdjust="0"/>
  </p:normalViewPr>
  <p:slideViewPr>
    <p:cSldViewPr snapToGrid="0">
      <p:cViewPr varScale="1">
        <p:scale>
          <a:sx n="97" d="100"/>
          <a:sy n="97" d="100"/>
        </p:scale>
        <p:origin x="45" y="15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64B1B9-F707-449C-AA0F-801B783A3D4A}" type="datetimeFigureOut">
              <a:rPr lang="en-US" smtClean="0"/>
              <a:t>11/8/2024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EB47EE-CFD6-437A-A54A-D6A2814D5212}" type="slidenum">
              <a:rPr lang="en-US" smtClean="0"/>
              <a:t>‹#›</a:t>
            </a:fld>
            <a:endParaRPr lang="en-US"/>
          </a:p>
        </p:txBody>
      </p:sp>
    </p:spTree>
    <p:extLst>
      <p:ext uri="{BB962C8B-B14F-4D97-AF65-F5344CB8AC3E}">
        <p14:creationId xmlns:p14="http://schemas.microsoft.com/office/powerpoint/2010/main" val="3494206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3EB47EE-CFD6-437A-A54A-D6A2814D5212}" type="slidenum">
              <a:rPr lang="en-US" smtClean="0"/>
              <a:t>1</a:t>
            </a:fld>
            <a:endParaRPr lang="en-US"/>
          </a:p>
        </p:txBody>
      </p:sp>
    </p:spTree>
    <p:extLst>
      <p:ext uri="{BB962C8B-B14F-4D97-AF65-F5344CB8AC3E}">
        <p14:creationId xmlns:p14="http://schemas.microsoft.com/office/powerpoint/2010/main" val="10911894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lum bright="70000" contrast="-70000"/>
            <a:extLst>
              <a:ext uri="{BEBA8EAE-BF5A-486C-A8C5-ECC9F3942E4B}">
                <a14:imgProps xmlns:a14="http://schemas.microsoft.com/office/drawing/2010/main">
                  <a14:imgLayer r:embed="rId3">
                    <a14:imgEffect>
                      <a14:sharpenSoften amount="-50000"/>
                    </a14:imgEffect>
                    <a14:imgEffect>
                      <a14:saturation sat="130000"/>
                    </a14:imgEffect>
                  </a14:imgLayer>
                </a14:imgProps>
              </a:ext>
            </a:extLst>
          </a:blip>
          <a:stretch>
            <a:fillRect/>
          </a:stretch>
        </p:blipFill>
        <p:spPr>
          <a:xfrm>
            <a:off x="2679906" y="0"/>
            <a:ext cx="6746518" cy="6746518"/>
          </a:xfrm>
          <a:prstGeom prst="rect">
            <a:avLst/>
          </a:prstGeom>
          <a:effectLst>
            <a:reflection stA="0" endPos="0" dir="5400000" sy="-100000" algn="bl" rotWithShape="0"/>
            <a:softEdge rad="25400"/>
          </a:effectLst>
        </p:spPr>
      </p:pic>
      <p:pic>
        <p:nvPicPr>
          <p:cNvPr id="7" name="Picture 6" descr="Droplets-HD-Title-R1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hasCustomPrompt="1"/>
          </p:nvPr>
        </p:nvSpPr>
        <p:spPr>
          <a:xfrm>
            <a:off x="1751012" y="1300785"/>
            <a:ext cx="8689976" cy="2509213"/>
          </a:xfrm>
        </p:spPr>
        <p:txBody>
          <a:bodyPr anchor="b">
            <a:normAutofit/>
          </a:bodyPr>
          <a:lstStyle>
            <a:lvl1pPr algn="ctr">
              <a:defRPr sz="4800" cap="none">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hasCustomPrompt="1"/>
          </p:nvPr>
        </p:nvSpPr>
        <p:spPr>
          <a:xfrm>
            <a:off x="1751012" y="3886200"/>
            <a:ext cx="8689976" cy="1371599"/>
          </a:xfrm>
        </p:spPr>
        <p:txBody>
          <a:bodyPr>
            <a:normAutofit/>
          </a:bodyPr>
          <a:lstStyle>
            <a:lvl1pPr marL="0" indent="0" algn="ctr">
              <a:buNone/>
              <a:defRPr sz="2200" cap="none">
                <a:solidFill>
                  <a:schemeClr val="bg1">
                    <a:lumMod val="50000"/>
                  </a:schemeClr>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89225FBF-66C6-4E9F-BC05-329833168C51}" type="datetime1">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1139782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286B3A-D4E7-4741-A00D-97271675DFAA}" type="datetime1">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77920107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286B3A-D4E7-4741-A00D-97271675DFAA}" type="datetime1">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75253313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286B3A-D4E7-4741-A00D-97271675DFAA}" type="datetime1">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7747937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286B3A-D4E7-4741-A00D-97271675DFAA}" type="datetime1">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41995391"/>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5286B3A-D4E7-4741-A00D-97271675DFAA}" type="datetime1">
              <a:rPr lang="en-US" smtClean="0"/>
              <a:t>11/8/2024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469042"/>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5286B3A-D4E7-4741-A00D-97271675DFAA}" type="datetime1">
              <a:rPr lang="en-US" smtClean="0"/>
              <a:t>11/8/2024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81514576"/>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8EEF1E-E36A-4A51-B418-147CAEF304E3}" type="datetime1">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40329222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4D0398-8B27-4288-91ED-82FCE5212909}" type="datetime1">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9697364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defTabSz="457200">
              <a:defRPr/>
            </a:pPr>
            <a:r>
              <a:rPr lang="en-GB">
                <a:solidFill>
                  <a:prstClr val="black">
                    <a:tint val="75000"/>
                  </a:prstClr>
                </a:solidFill>
              </a:rPr>
              <a:t>30/10/2014</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defTabSz="457200">
              <a:defRPr/>
            </a:pPr>
            <a:r>
              <a:rPr lang="en-US">
                <a:solidFill>
                  <a:prstClr val="black">
                    <a:tint val="75000"/>
                  </a:prstClr>
                </a:solidFill>
              </a:rPr>
              <a:t>Chapter 4 Requirements Engineering</a:t>
            </a:r>
          </a:p>
        </p:txBody>
      </p:sp>
      <p:sp>
        <p:nvSpPr>
          <p:cNvPr id="6" name="Slide Number Placeholder 5"/>
          <p:cNvSpPr>
            <a:spLocks noGrp="1"/>
          </p:cNvSpPr>
          <p:nvPr>
            <p:ph type="sldNum" sz="quarter" idx="12"/>
          </p:nvPr>
        </p:nvSpPr>
        <p:spPr/>
        <p:txBody>
          <a:bodyPr/>
          <a:lstStyle>
            <a:lvl1pPr>
              <a:defRPr/>
            </a:lvl1pPr>
          </a:lstStyle>
          <a:p>
            <a:pPr defTabSz="457200">
              <a:defRPr/>
            </a:pPr>
            <a:fld id="{B0C4763A-EFD4-7742-8F31-9C2F9300C28A}" type="slidenum">
              <a:rPr lang="en-US" smtClean="0">
                <a:solidFill>
                  <a:prstClr val="black">
                    <a:tint val="75000"/>
                  </a:prstClr>
                </a:solidFill>
              </a:rPr>
              <a:pPr defTabSz="457200">
                <a:defRPr/>
              </a:pPr>
              <a:t>‹#›</a:t>
            </a:fld>
            <a:endParaRPr lang="en-US">
              <a:solidFill>
                <a:prstClr val="black">
                  <a:tint val="75000"/>
                </a:prstClr>
              </a:solidFill>
            </a:endParaRPr>
          </a:p>
        </p:txBody>
      </p:sp>
    </p:spTree>
    <p:extLst>
      <p:ext uri="{BB962C8B-B14F-4D97-AF65-F5344CB8AC3E}">
        <p14:creationId xmlns:p14="http://schemas.microsoft.com/office/powerpoint/2010/main" val="4124157653"/>
      </p:ext>
    </p:extLst>
  </p:cSld>
  <p:clrMapOvr>
    <a:masterClrMapping/>
  </p:clrMapOvr>
  <p:transition spd="med">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609600" y="1600201"/>
            <a:ext cx="109728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pPr defTabSz="457200">
              <a:defRPr/>
            </a:pPr>
            <a:r>
              <a:rPr lang="en-GB">
                <a:solidFill>
                  <a:prstClr val="black">
                    <a:tint val="75000"/>
                  </a:prstClr>
                </a:solidFill>
              </a:rPr>
              <a:t>30/10/2014</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defTabSz="457200">
              <a:defRPr/>
            </a:pPr>
            <a:r>
              <a:rPr lang="en-US">
                <a:solidFill>
                  <a:prstClr val="black">
                    <a:tint val="75000"/>
                  </a:prstClr>
                </a:solidFill>
              </a:rPr>
              <a:t>Chapter 4 Requirements Engineering</a:t>
            </a:r>
          </a:p>
        </p:txBody>
      </p:sp>
      <p:sp>
        <p:nvSpPr>
          <p:cNvPr id="6" name="Slide Number Placeholder 5"/>
          <p:cNvSpPr>
            <a:spLocks noGrp="1"/>
          </p:cNvSpPr>
          <p:nvPr>
            <p:ph type="sldNum" sz="quarter" idx="12"/>
          </p:nvPr>
        </p:nvSpPr>
        <p:spPr/>
        <p:txBody>
          <a:bodyPr/>
          <a:lstStyle>
            <a:lvl1pPr>
              <a:defRPr/>
            </a:lvl1pPr>
          </a:lstStyle>
          <a:p>
            <a:pPr defTabSz="457200">
              <a:defRPr/>
            </a:pPr>
            <a:fld id="{825F70CE-84E9-D04C-9B15-10C693AA0F2A}" type="slidenum">
              <a:rPr lang="en-US" smtClean="0">
                <a:solidFill>
                  <a:prstClr val="black">
                    <a:tint val="75000"/>
                  </a:prstClr>
                </a:solidFill>
              </a:rPr>
              <a:pPr defTabSz="457200">
                <a:defRPr/>
              </a:pPr>
              <a:t>‹#›</a:t>
            </a:fld>
            <a:endParaRPr lang="en-US">
              <a:solidFill>
                <a:prstClr val="black">
                  <a:tint val="75000"/>
                </a:prstClr>
              </a:solidFill>
            </a:endParaRPr>
          </a:p>
        </p:txBody>
      </p:sp>
    </p:spTree>
    <p:extLst>
      <p:ext uri="{BB962C8B-B14F-4D97-AF65-F5344CB8AC3E}">
        <p14:creationId xmlns:p14="http://schemas.microsoft.com/office/powerpoint/2010/main" val="693155819"/>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lum bright="70000" contrast="-70000"/>
            <a:extLst>
              <a:ext uri="{BEBA8EAE-BF5A-486C-A8C5-ECC9F3942E4B}">
                <a14:imgProps xmlns:a14="http://schemas.microsoft.com/office/drawing/2010/main">
                  <a14:imgLayer r:embed="rId3">
                    <a14:imgEffect>
                      <a14:sharpenSoften amount="-50000"/>
                    </a14:imgEffect>
                    <a14:imgEffect>
                      <a14:saturation sat="130000"/>
                    </a14:imgEffect>
                  </a14:imgLayer>
                </a14:imgProps>
              </a:ext>
            </a:extLst>
          </a:blip>
          <a:stretch>
            <a:fillRect/>
          </a:stretch>
        </p:blipFill>
        <p:spPr>
          <a:xfrm>
            <a:off x="2679906" y="94887"/>
            <a:ext cx="6746518" cy="6746518"/>
          </a:xfrm>
          <a:prstGeom prst="rect">
            <a:avLst/>
          </a:prstGeom>
          <a:effectLst>
            <a:reflection stA="0" endPos="0" dir="5400000" sy="-100000" algn="bl" rotWithShape="0"/>
            <a:softEdge rad="25400"/>
          </a:effectLst>
        </p:spPr>
      </p:pic>
      <p:pic>
        <p:nvPicPr>
          <p:cNvPr id="3" name="Picture 2" descr="Droplets-HD-Content-R1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p:txBody>
          <a:bodyPr/>
          <a:lstStyle>
            <a:lvl1pPr>
              <a:defRPr cap="none">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12" name="Content Placeholder 2"/>
          <p:cNvSpPr>
            <a:spLocks noGrp="1"/>
          </p:cNvSpPr>
          <p:nvPr>
            <p:ph sz="quarter" idx="13" hasCustomPrompt="1"/>
          </p:nvPr>
        </p:nvSpPr>
        <p:spPr>
          <a:xfrm>
            <a:off x="913774" y="2367092"/>
            <a:ext cx="10363826" cy="3424107"/>
          </a:xfrm>
        </p:spPr>
        <p:txBody>
          <a:bodyPr/>
          <a:lstStyle>
            <a:lvl1pPr>
              <a:defRPr cap="none">
                <a:latin typeface="Times New Roman" panose="02020603050405020304" pitchFamily="18" charset="0"/>
                <a:cs typeface="Times New Roman" panose="02020603050405020304" pitchFamily="18" charset="0"/>
              </a:defRPr>
            </a:lvl1pPr>
            <a:lvl2pPr>
              <a:defRPr cap="none">
                <a:latin typeface="Times New Roman" panose="02020603050405020304" pitchFamily="18" charset="0"/>
                <a:cs typeface="Times New Roman" panose="02020603050405020304" pitchFamily="18" charset="0"/>
              </a:defRPr>
            </a:lvl2pPr>
            <a:lvl3pPr>
              <a:defRPr cap="none">
                <a:latin typeface="Times New Roman" panose="02020603050405020304" pitchFamily="18" charset="0"/>
                <a:cs typeface="Times New Roman" panose="02020603050405020304" pitchFamily="18" charset="0"/>
              </a:defRPr>
            </a:lvl3pPr>
            <a:lvl4pPr>
              <a:defRPr cap="none">
                <a:latin typeface="Times New Roman" panose="02020603050405020304" pitchFamily="18" charset="0"/>
                <a:cs typeface="Times New Roman" panose="02020603050405020304" pitchFamily="18" charset="0"/>
              </a:defRPr>
            </a:lvl4pPr>
            <a:lvl5pPr>
              <a:defRPr cap="none">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592F464-B4F2-486B-93A5-D0A529C8A213}" type="datetime1">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13525583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defTabSz="457200">
              <a:defRPr/>
            </a:pPr>
            <a:r>
              <a:rPr lang="en-GB">
                <a:solidFill>
                  <a:prstClr val="black">
                    <a:tint val="75000"/>
                  </a:prstClr>
                </a:solidFill>
              </a:rPr>
              <a:t>30/10/2014</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defTabSz="457200">
              <a:defRPr/>
            </a:pPr>
            <a:r>
              <a:rPr lang="en-US">
                <a:solidFill>
                  <a:prstClr val="black">
                    <a:tint val="75000"/>
                  </a:prstClr>
                </a:solidFill>
              </a:rPr>
              <a:t>Chapter 4 Requirements Engineering</a:t>
            </a:r>
          </a:p>
        </p:txBody>
      </p:sp>
      <p:sp>
        <p:nvSpPr>
          <p:cNvPr id="6" name="Slide Number Placeholder 5"/>
          <p:cNvSpPr>
            <a:spLocks noGrp="1"/>
          </p:cNvSpPr>
          <p:nvPr>
            <p:ph type="sldNum" sz="quarter" idx="12"/>
          </p:nvPr>
        </p:nvSpPr>
        <p:spPr/>
        <p:txBody>
          <a:bodyPr/>
          <a:lstStyle>
            <a:lvl1pPr>
              <a:defRPr/>
            </a:lvl1pPr>
          </a:lstStyle>
          <a:p>
            <a:pPr defTabSz="457200">
              <a:defRPr/>
            </a:pPr>
            <a:fld id="{87BA459C-C1F9-AB4D-8E61-68C53B56A064}" type="slidenum">
              <a:rPr lang="en-US" smtClean="0">
                <a:solidFill>
                  <a:prstClr val="black">
                    <a:tint val="75000"/>
                  </a:prstClr>
                </a:solidFill>
              </a:rPr>
              <a:pPr defTabSz="457200">
                <a:defRPr/>
              </a:pPr>
              <a:t>‹#›</a:t>
            </a:fld>
            <a:endParaRPr lang="en-US">
              <a:solidFill>
                <a:prstClr val="black">
                  <a:tint val="75000"/>
                </a:prstClr>
              </a:solidFill>
            </a:endParaRPr>
          </a:p>
        </p:txBody>
      </p:sp>
    </p:spTree>
    <p:extLst>
      <p:ext uri="{BB962C8B-B14F-4D97-AF65-F5344CB8AC3E}">
        <p14:creationId xmlns:p14="http://schemas.microsoft.com/office/powerpoint/2010/main" val="1865057134"/>
      </p:ext>
    </p:extLst>
  </p:cSld>
  <p:clrMapOvr>
    <a:masterClrMapping/>
  </p:clrMapOvr>
  <p:transition spd="med">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defTabSz="457200">
              <a:defRPr/>
            </a:pPr>
            <a:r>
              <a:rPr lang="en-GB">
                <a:solidFill>
                  <a:prstClr val="black">
                    <a:tint val="75000"/>
                  </a:prstClr>
                </a:solidFill>
              </a:rPr>
              <a:t>30/10/2014</a:t>
            </a: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defTabSz="457200">
              <a:defRPr/>
            </a:pPr>
            <a:r>
              <a:rPr lang="en-US">
                <a:solidFill>
                  <a:prstClr val="black">
                    <a:tint val="75000"/>
                  </a:prstClr>
                </a:solidFill>
              </a:rPr>
              <a:t>Chapter 4 Requirements Engineering</a:t>
            </a:r>
          </a:p>
        </p:txBody>
      </p:sp>
      <p:sp>
        <p:nvSpPr>
          <p:cNvPr id="7" name="Slide Number Placeholder 5"/>
          <p:cNvSpPr>
            <a:spLocks noGrp="1"/>
          </p:cNvSpPr>
          <p:nvPr>
            <p:ph type="sldNum" sz="quarter" idx="12"/>
          </p:nvPr>
        </p:nvSpPr>
        <p:spPr/>
        <p:txBody>
          <a:bodyPr/>
          <a:lstStyle>
            <a:lvl1pPr>
              <a:defRPr/>
            </a:lvl1pPr>
          </a:lstStyle>
          <a:p>
            <a:pPr defTabSz="457200">
              <a:defRPr/>
            </a:pPr>
            <a:fld id="{9AFB4A4D-A64F-7740-9E0E-188E9BA474F0}" type="slidenum">
              <a:rPr lang="en-US" smtClean="0">
                <a:solidFill>
                  <a:prstClr val="black">
                    <a:tint val="75000"/>
                  </a:prstClr>
                </a:solidFill>
              </a:rPr>
              <a:pPr defTabSz="457200">
                <a:defRPr/>
              </a:pPr>
              <a:t>‹#›</a:t>
            </a:fld>
            <a:endParaRPr lang="en-US">
              <a:solidFill>
                <a:prstClr val="black">
                  <a:tint val="75000"/>
                </a:prstClr>
              </a:solidFill>
            </a:endParaRPr>
          </a:p>
        </p:txBody>
      </p:sp>
    </p:spTree>
    <p:extLst>
      <p:ext uri="{BB962C8B-B14F-4D97-AF65-F5344CB8AC3E}">
        <p14:creationId xmlns:p14="http://schemas.microsoft.com/office/powerpoint/2010/main" val="1442615256"/>
      </p:ext>
    </p:extLst>
  </p:cSld>
  <p:clrMapOvr>
    <a:masterClrMapping/>
  </p:clrMapOvr>
  <p:transition spd="med">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defTabSz="457200">
              <a:defRPr/>
            </a:pPr>
            <a:r>
              <a:rPr lang="en-GB">
                <a:solidFill>
                  <a:prstClr val="black">
                    <a:tint val="75000"/>
                  </a:prstClr>
                </a:solidFill>
              </a:rPr>
              <a:t>30/10/2014</a:t>
            </a:r>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defTabSz="457200">
              <a:defRPr/>
            </a:pPr>
            <a:r>
              <a:rPr lang="en-US">
                <a:solidFill>
                  <a:prstClr val="black">
                    <a:tint val="75000"/>
                  </a:prstClr>
                </a:solidFill>
              </a:rPr>
              <a:t>Chapter 4 Requirements Engineering</a:t>
            </a:r>
          </a:p>
        </p:txBody>
      </p:sp>
      <p:sp>
        <p:nvSpPr>
          <p:cNvPr id="9" name="Slide Number Placeholder 5"/>
          <p:cNvSpPr>
            <a:spLocks noGrp="1"/>
          </p:cNvSpPr>
          <p:nvPr>
            <p:ph type="sldNum" sz="quarter" idx="12"/>
          </p:nvPr>
        </p:nvSpPr>
        <p:spPr/>
        <p:txBody>
          <a:bodyPr/>
          <a:lstStyle>
            <a:lvl1pPr>
              <a:defRPr/>
            </a:lvl1pPr>
          </a:lstStyle>
          <a:p>
            <a:pPr defTabSz="457200">
              <a:defRPr/>
            </a:pPr>
            <a:fld id="{8DAA6009-9928-FF4C-9FC0-9A5BA7AB80BB}" type="slidenum">
              <a:rPr lang="en-US" smtClean="0">
                <a:solidFill>
                  <a:prstClr val="black">
                    <a:tint val="75000"/>
                  </a:prstClr>
                </a:solidFill>
              </a:rPr>
              <a:pPr defTabSz="457200">
                <a:defRPr/>
              </a:pPr>
              <a:t>‹#›</a:t>
            </a:fld>
            <a:endParaRPr lang="en-US">
              <a:solidFill>
                <a:prstClr val="black">
                  <a:tint val="75000"/>
                </a:prstClr>
              </a:solidFill>
            </a:endParaRPr>
          </a:p>
        </p:txBody>
      </p:sp>
    </p:spTree>
    <p:extLst>
      <p:ext uri="{BB962C8B-B14F-4D97-AF65-F5344CB8AC3E}">
        <p14:creationId xmlns:p14="http://schemas.microsoft.com/office/powerpoint/2010/main" val="3916537312"/>
      </p:ext>
    </p:extLst>
  </p:cSld>
  <p:clrMapOvr>
    <a:masterClrMapping/>
  </p:clrMapOvr>
  <p:transition spd="med">
    <p:wipe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defTabSz="457200">
              <a:defRPr/>
            </a:pPr>
            <a:r>
              <a:rPr lang="en-GB">
                <a:solidFill>
                  <a:prstClr val="black">
                    <a:tint val="75000"/>
                  </a:prstClr>
                </a:solidFill>
              </a:rPr>
              <a:t>30/10/2014</a:t>
            </a:r>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defTabSz="457200">
              <a:defRPr/>
            </a:pPr>
            <a:r>
              <a:rPr lang="en-US">
                <a:solidFill>
                  <a:prstClr val="black">
                    <a:tint val="75000"/>
                  </a:prstClr>
                </a:solidFill>
              </a:rPr>
              <a:t>Chapter 4 Requirements Engineering</a:t>
            </a:r>
          </a:p>
        </p:txBody>
      </p:sp>
      <p:sp>
        <p:nvSpPr>
          <p:cNvPr id="5" name="Slide Number Placeholder 5"/>
          <p:cNvSpPr>
            <a:spLocks noGrp="1"/>
          </p:cNvSpPr>
          <p:nvPr>
            <p:ph type="sldNum" sz="quarter" idx="12"/>
          </p:nvPr>
        </p:nvSpPr>
        <p:spPr/>
        <p:txBody>
          <a:bodyPr/>
          <a:lstStyle>
            <a:lvl1pPr>
              <a:defRPr/>
            </a:lvl1pPr>
          </a:lstStyle>
          <a:p>
            <a:pPr defTabSz="457200">
              <a:defRPr/>
            </a:pPr>
            <a:fld id="{7DCDB1BE-A08E-2A4A-80F9-ED5208CC2745}" type="slidenum">
              <a:rPr lang="en-US" smtClean="0">
                <a:solidFill>
                  <a:prstClr val="black">
                    <a:tint val="75000"/>
                  </a:prstClr>
                </a:solidFill>
              </a:rPr>
              <a:pPr defTabSz="457200">
                <a:defRPr/>
              </a:pPr>
              <a:t>‹#›</a:t>
            </a:fld>
            <a:endParaRPr lang="en-US">
              <a:solidFill>
                <a:prstClr val="black">
                  <a:tint val="75000"/>
                </a:prstClr>
              </a:solidFill>
            </a:endParaRPr>
          </a:p>
        </p:txBody>
      </p:sp>
    </p:spTree>
    <p:extLst>
      <p:ext uri="{BB962C8B-B14F-4D97-AF65-F5344CB8AC3E}">
        <p14:creationId xmlns:p14="http://schemas.microsoft.com/office/powerpoint/2010/main" val="575198908"/>
      </p:ext>
    </p:extLst>
  </p:cSld>
  <p:clrMapOvr>
    <a:masterClrMapping/>
  </p:clrMapOvr>
  <p:transition spd="med">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defTabSz="457200">
              <a:defRPr/>
            </a:pPr>
            <a:r>
              <a:rPr lang="en-GB">
                <a:solidFill>
                  <a:prstClr val="black">
                    <a:tint val="75000"/>
                  </a:prstClr>
                </a:solidFill>
              </a:rPr>
              <a:t>30/10/2014</a:t>
            </a:r>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defTabSz="457200">
              <a:defRPr/>
            </a:pPr>
            <a:r>
              <a:rPr lang="en-US">
                <a:solidFill>
                  <a:prstClr val="black">
                    <a:tint val="75000"/>
                  </a:prstClr>
                </a:solidFill>
              </a:rPr>
              <a:t>Chapter 4 Requirements Engineering</a:t>
            </a:r>
          </a:p>
        </p:txBody>
      </p:sp>
      <p:sp>
        <p:nvSpPr>
          <p:cNvPr id="4" name="Slide Number Placeholder 5"/>
          <p:cNvSpPr>
            <a:spLocks noGrp="1"/>
          </p:cNvSpPr>
          <p:nvPr>
            <p:ph type="sldNum" sz="quarter" idx="12"/>
          </p:nvPr>
        </p:nvSpPr>
        <p:spPr/>
        <p:txBody>
          <a:bodyPr/>
          <a:lstStyle>
            <a:lvl1pPr>
              <a:defRPr/>
            </a:lvl1pPr>
          </a:lstStyle>
          <a:p>
            <a:pPr defTabSz="457200">
              <a:defRPr/>
            </a:pPr>
            <a:fld id="{2CA09BA1-70B4-4A48-A4C4-6DB291E465CB}" type="slidenum">
              <a:rPr lang="en-US" smtClean="0">
                <a:solidFill>
                  <a:prstClr val="black">
                    <a:tint val="75000"/>
                  </a:prstClr>
                </a:solidFill>
              </a:rPr>
              <a:pPr defTabSz="457200">
                <a:defRPr/>
              </a:pPr>
              <a:t>‹#›</a:t>
            </a:fld>
            <a:endParaRPr lang="en-US">
              <a:solidFill>
                <a:prstClr val="black">
                  <a:tint val="75000"/>
                </a:prstClr>
              </a:solidFill>
            </a:endParaRPr>
          </a:p>
        </p:txBody>
      </p:sp>
    </p:spTree>
    <p:extLst>
      <p:ext uri="{BB962C8B-B14F-4D97-AF65-F5344CB8AC3E}">
        <p14:creationId xmlns:p14="http://schemas.microsoft.com/office/powerpoint/2010/main" val="1513062376"/>
      </p:ext>
    </p:extLst>
  </p:cSld>
  <p:clrMapOvr>
    <a:masterClrMapping/>
  </p:clrMapOvr>
  <p:transition spd="med">
    <p:wipe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defTabSz="457200">
              <a:defRPr/>
            </a:pPr>
            <a:r>
              <a:rPr lang="en-GB">
                <a:solidFill>
                  <a:prstClr val="black">
                    <a:tint val="75000"/>
                  </a:prstClr>
                </a:solidFill>
              </a:rPr>
              <a:t>30/10/2014</a:t>
            </a: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defTabSz="457200">
              <a:defRPr/>
            </a:pPr>
            <a:r>
              <a:rPr lang="en-US">
                <a:solidFill>
                  <a:prstClr val="black">
                    <a:tint val="75000"/>
                  </a:prstClr>
                </a:solidFill>
              </a:rPr>
              <a:t>Chapter 4 Requirements Engineering</a:t>
            </a:r>
          </a:p>
        </p:txBody>
      </p:sp>
      <p:sp>
        <p:nvSpPr>
          <p:cNvPr id="7" name="Slide Number Placeholder 5"/>
          <p:cNvSpPr>
            <a:spLocks noGrp="1"/>
          </p:cNvSpPr>
          <p:nvPr>
            <p:ph type="sldNum" sz="quarter" idx="12"/>
          </p:nvPr>
        </p:nvSpPr>
        <p:spPr/>
        <p:txBody>
          <a:bodyPr/>
          <a:lstStyle>
            <a:lvl1pPr>
              <a:defRPr/>
            </a:lvl1pPr>
          </a:lstStyle>
          <a:p>
            <a:pPr defTabSz="457200">
              <a:defRPr/>
            </a:pPr>
            <a:fld id="{AC48FB37-48D1-0F43-9835-C4ADFC9E29C1}" type="slidenum">
              <a:rPr lang="en-US" smtClean="0">
                <a:solidFill>
                  <a:prstClr val="black">
                    <a:tint val="75000"/>
                  </a:prstClr>
                </a:solidFill>
              </a:rPr>
              <a:pPr defTabSz="457200">
                <a:defRPr/>
              </a:pPr>
              <a:t>‹#›</a:t>
            </a:fld>
            <a:endParaRPr lang="en-US">
              <a:solidFill>
                <a:prstClr val="black">
                  <a:tint val="75000"/>
                </a:prstClr>
              </a:solidFill>
            </a:endParaRPr>
          </a:p>
        </p:txBody>
      </p:sp>
    </p:spTree>
    <p:extLst>
      <p:ext uri="{BB962C8B-B14F-4D97-AF65-F5344CB8AC3E}">
        <p14:creationId xmlns:p14="http://schemas.microsoft.com/office/powerpoint/2010/main" val="3779100060"/>
      </p:ext>
    </p:extLst>
  </p:cSld>
  <p:clrMapOvr>
    <a:masterClrMapping/>
  </p:clrMapOvr>
  <p:transition spd="med">
    <p:wipe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defTabSz="457200">
              <a:defRPr/>
            </a:pPr>
            <a:r>
              <a:rPr lang="en-GB">
                <a:solidFill>
                  <a:prstClr val="black">
                    <a:tint val="75000"/>
                  </a:prstClr>
                </a:solidFill>
              </a:rPr>
              <a:t>30/10/2014</a:t>
            </a: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defTabSz="457200">
              <a:defRPr/>
            </a:pPr>
            <a:r>
              <a:rPr lang="en-US">
                <a:solidFill>
                  <a:prstClr val="black">
                    <a:tint val="75000"/>
                  </a:prstClr>
                </a:solidFill>
              </a:rPr>
              <a:t>Chapter 4 Requirements Engineering</a:t>
            </a:r>
          </a:p>
        </p:txBody>
      </p:sp>
      <p:sp>
        <p:nvSpPr>
          <p:cNvPr id="7" name="Slide Number Placeholder 5"/>
          <p:cNvSpPr>
            <a:spLocks noGrp="1"/>
          </p:cNvSpPr>
          <p:nvPr>
            <p:ph type="sldNum" sz="quarter" idx="12"/>
          </p:nvPr>
        </p:nvSpPr>
        <p:spPr/>
        <p:txBody>
          <a:bodyPr/>
          <a:lstStyle>
            <a:lvl1pPr>
              <a:defRPr/>
            </a:lvl1pPr>
          </a:lstStyle>
          <a:p>
            <a:pPr defTabSz="457200">
              <a:defRPr/>
            </a:pPr>
            <a:fld id="{32B5C7A3-6224-2444-BEEE-16F152F7EB8A}" type="slidenum">
              <a:rPr lang="en-US" smtClean="0">
                <a:solidFill>
                  <a:prstClr val="black">
                    <a:tint val="75000"/>
                  </a:prstClr>
                </a:solidFill>
              </a:rPr>
              <a:pPr defTabSz="457200">
                <a:defRPr/>
              </a:pPr>
              <a:t>‹#›</a:t>
            </a:fld>
            <a:endParaRPr lang="en-US">
              <a:solidFill>
                <a:prstClr val="black">
                  <a:tint val="75000"/>
                </a:prstClr>
              </a:solidFill>
            </a:endParaRPr>
          </a:p>
        </p:txBody>
      </p:sp>
    </p:spTree>
    <p:extLst>
      <p:ext uri="{BB962C8B-B14F-4D97-AF65-F5344CB8AC3E}">
        <p14:creationId xmlns:p14="http://schemas.microsoft.com/office/powerpoint/2010/main" val="2300425758"/>
      </p:ext>
    </p:extLst>
  </p:cSld>
  <p:clrMapOvr>
    <a:masterClrMapping/>
  </p:clrMapOvr>
  <p:transition spd="med">
    <p:wipe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609600" y="1600201"/>
            <a:ext cx="109728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defTabSz="457200">
              <a:defRPr/>
            </a:pPr>
            <a:r>
              <a:rPr lang="en-GB">
                <a:solidFill>
                  <a:prstClr val="black">
                    <a:tint val="75000"/>
                  </a:prstClr>
                </a:solidFill>
              </a:rPr>
              <a:t>30/10/2014</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defTabSz="457200">
              <a:defRPr/>
            </a:pPr>
            <a:r>
              <a:rPr lang="en-US">
                <a:solidFill>
                  <a:prstClr val="black">
                    <a:tint val="75000"/>
                  </a:prstClr>
                </a:solidFill>
              </a:rPr>
              <a:t>Chapter 4 Requirements Engineering</a:t>
            </a:r>
          </a:p>
        </p:txBody>
      </p:sp>
      <p:sp>
        <p:nvSpPr>
          <p:cNvPr id="6" name="Slide Number Placeholder 5"/>
          <p:cNvSpPr>
            <a:spLocks noGrp="1"/>
          </p:cNvSpPr>
          <p:nvPr>
            <p:ph type="sldNum" sz="quarter" idx="12"/>
          </p:nvPr>
        </p:nvSpPr>
        <p:spPr/>
        <p:txBody>
          <a:bodyPr/>
          <a:lstStyle>
            <a:lvl1pPr>
              <a:defRPr/>
            </a:lvl1pPr>
          </a:lstStyle>
          <a:p>
            <a:pPr defTabSz="457200">
              <a:defRPr/>
            </a:pPr>
            <a:fld id="{44887004-E5E5-6642-9C91-F2E102A03E8F}" type="slidenum">
              <a:rPr lang="en-US" smtClean="0">
                <a:solidFill>
                  <a:prstClr val="black">
                    <a:tint val="75000"/>
                  </a:prstClr>
                </a:solidFill>
              </a:rPr>
              <a:pPr defTabSz="457200">
                <a:defRPr/>
              </a:pPr>
              <a:t>‹#›</a:t>
            </a:fld>
            <a:endParaRPr lang="en-US">
              <a:solidFill>
                <a:prstClr val="black">
                  <a:tint val="75000"/>
                </a:prstClr>
              </a:solidFill>
            </a:endParaRPr>
          </a:p>
        </p:txBody>
      </p:sp>
    </p:spTree>
    <p:extLst>
      <p:ext uri="{BB962C8B-B14F-4D97-AF65-F5344CB8AC3E}">
        <p14:creationId xmlns:p14="http://schemas.microsoft.com/office/powerpoint/2010/main" val="2360006316"/>
      </p:ext>
    </p:extLst>
  </p:cSld>
  <p:clrMapOvr>
    <a:masterClrMapping/>
  </p:clrMapOvr>
  <p:transition spd="med">
    <p:wipe dir="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defTabSz="457200">
              <a:defRPr/>
            </a:pPr>
            <a:r>
              <a:rPr lang="en-GB">
                <a:solidFill>
                  <a:prstClr val="black">
                    <a:tint val="75000"/>
                  </a:prstClr>
                </a:solidFill>
              </a:rPr>
              <a:t>30/10/2014</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defTabSz="457200">
              <a:defRPr/>
            </a:pPr>
            <a:r>
              <a:rPr lang="en-US">
                <a:solidFill>
                  <a:prstClr val="black">
                    <a:tint val="75000"/>
                  </a:prstClr>
                </a:solidFill>
              </a:rPr>
              <a:t>Chapter 4 Requirements Engineering</a:t>
            </a:r>
          </a:p>
        </p:txBody>
      </p:sp>
      <p:sp>
        <p:nvSpPr>
          <p:cNvPr id="6" name="Slide Number Placeholder 5"/>
          <p:cNvSpPr>
            <a:spLocks noGrp="1"/>
          </p:cNvSpPr>
          <p:nvPr>
            <p:ph type="sldNum" sz="quarter" idx="12"/>
          </p:nvPr>
        </p:nvSpPr>
        <p:spPr/>
        <p:txBody>
          <a:bodyPr/>
          <a:lstStyle>
            <a:lvl1pPr>
              <a:defRPr/>
            </a:lvl1pPr>
          </a:lstStyle>
          <a:p>
            <a:pPr defTabSz="457200">
              <a:defRPr/>
            </a:pPr>
            <a:fld id="{76C17DF0-9E2E-E045-840A-782E3E137E64}" type="slidenum">
              <a:rPr lang="en-US" smtClean="0">
                <a:solidFill>
                  <a:prstClr val="black">
                    <a:tint val="75000"/>
                  </a:prstClr>
                </a:solidFill>
              </a:rPr>
              <a:pPr defTabSz="457200">
                <a:defRPr/>
              </a:pPr>
              <a:t>‹#›</a:t>
            </a:fld>
            <a:endParaRPr lang="en-US">
              <a:solidFill>
                <a:prstClr val="black">
                  <a:tint val="75000"/>
                </a:prstClr>
              </a:solidFill>
            </a:endParaRPr>
          </a:p>
        </p:txBody>
      </p:sp>
    </p:spTree>
    <p:extLst>
      <p:ext uri="{BB962C8B-B14F-4D97-AF65-F5344CB8AC3E}">
        <p14:creationId xmlns:p14="http://schemas.microsoft.com/office/powerpoint/2010/main" val="376539372"/>
      </p:ext>
    </p:extLst>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6D8857-6D60-4828-9130-81C1813D7ED8}" type="datetime1">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2453481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817D3B-1465-46A1-AB7B-1B9673E73B46}" type="datetime1">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1447065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C7ABE0-A761-461E-B96D-6CD813220667}" type="datetime1">
              <a:rPr lang="en-US" smtClean="0"/>
              <a:t>11/8/2024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790660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219C26-847B-4BA3-8002-96772053819E}" type="datetime1">
              <a:rPr lang="en-US" smtClean="0"/>
              <a:t>11/8/2024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2198166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637065B9-DE50-46DE-8BE3-7A570826BE1C}" type="datetime1">
              <a:rPr lang="en-US" smtClean="0"/>
              <a:t>11/8/2024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1027627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940FA73-3087-4522-ACC1-BFD7F2C12FD1}" type="datetime1">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782563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B049399-D4CD-47F9-953E-18695FF53436}" type="datetime1">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2333004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image" Target="../media/image5.jpeg"/><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65286B3A-D4E7-4741-A00D-97271675DFAA}" type="datetime1">
              <a:rPr lang="en-US" smtClean="0"/>
              <a:t>11/8/2024</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44B347F-5038-41A8-84D6-1416E88477ED}" type="slidenum">
              <a:rPr lang="en-US" smtClean="0"/>
              <a:t>‹#›</a:t>
            </a:fld>
            <a:endParaRPr lang="en-US"/>
          </a:p>
        </p:txBody>
      </p:sp>
    </p:spTree>
    <p:extLst>
      <p:ext uri="{BB962C8B-B14F-4D97-AF65-F5344CB8AC3E}">
        <p14:creationId xmlns:p14="http://schemas.microsoft.com/office/powerpoint/2010/main" val="1201002933"/>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 id="2147483860" r:id="rId14"/>
    <p:sldLayoutId id="2147483861" r:id="rId15"/>
    <p:sldLayoutId id="2147483862" r:id="rId16"/>
    <p:sldLayoutId id="2147483863" r:id="rId17"/>
  </p:sldLayoutIdLst>
  <p:hf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9724309"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defTabSz="457200">
              <a:defRPr/>
            </a:pPr>
            <a:r>
              <a:rPr lang="en-GB">
                <a:solidFill>
                  <a:prstClr val="black">
                    <a:tint val="75000"/>
                  </a:prstClr>
                </a:solidFill>
              </a:rPr>
              <a:t>30/10/2014</a:t>
            </a:r>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defTabSz="457200">
              <a:defRPr/>
            </a:pPr>
            <a:r>
              <a:rPr lang="en-US">
                <a:solidFill>
                  <a:prstClr val="black">
                    <a:tint val="75000"/>
                  </a:prstClr>
                </a:solidFill>
              </a:rPr>
              <a:t>Chapter 4 Requirements Engineering</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defTabSz="457200">
              <a:defRPr/>
            </a:pPr>
            <a:fld id="{4606AE16-8D53-A649-9482-7C8DBD7175B3}" type="slidenum">
              <a:rPr lang="en-US" smtClean="0">
                <a:solidFill>
                  <a:prstClr val="black">
                    <a:tint val="75000"/>
                  </a:prstClr>
                </a:solidFill>
              </a:rPr>
              <a:pPr defTabSz="457200">
                <a:defRPr/>
              </a:pPr>
              <a:t>‹#›</a:t>
            </a:fld>
            <a:endParaRPr lang="en-US">
              <a:solidFill>
                <a:prstClr val="black">
                  <a:tint val="75000"/>
                </a:prstClr>
              </a:solidFill>
            </a:endParaRPr>
          </a:p>
        </p:txBody>
      </p:sp>
      <p:cxnSp>
        <p:nvCxnSpPr>
          <p:cNvPr id="9" name="Straight Connector 8"/>
          <p:cNvCxnSpPr/>
          <p:nvPr/>
        </p:nvCxnSpPr>
        <p:spPr>
          <a:xfrm>
            <a:off x="609601" y="1419226"/>
            <a:ext cx="9741073"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333910" y="213186"/>
            <a:ext cx="1231725" cy="1219356"/>
          </a:xfrm>
          <a:prstGeom prst="rect">
            <a:avLst/>
          </a:prstGeom>
        </p:spPr>
      </p:pic>
      <p:cxnSp>
        <p:nvCxnSpPr>
          <p:cNvPr id="11" name="Straight Connector 10"/>
          <p:cNvCxnSpPr/>
          <p:nvPr/>
        </p:nvCxnSpPr>
        <p:spPr>
          <a:xfrm flipV="1">
            <a:off x="609600" y="1417638"/>
            <a:ext cx="1095603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3391439"/>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ahmoudzadeh@cc.iut.ac.i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Software Engineering I </a:t>
            </a:r>
          </a:p>
        </p:txBody>
      </p:sp>
      <p:sp>
        <p:nvSpPr>
          <p:cNvPr id="3" name="Subtitle 2"/>
          <p:cNvSpPr>
            <a:spLocks noGrp="1"/>
          </p:cNvSpPr>
          <p:nvPr>
            <p:ph type="subTitle" idx="1"/>
          </p:nvPr>
        </p:nvSpPr>
        <p:spPr>
          <a:xfrm>
            <a:off x="1751012" y="4068763"/>
            <a:ext cx="9144000" cy="2032280"/>
          </a:xfrm>
        </p:spPr>
        <p:txBody>
          <a:bodyPr>
            <a:normAutofit/>
          </a:bodyPr>
          <a:lstStyle/>
          <a:p>
            <a:pPr marL="342900" indent="-342900">
              <a:spcBef>
                <a:spcPct val="20000"/>
              </a:spcBef>
              <a:defRPr/>
            </a:pPr>
            <a:r>
              <a:rPr lang="en-GB" dirty="0" err="1">
                <a:solidFill>
                  <a:schemeClr val="tx1">
                    <a:lumMod val="75000"/>
                    <a:lumOff val="25000"/>
                  </a:schemeClr>
                </a:solidFill>
              </a:rPr>
              <a:t>Dr.</a:t>
            </a:r>
            <a:r>
              <a:rPr lang="en-GB" dirty="0">
                <a:solidFill>
                  <a:schemeClr val="tx1">
                    <a:lumMod val="75000"/>
                    <a:lumOff val="25000"/>
                  </a:schemeClr>
                </a:solidFill>
              </a:rPr>
              <a:t> </a:t>
            </a:r>
            <a:r>
              <a:rPr lang="en-GB" dirty="0" err="1">
                <a:solidFill>
                  <a:schemeClr val="tx1">
                    <a:lumMod val="75000"/>
                    <a:lumOff val="25000"/>
                  </a:schemeClr>
                </a:solidFill>
              </a:rPr>
              <a:t>Elham</a:t>
            </a:r>
            <a:r>
              <a:rPr lang="en-GB" dirty="0">
                <a:solidFill>
                  <a:schemeClr val="tx1">
                    <a:lumMod val="75000"/>
                    <a:lumOff val="25000"/>
                  </a:schemeClr>
                </a:solidFill>
              </a:rPr>
              <a:t> </a:t>
            </a:r>
            <a:r>
              <a:rPr lang="en-GB" dirty="0" err="1">
                <a:solidFill>
                  <a:schemeClr val="tx1">
                    <a:lumMod val="75000"/>
                    <a:lumOff val="25000"/>
                  </a:schemeClr>
                </a:solidFill>
              </a:rPr>
              <a:t>Mahmoudzadeh</a:t>
            </a:r>
            <a:endParaRPr lang="en-GB" dirty="0">
              <a:solidFill>
                <a:schemeClr val="tx1">
                  <a:lumMod val="75000"/>
                  <a:lumOff val="25000"/>
                </a:schemeClr>
              </a:solidFill>
            </a:endParaRPr>
          </a:p>
          <a:p>
            <a:pPr marL="342900" indent="-342900">
              <a:spcBef>
                <a:spcPct val="20000"/>
              </a:spcBef>
              <a:defRPr/>
            </a:pPr>
            <a:r>
              <a:rPr lang="en-GB" dirty="0">
                <a:solidFill>
                  <a:schemeClr val="tx1">
                    <a:lumMod val="75000"/>
                    <a:lumOff val="25000"/>
                  </a:schemeClr>
                </a:solidFill>
              </a:rPr>
              <a:t>Isfahan University of Technology</a:t>
            </a:r>
          </a:p>
          <a:p>
            <a:pPr marL="342900" indent="-342900">
              <a:spcBef>
                <a:spcPct val="20000"/>
              </a:spcBef>
              <a:defRPr/>
            </a:pPr>
            <a:r>
              <a:rPr lang="en-GB" dirty="0">
                <a:solidFill>
                  <a:schemeClr val="tx1">
                    <a:lumMod val="75000"/>
                    <a:lumOff val="25000"/>
                  </a:schemeClr>
                </a:solidFill>
                <a:hlinkClick r:id="rId3"/>
              </a:rPr>
              <a:t>mahmoudzadeh@iut.ac.ir</a:t>
            </a:r>
            <a:endParaRPr lang="en-GB" dirty="0">
              <a:solidFill>
                <a:schemeClr val="tx1">
                  <a:lumMod val="75000"/>
                  <a:lumOff val="25000"/>
                </a:schemeClr>
              </a:solidFill>
            </a:endParaRPr>
          </a:p>
          <a:p>
            <a:r>
              <a:rPr lang="en-US">
                <a:solidFill>
                  <a:schemeClr val="tx1">
                    <a:lumMod val="75000"/>
                    <a:lumOff val="25000"/>
                  </a:schemeClr>
                </a:solidFill>
              </a:rPr>
              <a:t>2024</a:t>
            </a:r>
            <a:endParaRPr lang="en-US" dirty="0">
              <a:solidFill>
                <a:schemeClr val="tx1">
                  <a:lumMod val="75000"/>
                  <a:lumOff val="25000"/>
                </a:schemeClr>
              </a:solidFill>
            </a:endParaRPr>
          </a:p>
        </p:txBody>
      </p:sp>
    </p:spTree>
    <p:extLst>
      <p:ext uri="{BB962C8B-B14F-4D97-AF65-F5344CB8AC3E}">
        <p14:creationId xmlns:p14="http://schemas.microsoft.com/office/powerpoint/2010/main" val="896115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stakeholders</a:t>
            </a:r>
          </a:p>
        </p:txBody>
      </p:sp>
      <p:sp>
        <p:nvSpPr>
          <p:cNvPr id="3" name="Content Placeholder 2"/>
          <p:cNvSpPr>
            <a:spLocks noGrp="1"/>
          </p:cNvSpPr>
          <p:nvPr>
            <p:ph idx="1"/>
          </p:nvPr>
        </p:nvSpPr>
        <p:spPr/>
        <p:txBody>
          <a:bodyPr/>
          <a:lstStyle/>
          <a:p>
            <a:r>
              <a:rPr lang="en-US" dirty="0"/>
              <a:t>Any person or organization who is affected by the system in some way and so who has a legitimate interest</a:t>
            </a:r>
          </a:p>
          <a:p>
            <a:r>
              <a:rPr lang="en-US" dirty="0"/>
              <a:t>Stakeholder types</a:t>
            </a:r>
          </a:p>
          <a:p>
            <a:pPr lvl="1"/>
            <a:r>
              <a:rPr lang="en-US" dirty="0"/>
              <a:t>End users</a:t>
            </a:r>
          </a:p>
          <a:p>
            <a:pPr lvl="1"/>
            <a:r>
              <a:rPr lang="en-US" dirty="0"/>
              <a:t>System managers</a:t>
            </a:r>
          </a:p>
          <a:p>
            <a:pPr lvl="1"/>
            <a:r>
              <a:rPr lang="en-US" dirty="0"/>
              <a:t>System owners</a:t>
            </a:r>
          </a:p>
          <a:p>
            <a:pPr lvl="1"/>
            <a:r>
              <a:rPr lang="en-US" dirty="0"/>
              <a:t>External stakeholders</a:t>
            </a:r>
          </a:p>
        </p:txBody>
      </p:sp>
      <p:sp>
        <p:nvSpPr>
          <p:cNvPr id="4" name="Footer Placeholder 3"/>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10</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defRPr/>
            </a:pPr>
            <a:r>
              <a:rPr lang="en-GB">
                <a:solidFill>
                  <a:prstClr val="black">
                    <a:tint val="75000"/>
                  </a:prstClr>
                </a:solidFill>
                <a:latin typeface="Calibri"/>
              </a:rPr>
              <a:t>30/10/2014</a:t>
            </a:r>
            <a:endParaRPr lang="en-US">
              <a:solidFill>
                <a:prstClr val="black">
                  <a:tint val="75000"/>
                </a:prstClr>
              </a:solidFill>
              <a:latin typeface="Calibri"/>
            </a:endParaRPr>
          </a:p>
        </p:txBody>
      </p:sp>
    </p:spTree>
    <p:extLst>
      <p:ext uri="{BB962C8B-B14F-4D97-AF65-F5344CB8AC3E}">
        <p14:creationId xmlns:p14="http://schemas.microsoft.com/office/powerpoint/2010/main" val="2761653006"/>
      </p:ext>
    </p:extLst>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and requirements</a:t>
            </a:r>
          </a:p>
        </p:txBody>
      </p:sp>
      <p:sp>
        <p:nvSpPr>
          <p:cNvPr id="3" name="Content Placeholder 2"/>
          <p:cNvSpPr>
            <a:spLocks noGrp="1"/>
          </p:cNvSpPr>
          <p:nvPr>
            <p:ph idx="1"/>
          </p:nvPr>
        </p:nvSpPr>
        <p:spPr/>
        <p:txBody>
          <a:bodyPr/>
          <a:lstStyle/>
          <a:p>
            <a:r>
              <a:rPr lang="en-US" dirty="0"/>
              <a:t>Many agile methods argue that producing detailed system requirements is a waste of time as requirements change so quickly.</a:t>
            </a:r>
          </a:p>
          <a:p>
            <a:r>
              <a:rPr lang="en-US" dirty="0"/>
              <a:t>The requirements document is therefore always out of date.</a:t>
            </a:r>
          </a:p>
          <a:p>
            <a:r>
              <a:rPr lang="en-US" dirty="0"/>
              <a:t>Agile methods usually use incremental requirements engineering and may express requirements as ‘user stories’.</a:t>
            </a:r>
          </a:p>
          <a:p>
            <a:r>
              <a:rPr lang="en-US" dirty="0"/>
              <a:t>This is practical for business systems but problematic for systems that require pre-delivery analysis (e.g. critical systems) or systems developed by several teams.</a:t>
            </a:r>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11</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defRPr/>
            </a:pPr>
            <a:r>
              <a:rPr lang="en-GB">
                <a:solidFill>
                  <a:prstClr val="black">
                    <a:tint val="75000"/>
                  </a:prstClr>
                </a:solidFill>
                <a:latin typeface="Calibri"/>
              </a:rPr>
              <a:t>30/10/2014</a:t>
            </a:r>
            <a:endParaRPr lang="en-US">
              <a:solidFill>
                <a:prstClr val="black">
                  <a:tint val="75000"/>
                </a:prstClr>
              </a:solidFill>
              <a:latin typeface="Calibri"/>
            </a:endParaRPr>
          </a:p>
        </p:txBody>
      </p:sp>
    </p:spTree>
    <p:extLst>
      <p:ext uri="{BB962C8B-B14F-4D97-AF65-F5344CB8AC3E}">
        <p14:creationId xmlns:p14="http://schemas.microsoft.com/office/powerpoint/2010/main" val="259055879"/>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76872"/>
            <a:ext cx="8229600" cy="1143000"/>
          </a:xfrm>
        </p:spPr>
        <p:txBody>
          <a:bodyPr/>
          <a:lstStyle/>
          <a:p>
            <a:pPr algn="ctr"/>
            <a:r>
              <a:rPr lang="en-US" dirty="0"/>
              <a:t>Functional and non-functional requirements</a:t>
            </a:r>
          </a:p>
        </p:txBody>
      </p:sp>
      <p:sp>
        <p:nvSpPr>
          <p:cNvPr id="4" name="Footer Placeholder 3"/>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12</a:t>
            </a:fld>
            <a:endParaRPr lang="en-US">
              <a:solidFill>
                <a:prstClr val="black">
                  <a:tint val="75000"/>
                </a:prstClr>
              </a:solidFill>
              <a:latin typeface="Calibri"/>
            </a:endParaRPr>
          </a:p>
        </p:txBody>
      </p:sp>
      <p:sp>
        <p:nvSpPr>
          <p:cNvPr id="3" name="Date Placeholder 2"/>
          <p:cNvSpPr>
            <a:spLocks noGrp="1"/>
          </p:cNvSpPr>
          <p:nvPr>
            <p:ph type="dt" sz="half" idx="10"/>
          </p:nvPr>
        </p:nvSpPr>
        <p:spPr/>
        <p:txBody>
          <a:bodyPr/>
          <a:lstStyle/>
          <a:p>
            <a:pPr defTabSz="457200">
              <a:defRPr/>
            </a:pPr>
            <a:r>
              <a:rPr lang="en-GB">
                <a:solidFill>
                  <a:prstClr val="black">
                    <a:tint val="75000"/>
                  </a:prstClr>
                </a:solidFill>
                <a:latin typeface="Calibri"/>
              </a:rPr>
              <a:t>30/10/2014</a:t>
            </a:r>
            <a:endParaRPr lang="en-US">
              <a:solidFill>
                <a:prstClr val="black">
                  <a:tint val="75000"/>
                </a:prstClr>
              </a:solidFill>
              <a:latin typeface="Calibri"/>
            </a:endParaRPr>
          </a:p>
        </p:txBody>
      </p:sp>
    </p:spTree>
    <p:extLst>
      <p:ext uri="{BB962C8B-B14F-4D97-AF65-F5344CB8AC3E}">
        <p14:creationId xmlns:p14="http://schemas.microsoft.com/office/powerpoint/2010/main" val="3712520766"/>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Requirements </a:t>
            </a:r>
          </a:p>
        </p:txBody>
      </p:sp>
      <p:sp>
        <p:nvSpPr>
          <p:cNvPr id="3" name="Content Placeholder 2"/>
          <p:cNvSpPr>
            <a:spLocks noGrp="1"/>
          </p:cNvSpPr>
          <p:nvPr>
            <p:ph sz="quarter" idx="13"/>
          </p:nvPr>
        </p:nvSpPr>
        <p:spPr/>
        <p:txBody>
          <a:bodyPr/>
          <a:lstStyle/>
          <a:p>
            <a:pPr algn="just"/>
            <a:r>
              <a:rPr lang="en-US" dirty="0"/>
              <a:t>Relates directly to a process that a system has to perform or information it needs to contain. </a:t>
            </a:r>
            <a:endParaRPr lang="fa-IR" dirty="0"/>
          </a:p>
          <a:p>
            <a:pPr lvl="1" algn="just"/>
            <a:r>
              <a:rPr lang="en-US" dirty="0"/>
              <a:t>For example, requirements stating that a system must have the ability to search for a product</a:t>
            </a:r>
            <a:r>
              <a:rPr lang="fa-IR" dirty="0"/>
              <a:t>.</a:t>
            </a:r>
            <a:endParaRPr lang="en-US" dirty="0"/>
          </a:p>
          <a:p>
            <a:pPr marL="0" indent="0" algn="just">
              <a:buNone/>
            </a:pPr>
            <a:endParaRPr lang="en-US" dirty="0"/>
          </a:p>
          <a:p>
            <a:pPr algn="just"/>
            <a:r>
              <a:rPr lang="en-US" dirty="0"/>
              <a:t>Flow directly into the creation of functional, structural, and behavioral models that represent the functionality of the evolving system.</a:t>
            </a:r>
          </a:p>
          <a:p>
            <a:pPr marL="457200" lvl="1" indent="0" algn="just">
              <a:buNone/>
            </a:pP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4B347F-5038-41A8-84D6-1416E88477ED}" type="slidenum">
              <a:rPr kumimoji="0" lang="en-US" sz="1000" b="0" i="0" u="none" strike="noStrike" kern="1200" cap="none" spc="0" normalizeH="0" baseline="0" noProof="0" smtClean="0">
                <a:ln>
                  <a:noFill/>
                </a:ln>
                <a:solidFill>
                  <a:prstClr val="black"/>
                </a:solidFill>
                <a:effectLst/>
                <a:uLnTx/>
                <a:uFillTx/>
                <a:latin typeface="Tw Cen MT" panose="020B06020201040206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000" b="0" i="0" u="none" strike="noStrike" kern="1200" cap="none" spc="0" normalizeH="0" baseline="0" noProof="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900634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dirty="0"/>
              <a:t>Functional requirements</a:t>
            </a:r>
          </a:p>
        </p:txBody>
      </p:sp>
      <p:sp>
        <p:nvSpPr>
          <p:cNvPr id="39939" name="Rectangle 3"/>
          <p:cNvSpPr>
            <a:spLocks noGrp="1" noChangeArrowheads="1"/>
          </p:cNvSpPr>
          <p:nvPr>
            <p:ph idx="1"/>
          </p:nvPr>
        </p:nvSpPr>
        <p:spPr/>
        <p:txBody>
          <a:bodyPr/>
          <a:lstStyle/>
          <a:p>
            <a:r>
              <a:rPr lang="en-GB" dirty="0"/>
              <a:t>Describe functionality or system services.</a:t>
            </a:r>
          </a:p>
          <a:p>
            <a:r>
              <a:rPr lang="en-GB" dirty="0"/>
              <a:t>Depend on the type of software, expected users and the type of system where the software is used.</a:t>
            </a:r>
          </a:p>
          <a:p>
            <a:r>
              <a:rPr lang="en-GB" dirty="0"/>
              <a:t>Functional user requirements may be high-level statements of what the system should do.</a:t>
            </a:r>
          </a:p>
          <a:p>
            <a:r>
              <a:rPr lang="en-GB" dirty="0"/>
              <a:t>Functional system requirements should describe the system services in detail.</a:t>
            </a:r>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14</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defRPr/>
            </a:pPr>
            <a:r>
              <a:rPr lang="en-GB">
                <a:solidFill>
                  <a:prstClr val="black">
                    <a:tint val="75000"/>
                  </a:prstClr>
                </a:solidFill>
                <a:latin typeface="Calibri"/>
              </a:rPr>
              <a:t>30/10/2014</a:t>
            </a:r>
            <a:endParaRPr lang="en-US">
              <a:solidFill>
                <a:prstClr val="black">
                  <a:tint val="75000"/>
                </a:prstClr>
              </a:solidFill>
              <a:latin typeface="Calibri"/>
            </a:endParaRPr>
          </a:p>
        </p:txBody>
      </p:sp>
    </p:spTree>
    <p:extLst>
      <p:ext uri="{BB962C8B-B14F-4D97-AF65-F5344CB8AC3E}">
        <p14:creationId xmlns:p14="http://schemas.microsoft.com/office/powerpoint/2010/main" val="2442839606"/>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a:t>Mentcare system: functional requirements</a:t>
            </a:r>
          </a:p>
        </p:txBody>
      </p:sp>
      <p:sp>
        <p:nvSpPr>
          <p:cNvPr id="77827" name="Rectangle 3"/>
          <p:cNvSpPr>
            <a:spLocks noGrp="1" noChangeArrowheads="1"/>
          </p:cNvSpPr>
          <p:nvPr>
            <p:ph idx="1"/>
          </p:nvPr>
        </p:nvSpPr>
        <p:spPr/>
        <p:txBody>
          <a:bodyPr/>
          <a:lstStyle/>
          <a:p>
            <a:r>
              <a:rPr lang="en-US" dirty="0"/>
              <a:t>A user shall be able to search the appointments lists for all clinics.</a:t>
            </a:r>
            <a:endParaRPr lang="en-GB" dirty="0"/>
          </a:p>
          <a:p>
            <a:r>
              <a:rPr lang="en-US" dirty="0"/>
              <a:t>The system shall generate each day, for each clinic, a list of patients who are expected to attend appointments that day. </a:t>
            </a:r>
            <a:endParaRPr lang="en-GB" dirty="0"/>
          </a:p>
          <a:p>
            <a:r>
              <a:rPr lang="en-US" dirty="0"/>
              <a:t>Each staff member using the system shall be uniquely identified by his or her 8-digit employee number.</a:t>
            </a:r>
            <a:r>
              <a:rPr lang="en-GB" dirty="0"/>
              <a:t> </a:t>
            </a:r>
            <a:endParaRPr lang="en-US" dirty="0"/>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15</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defRPr/>
            </a:pPr>
            <a:r>
              <a:rPr lang="en-GB">
                <a:solidFill>
                  <a:prstClr val="black">
                    <a:tint val="75000"/>
                  </a:prstClr>
                </a:solidFill>
                <a:latin typeface="Calibri"/>
              </a:rPr>
              <a:t>30/10/2014</a:t>
            </a:r>
            <a:endParaRPr lang="en-US">
              <a:solidFill>
                <a:prstClr val="black">
                  <a:tint val="75000"/>
                </a:prstClr>
              </a:solidFill>
              <a:latin typeface="Calibri"/>
            </a:endParaRPr>
          </a:p>
        </p:txBody>
      </p:sp>
    </p:spTree>
    <p:extLst>
      <p:ext uri="{BB962C8B-B14F-4D97-AF65-F5344CB8AC3E}">
        <p14:creationId xmlns:p14="http://schemas.microsoft.com/office/powerpoint/2010/main" val="971270466"/>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dirty="0"/>
              <a:t>Requirements imprecision</a:t>
            </a:r>
          </a:p>
        </p:txBody>
      </p:sp>
      <p:sp>
        <p:nvSpPr>
          <p:cNvPr id="41987" name="Rectangle 3"/>
          <p:cNvSpPr>
            <a:spLocks noGrp="1" noChangeArrowheads="1"/>
          </p:cNvSpPr>
          <p:nvPr>
            <p:ph idx="1"/>
          </p:nvPr>
        </p:nvSpPr>
        <p:spPr/>
        <p:txBody>
          <a:bodyPr/>
          <a:lstStyle/>
          <a:p>
            <a:r>
              <a:rPr lang="en-GB" dirty="0"/>
              <a:t>Problems arise when functional requirements are not precisely stated.</a:t>
            </a:r>
          </a:p>
          <a:p>
            <a:r>
              <a:rPr lang="en-GB" dirty="0"/>
              <a:t>Ambiguous requirements may be interpreted in different ways by developers and users.</a:t>
            </a:r>
          </a:p>
          <a:p>
            <a:r>
              <a:rPr lang="en-GB" dirty="0"/>
              <a:t>Consider the term ‘search’ in requirement 1</a:t>
            </a:r>
          </a:p>
          <a:p>
            <a:pPr lvl="1"/>
            <a:r>
              <a:rPr lang="en-GB" dirty="0"/>
              <a:t>User intention – search for a patient name across all appointments in all clinics;</a:t>
            </a:r>
          </a:p>
          <a:p>
            <a:pPr lvl="1"/>
            <a:r>
              <a:rPr lang="en-GB" dirty="0"/>
              <a:t>Developer interpretation – search for a patient name in an individual clinic. User chooses clinic then search.</a:t>
            </a:r>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16</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defRPr/>
            </a:pPr>
            <a:r>
              <a:rPr lang="en-GB">
                <a:solidFill>
                  <a:prstClr val="black">
                    <a:tint val="75000"/>
                  </a:prstClr>
                </a:solidFill>
                <a:latin typeface="Calibri"/>
              </a:rPr>
              <a:t>30/10/2014</a:t>
            </a:r>
            <a:endParaRPr lang="en-US">
              <a:solidFill>
                <a:prstClr val="black">
                  <a:tint val="75000"/>
                </a:prstClr>
              </a:solidFill>
              <a:latin typeface="Calibri"/>
            </a:endParaRPr>
          </a:p>
        </p:txBody>
      </p:sp>
    </p:spTree>
    <p:extLst>
      <p:ext uri="{BB962C8B-B14F-4D97-AF65-F5344CB8AC3E}">
        <p14:creationId xmlns:p14="http://schemas.microsoft.com/office/powerpoint/2010/main" val="2664117549"/>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dirty="0"/>
              <a:t>Requirements completeness and consistency</a:t>
            </a:r>
          </a:p>
        </p:txBody>
      </p:sp>
      <p:sp>
        <p:nvSpPr>
          <p:cNvPr id="43011" name="Rectangle 3"/>
          <p:cNvSpPr>
            <a:spLocks noGrp="1" noChangeArrowheads="1"/>
          </p:cNvSpPr>
          <p:nvPr>
            <p:ph idx="1"/>
          </p:nvPr>
        </p:nvSpPr>
        <p:spPr/>
        <p:txBody>
          <a:bodyPr/>
          <a:lstStyle/>
          <a:p>
            <a:r>
              <a:rPr lang="en-GB" dirty="0"/>
              <a:t>In principle, requirements should be both complete and consistent.</a:t>
            </a:r>
          </a:p>
          <a:p>
            <a:r>
              <a:rPr lang="en-GB" dirty="0"/>
              <a:t>Complete</a:t>
            </a:r>
          </a:p>
          <a:p>
            <a:pPr lvl="1"/>
            <a:r>
              <a:rPr lang="en-GB" dirty="0"/>
              <a:t>They should include descriptions of all facilities required.</a:t>
            </a:r>
          </a:p>
          <a:p>
            <a:r>
              <a:rPr lang="en-GB" dirty="0"/>
              <a:t>Consistent</a:t>
            </a:r>
          </a:p>
          <a:p>
            <a:pPr lvl="1"/>
            <a:r>
              <a:rPr lang="en-GB" dirty="0"/>
              <a:t>There should be no conflicts or contradictions in the descriptions of the system facilities.</a:t>
            </a:r>
          </a:p>
          <a:p>
            <a:r>
              <a:rPr lang="en-GB" dirty="0"/>
              <a:t>In practice, because of system and environmental complexity, it is impossible to produce a complete and consistent requirements document.</a:t>
            </a:r>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17</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defRPr/>
            </a:pPr>
            <a:r>
              <a:rPr lang="en-GB">
                <a:solidFill>
                  <a:prstClr val="black">
                    <a:tint val="75000"/>
                  </a:prstClr>
                </a:solidFill>
                <a:latin typeface="Calibri"/>
              </a:rPr>
              <a:t>30/10/2014</a:t>
            </a:r>
            <a:endParaRPr lang="en-US">
              <a:solidFill>
                <a:prstClr val="black">
                  <a:tint val="75000"/>
                </a:prstClr>
              </a:solidFill>
              <a:latin typeface="Calibri"/>
            </a:endParaRPr>
          </a:p>
        </p:txBody>
      </p:sp>
    </p:spTree>
    <p:extLst>
      <p:ext uri="{BB962C8B-B14F-4D97-AF65-F5344CB8AC3E}">
        <p14:creationId xmlns:p14="http://schemas.microsoft.com/office/powerpoint/2010/main" val="188541568"/>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Non-functional Requirements </a:t>
            </a:r>
          </a:p>
        </p:txBody>
      </p:sp>
      <p:sp>
        <p:nvSpPr>
          <p:cNvPr id="3" name="Content Placeholder 2"/>
          <p:cNvSpPr>
            <a:spLocks noGrp="1"/>
          </p:cNvSpPr>
          <p:nvPr>
            <p:ph sz="quarter" idx="13"/>
          </p:nvPr>
        </p:nvSpPr>
        <p:spPr/>
        <p:txBody>
          <a:bodyPr>
            <a:normAutofit/>
          </a:bodyPr>
          <a:lstStyle/>
          <a:p>
            <a:pPr algn="just"/>
            <a:r>
              <a:rPr lang="en-US" dirty="0"/>
              <a:t>Refer to behavioral properties that the system must have,  such as performance and usability. </a:t>
            </a:r>
            <a:endParaRPr lang="fa-IR" dirty="0"/>
          </a:p>
          <a:p>
            <a:pPr lvl="1" algn="just"/>
            <a:r>
              <a:rPr lang="en-US" dirty="0"/>
              <a:t>The ability to access the system using a Web browser is considered a nonfunctional requirement. </a:t>
            </a:r>
            <a:endParaRPr lang="fa-IR" dirty="0"/>
          </a:p>
          <a:p>
            <a:pPr algn="just"/>
            <a:r>
              <a:rPr lang="en-US" dirty="0"/>
              <a:t>Can influence the rest of analysis (functional, structural, and behavioral models) but often do so only indirectly;</a:t>
            </a:r>
          </a:p>
          <a:p>
            <a:pPr algn="just"/>
            <a:r>
              <a:rPr lang="en-US" dirty="0"/>
              <a:t>Are used primarily in design when decisions are made about the database, the user interface, the hardware and software, and the system’s underlying physical architecture.</a:t>
            </a:r>
          </a:p>
          <a:p>
            <a:pPr marL="457200" lvl="1" indent="0" algn="just">
              <a:buNone/>
            </a:pP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4B347F-5038-41A8-84D6-1416E88477ED}" type="slidenum">
              <a:rPr kumimoji="0" lang="en-US" sz="1000" b="0" i="0" u="none" strike="noStrike" kern="1200" cap="none" spc="0" normalizeH="0" baseline="0" noProof="0" smtClean="0">
                <a:ln>
                  <a:noFill/>
                </a:ln>
                <a:solidFill>
                  <a:prstClr val="black"/>
                </a:solidFill>
                <a:effectLst/>
                <a:uLnTx/>
                <a:uFillTx/>
                <a:latin typeface="Tw Cen MT" panose="020B06020201040206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000" b="0" i="0" u="none" strike="noStrike" kern="1200" cap="none" spc="0" normalizeH="0" baseline="0" noProof="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1955928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vert="horz" wrap="square" lIns="90487" tIns="44450" rIns="90487" bIns="44450" numCol="1" anchor="ctr" anchorCtr="0" compatLnSpc="1">
            <a:prstTxWarp prst="textNoShape">
              <a:avLst/>
            </a:prstTxWarp>
          </a:bodyPr>
          <a:lstStyle/>
          <a:p>
            <a:r>
              <a:rPr lang="en-GB"/>
              <a:t>Non-functional requirements</a:t>
            </a:r>
          </a:p>
        </p:txBody>
      </p:sp>
      <p:sp>
        <p:nvSpPr>
          <p:cNvPr id="35843" name="Rectangle 3"/>
          <p:cNvSpPr>
            <a:spLocks noGrp="1" noChangeArrowheads="1"/>
          </p:cNvSpPr>
          <p:nvPr>
            <p:ph idx="1"/>
          </p:nvPr>
        </p:nvSpPr>
        <p:spPr>
          <a:noFill/>
          <a:ln/>
        </p:spPr>
        <p:txBody>
          <a:bodyPr lIns="90487" tIns="44450" rIns="90487" bIns="44450"/>
          <a:lstStyle/>
          <a:p>
            <a:pPr>
              <a:lnSpc>
                <a:spcPct val="90000"/>
              </a:lnSpc>
            </a:pPr>
            <a:r>
              <a:rPr lang="en-GB" dirty="0"/>
              <a:t>These define system properties and constraints e.g. reliability, response time and storage requirements. Constraints are I/O device capability, system representations, etc.</a:t>
            </a:r>
          </a:p>
          <a:p>
            <a:pPr>
              <a:lnSpc>
                <a:spcPct val="90000"/>
              </a:lnSpc>
            </a:pPr>
            <a:r>
              <a:rPr lang="en-GB" dirty="0"/>
              <a:t>Non-functional requirements may be more critical than functional requirements. If these are not met, the system may be useless.</a:t>
            </a:r>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19</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defRPr/>
            </a:pPr>
            <a:r>
              <a:rPr lang="en-GB">
                <a:solidFill>
                  <a:prstClr val="black">
                    <a:tint val="75000"/>
                  </a:prstClr>
                </a:solidFill>
                <a:latin typeface="Calibri"/>
              </a:rPr>
              <a:t>30/10/2014</a:t>
            </a:r>
            <a:endParaRPr lang="en-US">
              <a:solidFill>
                <a:prstClr val="black">
                  <a:tint val="75000"/>
                </a:prstClr>
              </a:solidFill>
              <a:latin typeface="Calibri"/>
            </a:endParaRPr>
          </a:p>
        </p:txBody>
      </p:sp>
    </p:spTree>
    <p:extLst>
      <p:ext uri="{BB962C8B-B14F-4D97-AF65-F5344CB8AC3E}">
        <p14:creationId xmlns:p14="http://schemas.microsoft.com/office/powerpoint/2010/main" val="156191272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t>Requirements Engineering</a:t>
            </a:r>
          </a:p>
        </p:txBody>
      </p:sp>
    </p:spTree>
    <p:extLst>
      <p:ext uri="{BB962C8B-B14F-4D97-AF65-F5344CB8AC3E}">
        <p14:creationId xmlns:p14="http://schemas.microsoft.com/office/powerpoint/2010/main" val="38530543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Non-functional requirements implementation</a:t>
            </a:r>
          </a:p>
        </p:txBody>
      </p:sp>
      <p:sp>
        <p:nvSpPr>
          <p:cNvPr id="3" name="Content Placeholder 2"/>
          <p:cNvSpPr>
            <a:spLocks noGrp="1"/>
          </p:cNvSpPr>
          <p:nvPr>
            <p:ph idx="1"/>
          </p:nvPr>
        </p:nvSpPr>
        <p:spPr/>
        <p:txBody>
          <a:bodyPr/>
          <a:lstStyle/>
          <a:p>
            <a:r>
              <a:rPr lang="en-US" dirty="0"/>
              <a:t>Non-functional requirements may affect the overall architecture of a system rather than the individual components. </a:t>
            </a:r>
          </a:p>
          <a:p>
            <a:pPr lvl="1"/>
            <a:r>
              <a:rPr lang="en-US" dirty="0"/>
              <a:t>For example, to ensure that performance requirements are met, you may have to organize the system to minimize communications between components.</a:t>
            </a:r>
            <a:endParaRPr lang="en-GB" dirty="0"/>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20</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defRPr/>
            </a:pPr>
            <a:r>
              <a:rPr lang="en-GB">
                <a:solidFill>
                  <a:prstClr val="black">
                    <a:tint val="75000"/>
                  </a:prstClr>
                </a:solidFill>
                <a:latin typeface="Calibri"/>
              </a:rPr>
              <a:t>30/10/2014</a:t>
            </a:r>
            <a:endParaRPr lang="en-US">
              <a:solidFill>
                <a:prstClr val="black">
                  <a:tint val="75000"/>
                </a:prstClr>
              </a:solidFill>
              <a:latin typeface="Calibri"/>
            </a:endParaRPr>
          </a:p>
        </p:txBody>
      </p:sp>
    </p:spTree>
    <p:extLst>
      <p:ext uri="{BB962C8B-B14F-4D97-AF65-F5344CB8AC3E}">
        <p14:creationId xmlns:p14="http://schemas.microsoft.com/office/powerpoint/2010/main" val="953210550"/>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dirty="0"/>
              <a:t>Metrics for specifying nonfunctional requirements</a:t>
            </a:r>
          </a:p>
        </p:txBody>
      </p:sp>
      <p:sp>
        <p:nvSpPr>
          <p:cNvPr id="6" name="Footer Placeholder 5"/>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21</a:t>
            </a:fld>
            <a:endParaRPr lang="en-US">
              <a:solidFill>
                <a:prstClr val="black">
                  <a:tint val="75000"/>
                </a:prstClr>
              </a:solidFill>
              <a:latin typeface="Calibri"/>
            </a:endParaRPr>
          </a:p>
        </p:txBody>
      </p:sp>
      <p:graphicFrame>
        <p:nvGraphicFramePr>
          <p:cNvPr id="4" name="Table 3"/>
          <p:cNvGraphicFramePr>
            <a:graphicFrameLocks noGrp="1"/>
          </p:cNvGraphicFramePr>
          <p:nvPr/>
        </p:nvGraphicFramePr>
        <p:xfrm>
          <a:off x="2514600" y="1600200"/>
          <a:ext cx="7620000" cy="4876800"/>
        </p:xfrm>
        <a:graphic>
          <a:graphicData uri="http://schemas.openxmlformats.org/drawingml/2006/table">
            <a:tbl>
              <a:tblPr/>
              <a:tblGrid>
                <a:gridCol w="2952750">
                  <a:extLst>
                    <a:ext uri="{9D8B030D-6E8A-4147-A177-3AD203B41FA5}">
                      <a16:colId xmlns:a16="http://schemas.microsoft.com/office/drawing/2014/main" val="20000"/>
                    </a:ext>
                  </a:extLst>
                </a:gridCol>
                <a:gridCol w="4667250">
                  <a:extLst>
                    <a:ext uri="{9D8B030D-6E8A-4147-A177-3AD203B41FA5}">
                      <a16:colId xmlns:a16="http://schemas.microsoft.com/office/drawing/2014/main" val="20001"/>
                    </a:ext>
                  </a:extLst>
                </a:gridCol>
              </a:tblGrid>
              <a:tr h="39741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Property</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Measure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Speed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Processed transactions/second</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User/event response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Screen refresh time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Size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Mbytes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ROM chips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Ease of use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Training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help frames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88043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Reliability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Mean time to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unavailability</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Rate of failure occurrence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Availability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Robustness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Time to restart after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events causing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data corruption on failure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Portability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target dependent statements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target systems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bl>
          </a:graphicData>
        </a:graphic>
      </p:graphicFrame>
      <p:sp>
        <p:nvSpPr>
          <p:cNvPr id="2" name="Date Placeholder 1"/>
          <p:cNvSpPr>
            <a:spLocks noGrp="1"/>
          </p:cNvSpPr>
          <p:nvPr>
            <p:ph type="dt" sz="half" idx="10"/>
          </p:nvPr>
        </p:nvSpPr>
        <p:spPr/>
        <p:txBody>
          <a:bodyPr/>
          <a:lstStyle/>
          <a:p>
            <a:pPr defTabSz="457200">
              <a:defRPr/>
            </a:pPr>
            <a:r>
              <a:rPr lang="en-GB">
                <a:solidFill>
                  <a:prstClr val="black">
                    <a:tint val="75000"/>
                  </a:prstClr>
                </a:solidFill>
                <a:latin typeface="Calibri"/>
              </a:rPr>
              <a:t>30/10/2014</a:t>
            </a:r>
            <a:endParaRPr lang="en-US">
              <a:solidFill>
                <a:prstClr val="black">
                  <a:tint val="75000"/>
                </a:prstClr>
              </a:solidFill>
              <a:latin typeface="Calibri"/>
            </a:endParaRPr>
          </a:p>
        </p:txBody>
      </p:sp>
    </p:spTree>
    <p:extLst>
      <p:ext uri="{BB962C8B-B14F-4D97-AF65-F5344CB8AC3E}">
        <p14:creationId xmlns:p14="http://schemas.microsoft.com/office/powerpoint/2010/main" val="836535913"/>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76872"/>
            <a:ext cx="8229600" cy="1143000"/>
          </a:xfrm>
        </p:spPr>
        <p:txBody>
          <a:bodyPr/>
          <a:lstStyle/>
          <a:p>
            <a:pPr algn="ctr"/>
            <a:r>
              <a:rPr lang="en-US" dirty="0"/>
              <a:t>Requirements engineering processes</a:t>
            </a:r>
          </a:p>
        </p:txBody>
      </p:sp>
      <p:sp>
        <p:nvSpPr>
          <p:cNvPr id="4" name="Footer Placeholder 3"/>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22</a:t>
            </a:fld>
            <a:endParaRPr lang="en-US">
              <a:solidFill>
                <a:prstClr val="black">
                  <a:tint val="75000"/>
                </a:prstClr>
              </a:solidFill>
              <a:latin typeface="Calibri"/>
            </a:endParaRPr>
          </a:p>
        </p:txBody>
      </p:sp>
      <p:sp>
        <p:nvSpPr>
          <p:cNvPr id="3" name="Date Placeholder 2"/>
          <p:cNvSpPr>
            <a:spLocks noGrp="1"/>
          </p:cNvSpPr>
          <p:nvPr>
            <p:ph type="dt" sz="half" idx="10"/>
          </p:nvPr>
        </p:nvSpPr>
        <p:spPr/>
        <p:txBody>
          <a:bodyPr/>
          <a:lstStyle/>
          <a:p>
            <a:pPr defTabSz="457200">
              <a:defRPr/>
            </a:pPr>
            <a:r>
              <a:rPr lang="en-GB">
                <a:solidFill>
                  <a:prstClr val="black">
                    <a:tint val="75000"/>
                  </a:prstClr>
                </a:solidFill>
                <a:latin typeface="Calibri"/>
              </a:rPr>
              <a:t>30/10/2014</a:t>
            </a:r>
            <a:endParaRPr lang="en-US">
              <a:solidFill>
                <a:prstClr val="black">
                  <a:tint val="75000"/>
                </a:prstClr>
              </a:solidFill>
              <a:latin typeface="Calibri"/>
            </a:endParaRPr>
          </a:p>
        </p:txBody>
      </p:sp>
    </p:spTree>
    <p:extLst>
      <p:ext uri="{BB962C8B-B14F-4D97-AF65-F5344CB8AC3E}">
        <p14:creationId xmlns:p14="http://schemas.microsoft.com/office/powerpoint/2010/main" val="1026431100"/>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a:t>Requirements engineering processes</a:t>
            </a:r>
          </a:p>
        </p:txBody>
      </p:sp>
      <p:sp>
        <p:nvSpPr>
          <p:cNvPr id="44035" name="Rectangle 3"/>
          <p:cNvSpPr>
            <a:spLocks noGrp="1" noChangeArrowheads="1"/>
          </p:cNvSpPr>
          <p:nvPr>
            <p:ph idx="1"/>
          </p:nvPr>
        </p:nvSpPr>
        <p:spPr/>
        <p:txBody>
          <a:bodyPr/>
          <a:lstStyle/>
          <a:p>
            <a:pPr>
              <a:lnSpc>
                <a:spcPct val="90000"/>
              </a:lnSpc>
            </a:pPr>
            <a:r>
              <a:rPr lang="en-GB" dirty="0"/>
              <a:t>The processes used for RE vary widely depending on the application domain, the people involved and the organisation developing the requirements.</a:t>
            </a:r>
          </a:p>
          <a:p>
            <a:pPr>
              <a:lnSpc>
                <a:spcPct val="90000"/>
              </a:lnSpc>
            </a:pPr>
            <a:r>
              <a:rPr lang="en-GB" dirty="0"/>
              <a:t>However, there are a number of generic activities common to all processes</a:t>
            </a:r>
          </a:p>
          <a:p>
            <a:pPr lvl="1">
              <a:lnSpc>
                <a:spcPct val="90000"/>
              </a:lnSpc>
            </a:pPr>
            <a:r>
              <a:rPr lang="en-GB" dirty="0"/>
              <a:t>Requirements elicitation;</a:t>
            </a:r>
          </a:p>
          <a:p>
            <a:pPr lvl="1">
              <a:lnSpc>
                <a:spcPct val="90000"/>
              </a:lnSpc>
            </a:pPr>
            <a:r>
              <a:rPr lang="en-GB" dirty="0"/>
              <a:t>Requirements analysis;</a:t>
            </a:r>
          </a:p>
          <a:p>
            <a:pPr lvl="1">
              <a:lnSpc>
                <a:spcPct val="90000"/>
              </a:lnSpc>
            </a:pPr>
            <a:r>
              <a:rPr lang="en-GB" dirty="0"/>
              <a:t>Requirements validation;</a:t>
            </a:r>
          </a:p>
          <a:p>
            <a:pPr lvl="1">
              <a:lnSpc>
                <a:spcPct val="90000"/>
              </a:lnSpc>
            </a:pPr>
            <a:r>
              <a:rPr lang="en-GB" dirty="0"/>
              <a:t>Requirements management.</a:t>
            </a:r>
          </a:p>
          <a:p>
            <a:pPr>
              <a:lnSpc>
                <a:spcPct val="90000"/>
              </a:lnSpc>
            </a:pPr>
            <a:r>
              <a:rPr lang="en-GB" dirty="0"/>
              <a:t>In practice, RE is an iterative activity in which these processes are interleaved.</a:t>
            </a:r>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23</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defRPr/>
            </a:pPr>
            <a:r>
              <a:rPr lang="en-GB">
                <a:solidFill>
                  <a:prstClr val="black">
                    <a:tint val="75000"/>
                  </a:prstClr>
                </a:solidFill>
                <a:latin typeface="Calibri"/>
              </a:rPr>
              <a:t>30/10/2014</a:t>
            </a:r>
            <a:endParaRPr lang="en-US">
              <a:solidFill>
                <a:prstClr val="black">
                  <a:tint val="75000"/>
                </a:prstClr>
              </a:solidFill>
              <a:latin typeface="Calibri"/>
            </a:endParaRPr>
          </a:p>
        </p:txBody>
      </p:sp>
    </p:spTree>
    <p:extLst>
      <p:ext uri="{BB962C8B-B14F-4D97-AF65-F5344CB8AC3E}">
        <p14:creationId xmlns:p14="http://schemas.microsoft.com/office/powerpoint/2010/main" val="1236176492"/>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vert="horz" wrap="square" lIns="90487" tIns="44450" rIns="90487" bIns="44450" numCol="1" anchor="ctr" anchorCtr="0" compatLnSpc="1">
            <a:prstTxWarp prst="textNoShape">
              <a:avLst/>
            </a:prstTxWarp>
          </a:bodyPr>
          <a:lstStyle/>
          <a:p>
            <a:r>
              <a:rPr lang="en-GB" dirty="0"/>
              <a:t>Requirements elicitation and analysis</a:t>
            </a:r>
          </a:p>
        </p:txBody>
      </p:sp>
      <p:sp>
        <p:nvSpPr>
          <p:cNvPr id="7171" name="Rectangle 3"/>
          <p:cNvSpPr>
            <a:spLocks noGrp="1" noChangeArrowheads="1"/>
          </p:cNvSpPr>
          <p:nvPr>
            <p:ph idx="1"/>
          </p:nvPr>
        </p:nvSpPr>
        <p:spPr>
          <a:noFill/>
          <a:ln/>
        </p:spPr>
        <p:txBody>
          <a:bodyPr lIns="90487" tIns="44450" rIns="90487" bIns="44450"/>
          <a:lstStyle/>
          <a:p>
            <a:r>
              <a:rPr lang="en-GB" dirty="0"/>
              <a:t>Sometimes called requirements elicitation or requirements discovery.</a:t>
            </a:r>
          </a:p>
          <a:p>
            <a:r>
              <a:rPr lang="en-GB" dirty="0"/>
              <a:t>Involves technical staff working with customers to find out about the application domain, the services that the system should provide and the system’s operational constraints.</a:t>
            </a:r>
          </a:p>
          <a:p>
            <a:r>
              <a:rPr lang="en-GB" dirty="0"/>
              <a:t>May involve end-users, managers, engineers involved in maintenance, domain experts, trade unions, etc. These are called </a:t>
            </a:r>
            <a:r>
              <a:rPr lang="en-GB" i="1" dirty="0"/>
              <a:t>stakeholders.</a:t>
            </a:r>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24</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defRPr/>
            </a:pPr>
            <a:r>
              <a:rPr lang="en-GB">
                <a:solidFill>
                  <a:prstClr val="black">
                    <a:tint val="75000"/>
                  </a:prstClr>
                </a:solidFill>
                <a:latin typeface="Calibri"/>
              </a:rPr>
              <a:t>30/10/2014</a:t>
            </a:r>
            <a:endParaRPr lang="en-US">
              <a:solidFill>
                <a:prstClr val="black">
                  <a:tint val="75000"/>
                </a:prstClr>
              </a:solidFill>
              <a:latin typeface="Calibri"/>
            </a:endParaRPr>
          </a:p>
        </p:txBody>
      </p:sp>
    </p:spTree>
    <p:extLst>
      <p:ext uri="{BB962C8B-B14F-4D97-AF65-F5344CB8AC3E}">
        <p14:creationId xmlns:p14="http://schemas.microsoft.com/office/powerpoint/2010/main" val="3772826768"/>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elicitation</a:t>
            </a:r>
          </a:p>
        </p:txBody>
      </p:sp>
      <p:sp>
        <p:nvSpPr>
          <p:cNvPr id="3" name="Content Placeholder 2"/>
          <p:cNvSpPr>
            <a:spLocks noGrp="1"/>
          </p:cNvSpPr>
          <p:nvPr>
            <p:ph idx="1"/>
          </p:nvPr>
        </p:nvSpPr>
        <p:spPr/>
        <p:txBody>
          <a:bodyPr/>
          <a:lstStyle/>
          <a:p>
            <a:r>
              <a:rPr lang="en-US" dirty="0"/>
              <a:t>Software engineers work with a range of system stakeholders to find out about the application domain, the services that the system should provide, the required system performance, hardware constraints, other systems, etc.</a:t>
            </a:r>
          </a:p>
          <a:p>
            <a:r>
              <a:rPr lang="en-US" dirty="0"/>
              <a:t>Stages include:</a:t>
            </a:r>
          </a:p>
          <a:p>
            <a:pPr lvl="1"/>
            <a:r>
              <a:rPr lang="en-US" dirty="0"/>
              <a:t>Requirements discovery,</a:t>
            </a:r>
          </a:p>
          <a:p>
            <a:pPr lvl="1"/>
            <a:r>
              <a:rPr lang="en-US" dirty="0"/>
              <a:t>Requirements classification and organization,</a:t>
            </a:r>
          </a:p>
          <a:p>
            <a:pPr lvl="1"/>
            <a:r>
              <a:rPr lang="en-US" dirty="0"/>
              <a:t>Requirements prioritization and negotiation,</a:t>
            </a:r>
          </a:p>
          <a:p>
            <a:pPr lvl="1"/>
            <a:r>
              <a:rPr lang="en-US" dirty="0"/>
              <a:t>Requirements specification.</a:t>
            </a:r>
          </a:p>
          <a:p>
            <a:endParaRPr lang="en-US" dirty="0"/>
          </a:p>
        </p:txBody>
      </p:sp>
      <p:sp>
        <p:nvSpPr>
          <p:cNvPr id="4" name="Footer Placeholder 3"/>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25</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defRPr/>
            </a:pPr>
            <a:r>
              <a:rPr lang="en-GB">
                <a:solidFill>
                  <a:prstClr val="black">
                    <a:tint val="75000"/>
                  </a:prstClr>
                </a:solidFill>
                <a:latin typeface="Calibri"/>
              </a:rPr>
              <a:t>30/10/2014</a:t>
            </a:r>
            <a:endParaRPr lang="en-US">
              <a:solidFill>
                <a:prstClr val="black">
                  <a:tint val="75000"/>
                </a:prstClr>
              </a:solidFill>
              <a:latin typeface="Calibri"/>
            </a:endParaRPr>
          </a:p>
        </p:txBody>
      </p:sp>
    </p:spTree>
    <p:extLst>
      <p:ext uri="{BB962C8B-B14F-4D97-AF65-F5344CB8AC3E}">
        <p14:creationId xmlns:p14="http://schemas.microsoft.com/office/powerpoint/2010/main" val="3443065427"/>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905000" y="266700"/>
            <a:ext cx="8458200" cy="1104900"/>
          </a:xfrm>
          <a:noFill/>
          <a:ln/>
        </p:spPr>
        <p:txBody>
          <a:bodyPr vert="horz" wrap="square" lIns="90487" tIns="44450" rIns="90487" bIns="44450" numCol="1" anchor="ctr" anchorCtr="0" compatLnSpc="1">
            <a:prstTxWarp prst="textNoShape">
              <a:avLst/>
            </a:prstTxWarp>
          </a:bodyPr>
          <a:lstStyle/>
          <a:p>
            <a:r>
              <a:rPr lang="en-GB" dirty="0"/>
              <a:t>Problems of requirements elicitation</a:t>
            </a:r>
          </a:p>
        </p:txBody>
      </p:sp>
      <p:sp>
        <p:nvSpPr>
          <p:cNvPr id="8195" name="Rectangle 3"/>
          <p:cNvSpPr>
            <a:spLocks noGrp="1" noChangeArrowheads="1"/>
          </p:cNvSpPr>
          <p:nvPr>
            <p:ph idx="1"/>
          </p:nvPr>
        </p:nvSpPr>
        <p:spPr>
          <a:noFill/>
          <a:ln/>
        </p:spPr>
        <p:txBody>
          <a:bodyPr lIns="90487" tIns="44450" rIns="90487" bIns="44450"/>
          <a:lstStyle/>
          <a:p>
            <a:r>
              <a:rPr lang="en-GB" dirty="0"/>
              <a:t>Stakeholders don’t know what they really want.</a:t>
            </a:r>
          </a:p>
          <a:p>
            <a:r>
              <a:rPr lang="en-GB" dirty="0"/>
              <a:t>Stakeholders express requirements in their own terms.</a:t>
            </a:r>
          </a:p>
          <a:p>
            <a:r>
              <a:rPr lang="en-GB" dirty="0"/>
              <a:t>Different stakeholders may have conflicting requirements.</a:t>
            </a:r>
          </a:p>
          <a:p>
            <a:r>
              <a:rPr lang="en-GB" dirty="0"/>
              <a:t>Organisational and political factors may influence the system requirements.</a:t>
            </a:r>
          </a:p>
          <a:p>
            <a:r>
              <a:rPr lang="en-GB" dirty="0"/>
              <a:t>The requirements change during the analysis process. New stakeholders may emerge and the business environment may change.</a:t>
            </a:r>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26</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defRPr/>
            </a:pPr>
            <a:r>
              <a:rPr lang="en-GB">
                <a:solidFill>
                  <a:prstClr val="black">
                    <a:tint val="75000"/>
                  </a:prstClr>
                </a:solidFill>
                <a:latin typeface="Calibri"/>
              </a:rPr>
              <a:t>30/10/2014</a:t>
            </a:r>
            <a:endParaRPr lang="en-US">
              <a:solidFill>
                <a:prstClr val="black">
                  <a:tint val="75000"/>
                </a:prstClr>
              </a:solidFill>
              <a:latin typeface="Calibri"/>
            </a:endParaRPr>
          </a:p>
        </p:txBody>
      </p:sp>
    </p:spTree>
    <p:extLst>
      <p:ext uri="{BB962C8B-B14F-4D97-AF65-F5344CB8AC3E}">
        <p14:creationId xmlns:p14="http://schemas.microsoft.com/office/powerpoint/2010/main" val="2228723666"/>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vert="horz" wrap="square" lIns="90487" tIns="44450" rIns="90487" bIns="44450" numCol="1" anchor="ctr" anchorCtr="0" compatLnSpc="1">
            <a:prstTxWarp prst="textNoShape">
              <a:avLst/>
            </a:prstTxWarp>
          </a:bodyPr>
          <a:lstStyle/>
          <a:p>
            <a:r>
              <a:rPr lang="en-GB" dirty="0"/>
              <a:t>Process activities</a:t>
            </a:r>
          </a:p>
        </p:txBody>
      </p:sp>
      <p:sp>
        <p:nvSpPr>
          <p:cNvPr id="10243" name="Rectangle 3"/>
          <p:cNvSpPr>
            <a:spLocks noGrp="1" noChangeArrowheads="1"/>
          </p:cNvSpPr>
          <p:nvPr>
            <p:ph idx="1"/>
          </p:nvPr>
        </p:nvSpPr>
        <p:spPr>
          <a:noFill/>
          <a:ln/>
        </p:spPr>
        <p:txBody>
          <a:bodyPr lIns="90487" tIns="44450" rIns="90487" bIns="44450"/>
          <a:lstStyle/>
          <a:p>
            <a:pPr>
              <a:lnSpc>
                <a:spcPct val="90000"/>
              </a:lnSpc>
            </a:pPr>
            <a:r>
              <a:rPr lang="en-GB" dirty="0"/>
              <a:t>Requirements discovery</a:t>
            </a:r>
          </a:p>
          <a:p>
            <a:pPr lvl="1">
              <a:lnSpc>
                <a:spcPct val="90000"/>
              </a:lnSpc>
            </a:pPr>
            <a:r>
              <a:rPr lang="en-GB" dirty="0"/>
              <a:t>Interacting with stakeholders to discover their requirements. Domain requirements are also discovered at this stage.</a:t>
            </a:r>
          </a:p>
          <a:p>
            <a:pPr>
              <a:lnSpc>
                <a:spcPct val="90000"/>
              </a:lnSpc>
            </a:pPr>
            <a:r>
              <a:rPr lang="en-GB" dirty="0"/>
              <a:t>Requirements classification and organisation</a:t>
            </a:r>
          </a:p>
          <a:p>
            <a:pPr lvl="1">
              <a:lnSpc>
                <a:spcPct val="90000"/>
              </a:lnSpc>
            </a:pPr>
            <a:r>
              <a:rPr lang="en-GB" dirty="0"/>
              <a:t>Groups related requirements and organises them into coherent clusters.</a:t>
            </a:r>
          </a:p>
          <a:p>
            <a:pPr>
              <a:lnSpc>
                <a:spcPct val="90000"/>
              </a:lnSpc>
            </a:pPr>
            <a:r>
              <a:rPr lang="en-GB" dirty="0"/>
              <a:t>Prioritisation and negotiation</a:t>
            </a:r>
          </a:p>
          <a:p>
            <a:pPr lvl="1">
              <a:lnSpc>
                <a:spcPct val="90000"/>
              </a:lnSpc>
            </a:pPr>
            <a:r>
              <a:rPr lang="en-GB" dirty="0"/>
              <a:t>Prioritising requirements and resolving requirements conflicts.</a:t>
            </a:r>
          </a:p>
          <a:p>
            <a:pPr>
              <a:lnSpc>
                <a:spcPct val="90000"/>
              </a:lnSpc>
            </a:pPr>
            <a:r>
              <a:rPr lang="en-GB" dirty="0"/>
              <a:t>Requirements specification</a:t>
            </a:r>
          </a:p>
          <a:p>
            <a:pPr lvl="1">
              <a:lnSpc>
                <a:spcPct val="90000"/>
              </a:lnSpc>
            </a:pPr>
            <a:r>
              <a:rPr lang="en-GB" dirty="0"/>
              <a:t>Requirements are documented and input into the next round of the spiral.</a:t>
            </a:r>
          </a:p>
        </p:txBody>
      </p:sp>
      <p:sp>
        <p:nvSpPr>
          <p:cNvPr id="2" name="Date Placeholder 1"/>
          <p:cNvSpPr>
            <a:spLocks noGrp="1"/>
          </p:cNvSpPr>
          <p:nvPr>
            <p:ph type="dt" sz="half" idx="10"/>
          </p:nvPr>
        </p:nvSpPr>
        <p:spPr/>
        <p:txBody>
          <a:bodyPr/>
          <a:lstStyle/>
          <a:p>
            <a:pPr defTabSz="457200">
              <a:defRPr/>
            </a:pPr>
            <a:r>
              <a:rPr lang="en-GB">
                <a:solidFill>
                  <a:prstClr val="black">
                    <a:tint val="75000"/>
                  </a:prstClr>
                </a:solidFill>
                <a:latin typeface="Calibri"/>
              </a:rPr>
              <a:t>30/10/2014</a:t>
            </a:r>
            <a:endParaRPr lang="en-US">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27</a:t>
            </a:fld>
            <a:endParaRPr lang="en-US">
              <a:solidFill>
                <a:prstClr val="black">
                  <a:tint val="75000"/>
                </a:prstClr>
              </a:solidFill>
              <a:latin typeface="Calibri"/>
            </a:endParaRPr>
          </a:p>
        </p:txBody>
      </p:sp>
    </p:spTree>
    <p:extLst>
      <p:ext uri="{BB962C8B-B14F-4D97-AF65-F5344CB8AC3E}">
        <p14:creationId xmlns:p14="http://schemas.microsoft.com/office/powerpoint/2010/main" val="1246885065"/>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discovery</a:t>
            </a:r>
          </a:p>
        </p:txBody>
      </p:sp>
      <p:sp>
        <p:nvSpPr>
          <p:cNvPr id="3" name="Content Placeholder 2"/>
          <p:cNvSpPr>
            <a:spLocks noGrp="1"/>
          </p:cNvSpPr>
          <p:nvPr>
            <p:ph idx="1"/>
          </p:nvPr>
        </p:nvSpPr>
        <p:spPr/>
        <p:txBody>
          <a:bodyPr/>
          <a:lstStyle/>
          <a:p>
            <a:r>
              <a:rPr lang="en-US" dirty="0"/>
              <a:t>The process of gathering information about the required and existing systems and distilling the user and system requirements from this information.</a:t>
            </a:r>
          </a:p>
          <a:p>
            <a:r>
              <a:rPr lang="en-US" dirty="0"/>
              <a:t>Interaction is with system stakeholders from managers to external regulators.</a:t>
            </a:r>
          </a:p>
          <a:p>
            <a:r>
              <a:rPr lang="en-US" dirty="0"/>
              <a:t>Systems normally have a range of stakeholders.</a:t>
            </a:r>
          </a:p>
        </p:txBody>
      </p:sp>
      <p:sp>
        <p:nvSpPr>
          <p:cNvPr id="4" name="Footer Placeholder 3"/>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28</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defRPr/>
            </a:pPr>
            <a:r>
              <a:rPr lang="en-GB">
                <a:solidFill>
                  <a:prstClr val="black">
                    <a:tint val="75000"/>
                  </a:prstClr>
                </a:solidFill>
                <a:latin typeface="Calibri"/>
              </a:rPr>
              <a:t>30/10/2014</a:t>
            </a:r>
            <a:endParaRPr lang="en-US">
              <a:solidFill>
                <a:prstClr val="black">
                  <a:tint val="75000"/>
                </a:prstClr>
              </a:solidFill>
              <a:latin typeface="Calibri"/>
            </a:endParaRPr>
          </a:p>
        </p:txBody>
      </p:sp>
    </p:spTree>
    <p:extLst>
      <p:ext uri="{BB962C8B-B14F-4D97-AF65-F5344CB8AC3E}">
        <p14:creationId xmlns:p14="http://schemas.microsoft.com/office/powerpoint/2010/main" val="637359297"/>
      </p:ext>
    </p:extLst>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Determination(I)</a:t>
            </a:r>
          </a:p>
        </p:txBody>
      </p:sp>
      <p:sp>
        <p:nvSpPr>
          <p:cNvPr id="3" name="Content Placeholder 2"/>
          <p:cNvSpPr>
            <a:spLocks noGrp="1"/>
          </p:cNvSpPr>
          <p:nvPr>
            <p:ph sz="quarter" idx="13"/>
          </p:nvPr>
        </p:nvSpPr>
        <p:spPr/>
        <p:txBody>
          <a:bodyPr>
            <a:normAutofit/>
          </a:bodyPr>
          <a:lstStyle/>
          <a:p>
            <a:pPr algn="just"/>
            <a:r>
              <a:rPr lang="en-US" dirty="0"/>
              <a:t>Usually, users don’t know exactly what they want, and analysts need to help them discover their needs.</a:t>
            </a:r>
          </a:p>
          <a:p>
            <a:pPr algn="just"/>
            <a:r>
              <a:rPr lang="en-US" dirty="0"/>
              <a:t>Analysts guide the users in explaining what is wanted from a system. </a:t>
            </a:r>
          </a:p>
          <a:p>
            <a:pPr algn="just"/>
            <a:r>
              <a:rPr lang="en-US" dirty="0"/>
              <a:t>Analysts help users critically examine the current state of systems and processes (the </a:t>
            </a:r>
            <a:r>
              <a:rPr lang="en-US" i="1" dirty="0"/>
              <a:t>as-is system</a:t>
            </a:r>
            <a:r>
              <a:rPr lang="en-US" dirty="0"/>
              <a:t>), identify exactly what needs to change, and develop a concept for a new system (the </a:t>
            </a:r>
            <a:r>
              <a:rPr lang="en-US" i="1" dirty="0"/>
              <a:t>to-be syste</a:t>
            </a:r>
            <a:r>
              <a:rPr lang="en-US" dirty="0"/>
              <a:t>m).</a:t>
            </a:r>
          </a:p>
          <a:p>
            <a:pPr marL="0" indent="0" algn="just">
              <a:buNone/>
            </a:pPr>
            <a:br>
              <a:rPr lang="en-US" dirty="0"/>
            </a:b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4B347F-5038-41A8-84D6-1416E88477ED}" type="slidenum">
              <a:rPr kumimoji="0" lang="en-US" sz="1000" b="0" i="0" u="none" strike="noStrike" kern="1200" cap="none" spc="0" normalizeH="0" baseline="0" noProof="0" smtClean="0">
                <a:ln>
                  <a:noFill/>
                </a:ln>
                <a:solidFill>
                  <a:prstClr val="black"/>
                </a:solidFill>
                <a:effectLst/>
                <a:uLnTx/>
                <a:uFillTx/>
                <a:latin typeface="Tw Cen MT" panose="020B06020201040206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000" b="0" i="0" u="none" strike="noStrike" kern="1200" cap="none" spc="0" normalizeH="0" baseline="0" noProof="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252258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Development Life Cycle</a:t>
            </a:r>
          </a:p>
        </p:txBody>
      </p:sp>
      <p:sp>
        <p:nvSpPr>
          <p:cNvPr id="3" name="Content Placeholder 2"/>
          <p:cNvSpPr>
            <a:spLocks noGrp="1"/>
          </p:cNvSpPr>
          <p:nvPr>
            <p:ph sz="quarter" idx="13"/>
          </p:nvPr>
        </p:nvSpPr>
        <p:spPr/>
        <p:txBody>
          <a:bodyPr/>
          <a:lstStyle/>
          <a:p>
            <a:r>
              <a:rPr lang="en-US" dirty="0"/>
              <a:t>Planning</a:t>
            </a:r>
          </a:p>
          <a:p>
            <a:r>
              <a:rPr lang="en-US" dirty="0"/>
              <a:t>Analysis </a:t>
            </a:r>
          </a:p>
          <a:p>
            <a:r>
              <a:rPr lang="en-US" dirty="0"/>
              <a:t>Design </a:t>
            </a:r>
          </a:p>
          <a:p>
            <a:r>
              <a:rPr lang="en-US" dirty="0"/>
              <a:t>Implementation </a:t>
            </a:r>
          </a:p>
        </p:txBody>
      </p:sp>
      <p:sp>
        <p:nvSpPr>
          <p:cNvPr id="4" name="Slide Number Placeholder 3"/>
          <p:cNvSpPr>
            <a:spLocks noGrp="1"/>
          </p:cNvSpPr>
          <p:nvPr>
            <p:ph type="sldNum" sz="quarter" idx="12"/>
          </p:nvPr>
        </p:nvSpPr>
        <p:spPr/>
        <p:txBody>
          <a:bodyPr/>
          <a:lstStyle/>
          <a:p>
            <a:fld id="{744B347F-5038-41A8-84D6-1416E88477ED}" type="slidenum">
              <a:rPr lang="en-US" smtClean="0"/>
              <a:t>3</a:t>
            </a:fld>
            <a:endParaRPr lang="en-US"/>
          </a:p>
        </p:txBody>
      </p:sp>
    </p:spTree>
    <p:extLst>
      <p:ext uri="{BB962C8B-B14F-4D97-AF65-F5344CB8AC3E}">
        <p14:creationId xmlns:p14="http://schemas.microsoft.com/office/powerpoint/2010/main" val="18720928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Determination(II) </a:t>
            </a:r>
          </a:p>
        </p:txBody>
      </p:sp>
      <p:sp>
        <p:nvSpPr>
          <p:cNvPr id="3" name="Content Placeholder 2"/>
          <p:cNvSpPr>
            <a:spLocks noGrp="1"/>
          </p:cNvSpPr>
          <p:nvPr>
            <p:ph sz="quarter" idx="13"/>
          </p:nvPr>
        </p:nvSpPr>
        <p:spPr/>
        <p:txBody>
          <a:bodyPr/>
          <a:lstStyle/>
          <a:p>
            <a:pPr algn="just"/>
            <a:r>
              <a:rPr lang="en-US" dirty="0"/>
              <a:t>Creating a requirements definition is an iterative and ongoing process whereby the analyst</a:t>
            </a:r>
            <a:br>
              <a:rPr lang="en-US" dirty="0"/>
            </a:br>
            <a:r>
              <a:rPr lang="en-US" dirty="0"/>
              <a:t>collects information with requirements-gathering techniques.</a:t>
            </a:r>
          </a:p>
          <a:p>
            <a:pPr algn="just"/>
            <a:r>
              <a:rPr lang="en-US" dirty="0"/>
              <a:t>Then analyst analyzes the information to identify appropriate business requirements for the system. </a:t>
            </a:r>
          </a:p>
          <a:p>
            <a:pPr algn="just"/>
            <a:r>
              <a:rPr lang="en-US" dirty="0"/>
              <a:t>The requirements definition is kept up to date so that the project team and business users can refer to it and get a clear understanding of the new system. </a:t>
            </a:r>
          </a:p>
          <a:p>
            <a:pPr marL="0" indent="0" algn="just">
              <a:buNone/>
            </a:pP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4B347F-5038-41A8-84D6-1416E88477ED}" type="slidenum">
              <a:rPr kumimoji="0" lang="en-US" sz="1000" b="0" i="0" u="none" strike="noStrike" kern="1200" cap="none" spc="0" normalizeH="0" baseline="0" noProof="0" smtClean="0">
                <a:ln>
                  <a:noFill/>
                </a:ln>
                <a:solidFill>
                  <a:prstClr val="black"/>
                </a:solidFill>
                <a:effectLst/>
                <a:uLnTx/>
                <a:uFillTx/>
                <a:latin typeface="Tw Cen MT" panose="020B06020201040206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000" b="0" i="0" u="none" strike="noStrike" kern="1200" cap="none" spc="0" normalizeH="0" baseline="0" noProof="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15591369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gathering </a:t>
            </a:r>
          </a:p>
        </p:txBody>
      </p:sp>
      <p:sp>
        <p:nvSpPr>
          <p:cNvPr id="3" name="Content Placeholder 2"/>
          <p:cNvSpPr>
            <a:spLocks noGrp="1"/>
          </p:cNvSpPr>
          <p:nvPr>
            <p:ph sz="quarter" idx="13"/>
          </p:nvPr>
        </p:nvSpPr>
        <p:spPr/>
        <p:txBody>
          <a:bodyPr>
            <a:normAutofit/>
          </a:bodyPr>
          <a:lstStyle/>
          <a:p>
            <a:r>
              <a:rPr lang="en-US" dirty="0"/>
              <a:t>Using a variety of techniques and make sure that the current business processes and the needs for the new system are well understood before moving into design.</a:t>
            </a:r>
          </a:p>
          <a:p>
            <a:r>
              <a:rPr lang="en-US" dirty="0"/>
              <a:t>Not to discover later that they have </a:t>
            </a:r>
            <a:r>
              <a:rPr lang="en-US" dirty="0">
                <a:solidFill>
                  <a:srgbClr val="FF0000"/>
                </a:solidFill>
              </a:rPr>
              <a:t>wrong</a:t>
            </a:r>
            <a:r>
              <a:rPr lang="en-US" dirty="0"/>
              <a:t> key requirements.</a:t>
            </a:r>
          </a:p>
          <a:p>
            <a:r>
              <a:rPr lang="en-US" dirty="0"/>
              <a:t>All the key stakeholders must be included in the requirements-gathering process.</a:t>
            </a:r>
            <a:br>
              <a:rPr lang="en-US" dirty="0"/>
            </a:b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4B347F-5038-41A8-84D6-1416E88477ED}" type="slidenum">
              <a:rPr kumimoji="0" lang="en-US" sz="1000" b="0" i="0" u="none" strike="noStrike" kern="1200" cap="none" spc="0" normalizeH="0" baseline="0" noProof="0" smtClean="0">
                <a:ln>
                  <a:noFill/>
                </a:ln>
                <a:solidFill>
                  <a:prstClr val="black"/>
                </a:solidFill>
                <a:effectLst/>
                <a:uLnTx/>
                <a:uFillTx/>
                <a:latin typeface="Tw Cen MT" panose="020B06020201040206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000" b="0" i="0" u="none" strike="noStrike" kern="1200" cap="none" spc="0" normalizeH="0" baseline="0" noProof="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23334452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Interviewing</a:t>
            </a:r>
          </a:p>
        </p:txBody>
      </p:sp>
      <p:sp>
        <p:nvSpPr>
          <p:cNvPr id="3" name="Content Placeholder 2"/>
          <p:cNvSpPr>
            <a:spLocks noGrp="1"/>
          </p:cNvSpPr>
          <p:nvPr>
            <p:ph idx="1"/>
          </p:nvPr>
        </p:nvSpPr>
        <p:spPr/>
        <p:txBody>
          <a:bodyPr/>
          <a:lstStyle/>
          <a:p>
            <a:r>
              <a:rPr lang="en-US" dirty="0"/>
              <a:t>Formal or informal interviews with stakeholders are part of most RE processes.</a:t>
            </a:r>
          </a:p>
          <a:p>
            <a:r>
              <a:rPr lang="en-US" dirty="0"/>
              <a:t>Types of interview</a:t>
            </a:r>
          </a:p>
          <a:p>
            <a:pPr lvl="1"/>
            <a:r>
              <a:rPr lang="en-US" dirty="0"/>
              <a:t>Closed interviews based on pre-determined list of questions</a:t>
            </a:r>
          </a:p>
          <a:p>
            <a:pPr lvl="1"/>
            <a:r>
              <a:rPr lang="en-US" dirty="0"/>
              <a:t>Open interviews where various issues are explored with stakeholders.</a:t>
            </a:r>
          </a:p>
          <a:p>
            <a:r>
              <a:rPr lang="en-US" dirty="0"/>
              <a:t>Effective interviewing</a:t>
            </a:r>
          </a:p>
          <a:p>
            <a:pPr lvl="1"/>
            <a:r>
              <a:rPr lang="en-US" dirty="0"/>
              <a:t>Be open-minded, avoid pre-conceived ideas about the requirements and are willing to listen to stakeholders. </a:t>
            </a:r>
            <a:endParaRPr lang="en-GB" dirty="0"/>
          </a:p>
          <a:p>
            <a:pPr lvl="1"/>
            <a:r>
              <a:rPr lang="en-US" dirty="0"/>
              <a:t>Prompt the interviewee to get discussions going using a springboard question, a requirements proposal, or by working together on a prototype system. </a:t>
            </a:r>
          </a:p>
        </p:txBody>
      </p:sp>
      <p:sp>
        <p:nvSpPr>
          <p:cNvPr id="4" name="Footer Placeholder 3"/>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32</a:t>
            </a:fld>
            <a:endParaRPr lang="en-US" dirty="0">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defRPr/>
            </a:pPr>
            <a:r>
              <a:rPr lang="en-GB">
                <a:solidFill>
                  <a:prstClr val="black">
                    <a:tint val="75000"/>
                  </a:prstClr>
                </a:solidFill>
                <a:latin typeface="Calibri"/>
              </a:rPr>
              <a:t>30/10/2014</a:t>
            </a:r>
            <a:endParaRPr lang="en-US">
              <a:solidFill>
                <a:prstClr val="black">
                  <a:tint val="75000"/>
                </a:prstClr>
              </a:solidFill>
              <a:latin typeface="Calibri"/>
            </a:endParaRPr>
          </a:p>
        </p:txBody>
      </p:sp>
    </p:spTree>
    <p:extLst>
      <p:ext uri="{BB962C8B-B14F-4D97-AF65-F5344CB8AC3E}">
        <p14:creationId xmlns:p14="http://schemas.microsoft.com/office/powerpoint/2010/main" val="3493051106"/>
      </p:ext>
    </p:extLst>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t>Interviews in practice</a:t>
            </a:r>
          </a:p>
        </p:txBody>
      </p:sp>
      <p:sp>
        <p:nvSpPr>
          <p:cNvPr id="94211" name="Rectangle 3"/>
          <p:cNvSpPr>
            <a:spLocks noGrp="1" noChangeArrowheads="1"/>
          </p:cNvSpPr>
          <p:nvPr>
            <p:ph idx="1"/>
          </p:nvPr>
        </p:nvSpPr>
        <p:spPr/>
        <p:txBody>
          <a:bodyPr/>
          <a:lstStyle/>
          <a:p>
            <a:pPr>
              <a:lnSpc>
                <a:spcPct val="90000"/>
              </a:lnSpc>
            </a:pPr>
            <a:r>
              <a:rPr lang="en-US" dirty="0"/>
              <a:t>Normally a mix of closed and open-ended interviewing.</a:t>
            </a:r>
          </a:p>
          <a:p>
            <a:pPr>
              <a:lnSpc>
                <a:spcPct val="90000"/>
              </a:lnSpc>
            </a:pPr>
            <a:r>
              <a:rPr lang="en-US" dirty="0"/>
              <a:t>Interviews are good for getting an overall understanding of what stakeholders do and how they might interact with the system.</a:t>
            </a:r>
          </a:p>
          <a:p>
            <a:pPr>
              <a:lnSpc>
                <a:spcPct val="90000"/>
              </a:lnSpc>
            </a:pPr>
            <a:r>
              <a:rPr lang="en-US" dirty="0"/>
              <a:t>Interviewers need to be open-minded without pre-conceived ideas of what the system should do</a:t>
            </a:r>
          </a:p>
          <a:p>
            <a:pPr>
              <a:lnSpc>
                <a:spcPct val="90000"/>
              </a:lnSpc>
            </a:pPr>
            <a:r>
              <a:rPr lang="en-US" dirty="0"/>
              <a:t>You need to prompt the use to talk about the system by suggesting requirements rather than simply asking them what they want.</a:t>
            </a:r>
          </a:p>
        </p:txBody>
      </p:sp>
      <p:sp>
        <p:nvSpPr>
          <p:cNvPr id="2" name="Date Placeholder 1"/>
          <p:cNvSpPr>
            <a:spLocks noGrp="1"/>
          </p:cNvSpPr>
          <p:nvPr>
            <p:ph type="dt" sz="half" idx="10"/>
          </p:nvPr>
        </p:nvSpPr>
        <p:spPr/>
        <p:txBody>
          <a:bodyPr/>
          <a:lstStyle/>
          <a:p>
            <a:pPr defTabSz="457200">
              <a:defRPr/>
            </a:pPr>
            <a:r>
              <a:rPr lang="en-GB">
                <a:solidFill>
                  <a:prstClr val="black">
                    <a:tint val="75000"/>
                  </a:prstClr>
                </a:solidFill>
                <a:latin typeface="Calibri"/>
              </a:rPr>
              <a:t>30/10/2014</a:t>
            </a:r>
            <a:endParaRPr lang="en-US">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33</a:t>
            </a:fld>
            <a:endParaRPr lang="en-US">
              <a:solidFill>
                <a:prstClr val="black">
                  <a:tint val="75000"/>
                </a:prstClr>
              </a:solidFill>
              <a:latin typeface="Calibri"/>
            </a:endParaRPr>
          </a:p>
        </p:txBody>
      </p:sp>
    </p:spTree>
    <p:extLst>
      <p:ext uri="{BB962C8B-B14F-4D97-AF65-F5344CB8AC3E}">
        <p14:creationId xmlns:p14="http://schemas.microsoft.com/office/powerpoint/2010/main" val="959377758"/>
      </p:ext>
    </p:extLst>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interviews</a:t>
            </a:r>
          </a:p>
        </p:txBody>
      </p:sp>
      <p:sp>
        <p:nvSpPr>
          <p:cNvPr id="3" name="Content Placeholder 2"/>
          <p:cNvSpPr>
            <a:spLocks noGrp="1"/>
          </p:cNvSpPr>
          <p:nvPr>
            <p:ph idx="1"/>
          </p:nvPr>
        </p:nvSpPr>
        <p:spPr/>
        <p:txBody>
          <a:bodyPr/>
          <a:lstStyle/>
          <a:p>
            <a:pPr>
              <a:lnSpc>
                <a:spcPct val="90000"/>
              </a:lnSpc>
            </a:pPr>
            <a:r>
              <a:rPr lang="en-US" dirty="0"/>
              <a:t>Application specialists may use language to describe their work that isn’t easy for the requirements engineer to understand.</a:t>
            </a:r>
          </a:p>
          <a:p>
            <a:pPr>
              <a:lnSpc>
                <a:spcPct val="90000"/>
              </a:lnSpc>
            </a:pPr>
            <a:r>
              <a:rPr lang="en-US" dirty="0"/>
              <a:t>Interviews are not good for understanding domain requirements</a:t>
            </a:r>
          </a:p>
          <a:p>
            <a:pPr lvl="1">
              <a:lnSpc>
                <a:spcPct val="90000"/>
              </a:lnSpc>
            </a:pPr>
            <a:r>
              <a:rPr lang="en-US" dirty="0"/>
              <a:t>Requirements engineers cannot understand specific domain terminology;</a:t>
            </a:r>
          </a:p>
          <a:p>
            <a:pPr lvl="1">
              <a:lnSpc>
                <a:spcPct val="90000"/>
              </a:lnSpc>
            </a:pPr>
            <a:r>
              <a:rPr lang="en-US" dirty="0"/>
              <a:t>Some domain knowledge is so familiar that people find it hard to articulate or think that it isn’t worth articulating.</a:t>
            </a:r>
          </a:p>
          <a:p>
            <a:endParaRPr lang="en-US" dirty="0"/>
          </a:p>
        </p:txBody>
      </p:sp>
      <p:sp>
        <p:nvSpPr>
          <p:cNvPr id="4" name="Footer Placeholder 3"/>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34</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defRPr/>
            </a:pPr>
            <a:r>
              <a:rPr lang="en-GB">
                <a:solidFill>
                  <a:prstClr val="black">
                    <a:tint val="75000"/>
                  </a:prstClr>
                </a:solidFill>
                <a:latin typeface="Calibri"/>
              </a:rPr>
              <a:t>30/10/2014</a:t>
            </a:r>
            <a:endParaRPr lang="en-US">
              <a:solidFill>
                <a:prstClr val="black">
                  <a:tint val="75000"/>
                </a:prstClr>
              </a:solidFill>
              <a:latin typeface="Calibri"/>
            </a:endParaRPr>
          </a:p>
        </p:txBody>
      </p:sp>
    </p:spTree>
    <p:extLst>
      <p:ext uri="{BB962C8B-B14F-4D97-AF65-F5344CB8AC3E}">
        <p14:creationId xmlns:p14="http://schemas.microsoft.com/office/powerpoint/2010/main" val="2706876457"/>
      </p:ext>
    </p:extLst>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Gathering  Techniques(I)</a:t>
            </a:r>
          </a:p>
        </p:txBody>
      </p:sp>
      <p:sp>
        <p:nvSpPr>
          <p:cNvPr id="3" name="Content Placeholder 2"/>
          <p:cNvSpPr>
            <a:spLocks noGrp="1"/>
          </p:cNvSpPr>
          <p:nvPr>
            <p:ph sz="quarter" idx="13"/>
          </p:nvPr>
        </p:nvSpPr>
        <p:spPr>
          <a:xfrm>
            <a:off x="913774" y="2367092"/>
            <a:ext cx="10363826" cy="4207879"/>
          </a:xfrm>
        </p:spPr>
        <p:txBody>
          <a:bodyPr>
            <a:normAutofit/>
          </a:bodyPr>
          <a:lstStyle/>
          <a:p>
            <a:r>
              <a:rPr lang="en-US" b="1" dirty="0"/>
              <a:t>Interview</a:t>
            </a:r>
            <a:r>
              <a:rPr lang="en-US" dirty="0"/>
              <a:t>: is the most commonly used requirements-gathering technique. After all, it is natural—if you need to know something, you usually ask someone.</a:t>
            </a:r>
            <a:br>
              <a:rPr lang="en-US" dirty="0"/>
            </a:br>
            <a:endParaRPr lang="en-US" dirty="0"/>
          </a:p>
          <a:p>
            <a:pPr algn="just"/>
            <a:r>
              <a:rPr lang="en-US" b="1" dirty="0"/>
              <a:t>Joint Application Development (JAD)</a:t>
            </a:r>
            <a:r>
              <a:rPr lang="en-US" dirty="0"/>
              <a:t>: is a technique that allows the project team, users, and management to work together to identify requirements for the system.</a:t>
            </a:r>
          </a:p>
          <a:p>
            <a:pPr algn="just"/>
            <a:endParaRPr lang="en-US" dirty="0"/>
          </a:p>
          <a:p>
            <a:pPr algn="just"/>
            <a:r>
              <a:rPr lang="en-US" b="1" dirty="0"/>
              <a:t>Questionnaires</a:t>
            </a:r>
            <a:r>
              <a:rPr lang="en-US" dirty="0"/>
              <a:t>: is a set of written questions used to obtain information from individuals.</a:t>
            </a:r>
          </a:p>
          <a:p>
            <a:pPr lvl="1" algn="just"/>
            <a:r>
              <a:rPr lang="en-US" dirty="0"/>
              <a:t>Are often used when there is a large number of people from whom information and opinions are needed. </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4B347F-5038-41A8-84D6-1416E88477ED}" type="slidenum">
              <a:rPr kumimoji="0" lang="en-US" sz="1000" b="0" i="0" u="none" strike="noStrike" kern="1200" cap="none" spc="0" normalizeH="0" baseline="0" noProof="0" smtClean="0">
                <a:ln>
                  <a:noFill/>
                </a:ln>
                <a:solidFill>
                  <a:prstClr val="black"/>
                </a:solidFill>
                <a:effectLst/>
                <a:uLnTx/>
                <a:uFillTx/>
                <a:latin typeface="Tw Cen MT" panose="020B06020201040206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000" b="0" i="0" u="none" strike="noStrike" kern="1200" cap="none" spc="0" normalizeH="0" baseline="0" noProof="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6736645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Gathering  Techniques(II)</a:t>
            </a:r>
          </a:p>
        </p:txBody>
      </p:sp>
      <p:sp>
        <p:nvSpPr>
          <p:cNvPr id="3" name="Content Placeholder 2"/>
          <p:cNvSpPr>
            <a:spLocks noGrp="1"/>
          </p:cNvSpPr>
          <p:nvPr>
            <p:ph sz="quarter" idx="13"/>
          </p:nvPr>
        </p:nvSpPr>
        <p:spPr/>
        <p:txBody>
          <a:bodyPr>
            <a:normAutofit/>
          </a:bodyPr>
          <a:lstStyle/>
          <a:p>
            <a:pPr algn="just"/>
            <a:r>
              <a:rPr lang="en-US" b="1" dirty="0"/>
              <a:t>Document Analysis</a:t>
            </a:r>
            <a:r>
              <a:rPr lang="en-US" dirty="0"/>
              <a:t>: Project teams often use document analysis to understand the as-is system.</a:t>
            </a:r>
            <a:br>
              <a:rPr lang="en-US" dirty="0"/>
            </a:br>
            <a:endParaRPr lang="en-US" dirty="0"/>
          </a:p>
          <a:p>
            <a:pPr algn="just"/>
            <a:r>
              <a:rPr lang="en-US" b="1" dirty="0"/>
              <a:t>Observation</a:t>
            </a:r>
            <a:r>
              <a:rPr lang="en-US" dirty="0"/>
              <a:t>: the act of watching processes being performed, is a powerful tool for gathering</a:t>
            </a:r>
            <a:br>
              <a:rPr lang="en-US" dirty="0"/>
            </a:br>
            <a:r>
              <a:rPr lang="en-US" dirty="0"/>
              <a:t>information about the as-is system because it enables the analyst to see the reality of a situation, rather than listening to others describe it in interviews or JAD sessions. </a:t>
            </a:r>
            <a:r>
              <a:rPr lang="en-US" u="sng" dirty="0"/>
              <a:t>Observation is a good way to check the validity of information gathered from indirect sources such as interviews and questionnaires.</a:t>
            </a:r>
          </a:p>
          <a:p>
            <a:pPr algn="just"/>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4B347F-5038-41A8-84D6-1416E88477ED}" type="slidenum">
              <a:rPr kumimoji="0" lang="en-US" sz="1000" b="0" i="0" u="none" strike="noStrike" kern="1200" cap="none" spc="0" normalizeH="0" baseline="0" noProof="0" smtClean="0">
                <a:ln>
                  <a:noFill/>
                </a:ln>
                <a:solidFill>
                  <a:prstClr val="black"/>
                </a:solidFill>
                <a:effectLst/>
                <a:uLnTx/>
                <a:uFillTx/>
                <a:latin typeface="Tw Cen MT" panose="020B06020201040206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000" b="0" i="0" u="none" strike="noStrike" kern="1200" cap="none" spc="0" normalizeH="0" baseline="0" noProof="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32154414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one is appropriate?</a:t>
            </a:r>
          </a:p>
        </p:txBody>
      </p:sp>
      <p:sp>
        <p:nvSpPr>
          <p:cNvPr id="3" name="Content Placeholder 2"/>
          <p:cNvSpPr>
            <a:spLocks noGrp="1"/>
          </p:cNvSpPr>
          <p:nvPr>
            <p:ph sz="quarter" idx="13"/>
          </p:nvPr>
        </p:nvSpPr>
        <p:spPr/>
        <p:txBody>
          <a:bodyPr/>
          <a:lstStyle/>
          <a:p>
            <a:r>
              <a:rPr lang="en-US" dirty="0"/>
              <a:t>No one technique is always better than the others.</a:t>
            </a:r>
          </a:p>
          <a:p>
            <a:r>
              <a:rPr lang="en-US" dirty="0"/>
              <a:t>In practice most projects use a combination of techniques. </a:t>
            </a:r>
          </a:p>
          <a:p>
            <a:r>
              <a:rPr lang="en-US" dirty="0"/>
              <a:t>It is important to understand the strengths and weaknesses of each technique and when to use.</a:t>
            </a:r>
          </a:p>
          <a:p>
            <a:pPr marL="0" indent="0">
              <a:buNone/>
            </a:pPr>
            <a:br>
              <a:rPr lang="en-US" dirty="0"/>
            </a:b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4B347F-5038-41A8-84D6-1416E88477ED}" type="slidenum">
              <a:rPr kumimoji="0" lang="en-US" sz="1000" b="0" i="0" u="none" strike="noStrike" kern="1200" cap="none" spc="0" normalizeH="0" baseline="0" noProof="0" smtClean="0">
                <a:ln>
                  <a:noFill/>
                </a:ln>
                <a:solidFill>
                  <a:prstClr val="black"/>
                </a:solidFill>
                <a:effectLst/>
                <a:uLnTx/>
                <a:uFillTx/>
                <a:latin typeface="Tw Cen MT" panose="020B06020201040206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000" b="0" i="0" u="none" strike="noStrike" kern="1200" cap="none" spc="0" normalizeH="0" baseline="0" noProof="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21215053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 name="Content Placeholder 4"/>
          <p:cNvPicPr>
            <a:picLocks noGrp="1" noChangeAspect="1"/>
          </p:cNvPicPr>
          <p:nvPr>
            <p:ph sz="quarter" idx="13"/>
          </p:nvPr>
        </p:nvPicPr>
        <p:blipFill>
          <a:blip r:embed="rId2"/>
          <a:stretch>
            <a:fillRect/>
          </a:stretch>
        </p:blipFill>
        <p:spPr>
          <a:xfrm>
            <a:off x="200296" y="3163800"/>
            <a:ext cx="11930743" cy="3326770"/>
          </a:xfrm>
          <a:prstGeom prst="rect">
            <a:avLst/>
          </a:prstGeom>
        </p:spPr>
      </p:pic>
    </p:spTree>
    <p:extLst>
      <p:ext uri="{BB962C8B-B14F-4D97-AF65-F5344CB8AC3E}">
        <p14:creationId xmlns:p14="http://schemas.microsoft.com/office/powerpoint/2010/main" val="28067705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 of Information </a:t>
            </a:r>
          </a:p>
        </p:txBody>
      </p:sp>
      <p:sp>
        <p:nvSpPr>
          <p:cNvPr id="3" name="Content Placeholder 2"/>
          <p:cNvSpPr>
            <a:spLocks noGrp="1"/>
          </p:cNvSpPr>
          <p:nvPr>
            <p:ph sz="quarter" idx="13"/>
          </p:nvPr>
        </p:nvSpPr>
        <p:spPr/>
        <p:txBody>
          <a:bodyPr>
            <a:normAutofit/>
          </a:bodyPr>
          <a:lstStyle/>
          <a:p>
            <a:pPr algn="just"/>
            <a:r>
              <a:rPr lang="en-US" dirty="0"/>
              <a:t>Different stages of the analysis process: </a:t>
            </a:r>
            <a:r>
              <a:rPr lang="en-US" i="1" dirty="0"/>
              <a:t>understanding the as-is system</a:t>
            </a:r>
            <a:r>
              <a:rPr lang="en-US" dirty="0"/>
              <a:t>, </a:t>
            </a:r>
            <a:r>
              <a:rPr lang="en-US" i="1" dirty="0"/>
              <a:t>identifying improvements</a:t>
            </a:r>
            <a:r>
              <a:rPr lang="en-US" dirty="0"/>
              <a:t>, and </a:t>
            </a:r>
            <a:r>
              <a:rPr lang="en-US" i="1" dirty="0"/>
              <a:t>developing the to-be system</a:t>
            </a:r>
            <a:r>
              <a:rPr lang="en-US" dirty="0"/>
              <a:t>. </a:t>
            </a:r>
          </a:p>
          <a:p>
            <a:pPr algn="just"/>
            <a:r>
              <a:rPr lang="en-US" b="1" dirty="0"/>
              <a:t>Interviews</a:t>
            </a:r>
            <a:r>
              <a:rPr lang="en-US" dirty="0"/>
              <a:t> and </a:t>
            </a:r>
            <a:r>
              <a:rPr lang="en-US" b="1" dirty="0"/>
              <a:t>JAD</a:t>
            </a:r>
            <a:r>
              <a:rPr lang="en-US" dirty="0"/>
              <a:t> are commonly used in all three stages. </a:t>
            </a:r>
          </a:p>
          <a:p>
            <a:pPr algn="just"/>
            <a:r>
              <a:rPr lang="en-US" dirty="0"/>
              <a:t>In contrast, </a:t>
            </a:r>
            <a:r>
              <a:rPr lang="en-US" b="1" dirty="0"/>
              <a:t>document</a:t>
            </a:r>
            <a:r>
              <a:rPr lang="en-US" dirty="0"/>
              <a:t> </a:t>
            </a:r>
            <a:r>
              <a:rPr lang="en-US" b="1" dirty="0"/>
              <a:t>analysis</a:t>
            </a:r>
            <a:r>
              <a:rPr lang="en-US" dirty="0"/>
              <a:t> and </a:t>
            </a:r>
            <a:r>
              <a:rPr lang="en-US" b="1" dirty="0"/>
              <a:t>observation</a:t>
            </a:r>
            <a:r>
              <a:rPr lang="en-US" dirty="0"/>
              <a:t> usually are most helpful for understanding the as-is, although occasionally they provide information about current problems that need to be improved. </a:t>
            </a:r>
          </a:p>
          <a:p>
            <a:pPr algn="just"/>
            <a:r>
              <a:rPr lang="en-US" b="1" dirty="0"/>
              <a:t>Questionnaires</a:t>
            </a:r>
            <a:r>
              <a:rPr lang="en-US" dirty="0"/>
              <a:t> are often used to gather information about the as-is system as well as general information about improvements.</a:t>
            </a:r>
          </a:p>
          <a:p>
            <a:pPr marL="0" indent="0" algn="just">
              <a:buNone/>
            </a:pP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4B347F-5038-41A8-84D6-1416E88477ED}" type="slidenum">
              <a:rPr kumimoji="0" lang="en-US" sz="1000" b="0" i="0" u="none" strike="noStrike" kern="1200" cap="none" spc="0" normalizeH="0" baseline="0" noProof="0" smtClean="0">
                <a:ln>
                  <a:noFill/>
                </a:ln>
                <a:solidFill>
                  <a:prstClr val="black"/>
                </a:solidFill>
                <a:effectLst/>
                <a:uLnTx/>
                <a:uFillTx/>
                <a:latin typeface="Tw Cen MT" panose="020B06020201040206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000" b="0" i="0" u="none" strike="noStrike" kern="1200" cap="none" spc="0" normalizeH="0" baseline="0" noProof="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964866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p>
        </p:txBody>
      </p:sp>
      <p:sp>
        <p:nvSpPr>
          <p:cNvPr id="3" name="Content Placeholder 2"/>
          <p:cNvSpPr>
            <a:spLocks noGrp="1"/>
          </p:cNvSpPr>
          <p:nvPr>
            <p:ph sz="quarter" idx="13"/>
          </p:nvPr>
        </p:nvSpPr>
        <p:spPr/>
        <p:txBody>
          <a:bodyPr>
            <a:normAutofit lnSpcReduction="10000"/>
          </a:bodyPr>
          <a:lstStyle/>
          <a:p>
            <a:pPr algn="just"/>
            <a:r>
              <a:rPr lang="en-US" dirty="0"/>
              <a:t>The systems development process aids an organization in moving from the current system</a:t>
            </a:r>
            <a:br>
              <a:rPr lang="en-US" dirty="0"/>
            </a:br>
            <a:r>
              <a:rPr lang="en-US" dirty="0"/>
              <a:t>(often called the </a:t>
            </a:r>
            <a:r>
              <a:rPr lang="en-US" i="1" dirty="0"/>
              <a:t>as-is system</a:t>
            </a:r>
            <a:r>
              <a:rPr lang="en-US" dirty="0"/>
              <a:t>) to the new system (often called the </a:t>
            </a:r>
            <a:r>
              <a:rPr lang="en-US" i="1" dirty="0"/>
              <a:t>to-be system</a:t>
            </a:r>
            <a:r>
              <a:rPr lang="en-US" dirty="0"/>
              <a:t>).</a:t>
            </a:r>
            <a:endParaRPr lang="fa-IR" dirty="0"/>
          </a:p>
          <a:p>
            <a:pPr marL="0" indent="0" algn="just">
              <a:buNone/>
            </a:pPr>
            <a:endParaRPr lang="en-US" dirty="0"/>
          </a:p>
          <a:p>
            <a:pPr algn="just"/>
            <a:r>
              <a:rPr lang="en-US" dirty="0"/>
              <a:t>The output of planning, is the system request, which provides general ideas for the</a:t>
            </a:r>
            <a:br>
              <a:rPr lang="en-US" dirty="0"/>
            </a:br>
            <a:r>
              <a:rPr lang="en-US" dirty="0"/>
              <a:t>to-be system, defines the project’s scope, and provides the initial work-plan.</a:t>
            </a:r>
          </a:p>
          <a:p>
            <a:pPr marL="0" indent="0" algn="just">
              <a:buNone/>
            </a:pPr>
            <a:endParaRPr lang="en-US" dirty="0"/>
          </a:p>
          <a:p>
            <a:pPr algn="just"/>
            <a:r>
              <a:rPr lang="en-US" dirty="0"/>
              <a:t>Analysis </a:t>
            </a:r>
            <a:r>
              <a:rPr lang="en-US" dirty="0">
                <a:solidFill>
                  <a:srgbClr val="F4749C"/>
                </a:solidFill>
              </a:rPr>
              <a:t>takes the general ideas in the system request </a:t>
            </a:r>
            <a:r>
              <a:rPr lang="en-US" dirty="0"/>
              <a:t>and </a:t>
            </a:r>
            <a:r>
              <a:rPr lang="en-US" dirty="0">
                <a:solidFill>
                  <a:schemeClr val="accent5">
                    <a:lumMod val="60000"/>
                    <a:lumOff val="40000"/>
                  </a:schemeClr>
                </a:solidFill>
              </a:rPr>
              <a:t>refines them </a:t>
            </a:r>
            <a:r>
              <a:rPr lang="en-US" dirty="0"/>
              <a:t>into a </a:t>
            </a:r>
            <a:r>
              <a:rPr lang="en-US" dirty="0">
                <a:solidFill>
                  <a:srgbClr val="00B050"/>
                </a:solidFill>
              </a:rPr>
              <a:t>detailed requirements definition</a:t>
            </a:r>
            <a:r>
              <a:rPr lang="en-US" dirty="0"/>
              <a:t>.</a:t>
            </a:r>
          </a:p>
          <a:p>
            <a:pPr marL="0" indent="0" algn="just">
              <a:buNone/>
            </a:pP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4</a:t>
            </a:fld>
            <a:endParaRPr lang="en-US"/>
          </a:p>
        </p:txBody>
      </p:sp>
    </p:spTree>
    <p:extLst>
      <p:ext uri="{BB962C8B-B14F-4D97-AF65-F5344CB8AC3E}">
        <p14:creationId xmlns:p14="http://schemas.microsoft.com/office/powerpoint/2010/main" val="20742236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Depth of Information</a:t>
            </a:r>
          </a:p>
        </p:txBody>
      </p:sp>
      <p:sp>
        <p:nvSpPr>
          <p:cNvPr id="3" name="Content Placeholder 2"/>
          <p:cNvSpPr>
            <a:spLocks noGrp="1"/>
          </p:cNvSpPr>
          <p:nvPr>
            <p:ph sz="quarter" idx="13"/>
          </p:nvPr>
        </p:nvSpPr>
        <p:spPr/>
        <p:txBody>
          <a:bodyPr>
            <a:normAutofit/>
          </a:bodyPr>
          <a:lstStyle/>
          <a:p>
            <a:pPr algn="just"/>
            <a:r>
              <a:rPr lang="en-US" dirty="0"/>
              <a:t>Refers to how rich and detailed the information is that the technique usually produces and the extent to which the technique is useful for obtaining not only facts and opinions but also an understanding of </a:t>
            </a:r>
            <a:r>
              <a:rPr lang="en-US" i="1" dirty="0"/>
              <a:t>why </a:t>
            </a:r>
            <a:r>
              <a:rPr lang="en-US" dirty="0"/>
              <a:t>those facts and opinions exist. </a:t>
            </a:r>
          </a:p>
          <a:p>
            <a:pPr algn="just"/>
            <a:r>
              <a:rPr lang="en-US" b="1" dirty="0"/>
              <a:t>Interviews</a:t>
            </a:r>
            <a:r>
              <a:rPr lang="en-US" dirty="0"/>
              <a:t> and </a:t>
            </a:r>
            <a:r>
              <a:rPr lang="en-US" b="1" dirty="0"/>
              <a:t>JAD</a:t>
            </a:r>
            <a:r>
              <a:rPr lang="en-US" dirty="0"/>
              <a:t> sessions are very useful for providing a good depth of rich</a:t>
            </a:r>
            <a:br>
              <a:rPr lang="en-US" dirty="0"/>
            </a:br>
            <a:r>
              <a:rPr lang="en-US" dirty="0"/>
              <a:t>and detailed information and helping the analyst to understand the reasons behind them. </a:t>
            </a:r>
          </a:p>
          <a:p>
            <a:pPr algn="just"/>
            <a:r>
              <a:rPr lang="en-US" b="1" dirty="0"/>
              <a:t>Document</a:t>
            </a:r>
            <a:r>
              <a:rPr lang="en-US" dirty="0"/>
              <a:t> analysis and </a:t>
            </a:r>
            <a:r>
              <a:rPr lang="en-US" b="1" dirty="0"/>
              <a:t>observation</a:t>
            </a:r>
            <a:r>
              <a:rPr lang="en-US" dirty="0"/>
              <a:t> are useful for obtaining facts, but little beyond that. </a:t>
            </a:r>
          </a:p>
          <a:p>
            <a:pPr algn="just"/>
            <a:r>
              <a:rPr lang="en-US" b="1" dirty="0"/>
              <a:t>Questionnaires</a:t>
            </a:r>
            <a:r>
              <a:rPr lang="en-US" dirty="0"/>
              <a:t> can provide a medium depth of information, soliciting both facts and opinions with little understanding of why they exist.</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4B347F-5038-41A8-84D6-1416E88477ED}" type="slidenum">
              <a:rPr kumimoji="0" lang="en-US" sz="1000" b="0" i="0" u="none" strike="noStrike" kern="1200" cap="none" spc="0" normalizeH="0" baseline="0" noProof="0" smtClean="0">
                <a:ln>
                  <a:noFill/>
                </a:ln>
                <a:solidFill>
                  <a:prstClr val="black"/>
                </a:solidFill>
                <a:effectLst/>
                <a:uLnTx/>
                <a:uFillTx/>
                <a:latin typeface="Tw Cen MT" panose="020B06020201040206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000" b="0" i="0" u="none" strike="noStrike" kern="1200" cap="none" spc="0" normalizeH="0" baseline="0" noProof="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3609551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Breadth of Information</a:t>
            </a:r>
            <a:endParaRPr lang="en-US" dirty="0"/>
          </a:p>
        </p:txBody>
      </p:sp>
      <p:sp>
        <p:nvSpPr>
          <p:cNvPr id="3" name="Content Placeholder 2"/>
          <p:cNvSpPr>
            <a:spLocks noGrp="1"/>
          </p:cNvSpPr>
          <p:nvPr>
            <p:ph sz="quarter" idx="13"/>
          </p:nvPr>
        </p:nvSpPr>
        <p:spPr/>
        <p:txBody>
          <a:bodyPr>
            <a:normAutofit/>
          </a:bodyPr>
          <a:lstStyle/>
          <a:p>
            <a:pPr algn="just"/>
            <a:r>
              <a:rPr lang="en-US" dirty="0"/>
              <a:t>Refers to the range of information and information sources that can be easily collected using the chosen technique. </a:t>
            </a:r>
          </a:p>
          <a:p>
            <a:pPr algn="just"/>
            <a:r>
              <a:rPr lang="en-US" b="1" dirty="0"/>
              <a:t>Questionnaires</a:t>
            </a:r>
            <a:r>
              <a:rPr lang="en-US" dirty="0"/>
              <a:t> and </a:t>
            </a:r>
            <a:r>
              <a:rPr lang="en-US" b="1" dirty="0"/>
              <a:t>document</a:t>
            </a:r>
            <a:r>
              <a:rPr lang="en-US" dirty="0"/>
              <a:t> </a:t>
            </a:r>
            <a:r>
              <a:rPr lang="en-US" b="1" dirty="0"/>
              <a:t>analysis</a:t>
            </a:r>
            <a:r>
              <a:rPr lang="en-US" dirty="0"/>
              <a:t> are both easily capable of soliciting a wide range of information from a large number of information sources. </a:t>
            </a:r>
          </a:p>
          <a:p>
            <a:pPr algn="just"/>
            <a:r>
              <a:rPr lang="en-US" b="1" dirty="0"/>
              <a:t>Interviews</a:t>
            </a:r>
            <a:r>
              <a:rPr lang="en-US" dirty="0"/>
              <a:t> and </a:t>
            </a:r>
            <a:r>
              <a:rPr lang="en-US" b="1" dirty="0"/>
              <a:t>observation</a:t>
            </a:r>
            <a:r>
              <a:rPr lang="en-US" dirty="0"/>
              <a:t> require the analyst to visit each information source individually and, therefore, take more time. </a:t>
            </a:r>
          </a:p>
          <a:p>
            <a:pPr algn="just"/>
            <a:r>
              <a:rPr lang="en-US" b="1" dirty="0"/>
              <a:t>JAD</a:t>
            </a:r>
            <a:r>
              <a:rPr lang="en-US" dirty="0"/>
              <a:t> sessions are in the middle because many information sources are brought together at the same time. </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4B347F-5038-41A8-84D6-1416E88477ED}" type="slidenum">
              <a:rPr kumimoji="0" lang="en-US" sz="1000" b="0" i="0" u="none" strike="noStrike" kern="1200" cap="none" spc="0" normalizeH="0" baseline="0" noProof="0" smtClean="0">
                <a:ln>
                  <a:noFill/>
                </a:ln>
                <a:solidFill>
                  <a:prstClr val="black"/>
                </a:solidFill>
                <a:effectLst/>
                <a:uLnTx/>
                <a:uFillTx/>
                <a:latin typeface="Tw Cen MT" panose="020B06020201040206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000" b="0" i="0" u="none" strike="noStrike" kern="1200" cap="none" spc="0" normalizeH="0" baseline="0" noProof="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27497719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Integration of Information</a:t>
            </a:r>
            <a:br>
              <a:rPr lang="en-US" dirty="0"/>
            </a:br>
            <a:endParaRPr lang="en-US" dirty="0"/>
          </a:p>
        </p:txBody>
      </p:sp>
      <p:sp>
        <p:nvSpPr>
          <p:cNvPr id="3" name="Content Placeholder 2"/>
          <p:cNvSpPr>
            <a:spLocks noGrp="1"/>
          </p:cNvSpPr>
          <p:nvPr>
            <p:ph sz="quarter" idx="13"/>
          </p:nvPr>
        </p:nvSpPr>
        <p:spPr/>
        <p:txBody>
          <a:bodyPr>
            <a:normAutofit fontScale="92500" lnSpcReduction="20000"/>
          </a:bodyPr>
          <a:lstStyle/>
          <a:p>
            <a:pPr algn="just"/>
            <a:r>
              <a:rPr lang="en-US" dirty="0"/>
              <a:t>One of the most challenging aspects of requirements gathering is integrating the information from different sources. </a:t>
            </a:r>
          </a:p>
          <a:p>
            <a:pPr algn="just"/>
            <a:r>
              <a:rPr lang="en-US" dirty="0"/>
              <a:t>Simply put, different people can provide conflicting information. Combining this information and attempting to resolve differences in opinions or facts is usually very time consuming because it means contacting each information source in turn, explaining the discrepancy, and attempting to refine the information. </a:t>
            </a:r>
          </a:p>
          <a:p>
            <a:pPr algn="just"/>
            <a:r>
              <a:rPr lang="en-US" dirty="0"/>
              <a:t>All techniques suffer integration problems to some degree, but </a:t>
            </a:r>
            <a:r>
              <a:rPr lang="en-US" b="1" dirty="0"/>
              <a:t>JAD</a:t>
            </a:r>
            <a:r>
              <a:rPr lang="en-US" dirty="0"/>
              <a:t> sessions are designed</a:t>
            </a:r>
            <a:br>
              <a:rPr lang="en-US" dirty="0"/>
            </a:br>
            <a:r>
              <a:rPr lang="en-US" dirty="0"/>
              <a:t>to improve integration because all information is integrated when it is collected, not afterward. The immediate integration of information is the single most important benefit of JAD that distinguishes it from other techniques.</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4B347F-5038-41A8-84D6-1416E88477ED}" type="slidenum">
              <a:rPr kumimoji="0" lang="en-US" sz="1000" b="0" i="0" u="none" strike="noStrike" kern="1200" cap="none" spc="0" normalizeH="0" baseline="0" noProof="0" smtClean="0">
                <a:ln>
                  <a:noFill/>
                </a:ln>
                <a:solidFill>
                  <a:prstClr val="black"/>
                </a:solidFill>
                <a:effectLst/>
                <a:uLnTx/>
                <a:uFillTx/>
                <a:latin typeface="Tw Cen MT" panose="020B06020201040206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000" b="0" i="0" u="none" strike="noStrike" kern="1200" cap="none" spc="0" normalizeH="0" baseline="0" noProof="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14592434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User Involvement</a:t>
            </a:r>
            <a:endParaRPr lang="en-US" dirty="0"/>
          </a:p>
        </p:txBody>
      </p:sp>
      <p:sp>
        <p:nvSpPr>
          <p:cNvPr id="3" name="Content Placeholder 2"/>
          <p:cNvSpPr>
            <a:spLocks noGrp="1"/>
          </p:cNvSpPr>
          <p:nvPr>
            <p:ph sz="quarter" idx="13"/>
          </p:nvPr>
        </p:nvSpPr>
        <p:spPr/>
        <p:txBody>
          <a:bodyPr>
            <a:normAutofit/>
          </a:bodyPr>
          <a:lstStyle/>
          <a:p>
            <a:r>
              <a:rPr lang="en-US" dirty="0"/>
              <a:t>Refers to the amount of time and energy the intended users of the new system must devote to the analysis process. </a:t>
            </a:r>
          </a:p>
          <a:p>
            <a:r>
              <a:rPr lang="en-US" dirty="0"/>
              <a:t>It is generally agreed that as users become more involved, the chance of success increases. </a:t>
            </a:r>
          </a:p>
          <a:p>
            <a:pPr algn="just"/>
            <a:r>
              <a:rPr lang="en-US" dirty="0"/>
              <a:t>User involvement can have a significant cost, and not all users are willing to contribute valuable</a:t>
            </a:r>
            <a:br>
              <a:rPr lang="en-US" dirty="0"/>
            </a:br>
            <a:r>
              <a:rPr lang="en-US" dirty="0"/>
              <a:t>time and energy. </a:t>
            </a:r>
          </a:p>
          <a:p>
            <a:pPr algn="just"/>
            <a:r>
              <a:rPr lang="en-US" b="1" dirty="0"/>
              <a:t>Questionnaires</a:t>
            </a:r>
            <a:r>
              <a:rPr lang="en-US" dirty="0"/>
              <a:t>, </a:t>
            </a:r>
            <a:r>
              <a:rPr lang="en-US" b="1" dirty="0"/>
              <a:t>document analysis</a:t>
            </a:r>
            <a:r>
              <a:rPr lang="en-US" dirty="0"/>
              <a:t>, and </a:t>
            </a:r>
            <a:r>
              <a:rPr lang="en-US" b="1" dirty="0"/>
              <a:t>observation</a:t>
            </a:r>
            <a:r>
              <a:rPr lang="en-US" dirty="0"/>
              <a:t> place the least burden on users.</a:t>
            </a:r>
          </a:p>
          <a:p>
            <a:pPr algn="just"/>
            <a:r>
              <a:rPr lang="en-US" b="1" dirty="0"/>
              <a:t>JAD</a:t>
            </a:r>
            <a:r>
              <a:rPr lang="en-US" dirty="0"/>
              <a:t> sessions require the greatest effort.</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4B347F-5038-41A8-84D6-1416E88477ED}" type="slidenum">
              <a:rPr kumimoji="0" lang="en-US" sz="1000" b="0" i="0" u="none" strike="noStrike" kern="1200" cap="none" spc="0" normalizeH="0" baseline="0" noProof="0" smtClean="0">
                <a:ln>
                  <a:noFill/>
                </a:ln>
                <a:solidFill>
                  <a:prstClr val="black"/>
                </a:solidFill>
                <a:effectLst/>
                <a:uLnTx/>
                <a:uFillTx/>
                <a:latin typeface="Tw Cen MT" panose="020B06020201040206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000" b="0" i="0" u="none" strike="noStrike" kern="1200" cap="none" spc="0" normalizeH="0" baseline="0" noProof="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7627599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Cost</a:t>
            </a:r>
          </a:p>
        </p:txBody>
      </p:sp>
      <p:sp>
        <p:nvSpPr>
          <p:cNvPr id="3" name="Content Placeholder 2"/>
          <p:cNvSpPr>
            <a:spLocks noGrp="1"/>
          </p:cNvSpPr>
          <p:nvPr>
            <p:ph sz="quarter" idx="13"/>
          </p:nvPr>
        </p:nvSpPr>
        <p:spPr/>
        <p:txBody>
          <a:bodyPr>
            <a:normAutofit/>
          </a:bodyPr>
          <a:lstStyle/>
          <a:p>
            <a:r>
              <a:rPr lang="en-US" dirty="0"/>
              <a:t>Is always an important consideration. </a:t>
            </a:r>
          </a:p>
          <a:p>
            <a:pPr algn="just"/>
            <a:r>
              <a:rPr lang="en-US" b="1" dirty="0"/>
              <a:t>Questionnaires</a:t>
            </a:r>
            <a:r>
              <a:rPr lang="en-US" dirty="0"/>
              <a:t>, </a:t>
            </a:r>
            <a:r>
              <a:rPr lang="en-US" b="1" dirty="0"/>
              <a:t>document analysis</a:t>
            </a:r>
            <a:r>
              <a:rPr lang="en-US" dirty="0"/>
              <a:t>, and </a:t>
            </a:r>
            <a:r>
              <a:rPr lang="en-US" b="1" dirty="0"/>
              <a:t>observation</a:t>
            </a:r>
            <a:r>
              <a:rPr lang="en-US" dirty="0"/>
              <a:t> are low-cost techniques (although observation can be quite time consuming). </a:t>
            </a:r>
          </a:p>
          <a:p>
            <a:pPr algn="just"/>
            <a:r>
              <a:rPr lang="en-US" b="1" dirty="0"/>
              <a:t>Interviews</a:t>
            </a:r>
            <a:r>
              <a:rPr lang="en-US" dirty="0"/>
              <a:t> and </a:t>
            </a:r>
            <a:r>
              <a:rPr lang="en-US" b="1" dirty="0"/>
              <a:t>JAD</a:t>
            </a:r>
            <a:r>
              <a:rPr lang="en-US" dirty="0"/>
              <a:t> sessions generally have moderate costs. In general, JAD sessions are much more expensive initially, because they require many users to be absent from their offices for significant periods of time, and they often involve highly paid consultants. However, JAD sessions significantly reduce the time spent in information integration and thus can cost less in the long term.</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4B347F-5038-41A8-84D6-1416E88477ED}" type="slidenum">
              <a:rPr kumimoji="0" lang="en-US" sz="1000" b="0" i="0" u="none" strike="noStrike" kern="1200" cap="none" spc="0" normalizeH="0" baseline="0" noProof="0" smtClean="0">
                <a:ln>
                  <a:noFill/>
                </a:ln>
                <a:solidFill>
                  <a:prstClr val="black"/>
                </a:solidFill>
                <a:effectLst/>
                <a:uLnTx/>
                <a:uFillTx/>
                <a:latin typeface="Tw Cen MT" panose="020B06020201040206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000" b="0" i="0" u="none" strike="noStrike" kern="1200" cap="none" spc="0" normalizeH="0" baseline="0" noProof="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23338206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76872"/>
            <a:ext cx="8229600" cy="1143000"/>
          </a:xfrm>
        </p:spPr>
        <p:txBody>
          <a:bodyPr/>
          <a:lstStyle/>
          <a:p>
            <a:pPr algn="ctr"/>
            <a:r>
              <a:rPr lang="en-US" dirty="0"/>
              <a:t>Requirements specification</a:t>
            </a:r>
          </a:p>
        </p:txBody>
      </p:sp>
      <p:sp>
        <p:nvSpPr>
          <p:cNvPr id="4" name="Footer Placeholder 3"/>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45</a:t>
            </a:fld>
            <a:endParaRPr lang="en-US">
              <a:solidFill>
                <a:prstClr val="black">
                  <a:tint val="75000"/>
                </a:prstClr>
              </a:solidFill>
              <a:latin typeface="Calibri"/>
            </a:endParaRPr>
          </a:p>
        </p:txBody>
      </p:sp>
      <p:sp>
        <p:nvSpPr>
          <p:cNvPr id="3" name="Date Placeholder 2"/>
          <p:cNvSpPr>
            <a:spLocks noGrp="1"/>
          </p:cNvSpPr>
          <p:nvPr>
            <p:ph type="dt" sz="half" idx="10"/>
          </p:nvPr>
        </p:nvSpPr>
        <p:spPr/>
        <p:txBody>
          <a:bodyPr/>
          <a:lstStyle/>
          <a:p>
            <a:pPr defTabSz="457200">
              <a:defRPr/>
            </a:pPr>
            <a:r>
              <a:rPr lang="en-GB">
                <a:solidFill>
                  <a:prstClr val="black">
                    <a:tint val="75000"/>
                  </a:prstClr>
                </a:solidFill>
                <a:latin typeface="Calibri"/>
              </a:rPr>
              <a:t>30/10/2014</a:t>
            </a:r>
            <a:endParaRPr lang="en-US">
              <a:solidFill>
                <a:prstClr val="black">
                  <a:tint val="75000"/>
                </a:prstClr>
              </a:solidFill>
              <a:latin typeface="Calibri"/>
            </a:endParaRPr>
          </a:p>
        </p:txBody>
      </p:sp>
    </p:spTree>
    <p:extLst>
      <p:ext uri="{BB962C8B-B14F-4D97-AF65-F5344CB8AC3E}">
        <p14:creationId xmlns:p14="http://schemas.microsoft.com/office/powerpoint/2010/main" val="4093898263"/>
      </p:ext>
    </p:extLst>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specification</a:t>
            </a:r>
          </a:p>
        </p:txBody>
      </p:sp>
      <p:sp>
        <p:nvSpPr>
          <p:cNvPr id="3" name="Content Placeholder 2"/>
          <p:cNvSpPr>
            <a:spLocks noGrp="1"/>
          </p:cNvSpPr>
          <p:nvPr>
            <p:ph idx="1"/>
          </p:nvPr>
        </p:nvSpPr>
        <p:spPr/>
        <p:txBody>
          <a:bodyPr/>
          <a:lstStyle/>
          <a:p>
            <a:r>
              <a:rPr lang="en-US" dirty="0"/>
              <a:t>The process of writing down the requirements in a requirements document.</a:t>
            </a:r>
          </a:p>
          <a:p>
            <a:r>
              <a:rPr lang="en-US" dirty="0"/>
              <a:t>The requirements may be part of a contract for the system development</a:t>
            </a:r>
          </a:p>
          <a:p>
            <a:pPr lvl="1"/>
            <a:r>
              <a:rPr lang="en-US" dirty="0"/>
              <a:t>It is therefore important that these are as complete as possible.</a:t>
            </a:r>
          </a:p>
        </p:txBody>
      </p:sp>
      <p:sp>
        <p:nvSpPr>
          <p:cNvPr id="4" name="Footer Placeholder 3"/>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46</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defRPr/>
            </a:pPr>
            <a:r>
              <a:rPr lang="en-GB">
                <a:solidFill>
                  <a:prstClr val="black">
                    <a:tint val="75000"/>
                  </a:prstClr>
                </a:solidFill>
                <a:latin typeface="Calibri"/>
              </a:rPr>
              <a:t>30/10/2014</a:t>
            </a:r>
            <a:endParaRPr lang="en-US">
              <a:solidFill>
                <a:prstClr val="black">
                  <a:tint val="75000"/>
                </a:prstClr>
              </a:solidFill>
              <a:latin typeface="Calibri"/>
            </a:endParaRPr>
          </a:p>
        </p:txBody>
      </p:sp>
    </p:spTree>
    <p:extLst>
      <p:ext uri="{BB962C8B-B14F-4D97-AF65-F5344CB8AC3E}">
        <p14:creationId xmlns:p14="http://schemas.microsoft.com/office/powerpoint/2010/main" val="4035574464"/>
      </p:ext>
    </p:extLst>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905000" y="266700"/>
            <a:ext cx="8229600" cy="1104900"/>
          </a:xfrm>
        </p:spPr>
        <p:txBody>
          <a:bodyPr/>
          <a:lstStyle/>
          <a:p>
            <a:r>
              <a:rPr lang="en-GB"/>
              <a:t>Guidelines for writing requirements</a:t>
            </a:r>
          </a:p>
        </p:txBody>
      </p:sp>
      <p:sp>
        <p:nvSpPr>
          <p:cNvPr id="61443" name="Rectangle 3"/>
          <p:cNvSpPr>
            <a:spLocks noGrp="1" noChangeArrowheads="1"/>
          </p:cNvSpPr>
          <p:nvPr>
            <p:ph idx="1"/>
          </p:nvPr>
        </p:nvSpPr>
        <p:spPr/>
        <p:txBody>
          <a:bodyPr/>
          <a:lstStyle/>
          <a:p>
            <a:r>
              <a:rPr lang="en-GB" dirty="0"/>
              <a:t>Invent a </a:t>
            </a:r>
            <a:r>
              <a:rPr lang="en-GB" dirty="0">
                <a:solidFill>
                  <a:srgbClr val="00B050"/>
                </a:solidFill>
              </a:rPr>
              <a:t>standard</a:t>
            </a:r>
            <a:r>
              <a:rPr lang="en-GB" dirty="0"/>
              <a:t> format and use it for all requirements.</a:t>
            </a:r>
          </a:p>
          <a:p>
            <a:r>
              <a:rPr lang="en-GB" dirty="0"/>
              <a:t>Use language in a </a:t>
            </a:r>
            <a:r>
              <a:rPr lang="en-GB" dirty="0">
                <a:solidFill>
                  <a:srgbClr val="00B050"/>
                </a:solidFill>
              </a:rPr>
              <a:t>consistent</a:t>
            </a:r>
            <a:r>
              <a:rPr lang="en-GB" dirty="0"/>
              <a:t> way. Use shall for mandatory requirements, should for desirable requirements.</a:t>
            </a:r>
          </a:p>
          <a:p>
            <a:r>
              <a:rPr lang="en-GB" dirty="0"/>
              <a:t>Use text </a:t>
            </a:r>
            <a:r>
              <a:rPr lang="en-GB" dirty="0">
                <a:solidFill>
                  <a:schemeClr val="tx1"/>
                </a:solidFill>
              </a:rPr>
              <a:t>highlighting</a:t>
            </a:r>
            <a:r>
              <a:rPr lang="en-GB" dirty="0"/>
              <a:t> to identify </a:t>
            </a:r>
            <a:r>
              <a:rPr lang="en-GB" dirty="0">
                <a:solidFill>
                  <a:srgbClr val="00B050"/>
                </a:solidFill>
              </a:rPr>
              <a:t>key parts </a:t>
            </a:r>
            <a:r>
              <a:rPr lang="en-GB" dirty="0"/>
              <a:t>of the requirement.</a:t>
            </a:r>
          </a:p>
          <a:p>
            <a:r>
              <a:rPr lang="en-GB" dirty="0"/>
              <a:t>Avoid the use of computer </a:t>
            </a:r>
            <a:r>
              <a:rPr lang="en-GB" dirty="0">
                <a:solidFill>
                  <a:srgbClr val="FF0000"/>
                </a:solidFill>
              </a:rPr>
              <a:t>jargon</a:t>
            </a:r>
            <a:r>
              <a:rPr lang="en-GB" dirty="0"/>
              <a:t>.</a:t>
            </a:r>
          </a:p>
          <a:p>
            <a:r>
              <a:rPr lang="en-GB" dirty="0"/>
              <a:t>Include an </a:t>
            </a:r>
            <a:r>
              <a:rPr lang="en-GB" dirty="0">
                <a:solidFill>
                  <a:srgbClr val="92D050"/>
                </a:solidFill>
              </a:rPr>
              <a:t>explanation</a:t>
            </a:r>
            <a:r>
              <a:rPr lang="en-GB" dirty="0"/>
              <a:t> (rationale) of why a requirement is necessary.</a:t>
            </a:r>
          </a:p>
        </p:txBody>
      </p:sp>
      <p:sp>
        <p:nvSpPr>
          <p:cNvPr id="2" name="Date Placeholder 1"/>
          <p:cNvSpPr>
            <a:spLocks noGrp="1"/>
          </p:cNvSpPr>
          <p:nvPr>
            <p:ph type="dt" sz="half" idx="10"/>
          </p:nvPr>
        </p:nvSpPr>
        <p:spPr/>
        <p:txBody>
          <a:bodyPr/>
          <a:lstStyle/>
          <a:p>
            <a:pPr defTabSz="457200">
              <a:defRPr/>
            </a:pPr>
            <a:r>
              <a:rPr lang="en-GB">
                <a:solidFill>
                  <a:prstClr val="black">
                    <a:tint val="75000"/>
                  </a:prstClr>
                </a:solidFill>
                <a:latin typeface="Calibri"/>
              </a:rPr>
              <a:t>30/10/2014</a:t>
            </a:r>
            <a:endParaRPr lang="en-US">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47</a:t>
            </a:fld>
            <a:endParaRPr lang="en-US">
              <a:solidFill>
                <a:prstClr val="black">
                  <a:tint val="75000"/>
                </a:prstClr>
              </a:solidFill>
              <a:latin typeface="Calibri"/>
            </a:endParaRPr>
          </a:p>
        </p:txBody>
      </p:sp>
    </p:spTree>
    <p:extLst>
      <p:ext uri="{BB962C8B-B14F-4D97-AF65-F5344CB8AC3E}">
        <p14:creationId xmlns:p14="http://schemas.microsoft.com/office/powerpoint/2010/main" val="1665027386"/>
      </p:ext>
    </p:extLst>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Problems with natural language</a:t>
            </a:r>
          </a:p>
        </p:txBody>
      </p:sp>
      <p:sp>
        <p:nvSpPr>
          <p:cNvPr id="55299" name="Rectangle 3"/>
          <p:cNvSpPr>
            <a:spLocks noGrp="1" noChangeArrowheads="1"/>
          </p:cNvSpPr>
          <p:nvPr>
            <p:ph idx="1"/>
          </p:nvPr>
        </p:nvSpPr>
        <p:spPr/>
        <p:txBody>
          <a:bodyPr/>
          <a:lstStyle/>
          <a:p>
            <a:r>
              <a:rPr lang="en-GB" dirty="0"/>
              <a:t>Lack of clarity </a:t>
            </a:r>
          </a:p>
          <a:p>
            <a:pPr lvl="1"/>
            <a:r>
              <a:rPr lang="en-GB" dirty="0"/>
              <a:t>Precision is difficult without making the document to read.</a:t>
            </a:r>
          </a:p>
          <a:p>
            <a:r>
              <a:rPr lang="en-GB" dirty="0"/>
              <a:t>Requirements confusion</a:t>
            </a:r>
          </a:p>
          <a:p>
            <a:pPr lvl="1"/>
            <a:r>
              <a:rPr lang="en-GB" dirty="0"/>
              <a:t>Functional and non-functional requirements tend to be mixed-up.</a:t>
            </a:r>
          </a:p>
          <a:p>
            <a:r>
              <a:rPr lang="en-GB" dirty="0"/>
              <a:t>Requirements amalgamation</a:t>
            </a:r>
          </a:p>
          <a:p>
            <a:pPr lvl="1"/>
            <a:r>
              <a:rPr lang="en-GB" dirty="0"/>
              <a:t>Several different requirements may be expressed together.</a:t>
            </a:r>
          </a:p>
        </p:txBody>
      </p:sp>
      <p:sp>
        <p:nvSpPr>
          <p:cNvPr id="2" name="Date Placeholder 1"/>
          <p:cNvSpPr>
            <a:spLocks noGrp="1"/>
          </p:cNvSpPr>
          <p:nvPr>
            <p:ph type="dt" sz="half" idx="10"/>
          </p:nvPr>
        </p:nvSpPr>
        <p:spPr/>
        <p:txBody>
          <a:bodyPr/>
          <a:lstStyle/>
          <a:p>
            <a:pPr defTabSz="457200">
              <a:defRPr/>
            </a:pPr>
            <a:r>
              <a:rPr lang="en-GB">
                <a:solidFill>
                  <a:prstClr val="black">
                    <a:tint val="75000"/>
                  </a:prstClr>
                </a:solidFill>
                <a:latin typeface="Calibri"/>
              </a:rPr>
              <a:t>30/10/2014</a:t>
            </a:r>
            <a:endParaRPr lang="en-US">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48</a:t>
            </a:fld>
            <a:endParaRPr lang="en-US">
              <a:solidFill>
                <a:prstClr val="black">
                  <a:tint val="75000"/>
                </a:prstClr>
              </a:solidFill>
              <a:latin typeface="Calibri"/>
            </a:endParaRPr>
          </a:p>
        </p:txBody>
      </p:sp>
    </p:spTree>
    <p:extLst>
      <p:ext uri="{BB962C8B-B14F-4D97-AF65-F5344CB8AC3E}">
        <p14:creationId xmlns:p14="http://schemas.microsoft.com/office/powerpoint/2010/main" val="306189855"/>
      </p:ext>
    </p:extLst>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Structured specifications</a:t>
            </a:r>
          </a:p>
        </p:txBody>
      </p:sp>
      <p:sp>
        <p:nvSpPr>
          <p:cNvPr id="3" name="Content Placeholder 2"/>
          <p:cNvSpPr>
            <a:spLocks noGrp="1"/>
          </p:cNvSpPr>
          <p:nvPr>
            <p:ph idx="1"/>
          </p:nvPr>
        </p:nvSpPr>
        <p:spPr/>
        <p:txBody>
          <a:bodyPr/>
          <a:lstStyle/>
          <a:p>
            <a:r>
              <a:rPr lang="en-US" dirty="0"/>
              <a:t>An approach to writing requirements where the freedom of the requirements writer is limited and requirements are written in a standard way.</a:t>
            </a:r>
          </a:p>
          <a:p>
            <a:r>
              <a:rPr lang="en-US" dirty="0"/>
              <a:t>This works well for some types of requirements e.g. requirements for embedded control system but is sometimes too rigid for writing business system requirements.</a:t>
            </a:r>
          </a:p>
        </p:txBody>
      </p:sp>
      <p:sp>
        <p:nvSpPr>
          <p:cNvPr id="4" name="Footer Placeholder 3"/>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49</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defRPr/>
            </a:pPr>
            <a:r>
              <a:rPr lang="en-GB">
                <a:solidFill>
                  <a:prstClr val="black">
                    <a:tint val="75000"/>
                  </a:prstClr>
                </a:solidFill>
                <a:latin typeface="Calibri"/>
              </a:rPr>
              <a:t>30/10/2014</a:t>
            </a:r>
            <a:endParaRPr lang="en-US">
              <a:solidFill>
                <a:prstClr val="black">
                  <a:tint val="75000"/>
                </a:prstClr>
              </a:solidFill>
              <a:latin typeface="Calibri"/>
            </a:endParaRPr>
          </a:p>
        </p:txBody>
      </p:sp>
    </p:spTree>
    <p:extLst>
      <p:ext uri="{BB962C8B-B14F-4D97-AF65-F5344CB8AC3E}">
        <p14:creationId xmlns:p14="http://schemas.microsoft.com/office/powerpoint/2010/main" val="1818400969"/>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t>Let’s Start</a:t>
            </a:r>
          </a:p>
        </p:txBody>
      </p:sp>
    </p:spTree>
    <p:extLst>
      <p:ext uri="{BB962C8B-B14F-4D97-AF65-F5344CB8AC3E}">
        <p14:creationId xmlns:p14="http://schemas.microsoft.com/office/powerpoint/2010/main" val="13102943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document(I)</a:t>
            </a:r>
          </a:p>
        </p:txBody>
      </p:sp>
      <p:sp>
        <p:nvSpPr>
          <p:cNvPr id="3" name="Content Placeholder 2"/>
          <p:cNvSpPr>
            <a:spLocks noGrp="1"/>
          </p:cNvSpPr>
          <p:nvPr>
            <p:ph sz="quarter" idx="13"/>
          </p:nvPr>
        </p:nvSpPr>
        <p:spPr/>
        <p:txBody>
          <a:bodyPr>
            <a:normAutofit/>
          </a:bodyPr>
          <a:lstStyle/>
          <a:p>
            <a:r>
              <a:rPr lang="en-US" dirty="0"/>
              <a:t>Is a straightforward text report that simply lists the functional and nonfunctional requirements.</a:t>
            </a:r>
          </a:p>
          <a:p>
            <a:pPr algn="just"/>
            <a:r>
              <a:rPr lang="en-US" dirty="0"/>
              <a:t>Sometimes business requirements are </a:t>
            </a:r>
            <a:r>
              <a:rPr lang="en-US" dirty="0">
                <a:solidFill>
                  <a:srgbClr val="00B050"/>
                </a:solidFill>
              </a:rPr>
              <a:t>prioritized</a:t>
            </a:r>
            <a:r>
              <a:rPr lang="en-US" dirty="0"/>
              <a:t> on the requirements definition. They can be ranked as having high, medium, or low importance in the new system, or they can be labeled with the version of the system that will address the requirement (e.g., release 1). This practice is particularly important when using object-oriented methodologies since they deliver systems in an incremental manner.</a:t>
            </a:r>
          </a:p>
          <a:p>
            <a:pPr algn="just"/>
            <a:r>
              <a:rPr lang="en-US" dirty="0"/>
              <a:t>The most important purpose of the requirements definition, is to define the scope of the system. </a:t>
            </a:r>
          </a:p>
          <a:p>
            <a:pPr algn="just"/>
            <a:r>
              <a:rPr lang="en-US" dirty="0"/>
              <a:t>When discrepancies arise, the document serves as the place to clarify.</a:t>
            </a:r>
          </a:p>
          <a:p>
            <a:pPr algn="just"/>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4B347F-5038-41A8-84D6-1416E88477ED}" type="slidenum">
              <a:rPr kumimoji="0" lang="en-US" sz="1000" b="0" i="0" u="none" strike="noStrike" kern="1200" cap="none" spc="0" normalizeH="0" baseline="0" noProof="0" smtClean="0">
                <a:ln>
                  <a:noFill/>
                </a:ln>
                <a:solidFill>
                  <a:prstClr val="black"/>
                </a:solidFill>
                <a:effectLst/>
                <a:uLnTx/>
                <a:uFillTx/>
                <a:latin typeface="Tw Cen MT" panose="020B06020201040206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000" b="0" i="0" u="none" strike="noStrike" kern="1200" cap="none" spc="0" normalizeH="0" baseline="0" noProof="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14648611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3853855" cy="1596177"/>
          </a:xfrm>
        </p:spPr>
        <p:txBody>
          <a:bodyPr/>
          <a:lstStyle/>
          <a:p>
            <a:r>
              <a:rPr lang="en-US" dirty="0"/>
              <a:t>An Example</a:t>
            </a:r>
          </a:p>
        </p:txBody>
      </p:sp>
      <p:sp>
        <p:nvSpPr>
          <p:cNvPr id="3" name="Content Placeholder 2"/>
          <p:cNvSpPr>
            <a:spLocks noGrp="1"/>
          </p:cNvSpPr>
          <p:nvPr>
            <p:ph sz="quarter" idx="13"/>
          </p:nvPr>
        </p:nvSpPr>
        <p:spPr/>
        <p:txBody>
          <a:bodyPr/>
          <a:lstStyle/>
          <a:p>
            <a:pPr marL="0" indent="0">
              <a:buNone/>
            </a:pP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4B347F-5038-41A8-84D6-1416E88477ED}" type="slidenum">
              <a:rPr kumimoji="0" lang="en-US" sz="1000" b="0" i="0" u="none" strike="noStrike" kern="1200" cap="none" spc="0" normalizeH="0" baseline="0" noProof="0" smtClean="0">
                <a:ln>
                  <a:noFill/>
                </a:ln>
                <a:solidFill>
                  <a:prstClr val="black"/>
                </a:solidFill>
                <a:effectLst/>
                <a:uLnTx/>
                <a:uFillTx/>
                <a:latin typeface="Tw Cen MT" panose="020B06020201040206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000" b="0" i="0" u="none" strike="noStrike" kern="1200" cap="none" spc="0" normalizeH="0" baseline="0" noProof="0">
              <a:ln>
                <a:noFill/>
              </a:ln>
              <a:solidFill>
                <a:prstClr val="black"/>
              </a:solidFill>
              <a:effectLst/>
              <a:uLnTx/>
              <a:uFillTx/>
              <a:latin typeface="Tw Cen MT" panose="020B0602020104020603"/>
              <a:ea typeface="+mn-ea"/>
              <a:cs typeface="+mn-cs"/>
            </a:endParaRPr>
          </a:p>
        </p:txBody>
      </p:sp>
      <p:pic>
        <p:nvPicPr>
          <p:cNvPr id="5" name="Picture 4"/>
          <p:cNvPicPr>
            <a:picLocks noChangeAspect="1"/>
          </p:cNvPicPr>
          <p:nvPr/>
        </p:nvPicPr>
        <p:blipFill>
          <a:blip r:embed="rId2"/>
          <a:stretch>
            <a:fillRect/>
          </a:stretch>
        </p:blipFill>
        <p:spPr>
          <a:xfrm>
            <a:off x="4767630" y="261111"/>
            <a:ext cx="5943600" cy="6440135"/>
          </a:xfrm>
          <a:prstGeom prst="rect">
            <a:avLst/>
          </a:prstGeom>
        </p:spPr>
      </p:pic>
    </p:spTree>
    <p:extLst>
      <p:ext uri="{BB962C8B-B14F-4D97-AF65-F5344CB8AC3E}">
        <p14:creationId xmlns:p14="http://schemas.microsoft.com/office/powerpoint/2010/main" val="14761567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vert="horz" wrap="square" lIns="90487" tIns="44450" rIns="90487" bIns="44450" numCol="1" anchor="ctr" anchorCtr="0" compatLnSpc="1">
            <a:prstTxWarp prst="textNoShape">
              <a:avLst/>
            </a:prstTxWarp>
          </a:bodyPr>
          <a:lstStyle/>
          <a:p>
            <a:r>
              <a:rPr lang="en-GB" dirty="0"/>
              <a:t>The software requirements document</a:t>
            </a:r>
          </a:p>
        </p:txBody>
      </p:sp>
      <p:sp>
        <p:nvSpPr>
          <p:cNvPr id="16387" name="Rectangle 3"/>
          <p:cNvSpPr>
            <a:spLocks noGrp="1" noChangeArrowheads="1"/>
          </p:cNvSpPr>
          <p:nvPr>
            <p:ph idx="1"/>
          </p:nvPr>
        </p:nvSpPr>
        <p:spPr>
          <a:noFill/>
          <a:ln/>
        </p:spPr>
        <p:txBody>
          <a:bodyPr lIns="90487" tIns="44450" rIns="90487" bIns="44450"/>
          <a:lstStyle/>
          <a:p>
            <a:r>
              <a:rPr lang="en-GB" dirty="0"/>
              <a:t>The software requirements document is the official statement of what is required of the system developers.</a:t>
            </a:r>
          </a:p>
          <a:p>
            <a:r>
              <a:rPr lang="en-GB" dirty="0"/>
              <a:t>Should include both a definition of user requirements and a specification of the system requirements.</a:t>
            </a:r>
          </a:p>
          <a:p>
            <a:r>
              <a:rPr lang="en-GB" dirty="0"/>
              <a:t>It is NOT a design document. As far as possible, it should set of </a:t>
            </a:r>
            <a:r>
              <a:rPr lang="en-GB" dirty="0">
                <a:solidFill>
                  <a:srgbClr val="00B050"/>
                </a:solidFill>
              </a:rPr>
              <a:t>WHAT</a:t>
            </a:r>
            <a:r>
              <a:rPr lang="en-GB" dirty="0"/>
              <a:t> the system should do rather than </a:t>
            </a:r>
            <a:r>
              <a:rPr lang="en-GB" dirty="0">
                <a:solidFill>
                  <a:srgbClr val="C00000"/>
                </a:solidFill>
              </a:rPr>
              <a:t>HOW</a:t>
            </a:r>
            <a:r>
              <a:rPr lang="en-GB" dirty="0"/>
              <a:t> it should do it.</a:t>
            </a:r>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52</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defRPr/>
            </a:pPr>
            <a:r>
              <a:rPr lang="en-GB">
                <a:solidFill>
                  <a:prstClr val="black">
                    <a:tint val="75000"/>
                  </a:prstClr>
                </a:solidFill>
                <a:latin typeface="Calibri"/>
              </a:rPr>
              <a:t>30/10/2014</a:t>
            </a:r>
            <a:endParaRPr lang="en-US">
              <a:solidFill>
                <a:prstClr val="black">
                  <a:tint val="75000"/>
                </a:prstClr>
              </a:solidFill>
              <a:latin typeface="Calibri"/>
            </a:endParaRPr>
          </a:p>
        </p:txBody>
      </p:sp>
    </p:spTree>
    <p:extLst>
      <p:ext uri="{BB962C8B-B14F-4D97-AF65-F5344CB8AC3E}">
        <p14:creationId xmlns:p14="http://schemas.microsoft.com/office/powerpoint/2010/main" val="3488639810"/>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245" y="2348880"/>
            <a:ext cx="8239555" cy="1143000"/>
          </a:xfrm>
        </p:spPr>
        <p:txBody>
          <a:bodyPr/>
          <a:lstStyle/>
          <a:p>
            <a:pPr algn="ctr"/>
            <a:r>
              <a:rPr lang="en-US" dirty="0"/>
              <a:t>Requirements validation</a:t>
            </a:r>
          </a:p>
        </p:txBody>
      </p:sp>
      <p:sp>
        <p:nvSpPr>
          <p:cNvPr id="4" name="Footer Placeholder 3"/>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53</a:t>
            </a:fld>
            <a:endParaRPr lang="en-US">
              <a:solidFill>
                <a:prstClr val="black">
                  <a:tint val="75000"/>
                </a:prstClr>
              </a:solidFill>
              <a:latin typeface="Calibri"/>
            </a:endParaRPr>
          </a:p>
        </p:txBody>
      </p:sp>
      <p:sp>
        <p:nvSpPr>
          <p:cNvPr id="3" name="Date Placeholder 2"/>
          <p:cNvSpPr>
            <a:spLocks noGrp="1"/>
          </p:cNvSpPr>
          <p:nvPr>
            <p:ph type="dt" sz="half" idx="10"/>
          </p:nvPr>
        </p:nvSpPr>
        <p:spPr/>
        <p:txBody>
          <a:bodyPr/>
          <a:lstStyle/>
          <a:p>
            <a:pPr defTabSz="457200">
              <a:defRPr/>
            </a:pPr>
            <a:r>
              <a:rPr lang="en-GB">
                <a:solidFill>
                  <a:prstClr val="black">
                    <a:tint val="75000"/>
                  </a:prstClr>
                </a:solidFill>
                <a:latin typeface="Calibri"/>
              </a:rPr>
              <a:t>30/10/2014</a:t>
            </a:r>
            <a:endParaRPr lang="en-US">
              <a:solidFill>
                <a:prstClr val="black">
                  <a:tint val="75000"/>
                </a:prstClr>
              </a:solidFill>
              <a:latin typeface="Calibri"/>
            </a:endParaRPr>
          </a:p>
        </p:txBody>
      </p:sp>
    </p:spTree>
    <p:extLst>
      <p:ext uri="{BB962C8B-B14F-4D97-AF65-F5344CB8AC3E}">
        <p14:creationId xmlns:p14="http://schemas.microsoft.com/office/powerpoint/2010/main" val="3299269260"/>
      </p:ext>
    </p:extLst>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vert="horz" wrap="square" lIns="90487" tIns="44450" rIns="90487" bIns="44450" numCol="1" anchor="ctr" anchorCtr="0" compatLnSpc="1">
            <a:prstTxWarp prst="textNoShape">
              <a:avLst/>
            </a:prstTxWarp>
          </a:bodyPr>
          <a:lstStyle/>
          <a:p>
            <a:r>
              <a:rPr lang="en-GB"/>
              <a:t>Requirements validation</a:t>
            </a:r>
          </a:p>
        </p:txBody>
      </p:sp>
      <p:sp>
        <p:nvSpPr>
          <p:cNvPr id="57347" name="Rectangle 3"/>
          <p:cNvSpPr>
            <a:spLocks noGrp="1" noChangeArrowheads="1"/>
          </p:cNvSpPr>
          <p:nvPr>
            <p:ph idx="1"/>
          </p:nvPr>
        </p:nvSpPr>
        <p:spPr>
          <a:noFill/>
          <a:ln/>
        </p:spPr>
        <p:txBody>
          <a:bodyPr lIns="90487" tIns="44450" rIns="90487" bIns="44450"/>
          <a:lstStyle/>
          <a:p>
            <a:r>
              <a:rPr lang="en-GB"/>
              <a:t>Concerned with demonstrating that the requirements define the system that the customer really wants.</a:t>
            </a:r>
          </a:p>
          <a:p>
            <a:r>
              <a:rPr lang="en-GB"/>
              <a:t>Requirements error costs are high so validation is very important</a:t>
            </a:r>
          </a:p>
          <a:p>
            <a:pPr lvl="1"/>
            <a:r>
              <a:rPr lang="en-GB"/>
              <a:t>Fixing a requirements error after delivery may cost up to 100 times the cost of fixing an implementation error.</a:t>
            </a:r>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54</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defRPr/>
            </a:pPr>
            <a:r>
              <a:rPr lang="en-GB">
                <a:solidFill>
                  <a:prstClr val="black">
                    <a:tint val="75000"/>
                  </a:prstClr>
                </a:solidFill>
                <a:latin typeface="Calibri"/>
              </a:rPr>
              <a:t>30/10/2014</a:t>
            </a:r>
            <a:endParaRPr lang="en-US">
              <a:solidFill>
                <a:prstClr val="black">
                  <a:tint val="75000"/>
                </a:prstClr>
              </a:solidFill>
              <a:latin typeface="Calibri"/>
            </a:endParaRPr>
          </a:p>
        </p:txBody>
      </p:sp>
    </p:spTree>
    <p:extLst>
      <p:ext uri="{BB962C8B-B14F-4D97-AF65-F5344CB8AC3E}">
        <p14:creationId xmlns:p14="http://schemas.microsoft.com/office/powerpoint/2010/main" val="1675549622"/>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a:ln/>
        </p:spPr>
        <p:txBody>
          <a:bodyPr vert="horz" wrap="square" lIns="90487" tIns="44450" rIns="90487" bIns="44450" numCol="1" anchor="ctr" anchorCtr="0" compatLnSpc="1">
            <a:prstTxWarp prst="textNoShape">
              <a:avLst/>
            </a:prstTxWarp>
          </a:bodyPr>
          <a:lstStyle/>
          <a:p>
            <a:r>
              <a:rPr lang="en-GB"/>
              <a:t>Requirements checking</a:t>
            </a:r>
          </a:p>
        </p:txBody>
      </p:sp>
      <p:sp>
        <p:nvSpPr>
          <p:cNvPr id="58371" name="Rectangle 3"/>
          <p:cNvSpPr>
            <a:spLocks noGrp="1" noChangeArrowheads="1"/>
          </p:cNvSpPr>
          <p:nvPr>
            <p:ph idx="1"/>
          </p:nvPr>
        </p:nvSpPr>
        <p:spPr>
          <a:noFill/>
          <a:ln/>
        </p:spPr>
        <p:txBody>
          <a:bodyPr lIns="90487" tIns="44450" rIns="90487" bIns="44450"/>
          <a:lstStyle/>
          <a:p>
            <a:r>
              <a:rPr lang="en-GB" dirty="0">
                <a:solidFill>
                  <a:srgbClr val="000000"/>
                </a:solidFill>
              </a:rPr>
              <a:t>Validity. Does the system provide the functions which best support the customer’s needs?</a:t>
            </a:r>
          </a:p>
          <a:p>
            <a:r>
              <a:rPr lang="en-GB" dirty="0">
                <a:solidFill>
                  <a:srgbClr val="000000"/>
                </a:solidFill>
              </a:rPr>
              <a:t>Consistency. Are there any requirements conflicts?</a:t>
            </a:r>
          </a:p>
          <a:p>
            <a:r>
              <a:rPr lang="en-GB" dirty="0">
                <a:solidFill>
                  <a:srgbClr val="000000"/>
                </a:solidFill>
              </a:rPr>
              <a:t>Completeness. Are all functions required by the customer included?</a:t>
            </a:r>
          </a:p>
          <a:p>
            <a:r>
              <a:rPr lang="en-GB" dirty="0">
                <a:solidFill>
                  <a:srgbClr val="000000"/>
                </a:solidFill>
              </a:rPr>
              <a:t>Realism. Can the requirements be implemented given available budget and technology</a:t>
            </a:r>
          </a:p>
          <a:p>
            <a:r>
              <a:rPr lang="en-GB" dirty="0">
                <a:solidFill>
                  <a:srgbClr val="000000"/>
                </a:solidFill>
              </a:rPr>
              <a:t>Verifiability. Can the requirements be checked?</a:t>
            </a:r>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55</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defRPr/>
            </a:pPr>
            <a:r>
              <a:rPr lang="en-GB">
                <a:solidFill>
                  <a:prstClr val="black">
                    <a:tint val="75000"/>
                  </a:prstClr>
                </a:solidFill>
                <a:latin typeface="Calibri"/>
              </a:rPr>
              <a:t>30/10/2014</a:t>
            </a:r>
            <a:endParaRPr lang="en-US">
              <a:solidFill>
                <a:prstClr val="black">
                  <a:tint val="75000"/>
                </a:prstClr>
              </a:solidFill>
              <a:latin typeface="Calibri"/>
            </a:endParaRPr>
          </a:p>
        </p:txBody>
      </p:sp>
    </p:spTree>
    <p:extLst>
      <p:ext uri="{BB962C8B-B14F-4D97-AF65-F5344CB8AC3E}">
        <p14:creationId xmlns:p14="http://schemas.microsoft.com/office/powerpoint/2010/main" val="261949891"/>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1905000" y="266700"/>
            <a:ext cx="8305800" cy="1104900"/>
          </a:xfrm>
        </p:spPr>
        <p:txBody>
          <a:bodyPr/>
          <a:lstStyle/>
          <a:p>
            <a:r>
              <a:rPr lang="en-GB"/>
              <a:t>Requirements validation techniques</a:t>
            </a:r>
          </a:p>
        </p:txBody>
      </p:sp>
      <p:sp>
        <p:nvSpPr>
          <p:cNvPr id="77827" name="Rectangle 3"/>
          <p:cNvSpPr>
            <a:spLocks noGrp="1" noChangeArrowheads="1"/>
          </p:cNvSpPr>
          <p:nvPr>
            <p:ph idx="1"/>
          </p:nvPr>
        </p:nvSpPr>
        <p:spPr/>
        <p:txBody>
          <a:bodyPr/>
          <a:lstStyle/>
          <a:p>
            <a:pPr>
              <a:lnSpc>
                <a:spcPct val="90000"/>
              </a:lnSpc>
            </a:pPr>
            <a:r>
              <a:rPr lang="en-GB" dirty="0"/>
              <a:t>Requirements reviews</a:t>
            </a:r>
          </a:p>
          <a:p>
            <a:pPr lvl="1">
              <a:lnSpc>
                <a:spcPct val="90000"/>
              </a:lnSpc>
            </a:pPr>
            <a:r>
              <a:rPr lang="en-GB" dirty="0"/>
              <a:t>Systematic manual analysis of the requirements.</a:t>
            </a:r>
          </a:p>
          <a:p>
            <a:pPr>
              <a:lnSpc>
                <a:spcPct val="90000"/>
              </a:lnSpc>
            </a:pPr>
            <a:r>
              <a:rPr lang="en-GB" dirty="0"/>
              <a:t>Prototyping</a:t>
            </a:r>
          </a:p>
          <a:p>
            <a:pPr lvl="1">
              <a:lnSpc>
                <a:spcPct val="90000"/>
              </a:lnSpc>
            </a:pPr>
            <a:r>
              <a:rPr lang="en-GB" dirty="0"/>
              <a:t>Using an executable model of the system to check requirements. </a:t>
            </a:r>
          </a:p>
          <a:p>
            <a:pPr>
              <a:lnSpc>
                <a:spcPct val="90000"/>
              </a:lnSpc>
            </a:pPr>
            <a:r>
              <a:rPr lang="en-GB" dirty="0"/>
              <a:t>Test-case generation</a:t>
            </a:r>
          </a:p>
          <a:p>
            <a:pPr lvl="1">
              <a:lnSpc>
                <a:spcPct val="90000"/>
              </a:lnSpc>
            </a:pPr>
            <a:r>
              <a:rPr lang="en-GB" dirty="0"/>
              <a:t>Developing tests for requirements to check testability.</a:t>
            </a:r>
          </a:p>
          <a:p>
            <a:pPr>
              <a:lnSpc>
                <a:spcPct val="90000"/>
              </a:lnSpc>
              <a:buFont typeface="Zapf Dingbats" charset="2"/>
              <a:buNone/>
            </a:pPr>
            <a:endParaRPr lang="en-GB" dirty="0"/>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56</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defRPr/>
            </a:pPr>
            <a:r>
              <a:rPr lang="en-GB">
                <a:solidFill>
                  <a:prstClr val="black">
                    <a:tint val="75000"/>
                  </a:prstClr>
                </a:solidFill>
                <a:latin typeface="Calibri"/>
              </a:rPr>
              <a:t>30/10/2014</a:t>
            </a:r>
            <a:endParaRPr lang="en-US">
              <a:solidFill>
                <a:prstClr val="black">
                  <a:tint val="75000"/>
                </a:prstClr>
              </a:solidFill>
              <a:latin typeface="Calibri"/>
            </a:endParaRPr>
          </a:p>
        </p:txBody>
      </p:sp>
    </p:spTree>
    <p:extLst>
      <p:ext uri="{BB962C8B-B14F-4D97-AF65-F5344CB8AC3E}">
        <p14:creationId xmlns:p14="http://schemas.microsoft.com/office/powerpoint/2010/main" val="3396276357"/>
      </p:ext>
    </p:extLst>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vert="horz" wrap="square" lIns="90487" tIns="44450" rIns="90487" bIns="44450" numCol="1" anchor="ctr" anchorCtr="0" compatLnSpc="1">
            <a:prstTxWarp prst="textNoShape">
              <a:avLst/>
            </a:prstTxWarp>
          </a:bodyPr>
          <a:lstStyle/>
          <a:p>
            <a:r>
              <a:rPr lang="en-GB"/>
              <a:t>Requirements reviews</a:t>
            </a:r>
          </a:p>
        </p:txBody>
      </p:sp>
      <p:sp>
        <p:nvSpPr>
          <p:cNvPr id="59395" name="Rectangle 3"/>
          <p:cNvSpPr>
            <a:spLocks noGrp="1" noChangeArrowheads="1"/>
          </p:cNvSpPr>
          <p:nvPr>
            <p:ph idx="1"/>
          </p:nvPr>
        </p:nvSpPr>
        <p:spPr>
          <a:noFill/>
          <a:ln/>
        </p:spPr>
        <p:txBody>
          <a:bodyPr lIns="90487" tIns="44450" rIns="90487" bIns="44450"/>
          <a:lstStyle/>
          <a:p>
            <a:r>
              <a:rPr lang="en-GB"/>
              <a:t>Regular reviews should be held while the requirements definition is being formulated.</a:t>
            </a:r>
          </a:p>
          <a:p>
            <a:r>
              <a:rPr lang="en-GB"/>
              <a:t>Both client and contractor staff should be involved in reviews.</a:t>
            </a:r>
          </a:p>
          <a:p>
            <a:r>
              <a:rPr lang="en-GB"/>
              <a:t>Reviews may be formal (with completed documents) or informal. Good communications between developers, customers and users can resolve problems at an early stage.</a:t>
            </a:r>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57</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defRPr/>
            </a:pPr>
            <a:r>
              <a:rPr lang="en-GB">
                <a:solidFill>
                  <a:prstClr val="black">
                    <a:tint val="75000"/>
                  </a:prstClr>
                </a:solidFill>
                <a:latin typeface="Calibri"/>
              </a:rPr>
              <a:t>30/10/2014</a:t>
            </a:r>
            <a:endParaRPr lang="en-US">
              <a:solidFill>
                <a:prstClr val="black">
                  <a:tint val="75000"/>
                </a:prstClr>
              </a:solidFill>
              <a:latin typeface="Calibri"/>
            </a:endParaRPr>
          </a:p>
        </p:txBody>
      </p:sp>
    </p:spTree>
    <p:extLst>
      <p:ext uri="{BB962C8B-B14F-4D97-AF65-F5344CB8AC3E}">
        <p14:creationId xmlns:p14="http://schemas.microsoft.com/office/powerpoint/2010/main" val="164363826"/>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76872"/>
            <a:ext cx="8229600" cy="1143000"/>
          </a:xfrm>
        </p:spPr>
        <p:txBody>
          <a:bodyPr/>
          <a:lstStyle/>
          <a:p>
            <a:pPr algn="ctr"/>
            <a:r>
              <a:rPr lang="en-US" dirty="0"/>
              <a:t>Requirements change</a:t>
            </a:r>
          </a:p>
        </p:txBody>
      </p:sp>
      <p:sp>
        <p:nvSpPr>
          <p:cNvPr id="4" name="Footer Placeholder 3"/>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58</a:t>
            </a:fld>
            <a:endParaRPr lang="en-US">
              <a:solidFill>
                <a:prstClr val="black">
                  <a:tint val="75000"/>
                </a:prstClr>
              </a:solidFill>
              <a:latin typeface="Calibri"/>
            </a:endParaRPr>
          </a:p>
        </p:txBody>
      </p:sp>
      <p:sp>
        <p:nvSpPr>
          <p:cNvPr id="3" name="Date Placeholder 2"/>
          <p:cNvSpPr>
            <a:spLocks noGrp="1"/>
          </p:cNvSpPr>
          <p:nvPr>
            <p:ph type="dt" sz="half" idx="10"/>
          </p:nvPr>
        </p:nvSpPr>
        <p:spPr/>
        <p:txBody>
          <a:bodyPr/>
          <a:lstStyle/>
          <a:p>
            <a:pPr defTabSz="457200">
              <a:defRPr/>
            </a:pPr>
            <a:r>
              <a:rPr lang="en-GB">
                <a:solidFill>
                  <a:prstClr val="black">
                    <a:tint val="75000"/>
                  </a:prstClr>
                </a:solidFill>
                <a:latin typeface="Calibri"/>
              </a:rPr>
              <a:t>30/10/2014</a:t>
            </a:r>
            <a:endParaRPr lang="en-US">
              <a:solidFill>
                <a:prstClr val="black">
                  <a:tint val="75000"/>
                </a:prstClr>
              </a:solidFill>
              <a:latin typeface="Calibri"/>
            </a:endParaRPr>
          </a:p>
        </p:txBody>
      </p:sp>
    </p:spTree>
    <p:extLst>
      <p:ext uri="{BB962C8B-B14F-4D97-AF65-F5344CB8AC3E}">
        <p14:creationId xmlns:p14="http://schemas.microsoft.com/office/powerpoint/2010/main" val="510591102"/>
      </p:ext>
    </p:extLst>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requirements</a:t>
            </a:r>
          </a:p>
        </p:txBody>
      </p:sp>
      <p:sp>
        <p:nvSpPr>
          <p:cNvPr id="3" name="Content Placeholder 2"/>
          <p:cNvSpPr>
            <a:spLocks noGrp="1"/>
          </p:cNvSpPr>
          <p:nvPr>
            <p:ph idx="1"/>
          </p:nvPr>
        </p:nvSpPr>
        <p:spPr/>
        <p:txBody>
          <a:bodyPr/>
          <a:lstStyle/>
          <a:p>
            <a:r>
              <a:rPr lang="en-US" dirty="0"/>
              <a:t>The business and technical environment of the system always changes after installation. </a:t>
            </a:r>
          </a:p>
          <a:p>
            <a:pPr lvl="1"/>
            <a:r>
              <a:rPr lang="en-US" dirty="0"/>
              <a:t>New hardware may be introduced, it may be necessary to interface the system with other systems, business priorities may change (with consequent changes in the system support required), and new legislation and regulations may be introduced that the system must necessarily abide by. </a:t>
            </a:r>
            <a:endParaRPr lang="en-GB" dirty="0"/>
          </a:p>
          <a:p>
            <a:r>
              <a:rPr lang="en-US" dirty="0"/>
              <a:t>The people who pay for a system and the users of that system are rarely the same people. </a:t>
            </a:r>
          </a:p>
          <a:p>
            <a:pPr lvl="1"/>
            <a:r>
              <a:rPr lang="en-US" dirty="0"/>
              <a:t>System customers impose requirements because of organizational and budgetary constraints. These may conflict with end-user requirements and, after delivery, new features may have to be added for user support if the system is to meet its goals.</a:t>
            </a:r>
            <a:endParaRPr lang="en-GB" dirty="0"/>
          </a:p>
          <a:p>
            <a:endParaRPr lang="en-GB" dirty="0"/>
          </a:p>
          <a:p>
            <a:endParaRPr lang="en-US" dirty="0"/>
          </a:p>
        </p:txBody>
      </p:sp>
      <p:sp>
        <p:nvSpPr>
          <p:cNvPr id="4" name="Footer Placeholder 3"/>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59</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defRPr/>
            </a:pPr>
            <a:r>
              <a:rPr lang="en-GB">
                <a:solidFill>
                  <a:prstClr val="black">
                    <a:tint val="75000"/>
                  </a:prstClr>
                </a:solidFill>
                <a:latin typeface="Calibri"/>
              </a:rPr>
              <a:t>30/10/2014</a:t>
            </a:r>
            <a:endParaRPr lang="en-US">
              <a:solidFill>
                <a:prstClr val="black">
                  <a:tint val="75000"/>
                </a:prstClr>
              </a:solidFill>
              <a:latin typeface="Calibri"/>
            </a:endParaRPr>
          </a:p>
        </p:txBody>
      </p:sp>
    </p:spTree>
    <p:extLst>
      <p:ext uri="{BB962C8B-B14F-4D97-AF65-F5344CB8AC3E}">
        <p14:creationId xmlns:p14="http://schemas.microsoft.com/office/powerpoint/2010/main" val="1799025119"/>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Steps(I) </a:t>
            </a:r>
          </a:p>
        </p:txBody>
      </p:sp>
      <p:sp>
        <p:nvSpPr>
          <p:cNvPr id="3" name="Content Placeholder 2"/>
          <p:cNvSpPr>
            <a:spLocks noGrp="1"/>
          </p:cNvSpPr>
          <p:nvPr>
            <p:ph sz="quarter" idx="13"/>
          </p:nvPr>
        </p:nvSpPr>
        <p:spPr>
          <a:xfrm>
            <a:off x="913774" y="2367092"/>
            <a:ext cx="10363826" cy="4373342"/>
          </a:xfrm>
        </p:spPr>
        <p:txBody>
          <a:bodyPr>
            <a:normAutofit/>
          </a:bodyPr>
          <a:lstStyle/>
          <a:p>
            <a:pPr marL="457200" indent="-457200">
              <a:buFont typeface="+mj-lt"/>
              <a:buAutoNum type="arabicPeriod"/>
            </a:pPr>
            <a:r>
              <a:rPr lang="en-US" dirty="0">
                <a:solidFill>
                  <a:srgbClr val="FF0000"/>
                </a:solidFill>
              </a:rPr>
              <a:t>Preparing proposal</a:t>
            </a:r>
          </a:p>
          <a:p>
            <a:pPr marL="457200" indent="-457200">
              <a:buFont typeface="+mj-lt"/>
              <a:buAutoNum type="arabicPeriod"/>
            </a:pPr>
            <a:r>
              <a:rPr lang="en-US" dirty="0">
                <a:solidFill>
                  <a:srgbClr val="00B050"/>
                </a:solidFill>
              </a:rPr>
              <a:t>Requirements determination</a:t>
            </a:r>
          </a:p>
          <a:p>
            <a:pPr lvl="1">
              <a:buFont typeface="Wingdings" panose="05000000000000000000" pitchFamily="2" charset="2"/>
              <a:buChar char="Ø"/>
            </a:pPr>
            <a:r>
              <a:rPr lang="en-US" dirty="0">
                <a:solidFill>
                  <a:srgbClr val="00B050"/>
                </a:solidFill>
              </a:rPr>
              <a:t>User story</a:t>
            </a:r>
          </a:p>
          <a:p>
            <a:pPr marL="457200" indent="-457200">
              <a:buFont typeface="+mj-lt"/>
              <a:buAutoNum type="arabicPeriod"/>
            </a:pPr>
            <a:r>
              <a:rPr lang="en-US" dirty="0">
                <a:solidFill>
                  <a:srgbClr val="00B050"/>
                </a:solidFill>
              </a:rPr>
              <a:t>Abstract Business Process Modelling</a:t>
            </a:r>
          </a:p>
          <a:p>
            <a:pPr marL="457200" indent="-457200">
              <a:buFont typeface="+mj-lt"/>
              <a:buAutoNum type="arabicPeriod"/>
            </a:pPr>
            <a:r>
              <a:rPr lang="en-US" dirty="0">
                <a:solidFill>
                  <a:srgbClr val="0070C0"/>
                </a:solidFill>
              </a:rPr>
              <a:t>Analysis </a:t>
            </a:r>
          </a:p>
          <a:p>
            <a:pPr lvl="1">
              <a:buFont typeface="Wingdings" panose="05000000000000000000" pitchFamily="2" charset="2"/>
              <a:buChar char="Ø"/>
            </a:pPr>
            <a:r>
              <a:rPr lang="en-US" dirty="0">
                <a:solidFill>
                  <a:srgbClr val="0070C0"/>
                </a:solidFill>
              </a:rPr>
              <a:t>Functional Modelling</a:t>
            </a:r>
          </a:p>
          <a:p>
            <a:pPr lvl="1">
              <a:buFont typeface="Wingdings" panose="05000000000000000000" pitchFamily="2" charset="2"/>
              <a:buChar char="Ø"/>
            </a:pPr>
            <a:r>
              <a:rPr lang="en-US" dirty="0">
                <a:solidFill>
                  <a:srgbClr val="0070C0"/>
                </a:solidFill>
              </a:rPr>
              <a:t>Structural Modelling</a:t>
            </a:r>
          </a:p>
          <a:p>
            <a:pPr lvl="1">
              <a:buFont typeface="Wingdings" panose="05000000000000000000" pitchFamily="2" charset="2"/>
              <a:buChar char="Ø"/>
            </a:pPr>
            <a:r>
              <a:rPr lang="en-US" dirty="0">
                <a:solidFill>
                  <a:srgbClr val="0070C0"/>
                </a:solidFill>
              </a:rPr>
              <a:t>Behavioral Modelling</a:t>
            </a:r>
          </a:p>
          <a:p>
            <a:pPr marL="914400" lvl="1" indent="-457200">
              <a:buFont typeface="+mj-lt"/>
              <a:buAutoNum type="arabicPeriod"/>
            </a:pP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6</a:t>
            </a:fld>
            <a:endParaRPr lang="en-US"/>
          </a:p>
        </p:txBody>
      </p:sp>
    </p:spTree>
    <p:extLst>
      <p:ext uri="{BB962C8B-B14F-4D97-AF65-F5344CB8AC3E}">
        <p14:creationId xmlns:p14="http://schemas.microsoft.com/office/powerpoint/2010/main" val="348992902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requirements</a:t>
            </a:r>
          </a:p>
        </p:txBody>
      </p:sp>
      <p:sp>
        <p:nvSpPr>
          <p:cNvPr id="3" name="Content Placeholder 2"/>
          <p:cNvSpPr>
            <a:spLocks noGrp="1"/>
          </p:cNvSpPr>
          <p:nvPr>
            <p:ph idx="1"/>
          </p:nvPr>
        </p:nvSpPr>
        <p:spPr/>
        <p:txBody>
          <a:bodyPr/>
          <a:lstStyle/>
          <a:p>
            <a:r>
              <a:rPr lang="en-US" dirty="0"/>
              <a:t>Large systems usually have a diverse user community, with many users having different requirements and priorities that may be conflicting or contradictory. </a:t>
            </a:r>
          </a:p>
          <a:p>
            <a:pPr lvl="1"/>
            <a:r>
              <a:rPr lang="en-US" dirty="0"/>
              <a:t>The final system requirements are inevitably a compromise between them and, with experience, it is often discovered that the balance of support given to different users has to be changed.</a:t>
            </a:r>
          </a:p>
        </p:txBody>
      </p:sp>
      <p:sp>
        <p:nvSpPr>
          <p:cNvPr id="4" name="Footer Placeholder 3"/>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60</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defRPr/>
            </a:pPr>
            <a:r>
              <a:rPr lang="en-GB">
                <a:solidFill>
                  <a:prstClr val="black">
                    <a:tint val="75000"/>
                  </a:prstClr>
                </a:solidFill>
                <a:latin typeface="Calibri"/>
              </a:rPr>
              <a:t>30/10/2014</a:t>
            </a:r>
            <a:endParaRPr lang="en-US">
              <a:solidFill>
                <a:prstClr val="black">
                  <a:tint val="75000"/>
                </a:prstClr>
              </a:solidFill>
              <a:latin typeface="Calibri"/>
            </a:endParaRPr>
          </a:p>
        </p:txBody>
      </p:sp>
    </p:spTree>
    <p:extLst>
      <p:ext uri="{BB962C8B-B14F-4D97-AF65-F5344CB8AC3E}">
        <p14:creationId xmlns:p14="http://schemas.microsoft.com/office/powerpoint/2010/main" val="2815832550"/>
      </p:ext>
    </p:extLst>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dirty="0"/>
              <a:t>Requirements evolution</a:t>
            </a:r>
            <a:r>
              <a:rPr lang="en-GB" dirty="0"/>
              <a:t> </a:t>
            </a:r>
            <a:endParaRPr lang="en-US" dirty="0"/>
          </a:p>
        </p:txBody>
      </p:sp>
      <p:sp>
        <p:nvSpPr>
          <p:cNvPr id="6" name="Footer Placeholder 5"/>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61</a:t>
            </a:fld>
            <a:endParaRPr lang="en-US">
              <a:solidFill>
                <a:prstClr val="black">
                  <a:tint val="75000"/>
                </a:prstClr>
              </a:solidFill>
              <a:latin typeface="Calibri"/>
            </a:endParaRPr>
          </a:p>
        </p:txBody>
      </p:sp>
      <p:pic>
        <p:nvPicPr>
          <p:cNvPr id="4" name="Picture 3" descr="4.17 ReqEvolution.eps"/>
          <p:cNvPicPr>
            <a:picLocks noChangeAspect="1"/>
          </p:cNvPicPr>
          <p:nvPr/>
        </p:nvPicPr>
        <p:blipFill>
          <a:blip r:embed="rId2"/>
          <a:stretch>
            <a:fillRect/>
          </a:stretch>
        </p:blipFill>
        <p:spPr>
          <a:xfrm>
            <a:off x="3657601" y="2514600"/>
            <a:ext cx="5005917" cy="2514600"/>
          </a:xfrm>
          <a:prstGeom prst="rect">
            <a:avLst/>
          </a:prstGeom>
        </p:spPr>
      </p:pic>
      <p:sp>
        <p:nvSpPr>
          <p:cNvPr id="2" name="Date Placeholder 1"/>
          <p:cNvSpPr>
            <a:spLocks noGrp="1"/>
          </p:cNvSpPr>
          <p:nvPr>
            <p:ph type="dt" sz="half" idx="10"/>
          </p:nvPr>
        </p:nvSpPr>
        <p:spPr/>
        <p:txBody>
          <a:bodyPr/>
          <a:lstStyle/>
          <a:p>
            <a:pPr defTabSz="457200">
              <a:defRPr/>
            </a:pPr>
            <a:r>
              <a:rPr lang="en-GB">
                <a:solidFill>
                  <a:prstClr val="black">
                    <a:tint val="75000"/>
                  </a:prstClr>
                </a:solidFill>
                <a:latin typeface="Calibri"/>
              </a:rPr>
              <a:t>30/10/2014</a:t>
            </a:r>
            <a:endParaRPr lang="en-US">
              <a:solidFill>
                <a:prstClr val="black">
                  <a:tint val="75000"/>
                </a:prstClr>
              </a:solidFill>
              <a:latin typeface="Calibri"/>
            </a:endParaRPr>
          </a:p>
        </p:txBody>
      </p:sp>
    </p:spTree>
    <p:extLst>
      <p:ext uri="{BB962C8B-B14F-4D97-AF65-F5344CB8AC3E}">
        <p14:creationId xmlns:p14="http://schemas.microsoft.com/office/powerpoint/2010/main" val="3171392411"/>
      </p:ext>
    </p:extLst>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Requirements management</a:t>
            </a:r>
          </a:p>
        </p:txBody>
      </p:sp>
      <p:sp>
        <p:nvSpPr>
          <p:cNvPr id="55299" name="Rectangle 3"/>
          <p:cNvSpPr>
            <a:spLocks noGrp="1" noChangeArrowheads="1"/>
          </p:cNvSpPr>
          <p:nvPr>
            <p:ph idx="1"/>
          </p:nvPr>
        </p:nvSpPr>
        <p:spPr/>
        <p:txBody>
          <a:bodyPr/>
          <a:lstStyle/>
          <a:p>
            <a:pPr algn="just"/>
            <a:r>
              <a:rPr lang="en-GB" dirty="0"/>
              <a:t>Requirements management is the process of managing changing requirements during the requirements engineering process and system development.</a:t>
            </a:r>
          </a:p>
          <a:p>
            <a:r>
              <a:rPr lang="en-GB" dirty="0"/>
              <a:t>New requirements emerge as a system is being developed and after it has gone into use.</a:t>
            </a:r>
          </a:p>
          <a:p>
            <a:pPr algn="just"/>
            <a:r>
              <a:rPr lang="en-US" dirty="0"/>
              <a:t>You need to keep track of individual requirements and maintain </a:t>
            </a:r>
            <a:r>
              <a:rPr lang="en-US" dirty="0">
                <a:solidFill>
                  <a:srgbClr val="00B050"/>
                </a:solidFill>
              </a:rPr>
              <a:t>links between dependent requirements</a:t>
            </a:r>
            <a:r>
              <a:rPr lang="en-US" dirty="0"/>
              <a:t> so that you can assess the impact of requirements changes. You need to establish a formal process for making change proposals and linking these to system requirements.</a:t>
            </a:r>
            <a:r>
              <a:rPr lang="en-GB" dirty="0"/>
              <a:t> </a:t>
            </a:r>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62</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defRPr/>
            </a:pPr>
            <a:r>
              <a:rPr lang="en-GB">
                <a:solidFill>
                  <a:prstClr val="black">
                    <a:tint val="75000"/>
                  </a:prstClr>
                </a:solidFill>
                <a:latin typeface="Calibri"/>
              </a:rPr>
              <a:t>30/10/2014</a:t>
            </a:r>
            <a:endParaRPr lang="en-US">
              <a:solidFill>
                <a:prstClr val="black">
                  <a:tint val="75000"/>
                </a:prstClr>
              </a:solidFill>
              <a:latin typeface="Calibri"/>
            </a:endParaRPr>
          </a:p>
        </p:txBody>
      </p:sp>
    </p:spTree>
    <p:extLst>
      <p:ext uri="{BB962C8B-B14F-4D97-AF65-F5344CB8AC3E}">
        <p14:creationId xmlns:p14="http://schemas.microsoft.com/office/powerpoint/2010/main" val="2149968393"/>
      </p:ext>
    </p:extLst>
  </p:cSld>
  <p:clrMapOvr>
    <a:masterClrMapping/>
  </p:clrMapOvr>
  <p:transitio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 </a:t>
            </a:r>
          </a:p>
        </p:txBody>
      </p:sp>
      <p:sp>
        <p:nvSpPr>
          <p:cNvPr id="3" name="Content Placeholder 2"/>
          <p:cNvSpPr>
            <a:spLocks noGrp="1"/>
          </p:cNvSpPr>
          <p:nvPr>
            <p:ph sz="quarter" idx="13"/>
          </p:nvPr>
        </p:nvSpPr>
        <p:spPr/>
        <p:txBody>
          <a:bodyPr>
            <a:normAutofit/>
          </a:bodyPr>
          <a:lstStyle/>
          <a:p>
            <a:r>
              <a:rPr lang="en-GB" altLang="en-US" b="1" dirty="0">
                <a:solidFill>
                  <a:schemeClr val="tx2"/>
                </a:solidFill>
              </a:rPr>
              <a:t>Dennis, </a:t>
            </a:r>
            <a:r>
              <a:rPr lang="en-GB" altLang="en-US" b="1" dirty="0" err="1">
                <a:solidFill>
                  <a:schemeClr val="tx2"/>
                </a:solidFill>
              </a:rPr>
              <a:t>Wixon</a:t>
            </a:r>
            <a:r>
              <a:rPr lang="en-GB" altLang="en-US" b="1" dirty="0">
                <a:solidFill>
                  <a:schemeClr val="tx2"/>
                </a:solidFill>
              </a:rPr>
              <a:t>, </a:t>
            </a:r>
            <a:r>
              <a:rPr lang="en-GB" altLang="en-US" b="1" dirty="0" err="1">
                <a:solidFill>
                  <a:schemeClr val="tx2"/>
                </a:solidFill>
              </a:rPr>
              <a:t>Tegarden</a:t>
            </a:r>
            <a:r>
              <a:rPr lang="en-US" altLang="en-US" dirty="0"/>
              <a:t>, “</a:t>
            </a:r>
            <a:r>
              <a:rPr lang="en-US" b="1" dirty="0"/>
              <a:t>System Analysis and Design, An Object Oriented Approach with UML”, 5</a:t>
            </a:r>
            <a:r>
              <a:rPr lang="pt-BR" altLang="en-US" b="1" dirty="0"/>
              <a:t>th Edition, 2015.</a:t>
            </a:r>
          </a:p>
          <a:p>
            <a:r>
              <a:rPr lang="pt-BR" b="1" dirty="0"/>
              <a:t>Summerville, “Software Emgineering”,  10th Edition, 2014. </a:t>
            </a:r>
            <a:endParaRPr lang="en-US" dirty="0"/>
          </a:p>
          <a:p>
            <a:pPr algn="just"/>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4B347F-5038-41A8-84D6-1416E88477ED}" type="slidenum">
              <a:rPr kumimoji="0" lang="en-US" sz="1000" b="0" i="0" u="none" strike="noStrike" kern="1200" cap="none" spc="0" normalizeH="0" baseline="0" noProof="0" smtClean="0">
                <a:ln>
                  <a:noFill/>
                </a:ln>
                <a:solidFill>
                  <a:prstClr val="black"/>
                </a:solidFill>
                <a:effectLst/>
                <a:uLnTx/>
                <a:uFillTx/>
                <a:latin typeface="Tw Cen MT" panose="020B06020201040206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sz="1000" b="0" i="0" u="none" strike="noStrike" kern="1200" cap="none" spc="0" normalizeH="0" baseline="0" noProof="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4287157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Steps(II) </a:t>
            </a:r>
          </a:p>
        </p:txBody>
      </p:sp>
      <p:sp>
        <p:nvSpPr>
          <p:cNvPr id="3" name="Content Placeholder 2"/>
          <p:cNvSpPr>
            <a:spLocks noGrp="1"/>
          </p:cNvSpPr>
          <p:nvPr>
            <p:ph sz="quarter" idx="13"/>
          </p:nvPr>
        </p:nvSpPr>
        <p:spPr/>
        <p:txBody>
          <a:bodyPr/>
          <a:lstStyle/>
          <a:p>
            <a:pPr marL="457200" indent="-457200">
              <a:buFont typeface="+mj-lt"/>
              <a:buAutoNum type="arabicPeriod" startAt="5"/>
            </a:pPr>
            <a:r>
              <a:rPr lang="en-US" dirty="0">
                <a:solidFill>
                  <a:srgbClr val="0070C0"/>
                </a:solidFill>
              </a:rPr>
              <a:t>Design </a:t>
            </a:r>
          </a:p>
          <a:p>
            <a:pPr lvl="1">
              <a:buFont typeface="Wingdings" panose="05000000000000000000" pitchFamily="2" charset="2"/>
              <a:buChar char="Ø"/>
            </a:pPr>
            <a:r>
              <a:rPr lang="en-US" dirty="0">
                <a:solidFill>
                  <a:srgbClr val="0070C0"/>
                </a:solidFill>
              </a:rPr>
              <a:t>Optimization </a:t>
            </a:r>
          </a:p>
          <a:p>
            <a:pPr lvl="1">
              <a:buFont typeface="Wingdings" panose="05000000000000000000" pitchFamily="2" charset="2"/>
              <a:buChar char="Ø"/>
            </a:pPr>
            <a:r>
              <a:rPr lang="en-US" dirty="0">
                <a:solidFill>
                  <a:srgbClr val="0070C0"/>
                </a:solidFill>
              </a:rPr>
              <a:t>Database Management </a:t>
            </a:r>
          </a:p>
          <a:p>
            <a:pPr lvl="1">
              <a:buFont typeface="Wingdings" panose="05000000000000000000" pitchFamily="2" charset="2"/>
              <a:buChar char="Ø"/>
            </a:pPr>
            <a:r>
              <a:rPr lang="en-US" dirty="0">
                <a:solidFill>
                  <a:srgbClr val="0070C0"/>
                </a:solidFill>
              </a:rPr>
              <a:t>User Interface </a:t>
            </a:r>
          </a:p>
          <a:p>
            <a:pPr lvl="1">
              <a:buFont typeface="Wingdings" panose="05000000000000000000" pitchFamily="2" charset="2"/>
              <a:buChar char="Ø"/>
            </a:pPr>
            <a:r>
              <a:rPr lang="en-US" dirty="0">
                <a:solidFill>
                  <a:srgbClr val="0070C0"/>
                </a:solidFill>
              </a:rPr>
              <a:t>Physical Architecture </a:t>
            </a:r>
          </a:p>
          <a:p>
            <a:pPr marL="800100" lvl="1" indent="-342900">
              <a:buFont typeface="+mj-lt"/>
              <a:buAutoNum type="arabicPeriod" startAt="5"/>
            </a:pPr>
            <a:endParaRPr lang="en-US" dirty="0">
              <a:solidFill>
                <a:srgbClr val="FF0000"/>
              </a:solidFill>
            </a:endParaRPr>
          </a:p>
        </p:txBody>
      </p:sp>
      <p:sp>
        <p:nvSpPr>
          <p:cNvPr id="4" name="Slide Number Placeholder 3"/>
          <p:cNvSpPr>
            <a:spLocks noGrp="1"/>
          </p:cNvSpPr>
          <p:nvPr>
            <p:ph type="sldNum" sz="quarter" idx="12"/>
          </p:nvPr>
        </p:nvSpPr>
        <p:spPr/>
        <p:txBody>
          <a:bodyPr/>
          <a:lstStyle/>
          <a:p>
            <a:fld id="{744B347F-5038-41A8-84D6-1416E88477ED}" type="slidenum">
              <a:rPr lang="en-US" smtClean="0"/>
              <a:t>7</a:t>
            </a:fld>
            <a:endParaRPr lang="en-US"/>
          </a:p>
        </p:txBody>
      </p:sp>
    </p:spTree>
    <p:extLst>
      <p:ext uri="{BB962C8B-B14F-4D97-AF65-F5344CB8AC3E}">
        <p14:creationId xmlns:p14="http://schemas.microsoft.com/office/powerpoint/2010/main" val="3777618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vert="horz" wrap="square" lIns="90487" tIns="44450" rIns="90487" bIns="44450" numCol="1" anchor="ctr" anchorCtr="0" compatLnSpc="1">
            <a:prstTxWarp prst="textNoShape">
              <a:avLst/>
            </a:prstTxWarp>
          </a:bodyPr>
          <a:lstStyle/>
          <a:p>
            <a:r>
              <a:rPr lang="en-GB" dirty="0"/>
              <a:t>Requirements engineering</a:t>
            </a:r>
          </a:p>
        </p:txBody>
      </p:sp>
      <p:sp>
        <p:nvSpPr>
          <p:cNvPr id="7171" name="Rectangle 3"/>
          <p:cNvSpPr>
            <a:spLocks noGrp="1" noChangeArrowheads="1"/>
          </p:cNvSpPr>
          <p:nvPr>
            <p:ph idx="1"/>
          </p:nvPr>
        </p:nvSpPr>
        <p:spPr>
          <a:noFill/>
          <a:ln/>
        </p:spPr>
        <p:txBody>
          <a:bodyPr lIns="90487" tIns="44450" rIns="90487" bIns="44450"/>
          <a:lstStyle/>
          <a:p>
            <a:r>
              <a:rPr lang="en-GB" dirty="0"/>
              <a:t>The process of establishing the services that a customer requires from a system and the </a:t>
            </a:r>
            <a:r>
              <a:rPr lang="en-GB" dirty="0">
                <a:solidFill>
                  <a:srgbClr val="00B050"/>
                </a:solidFill>
              </a:rPr>
              <a:t>constraints</a:t>
            </a:r>
            <a:r>
              <a:rPr lang="en-GB" dirty="0"/>
              <a:t> under which it operates and is developed.</a:t>
            </a:r>
            <a:endParaRPr lang="fa-IR" dirty="0"/>
          </a:p>
          <a:p>
            <a:pPr marL="0" indent="0">
              <a:buNone/>
            </a:pPr>
            <a:endParaRPr lang="en-GB" dirty="0"/>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8</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defRPr/>
            </a:pPr>
            <a:r>
              <a:rPr lang="en-GB">
                <a:solidFill>
                  <a:prstClr val="black">
                    <a:tint val="75000"/>
                  </a:prstClr>
                </a:solidFill>
                <a:latin typeface="Calibri"/>
              </a:rPr>
              <a:t>30/10/2014</a:t>
            </a:r>
            <a:endParaRPr lang="en-US">
              <a:solidFill>
                <a:prstClr val="black">
                  <a:tint val="75000"/>
                </a:prstClr>
              </a:solidFill>
              <a:latin typeface="Calibri"/>
            </a:endParaRPr>
          </a:p>
        </p:txBody>
      </p:sp>
    </p:spTree>
    <p:extLst>
      <p:ext uri="{BB962C8B-B14F-4D97-AF65-F5344CB8AC3E}">
        <p14:creationId xmlns:p14="http://schemas.microsoft.com/office/powerpoint/2010/main" val="421632801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requirement?</a:t>
            </a:r>
          </a:p>
        </p:txBody>
      </p:sp>
      <p:sp>
        <p:nvSpPr>
          <p:cNvPr id="3" name="Content Placeholder 2"/>
          <p:cNvSpPr>
            <a:spLocks noGrp="1"/>
          </p:cNvSpPr>
          <p:nvPr>
            <p:ph sz="quarter" idx="13"/>
          </p:nvPr>
        </p:nvSpPr>
        <p:spPr/>
        <p:txBody>
          <a:bodyPr/>
          <a:lstStyle/>
          <a:p>
            <a:r>
              <a:rPr lang="en-US" dirty="0"/>
              <a:t>Requirement is : </a:t>
            </a:r>
            <a:r>
              <a:rPr lang="en-US" dirty="0">
                <a:solidFill>
                  <a:srgbClr val="00B050"/>
                </a:solidFill>
              </a:rPr>
              <a:t>new system’s capabilities</a:t>
            </a:r>
            <a:r>
              <a:rPr lang="en-US" dirty="0"/>
              <a:t>.</a:t>
            </a:r>
          </a:p>
          <a:p>
            <a:pPr algn="just"/>
            <a:r>
              <a:rPr lang="en-US" dirty="0"/>
              <a:t>A </a:t>
            </a:r>
            <a:r>
              <a:rPr lang="en-US" i="1" dirty="0"/>
              <a:t>requirement </a:t>
            </a:r>
            <a:r>
              <a:rPr lang="en-US" dirty="0"/>
              <a:t>is simply a statement of what the system must do or what characteristic it</a:t>
            </a:r>
            <a:br>
              <a:rPr lang="en-US" dirty="0"/>
            </a:br>
            <a:r>
              <a:rPr lang="en-US" dirty="0"/>
              <a:t>must have. </a:t>
            </a:r>
          </a:p>
          <a:p>
            <a:pPr algn="just"/>
            <a:r>
              <a:rPr lang="en-US" dirty="0"/>
              <a:t>During analysis, requirements are written from the perspective of the businessperson, and they focus on the “what” of the system. </a:t>
            </a:r>
          </a:p>
          <a:p>
            <a:pPr lvl="1" algn="just"/>
            <a:r>
              <a:rPr lang="en-US" dirty="0"/>
              <a:t>Focus on the needs of the business user, </a:t>
            </a:r>
            <a:r>
              <a:rPr lang="en-US" i="1" dirty="0"/>
              <a:t>business requirements </a:t>
            </a:r>
            <a:r>
              <a:rPr lang="en-US" dirty="0"/>
              <a:t>(user requirements). </a:t>
            </a:r>
          </a:p>
          <a:p>
            <a:pPr marL="0" indent="0" algn="just">
              <a:buNone/>
            </a:pP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4B347F-5038-41A8-84D6-1416E88477ED}" type="slidenum">
              <a:rPr kumimoji="0" lang="en-US" sz="1000" b="0" i="0" u="none" strike="noStrike" kern="1200" cap="none" spc="0" normalizeH="0" baseline="0" noProof="0" smtClean="0">
                <a:ln>
                  <a:noFill/>
                </a:ln>
                <a:solidFill>
                  <a:prstClr val="black"/>
                </a:solidFill>
                <a:effectLst/>
                <a:uLnTx/>
                <a:uFillTx/>
                <a:latin typeface="Tw Cen MT" panose="020B06020201040206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000" b="0" i="0" u="none" strike="noStrike" kern="1200" cap="none" spc="0" normalizeH="0" baseline="0" noProof="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140583393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2904</TotalTime>
  <Words>3610</Words>
  <Application>Microsoft Office PowerPoint</Application>
  <PresentationFormat>Widescreen</PresentationFormat>
  <Paragraphs>433</Paragraphs>
  <Slides>63</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63</vt:i4>
      </vt:variant>
    </vt:vector>
  </HeadingPairs>
  <TitlesOfParts>
    <vt:vector size="71" baseType="lpstr">
      <vt:lpstr>Arial</vt:lpstr>
      <vt:lpstr>Calibri</vt:lpstr>
      <vt:lpstr>Times New Roman</vt:lpstr>
      <vt:lpstr>Tw Cen MT</vt:lpstr>
      <vt:lpstr>Wingdings</vt:lpstr>
      <vt:lpstr>Zapf Dingbats</vt:lpstr>
      <vt:lpstr>Droplet</vt:lpstr>
      <vt:lpstr>SE10 slides</vt:lpstr>
      <vt:lpstr>Software Engineering I </vt:lpstr>
      <vt:lpstr>Requirements Engineering</vt:lpstr>
      <vt:lpstr>Software Development Life Cycle</vt:lpstr>
      <vt:lpstr>Introduction </vt:lpstr>
      <vt:lpstr>Let’s Start</vt:lpstr>
      <vt:lpstr>Steps(I) </vt:lpstr>
      <vt:lpstr>Steps(II) </vt:lpstr>
      <vt:lpstr>Requirements engineering</vt:lpstr>
      <vt:lpstr>What is requirement?</vt:lpstr>
      <vt:lpstr>System stakeholders</vt:lpstr>
      <vt:lpstr>Agile methods and requirements</vt:lpstr>
      <vt:lpstr>Functional and non-functional requirements</vt:lpstr>
      <vt:lpstr>Functional Requirements </vt:lpstr>
      <vt:lpstr>Functional requirements</vt:lpstr>
      <vt:lpstr>Mentcare system: functional requirements</vt:lpstr>
      <vt:lpstr>Requirements imprecision</vt:lpstr>
      <vt:lpstr>Requirements completeness and consistency</vt:lpstr>
      <vt:lpstr>Non-functional Requirements </vt:lpstr>
      <vt:lpstr>Non-functional requirements</vt:lpstr>
      <vt:lpstr>Non-functional requirements implementation</vt:lpstr>
      <vt:lpstr>Metrics for specifying nonfunctional requirements</vt:lpstr>
      <vt:lpstr>Requirements engineering processes</vt:lpstr>
      <vt:lpstr>Requirements engineering processes</vt:lpstr>
      <vt:lpstr>Requirements elicitation and analysis</vt:lpstr>
      <vt:lpstr>Requirements elicitation</vt:lpstr>
      <vt:lpstr>Problems of requirements elicitation</vt:lpstr>
      <vt:lpstr>Process activities</vt:lpstr>
      <vt:lpstr>Requirements discovery</vt:lpstr>
      <vt:lpstr>Requirements Determination(I)</vt:lpstr>
      <vt:lpstr>Requirements Determination(II) </vt:lpstr>
      <vt:lpstr>Requirements gathering </vt:lpstr>
      <vt:lpstr>Interviewing</vt:lpstr>
      <vt:lpstr>Interviews in practice</vt:lpstr>
      <vt:lpstr>Problems with interviews</vt:lpstr>
      <vt:lpstr>Requirements Gathering  Techniques(I)</vt:lpstr>
      <vt:lpstr>Requirements Gathering  Techniques(II)</vt:lpstr>
      <vt:lpstr>Which one is appropriate?</vt:lpstr>
      <vt:lpstr>PowerPoint Presentation</vt:lpstr>
      <vt:lpstr>Type of Information </vt:lpstr>
      <vt:lpstr>Depth of Information</vt:lpstr>
      <vt:lpstr>Breadth of Information</vt:lpstr>
      <vt:lpstr>Integration of Information </vt:lpstr>
      <vt:lpstr>User Involvement</vt:lpstr>
      <vt:lpstr>Cost</vt:lpstr>
      <vt:lpstr>Requirements specification</vt:lpstr>
      <vt:lpstr>Requirements specification</vt:lpstr>
      <vt:lpstr>Guidelines for writing requirements</vt:lpstr>
      <vt:lpstr>Problems with natural language</vt:lpstr>
      <vt:lpstr>Structured specifications</vt:lpstr>
      <vt:lpstr>Requirements document(I)</vt:lpstr>
      <vt:lpstr>An Example</vt:lpstr>
      <vt:lpstr>The software requirements document</vt:lpstr>
      <vt:lpstr>Requirements validation</vt:lpstr>
      <vt:lpstr>Requirements validation</vt:lpstr>
      <vt:lpstr>Requirements checking</vt:lpstr>
      <vt:lpstr>Requirements validation techniques</vt:lpstr>
      <vt:lpstr>Requirements reviews</vt:lpstr>
      <vt:lpstr>Requirements change</vt:lpstr>
      <vt:lpstr>Changing requirements</vt:lpstr>
      <vt:lpstr>Changing requirements</vt:lpstr>
      <vt:lpstr>Requirements evolution </vt:lpstr>
      <vt:lpstr>Requirements management</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drmahmoodzadeh</dc:creator>
  <cp:lastModifiedBy>elham mahmoudzadeh</cp:lastModifiedBy>
  <cp:revision>190</cp:revision>
  <dcterms:created xsi:type="dcterms:W3CDTF">2017-08-12T07:11:04Z</dcterms:created>
  <dcterms:modified xsi:type="dcterms:W3CDTF">2024-11-08T06:53:39Z</dcterms:modified>
</cp:coreProperties>
</file>