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0" r:id="rId1"/>
  </p:sldMasterIdLst>
  <p:notesMasterIdLst>
    <p:notesMasterId r:id="rId34"/>
  </p:notesMasterIdLst>
  <p:sldIdLst>
    <p:sldId id="256" r:id="rId2"/>
    <p:sldId id="258" r:id="rId3"/>
    <p:sldId id="260" r:id="rId4"/>
    <p:sldId id="263" r:id="rId5"/>
    <p:sldId id="356" r:id="rId6"/>
    <p:sldId id="265" r:id="rId7"/>
    <p:sldId id="266" r:id="rId8"/>
    <p:sldId id="346" r:id="rId9"/>
    <p:sldId id="267" r:id="rId10"/>
    <p:sldId id="268" r:id="rId11"/>
    <p:sldId id="347" r:id="rId12"/>
    <p:sldId id="269" r:id="rId13"/>
    <p:sldId id="345" r:id="rId14"/>
    <p:sldId id="270" r:id="rId15"/>
    <p:sldId id="272" r:id="rId16"/>
    <p:sldId id="348" r:id="rId17"/>
    <p:sldId id="273" r:id="rId18"/>
    <p:sldId id="275" r:id="rId19"/>
    <p:sldId id="276" r:id="rId20"/>
    <p:sldId id="277" r:id="rId21"/>
    <p:sldId id="278" r:id="rId22"/>
    <p:sldId id="349" r:id="rId23"/>
    <p:sldId id="279" r:id="rId24"/>
    <p:sldId id="280" r:id="rId25"/>
    <p:sldId id="281" r:id="rId26"/>
    <p:sldId id="282" r:id="rId27"/>
    <p:sldId id="350" r:id="rId28"/>
    <p:sldId id="351" r:id="rId29"/>
    <p:sldId id="353" r:id="rId30"/>
    <p:sldId id="354" r:id="rId31"/>
    <p:sldId id="355" r:id="rId32"/>
    <p:sldId id="352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pos="5306">
          <p15:clr>
            <a:srgbClr val="9AA0A6"/>
          </p15:clr>
        </p15:guide>
        <p15:guide id="3" orient="horz" pos="336">
          <p15:clr>
            <a:srgbClr val="9AA0A6"/>
          </p15:clr>
        </p15:guide>
        <p15:guide id="4" orient="horz" pos="29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D4076F-96DD-4DE7-82BB-9618CF2FBEE7}">
  <a:tblStyle styleId="{9CD4076F-96DD-4DE7-82BB-9618CF2FBE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7" y="72"/>
      </p:cViewPr>
      <p:guideLst>
        <p:guide pos="454"/>
        <p:guide pos="5306"/>
        <p:guide orient="horz" pos="336"/>
        <p:guide orient="horz"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cb258641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cb258641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51d659f8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51d659f8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999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155107ca5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155107ca5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038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b258641e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b258641e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cb258641e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cb258641e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cb258641e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cb258641e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120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155107ca5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155107ca5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155107ca5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155107ca5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cb258641e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cb258641e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498864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498864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155107ca5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155107ca5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cb258641e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cb258641e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571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155107ca5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155107ca5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cb258641e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cb258641e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155107ca5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155107ca5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cb258641e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cb258641e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cb258641e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cb258641e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163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3078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b258641e0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b258641e0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12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b258641e0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b258641e0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752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cb258641e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cb258641e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595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155107ca5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155107ca56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004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51d659f8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151d659f8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b258641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b258641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83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151d659f8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151d659f8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cb258641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cb258641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155107ca56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155107ca56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181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51d659f8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51d659f8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7200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88025" y="1585175"/>
            <a:ext cx="3538500" cy="147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888025" y="3410400"/>
            <a:ext cx="3538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0" y="0"/>
            <a:ext cx="9144000" cy="314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hasCustomPrompt="1"/>
          </p:nvPr>
        </p:nvSpPr>
        <p:spPr>
          <a:xfrm>
            <a:off x="1497750" y="1017425"/>
            <a:ext cx="61485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4855463" y="3638175"/>
            <a:ext cx="3004500" cy="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2"/>
          </p:nvPr>
        </p:nvSpPr>
        <p:spPr>
          <a:xfrm>
            <a:off x="1284038" y="3638175"/>
            <a:ext cx="3004500" cy="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9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0" y="0"/>
            <a:ext cx="1335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7808700" y="0"/>
            <a:ext cx="1335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5228875" y="1993813"/>
            <a:ext cx="32019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7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0" y="3414125"/>
            <a:ext cx="9144000" cy="172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852000" y="3673000"/>
            <a:ext cx="7440000" cy="9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 idx="2"/>
          </p:nvPr>
        </p:nvSpPr>
        <p:spPr>
          <a:xfrm>
            <a:off x="720000" y="2789400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1"/>
          </p:nvPr>
        </p:nvSpPr>
        <p:spPr>
          <a:xfrm>
            <a:off x="720000" y="3212425"/>
            <a:ext cx="2421300" cy="6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 idx="3"/>
          </p:nvPr>
        </p:nvSpPr>
        <p:spPr>
          <a:xfrm>
            <a:off x="3361363" y="2789400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4"/>
          </p:nvPr>
        </p:nvSpPr>
        <p:spPr>
          <a:xfrm>
            <a:off x="3361362" y="3212425"/>
            <a:ext cx="2421300" cy="6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 idx="5"/>
          </p:nvPr>
        </p:nvSpPr>
        <p:spPr>
          <a:xfrm>
            <a:off x="6002725" y="2789400"/>
            <a:ext cx="2421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6"/>
          </p:nvPr>
        </p:nvSpPr>
        <p:spPr>
          <a:xfrm>
            <a:off x="6002725" y="3212425"/>
            <a:ext cx="2421300" cy="6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4867175" y="4600550"/>
            <a:ext cx="42768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0" y="4600550"/>
            <a:ext cx="720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 idx="2"/>
          </p:nvPr>
        </p:nvSpPr>
        <p:spPr>
          <a:xfrm>
            <a:off x="4936938" y="1516313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1"/>
          </p:nvPr>
        </p:nvSpPr>
        <p:spPr>
          <a:xfrm>
            <a:off x="4936938" y="184322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title" idx="3"/>
          </p:nvPr>
        </p:nvSpPr>
        <p:spPr>
          <a:xfrm>
            <a:off x="4936738" y="2622869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4"/>
          </p:nvPr>
        </p:nvSpPr>
        <p:spPr>
          <a:xfrm>
            <a:off x="4936738" y="295315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 idx="5"/>
          </p:nvPr>
        </p:nvSpPr>
        <p:spPr>
          <a:xfrm>
            <a:off x="4936738" y="372942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6"/>
          </p:nvPr>
        </p:nvSpPr>
        <p:spPr>
          <a:xfrm>
            <a:off x="4936738" y="406307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2"/>
          </p:nvPr>
        </p:nvSpPr>
        <p:spPr>
          <a:xfrm>
            <a:off x="1488910" y="1654388"/>
            <a:ext cx="26847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"/>
          </p:nvPr>
        </p:nvSpPr>
        <p:spPr>
          <a:xfrm>
            <a:off x="1488910" y="2001225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title" idx="3"/>
          </p:nvPr>
        </p:nvSpPr>
        <p:spPr>
          <a:xfrm>
            <a:off x="4972631" y="1654397"/>
            <a:ext cx="26850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4"/>
          </p:nvPr>
        </p:nvSpPr>
        <p:spPr>
          <a:xfrm>
            <a:off x="5431331" y="2001225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title" idx="5"/>
          </p:nvPr>
        </p:nvSpPr>
        <p:spPr>
          <a:xfrm>
            <a:off x="1488900" y="3449825"/>
            <a:ext cx="27756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6"/>
          </p:nvPr>
        </p:nvSpPr>
        <p:spPr>
          <a:xfrm>
            <a:off x="1488910" y="3796750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title" idx="7"/>
          </p:nvPr>
        </p:nvSpPr>
        <p:spPr>
          <a:xfrm>
            <a:off x="4972631" y="3449856"/>
            <a:ext cx="26850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8"/>
          </p:nvPr>
        </p:nvSpPr>
        <p:spPr>
          <a:xfrm>
            <a:off x="5431331" y="3796775"/>
            <a:ext cx="222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title" idx="2"/>
          </p:nvPr>
        </p:nvSpPr>
        <p:spPr>
          <a:xfrm>
            <a:off x="720000" y="19824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title" idx="3"/>
          </p:nvPr>
        </p:nvSpPr>
        <p:spPr>
          <a:xfrm>
            <a:off x="3403800" y="19824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ubTitle" idx="4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 idx="5"/>
          </p:nvPr>
        </p:nvSpPr>
        <p:spPr>
          <a:xfrm>
            <a:off x="720000" y="37717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6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title" idx="7"/>
          </p:nvPr>
        </p:nvSpPr>
        <p:spPr>
          <a:xfrm>
            <a:off x="3403800" y="37717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ubTitle" idx="8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title" idx="9"/>
          </p:nvPr>
        </p:nvSpPr>
        <p:spPr>
          <a:xfrm>
            <a:off x="6067975" y="19824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13"/>
          </p:nvPr>
        </p:nvSpPr>
        <p:spPr>
          <a:xfrm>
            <a:off x="6067975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 idx="14"/>
          </p:nvPr>
        </p:nvSpPr>
        <p:spPr>
          <a:xfrm>
            <a:off x="6067975" y="37717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ubTitle" idx="15"/>
          </p:nvPr>
        </p:nvSpPr>
        <p:spPr>
          <a:xfrm>
            <a:off x="6067975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LANK_1_1_1_1_1_3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title" idx="2"/>
          </p:nvPr>
        </p:nvSpPr>
        <p:spPr>
          <a:xfrm>
            <a:off x="898650" y="13109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ubTitle" idx="1"/>
          </p:nvPr>
        </p:nvSpPr>
        <p:spPr>
          <a:xfrm>
            <a:off x="898650" y="17340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title" idx="3"/>
          </p:nvPr>
        </p:nvSpPr>
        <p:spPr>
          <a:xfrm>
            <a:off x="5908950" y="24651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4"/>
          </p:nvPr>
        </p:nvSpPr>
        <p:spPr>
          <a:xfrm>
            <a:off x="5908950" y="28882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5"/>
          </p:nvPr>
        </p:nvSpPr>
        <p:spPr>
          <a:xfrm>
            <a:off x="898650" y="24651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6"/>
          </p:nvPr>
        </p:nvSpPr>
        <p:spPr>
          <a:xfrm>
            <a:off x="898650" y="28882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7"/>
          </p:nvPr>
        </p:nvSpPr>
        <p:spPr>
          <a:xfrm>
            <a:off x="898650" y="36193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8"/>
          </p:nvPr>
        </p:nvSpPr>
        <p:spPr>
          <a:xfrm>
            <a:off x="898650" y="4042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9"/>
          </p:nvPr>
        </p:nvSpPr>
        <p:spPr>
          <a:xfrm>
            <a:off x="5908950" y="13109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13"/>
          </p:nvPr>
        </p:nvSpPr>
        <p:spPr>
          <a:xfrm>
            <a:off x="5908950" y="17340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14"/>
          </p:nvPr>
        </p:nvSpPr>
        <p:spPr>
          <a:xfrm>
            <a:off x="5908950" y="36193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15"/>
          </p:nvPr>
        </p:nvSpPr>
        <p:spPr>
          <a:xfrm>
            <a:off x="5908950" y="4042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title" idx="2"/>
          </p:nvPr>
        </p:nvSpPr>
        <p:spPr>
          <a:xfrm>
            <a:off x="720000" y="19062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3"/>
          </p:nvPr>
        </p:nvSpPr>
        <p:spPr>
          <a:xfrm>
            <a:off x="3393988" y="19062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4"/>
          </p:nvPr>
        </p:nvSpPr>
        <p:spPr>
          <a:xfrm>
            <a:off x="3393988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5"/>
          </p:nvPr>
        </p:nvSpPr>
        <p:spPr>
          <a:xfrm>
            <a:off x="2056994" y="36955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6"/>
          </p:nvPr>
        </p:nvSpPr>
        <p:spPr>
          <a:xfrm>
            <a:off x="2056994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7"/>
          </p:nvPr>
        </p:nvSpPr>
        <p:spPr>
          <a:xfrm>
            <a:off x="6067975" y="19062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8"/>
          </p:nvPr>
        </p:nvSpPr>
        <p:spPr>
          <a:xfrm>
            <a:off x="6067975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title" idx="9"/>
          </p:nvPr>
        </p:nvSpPr>
        <p:spPr>
          <a:xfrm>
            <a:off x="4730981" y="369557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subTitle" idx="13"/>
          </p:nvPr>
        </p:nvSpPr>
        <p:spPr>
          <a:xfrm>
            <a:off x="4730981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041900" y="2548725"/>
            <a:ext cx="26871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041900" y="3205775"/>
            <a:ext cx="2687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457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LANK_1_1_1_1_1_1_3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subTitle" idx="1"/>
          </p:nvPr>
        </p:nvSpPr>
        <p:spPr>
          <a:xfrm>
            <a:off x="732450" y="3892239"/>
            <a:ext cx="23364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2"/>
          </p:nvPr>
        </p:nvSpPr>
        <p:spPr>
          <a:xfrm>
            <a:off x="3403800" y="3892239"/>
            <a:ext cx="23364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3"/>
          </p:nvPr>
        </p:nvSpPr>
        <p:spPr>
          <a:xfrm>
            <a:off x="6075150" y="3892239"/>
            <a:ext cx="23364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377975"/>
            <a:ext cx="2361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 idx="5" hasCustomPrompt="1"/>
          </p:nvPr>
        </p:nvSpPr>
        <p:spPr>
          <a:xfrm>
            <a:off x="3391350" y="3377975"/>
            <a:ext cx="2361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27" name="Google Shape;227;p32"/>
          <p:cNvSpPr txBox="1">
            <a:spLocks noGrp="1"/>
          </p:cNvSpPr>
          <p:nvPr>
            <p:ph type="title" idx="6" hasCustomPrompt="1"/>
          </p:nvPr>
        </p:nvSpPr>
        <p:spPr>
          <a:xfrm>
            <a:off x="6062700" y="3377975"/>
            <a:ext cx="2361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2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/>
          <p:nvPr/>
        </p:nvSpPr>
        <p:spPr>
          <a:xfrm>
            <a:off x="5359075" y="0"/>
            <a:ext cx="378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1"/>
          </p:nvPr>
        </p:nvSpPr>
        <p:spPr>
          <a:xfrm>
            <a:off x="6117425" y="2724650"/>
            <a:ext cx="2210700" cy="13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6117425" y="1744700"/>
            <a:ext cx="2210700" cy="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2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/>
          <p:nvPr/>
        </p:nvSpPr>
        <p:spPr>
          <a:xfrm>
            <a:off x="295590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subTitle" idx="1"/>
          </p:nvPr>
        </p:nvSpPr>
        <p:spPr>
          <a:xfrm>
            <a:off x="3507300" y="2564950"/>
            <a:ext cx="2129400" cy="14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title"/>
          </p:nvPr>
        </p:nvSpPr>
        <p:spPr>
          <a:xfrm>
            <a:off x="3507300" y="1523175"/>
            <a:ext cx="21294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3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43"/>
          <p:cNvSpPr txBox="1">
            <a:spLocks noGrp="1"/>
          </p:cNvSpPr>
          <p:nvPr>
            <p:ph type="body" idx="1"/>
          </p:nvPr>
        </p:nvSpPr>
        <p:spPr>
          <a:xfrm>
            <a:off x="1231050" y="2024429"/>
            <a:ext cx="33222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43"/>
          <p:cNvSpPr/>
          <p:nvPr/>
        </p:nvSpPr>
        <p:spPr>
          <a:xfrm>
            <a:off x="0" y="2024425"/>
            <a:ext cx="1043400" cy="167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3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body" idx="2"/>
          </p:nvPr>
        </p:nvSpPr>
        <p:spPr>
          <a:xfrm>
            <a:off x="4590750" y="2024429"/>
            <a:ext cx="33222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43"/>
          <p:cNvSpPr/>
          <p:nvPr/>
        </p:nvSpPr>
        <p:spPr>
          <a:xfrm>
            <a:off x="8100600" y="2024425"/>
            <a:ext cx="1043400" cy="167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4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8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4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/>
          <p:nvPr/>
        </p:nvSpPr>
        <p:spPr>
          <a:xfrm rot="-5400000">
            <a:off x="-2033250" y="2033550"/>
            <a:ext cx="51432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9"/>
          <p:cNvSpPr/>
          <p:nvPr/>
        </p:nvSpPr>
        <p:spPr>
          <a:xfrm rot="-5400000">
            <a:off x="6300900" y="2300006"/>
            <a:ext cx="51432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2"/>
          </p:nvPr>
        </p:nvSpPr>
        <p:spPr>
          <a:xfrm>
            <a:off x="1352014" y="2958650"/>
            <a:ext cx="25929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352025" y="3381675"/>
            <a:ext cx="25929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5199089" y="2958650"/>
            <a:ext cx="25929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199100" y="3381675"/>
            <a:ext cx="25929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4295625" y="1337500"/>
            <a:ext cx="4131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4775750" y="3146250"/>
            <a:ext cx="3651000" cy="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9" name="Google Shape;49;p11"/>
          <p:cNvSpPr/>
          <p:nvPr/>
        </p:nvSpPr>
        <p:spPr>
          <a:xfrm>
            <a:off x="0" y="460055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/>
          <p:nvPr/>
        </p:nvSpPr>
        <p:spPr>
          <a:xfrm>
            <a:off x="0" y="0"/>
            <a:ext cx="91440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-700" y="0"/>
            <a:ext cx="9144000" cy="10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890300" y="1810363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989738" y="20293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890300" y="21571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/>
          </p:nvPr>
        </p:nvSpPr>
        <p:spPr>
          <a:xfrm>
            <a:off x="4917450" y="1810363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7330050" y="20293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4917450" y="21571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/>
          </p:nvPr>
        </p:nvSpPr>
        <p:spPr>
          <a:xfrm>
            <a:off x="1890100" y="338352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7" hasCustomPrompt="1"/>
          </p:nvPr>
        </p:nvSpPr>
        <p:spPr>
          <a:xfrm>
            <a:off x="989738" y="360202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1890100" y="37304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/>
          </p:nvPr>
        </p:nvSpPr>
        <p:spPr>
          <a:xfrm>
            <a:off x="4917250" y="3383525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>
            <a:off x="7329901" y="360202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4917250" y="37304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0" y="2890975"/>
            <a:ext cx="9144000" cy="225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290025" y="18825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1796100" y="597675"/>
            <a:ext cx="5551800" cy="12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225700" y="175"/>
            <a:ext cx="4918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744375" y="3629800"/>
            <a:ext cx="36864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744375" y="1314400"/>
            <a:ext cx="3686400" cy="19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720000" y="2722300"/>
            <a:ext cx="2907600" cy="12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717475" y="1215625"/>
            <a:ext cx="3386700" cy="10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8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4548663" y="3496400"/>
            <a:ext cx="3696900" cy="10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898388" y="3496400"/>
            <a:ext cx="3386700" cy="10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9" r:id="rId5"/>
    <p:sldLayoutId id="2147483661" r:id="rId6"/>
    <p:sldLayoutId id="2147483662" r:id="rId7"/>
    <p:sldLayoutId id="2147483663" r:id="rId8"/>
    <p:sldLayoutId id="2147483664" r:id="rId9"/>
    <p:sldLayoutId id="2147483666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5" r:id="rId17"/>
    <p:sldLayoutId id="2147483676" r:id="rId18"/>
    <p:sldLayoutId id="2147483677" r:id="rId19"/>
    <p:sldLayoutId id="2147483678" r:id="rId20"/>
    <p:sldLayoutId id="2147483681" r:id="rId21"/>
    <p:sldLayoutId id="2147483683" r:id="rId22"/>
    <p:sldLayoutId id="2147483689" r:id="rId23"/>
    <p:sldLayoutId id="2147483694" r:id="rId24"/>
    <p:sldLayoutId id="2147483695" r:id="rId25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s.ebadi@ec.iut.ac.i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>
            <a:spLocks noGrp="1"/>
          </p:cNvSpPr>
          <p:nvPr>
            <p:ph type="ctrTitle"/>
          </p:nvPr>
        </p:nvSpPr>
        <p:spPr>
          <a:xfrm>
            <a:off x="4672925" y="360477"/>
            <a:ext cx="4478275" cy="14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>
                <a:latin typeface="Georgia" panose="02040502050405020303" pitchFamily="18" charset="0"/>
              </a:rPr>
              <a:t>The</a:t>
            </a:r>
            <a:br>
              <a:rPr lang="en-US" sz="4400" dirty="0">
                <a:latin typeface="Georgia" panose="02040502050405020303" pitchFamily="18" charset="0"/>
              </a:rPr>
            </a:br>
            <a:r>
              <a:rPr lang="en-US" sz="4400" dirty="0">
                <a:latin typeface="Georgia" panose="02040502050405020303" pitchFamily="18" charset="0"/>
              </a:rPr>
              <a:t>Infinite Game</a:t>
            </a:r>
            <a:br>
              <a:rPr lang="fr" dirty="0">
                <a:latin typeface="Georgia" panose="02040502050405020303" pitchFamily="18" charset="0"/>
              </a:rPr>
            </a:br>
            <a:r>
              <a:rPr lang="fr" sz="1600" dirty="0">
                <a:latin typeface="Georgia" panose="02040502050405020303" pitchFamily="18" charset="0"/>
              </a:rPr>
              <a:t>Sinek, Simon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352" name="Google Shape;352;p56"/>
          <p:cNvSpPr txBox="1">
            <a:spLocks noGrp="1"/>
          </p:cNvSpPr>
          <p:nvPr>
            <p:ph type="subTitle" idx="1"/>
          </p:nvPr>
        </p:nvSpPr>
        <p:spPr>
          <a:xfrm>
            <a:off x="4748999" y="2318558"/>
            <a:ext cx="2091001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dirty="0">
                <a:cs typeface="B Nikoo" panose="00000400000000000000" pitchFamily="2" charset="-78"/>
              </a:rPr>
              <a:t>بازی نامحدود</a:t>
            </a:r>
            <a:endParaRPr sz="3200" dirty="0">
              <a:solidFill>
                <a:schemeClr val="dk1"/>
              </a:solidFill>
              <a:cs typeface="B Nikoo" panose="00000400000000000000" pitchFamily="2" charset="-78"/>
            </a:endParaRPr>
          </a:p>
        </p:txBody>
      </p:sp>
      <p:sp>
        <p:nvSpPr>
          <p:cNvPr id="354" name="Google Shape;354;p56"/>
          <p:cNvSpPr/>
          <p:nvPr/>
        </p:nvSpPr>
        <p:spPr>
          <a:xfrm>
            <a:off x="4739525" y="2017573"/>
            <a:ext cx="2791800" cy="1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6"/>
          <p:cNvSpPr/>
          <p:nvPr/>
        </p:nvSpPr>
        <p:spPr>
          <a:xfrm>
            <a:off x="0" y="402424"/>
            <a:ext cx="4130876" cy="42775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B1013-77EE-4EAF-B715-99BDEBC63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26" y="767911"/>
            <a:ext cx="2100068" cy="3546600"/>
          </a:xfrm>
          <a:prstGeom prst="rect">
            <a:avLst/>
          </a:prstGeom>
        </p:spPr>
      </p:pic>
      <p:sp>
        <p:nvSpPr>
          <p:cNvPr id="7" name="Google Shape;352;p56">
            <a:extLst>
              <a:ext uri="{FF2B5EF4-FFF2-40B4-BE49-F238E27FC236}">
                <a16:creationId xmlns:a16="http://schemas.microsoft.com/office/drawing/2014/main" id="{1122D4CD-0309-4601-98BA-C9DE86A90E05}"/>
              </a:ext>
            </a:extLst>
          </p:cNvPr>
          <p:cNvSpPr txBox="1">
            <a:spLocks/>
          </p:cNvSpPr>
          <p:nvPr/>
        </p:nvSpPr>
        <p:spPr>
          <a:xfrm>
            <a:off x="5031602" y="3720961"/>
            <a:ext cx="3538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r" rtl="1"/>
            <a:r>
              <a:rPr lang="fa-IR" sz="1800" dirty="0">
                <a:cs typeface="B Nikoo" panose="00000400000000000000" pitchFamily="2" charset="-78"/>
              </a:rPr>
              <a:t>سپهر عبادی </a:t>
            </a:r>
          </a:p>
          <a:p>
            <a:pPr marL="0" indent="0" algn="r" rtl="1"/>
            <a:r>
              <a:rPr lang="fa-IR" sz="1800" dirty="0">
                <a:cs typeface="B Nikoo" panose="00000400000000000000" pitchFamily="2" charset="-78"/>
              </a:rPr>
              <a:t>محمد رئوف اعرابی</a:t>
            </a:r>
          </a:p>
        </p:txBody>
      </p:sp>
      <p:sp>
        <p:nvSpPr>
          <p:cNvPr id="8" name="Google Shape;352;p56">
            <a:extLst>
              <a:ext uri="{FF2B5EF4-FFF2-40B4-BE49-F238E27FC236}">
                <a16:creationId xmlns:a16="http://schemas.microsoft.com/office/drawing/2014/main" id="{95C3C7D6-A213-4535-82D1-4967E724E804}"/>
              </a:ext>
            </a:extLst>
          </p:cNvPr>
          <p:cNvSpPr txBox="1">
            <a:spLocks/>
          </p:cNvSpPr>
          <p:nvPr/>
        </p:nvSpPr>
        <p:spPr>
          <a:xfrm>
            <a:off x="4890725" y="3716102"/>
            <a:ext cx="1061702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r" rtl="1"/>
            <a:r>
              <a:rPr lang="fa-IR" dirty="0">
                <a:cs typeface="B Nikoo" panose="00000400000000000000" pitchFamily="2" charset="-78"/>
              </a:rPr>
              <a:t>خرداد 1403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0" dirty="0">
                <a:cs typeface="B Nikoo" panose="00000400000000000000" pitchFamily="2" charset="-78"/>
              </a:rPr>
              <a:t>مزایای یک ذهنیت بی نهایت</a:t>
            </a:r>
            <a:endParaRPr sz="3200" b="0" dirty="0">
              <a:cs typeface="B Nikoo" panose="00000400000000000000" pitchFamily="2" charset="-78"/>
            </a:endParaRPr>
          </a:p>
        </p:txBody>
      </p:sp>
      <p:sp>
        <p:nvSpPr>
          <p:cNvPr id="537" name="Google Shape;537;p68"/>
          <p:cNvSpPr txBox="1">
            <a:spLocks noGrp="1"/>
          </p:cNvSpPr>
          <p:nvPr>
            <p:ph type="subTitle" idx="6"/>
          </p:nvPr>
        </p:nvSpPr>
        <p:spPr>
          <a:xfrm>
            <a:off x="5018400" y="1653450"/>
            <a:ext cx="3715225" cy="1000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B Shiraz" panose="00000400000000000000" pitchFamily="2" charset="-78"/>
              </a:rPr>
              <a:t>ارزش واقعی یک سازمان را با اشتیاق کارمندان برای کمک به موفقیت این سازمان اندازه می گیرند.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Shiraz" panose="00000400000000000000" pitchFamily="2" charset="-78"/>
              </a:rPr>
              <a:t> </a:t>
            </a:r>
            <a:endParaRPr dirty="0">
              <a:cs typeface="B Shiraz" panose="00000400000000000000" pitchFamily="2" charset="-78"/>
            </a:endParaRPr>
          </a:p>
        </p:txBody>
      </p:sp>
      <p:sp>
        <p:nvSpPr>
          <p:cNvPr id="36" name="Google Shape;537;p68">
            <a:extLst>
              <a:ext uri="{FF2B5EF4-FFF2-40B4-BE49-F238E27FC236}">
                <a16:creationId xmlns:a16="http://schemas.microsoft.com/office/drawing/2014/main" id="{6906F475-689A-422D-B1E3-4DFB5F009AF1}"/>
              </a:ext>
            </a:extLst>
          </p:cNvPr>
          <p:cNvSpPr txBox="1">
            <a:spLocks/>
          </p:cNvSpPr>
          <p:nvPr/>
        </p:nvSpPr>
        <p:spPr>
          <a:xfrm>
            <a:off x="5292348" y="3289974"/>
            <a:ext cx="3333277" cy="92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r" rtl="1"/>
            <a:r>
              <a:rPr lang="fa-IR" sz="1800" dirty="0">
                <a:cs typeface="B Shiraz" panose="00000400000000000000" pitchFamily="2" charset="-78"/>
              </a:rPr>
              <a:t>بازیگران دارای ذهنیت بی نهایت میخواهند سازمان را درحالی ترک کنند که نسبت به زمان تاسیس، بهتر شده باشد.</a:t>
            </a:r>
          </a:p>
          <a:p>
            <a:pPr marL="0" indent="0" algn="r" rtl="1"/>
            <a:r>
              <a:rPr lang="fa-IR" dirty="0">
                <a:cs typeface="B Shiraz" panose="00000400000000000000" pitchFamily="2" charset="-78"/>
              </a:rPr>
              <a:t> </a:t>
            </a:r>
          </a:p>
        </p:txBody>
      </p:sp>
      <p:sp>
        <p:nvSpPr>
          <p:cNvPr id="37" name="Google Shape;537;p68">
            <a:extLst>
              <a:ext uri="{FF2B5EF4-FFF2-40B4-BE49-F238E27FC236}">
                <a16:creationId xmlns:a16="http://schemas.microsoft.com/office/drawing/2014/main" id="{D2A99CD0-0236-4D76-9CDF-67175AF42D8F}"/>
              </a:ext>
            </a:extLst>
          </p:cNvPr>
          <p:cNvSpPr txBox="1">
            <a:spLocks/>
          </p:cNvSpPr>
          <p:nvPr/>
        </p:nvSpPr>
        <p:spPr>
          <a:xfrm>
            <a:off x="115175" y="2970102"/>
            <a:ext cx="4456825" cy="78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 rtl="1">
              <a:lnSpc>
                <a:spcPct val="300000"/>
              </a:lnSpc>
            </a:pPr>
            <a:r>
              <a:rPr lang="fa-IR" sz="1800" dirty="0">
                <a:cs typeface="B Shiraz" panose="00000400000000000000" pitchFamily="2" charset="-78"/>
              </a:rPr>
              <a:t>اختراع اسباب بازی ای که هنوز ماندگار است.</a:t>
            </a:r>
          </a:p>
          <a:p>
            <a:pPr marL="0" indent="0" algn="ctr" rtl="1">
              <a:lnSpc>
                <a:spcPct val="300000"/>
              </a:lnSpc>
            </a:pPr>
            <a:r>
              <a:rPr lang="fa-IR" sz="1800" dirty="0">
                <a:cs typeface="B Shiraz" panose="00000400000000000000" pitchFamily="2" charset="-78"/>
              </a:rPr>
              <a:t> نه به خاطر شانس بلکه به خاطر</a:t>
            </a:r>
          </a:p>
          <a:p>
            <a:pPr marL="0" indent="0" algn="r" rtl="1"/>
            <a:r>
              <a:rPr lang="fa-IR" sz="1800" dirty="0">
                <a:cs typeface="B Shiraz" panose="00000400000000000000" pitchFamily="2" charset="-78"/>
              </a:rPr>
              <a:t>کارکنانی با این نگرش که عمر شرکت بیشتر از عمر کاری خود</a:t>
            </a:r>
          </a:p>
          <a:p>
            <a:pPr marL="0" indent="0" algn="r" rtl="1"/>
            <a:endParaRPr lang="fa-IR" sz="1800" dirty="0">
              <a:cs typeface="B Shiraz" panose="00000400000000000000" pitchFamily="2" charset="-78"/>
            </a:endParaRPr>
          </a:p>
          <a:p>
            <a:pPr marL="0" indent="0" algn="r" rtl="1"/>
            <a:r>
              <a:rPr lang="fa-IR" sz="1800" dirty="0">
                <a:cs typeface="B Shiraz" panose="00000400000000000000" pitchFamily="2" charset="-78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B4CCA-3467-4B9B-B103-9E2F41392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663" y="1653450"/>
            <a:ext cx="609524" cy="609524"/>
          </a:xfrm>
          <a:prstGeom prst="rect">
            <a:avLst/>
          </a:prstGeom>
        </p:spPr>
      </p:pic>
      <p:sp>
        <p:nvSpPr>
          <p:cNvPr id="9" name="Google Shape;537;p68">
            <a:extLst>
              <a:ext uri="{FF2B5EF4-FFF2-40B4-BE49-F238E27FC236}">
                <a16:creationId xmlns:a16="http://schemas.microsoft.com/office/drawing/2014/main" id="{EDDB1630-C01D-40C8-ADD2-BED67B7CF73A}"/>
              </a:ext>
            </a:extLst>
          </p:cNvPr>
          <p:cNvSpPr txBox="1">
            <a:spLocks/>
          </p:cNvSpPr>
          <p:nvPr/>
        </p:nvSpPr>
        <p:spPr>
          <a:xfrm>
            <a:off x="2167187" y="1724853"/>
            <a:ext cx="807600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r" rtl="1"/>
            <a:r>
              <a:rPr lang="en-US" sz="1800" b="1" dirty="0">
                <a:latin typeface="Georgia" panose="02040502050405020303" pitchFamily="18" charset="0"/>
                <a:cs typeface="B Shiraz" panose="00000400000000000000" pitchFamily="2" charset="-78"/>
              </a:rPr>
              <a:t>Lego</a:t>
            </a:r>
            <a:r>
              <a:rPr lang="en-US" sz="1800" dirty="0">
                <a:cs typeface="B Shiraz" panose="00000400000000000000" pitchFamily="2" charset="-78"/>
              </a:rPr>
              <a:t> </a:t>
            </a:r>
            <a:endParaRPr lang="fa-IR" sz="1800" dirty="0">
              <a:cs typeface="B Shiraz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705512-E5FC-4540-8EC5-A5DD74E1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200" b="0" dirty="0">
                <a:cs typeface="B Nikoo" panose="00000400000000000000" pitchFamily="2" charset="-78"/>
              </a:rPr>
              <a:t>تفاوت ذهنیت ها</a:t>
            </a:r>
            <a:endParaRPr lang="en-US" sz="3200" b="0" dirty="0">
              <a:cs typeface="B Nikoo" panose="00000400000000000000" pitchFamily="2" charset="-78"/>
            </a:endParaRPr>
          </a:p>
        </p:txBody>
      </p:sp>
      <p:sp>
        <p:nvSpPr>
          <p:cNvPr id="17" name="Google Shape;537;p68">
            <a:extLst>
              <a:ext uri="{FF2B5EF4-FFF2-40B4-BE49-F238E27FC236}">
                <a16:creationId xmlns:a16="http://schemas.microsoft.com/office/drawing/2014/main" id="{B373A08B-9CE1-4193-B42C-F067983040FF}"/>
              </a:ext>
            </a:extLst>
          </p:cNvPr>
          <p:cNvSpPr txBox="1">
            <a:spLocks/>
          </p:cNvSpPr>
          <p:nvPr/>
        </p:nvSpPr>
        <p:spPr>
          <a:xfrm>
            <a:off x="5292000" y="2173344"/>
            <a:ext cx="3608575" cy="17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رهبران بازی محدود بازی میکنند تا به پایان بازی برسند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بازی را به نفع خود پیش میبرند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ساخت محصول برای فروش به مردم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چه چیزی به نفع من است؟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sz="1800" dirty="0">
              <a:cs typeface="B Shiraz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sz="1800" dirty="0">
              <a:cs typeface="B Shiraz" panose="00000400000000000000" pitchFamily="2" charset="-78"/>
            </a:endParaRPr>
          </a:p>
        </p:txBody>
      </p:sp>
      <p:sp>
        <p:nvSpPr>
          <p:cNvPr id="18" name="Google Shape;537;p68">
            <a:extLst>
              <a:ext uri="{FF2B5EF4-FFF2-40B4-BE49-F238E27FC236}">
                <a16:creationId xmlns:a16="http://schemas.microsoft.com/office/drawing/2014/main" id="{A4681B0C-CF6D-48E5-BD2B-6CF6945CD8CF}"/>
              </a:ext>
            </a:extLst>
          </p:cNvPr>
          <p:cNvSpPr txBox="1">
            <a:spLocks/>
          </p:cNvSpPr>
          <p:nvPr/>
        </p:nvSpPr>
        <p:spPr>
          <a:xfrm>
            <a:off x="315424" y="2173344"/>
            <a:ext cx="4242175" cy="24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رهبران بازی نامحدود بازی میکنند تا بازی ادامه داشته باشد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بازی را به نفع بازی پیش میبرند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ساخت محصولی که مردم خواستارش هستند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چه چیزی به نفع ماست؟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فقط به فکر خود نیست بلکه تاثیر تصمیمات خود بر مردم، جامعه، اقتصاد، کشور و جهان در نظر میگیرد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sz="1800" dirty="0">
              <a:cs typeface="B Shiraz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sz="1800" dirty="0">
              <a:cs typeface="B Shiraz" panose="00000400000000000000" pitchFamily="2" charset="-78"/>
            </a:endParaRPr>
          </a:p>
        </p:txBody>
      </p:sp>
      <p:sp>
        <p:nvSpPr>
          <p:cNvPr id="19" name="Google Shape;537;p68">
            <a:extLst>
              <a:ext uri="{FF2B5EF4-FFF2-40B4-BE49-F238E27FC236}">
                <a16:creationId xmlns:a16="http://schemas.microsoft.com/office/drawing/2014/main" id="{DC635E03-76C1-4FD5-B7BB-9FA90AFEAD58}"/>
              </a:ext>
            </a:extLst>
          </p:cNvPr>
          <p:cNvSpPr txBox="1">
            <a:spLocks/>
          </p:cNvSpPr>
          <p:nvPr/>
        </p:nvSpPr>
        <p:spPr>
          <a:xfrm>
            <a:off x="7855200" y="1330456"/>
            <a:ext cx="1072799" cy="51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r" rtl="1"/>
            <a:r>
              <a:rPr lang="fa-IR" sz="2400" dirty="0">
                <a:cs typeface="B Shiraz" panose="00000400000000000000" pitchFamily="2" charset="-78"/>
              </a:rPr>
              <a:t>محدود</a:t>
            </a:r>
            <a:r>
              <a:rPr lang="fa-IR" sz="2000" b="1" dirty="0">
                <a:cs typeface="B Shiraz" panose="00000400000000000000" pitchFamily="2" charset="-78"/>
              </a:rPr>
              <a:t>: </a:t>
            </a:r>
          </a:p>
        </p:txBody>
      </p:sp>
      <p:sp>
        <p:nvSpPr>
          <p:cNvPr id="20" name="Google Shape;537;p68">
            <a:extLst>
              <a:ext uri="{FF2B5EF4-FFF2-40B4-BE49-F238E27FC236}">
                <a16:creationId xmlns:a16="http://schemas.microsoft.com/office/drawing/2014/main" id="{B3580279-81E7-47F4-8974-48BE629DF650}"/>
              </a:ext>
            </a:extLst>
          </p:cNvPr>
          <p:cNvSpPr txBox="1">
            <a:spLocks/>
          </p:cNvSpPr>
          <p:nvPr/>
        </p:nvSpPr>
        <p:spPr>
          <a:xfrm>
            <a:off x="3628800" y="1330456"/>
            <a:ext cx="1195199" cy="51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r" rtl="1"/>
            <a:r>
              <a:rPr lang="fa-IR" sz="2400" dirty="0">
                <a:cs typeface="B Shiraz" panose="00000400000000000000" pitchFamily="2" charset="-78"/>
              </a:rPr>
              <a:t>بی نهایت:</a:t>
            </a:r>
            <a:endParaRPr lang="fa-IR" sz="2000" b="1" dirty="0">
              <a:cs typeface="B Shiraz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42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9"/>
          <p:cNvSpPr/>
          <p:nvPr/>
        </p:nvSpPr>
        <p:spPr>
          <a:xfrm>
            <a:off x="7413343" y="3756852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69"/>
          <p:cNvSpPr/>
          <p:nvPr/>
        </p:nvSpPr>
        <p:spPr>
          <a:xfrm>
            <a:off x="7413343" y="2646002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0" dirty="0">
                <a:cs typeface="B Nikoo" panose="00000400000000000000" pitchFamily="2" charset="-78"/>
              </a:rPr>
              <a:t>هدایت با ذهنیت بی نهایت</a:t>
            </a:r>
            <a:endParaRPr sz="3200" b="0" dirty="0">
              <a:cs typeface="B Nikoo" panose="00000400000000000000" pitchFamily="2" charset="-78"/>
            </a:endParaRPr>
          </a:p>
        </p:txBody>
      </p:sp>
      <p:sp>
        <p:nvSpPr>
          <p:cNvPr id="560" name="Google Shape;560;p69"/>
          <p:cNvSpPr txBox="1">
            <a:spLocks noGrp="1"/>
          </p:cNvSpPr>
          <p:nvPr>
            <p:ph type="subTitle" idx="1"/>
          </p:nvPr>
        </p:nvSpPr>
        <p:spPr>
          <a:xfrm>
            <a:off x="4435122" y="1705548"/>
            <a:ext cx="287413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B Shiraz" panose="00000400000000000000" pitchFamily="2" charset="-78"/>
              </a:rPr>
              <a:t>انتخاب اینکه این بازی محدود است یا بی نهایت، در توان ما نیست.</a:t>
            </a:r>
            <a:endParaRPr sz="1800" dirty="0">
              <a:cs typeface="B Shiraz" panose="00000400000000000000" pitchFamily="2" charset="-78"/>
            </a:endParaRPr>
          </a:p>
        </p:txBody>
      </p:sp>
      <p:sp>
        <p:nvSpPr>
          <p:cNvPr id="561" name="Google Shape;561;p69"/>
          <p:cNvSpPr/>
          <p:nvPr/>
        </p:nvSpPr>
        <p:spPr>
          <a:xfrm>
            <a:off x="7413343" y="1535153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9"/>
          <p:cNvSpPr txBox="1">
            <a:spLocks noGrp="1"/>
          </p:cNvSpPr>
          <p:nvPr>
            <p:ph type="title" idx="2"/>
          </p:nvPr>
        </p:nvSpPr>
        <p:spPr>
          <a:xfrm>
            <a:off x="7558542" y="1630430"/>
            <a:ext cx="315902" cy="5045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/>
              <a:t>1</a:t>
            </a:r>
            <a:endParaRPr dirty="0"/>
          </a:p>
        </p:txBody>
      </p:sp>
      <p:sp>
        <p:nvSpPr>
          <p:cNvPr id="563" name="Google Shape;563;p69"/>
          <p:cNvSpPr txBox="1">
            <a:spLocks noGrp="1"/>
          </p:cNvSpPr>
          <p:nvPr>
            <p:ph type="title" idx="3"/>
          </p:nvPr>
        </p:nvSpPr>
        <p:spPr>
          <a:xfrm>
            <a:off x="7561693" y="2843669"/>
            <a:ext cx="396000" cy="3302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/>
              <a:t>2</a:t>
            </a:r>
            <a:endParaRPr dirty="0"/>
          </a:p>
        </p:txBody>
      </p:sp>
      <p:sp>
        <p:nvSpPr>
          <p:cNvPr id="564" name="Google Shape;564;p69"/>
          <p:cNvSpPr txBox="1">
            <a:spLocks noGrp="1"/>
          </p:cNvSpPr>
          <p:nvPr>
            <p:ph type="subTitle" idx="4"/>
          </p:nvPr>
        </p:nvSpPr>
        <p:spPr>
          <a:xfrm>
            <a:off x="4590193" y="2762702"/>
            <a:ext cx="270113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B Shiraz" panose="00000400000000000000" pitchFamily="2" charset="-78"/>
              </a:rPr>
              <a:t>انتخاب شرکت کردن یا نکردن در بازی با ماست.</a:t>
            </a:r>
            <a:endParaRPr sz="1800" dirty="0">
              <a:cs typeface="B Shiraz" panose="00000400000000000000" pitchFamily="2" charset="-78"/>
            </a:endParaRPr>
          </a:p>
        </p:txBody>
      </p:sp>
      <p:sp>
        <p:nvSpPr>
          <p:cNvPr id="565" name="Google Shape;565;p69"/>
          <p:cNvSpPr txBox="1">
            <a:spLocks noGrp="1"/>
          </p:cNvSpPr>
          <p:nvPr>
            <p:ph type="title" idx="5"/>
          </p:nvPr>
        </p:nvSpPr>
        <p:spPr>
          <a:xfrm>
            <a:off x="7517355" y="3896264"/>
            <a:ext cx="454738" cy="410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/>
              <a:t>3</a:t>
            </a:r>
            <a:endParaRPr dirty="0"/>
          </a:p>
        </p:txBody>
      </p:sp>
      <p:sp>
        <p:nvSpPr>
          <p:cNvPr id="566" name="Google Shape;566;p69"/>
          <p:cNvSpPr txBox="1">
            <a:spLocks noGrp="1"/>
          </p:cNvSpPr>
          <p:nvPr>
            <p:ph type="subTitle" idx="6"/>
          </p:nvPr>
        </p:nvSpPr>
        <p:spPr>
          <a:xfrm>
            <a:off x="3834989" y="3541290"/>
            <a:ext cx="3470742" cy="13203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B Shiraz" panose="00000400000000000000" pitchFamily="2" charset="-78"/>
              </a:rPr>
              <a:t>از آنجایی که این ما هستیم که انتخاب می کنیم در بازی باشیم یا نه، پس ما هستیم که انتخاب می کنیم با ذهنیت محدود بازی کنیم یا بی نهایت</a:t>
            </a:r>
            <a:endParaRPr sz="1800" dirty="0">
              <a:cs typeface="B Shiraz" panose="00000400000000000000" pitchFamily="2" charset="-78"/>
            </a:endParaRPr>
          </a:p>
        </p:txBody>
      </p:sp>
      <p:pic>
        <p:nvPicPr>
          <p:cNvPr id="569" name="Google Shape;56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563" y="1368525"/>
            <a:ext cx="3293076" cy="32930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B37742-07E6-4FD6-A434-04895ACFCE51}"/>
              </a:ext>
            </a:extLst>
          </p:cNvPr>
          <p:cNvSpPr txBox="1"/>
          <p:nvPr/>
        </p:nvSpPr>
        <p:spPr>
          <a:xfrm>
            <a:off x="1690843" y="1173525"/>
            <a:ext cx="641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Shiraz" panose="00000400000000000000" pitchFamily="2" charset="-78"/>
              </a:rPr>
              <a:t>سه عامل برای چگونگی رهبری با ذهنیت بی نهایت وجود دارد که ما همیشه باید مد نظر قرار بدهیم:</a:t>
            </a:r>
            <a:endParaRPr lang="en-US" sz="1600" dirty="0">
              <a:cs typeface="B Shiraz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 txBox="1">
            <a:spLocks noGrp="1"/>
          </p:cNvSpPr>
          <p:nvPr>
            <p:ph type="title"/>
          </p:nvPr>
        </p:nvSpPr>
        <p:spPr>
          <a:xfrm>
            <a:off x="5041900" y="2548725"/>
            <a:ext cx="26871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فصل دوم</a:t>
            </a:r>
            <a:endParaRPr dirty="0"/>
          </a:p>
        </p:txBody>
      </p:sp>
      <p:sp>
        <p:nvSpPr>
          <p:cNvPr id="417" name="Google Shape;417;p60"/>
          <p:cNvSpPr txBox="1">
            <a:spLocks noGrp="1"/>
          </p:cNvSpPr>
          <p:nvPr>
            <p:ph type="title" idx="2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</p:spPr>
        <p:txBody>
          <a:bodyPr spcFirstLastPara="1" wrap="square" lIns="182875" tIns="1828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</a:t>
            </a:r>
            <a:r>
              <a:rPr lang="fa-IR" dirty="0"/>
              <a:t>2</a:t>
            </a:r>
            <a:endParaRPr dirty="0"/>
          </a:p>
        </p:txBody>
      </p:sp>
      <p:sp>
        <p:nvSpPr>
          <p:cNvPr id="418" name="Google Shape;418;p60"/>
          <p:cNvSpPr txBox="1">
            <a:spLocks noGrp="1"/>
          </p:cNvSpPr>
          <p:nvPr>
            <p:ph type="subTitle" idx="1"/>
          </p:nvPr>
        </p:nvSpPr>
        <p:spPr>
          <a:xfrm>
            <a:off x="5041900" y="3205775"/>
            <a:ext cx="2687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a-IR" dirty="0">
                <a:cs typeface="B Nikoo" panose="00000400000000000000" pitchFamily="2" charset="-78"/>
              </a:rPr>
              <a:t>پیشبرد هدف عمیق</a:t>
            </a:r>
          </a:p>
        </p:txBody>
      </p:sp>
      <p:pic>
        <p:nvPicPr>
          <p:cNvPr id="419" name="Google Shape;419;p60"/>
          <p:cNvPicPr preferRelativeResize="0"/>
          <p:nvPr/>
        </p:nvPicPr>
        <p:blipFill rotWithShape="1">
          <a:blip r:embed="rId3">
            <a:alphaModFix/>
          </a:blip>
          <a:srcRect t="24674" r="50729" b="24679"/>
          <a:stretch/>
        </p:blipFill>
        <p:spPr>
          <a:xfrm>
            <a:off x="450050" y="688850"/>
            <a:ext cx="3663800" cy="376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99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0"/>
          <p:cNvSpPr/>
          <p:nvPr/>
        </p:nvSpPr>
        <p:spPr>
          <a:xfrm flipH="1">
            <a:off x="4879498" y="3306375"/>
            <a:ext cx="42645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70"/>
          <p:cNvSpPr/>
          <p:nvPr/>
        </p:nvSpPr>
        <p:spPr>
          <a:xfrm rot="10800000">
            <a:off x="4879275" y="1510888"/>
            <a:ext cx="42636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70"/>
          <p:cNvSpPr/>
          <p:nvPr/>
        </p:nvSpPr>
        <p:spPr>
          <a:xfrm>
            <a:off x="153" y="3306375"/>
            <a:ext cx="42645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70"/>
          <p:cNvSpPr/>
          <p:nvPr/>
        </p:nvSpPr>
        <p:spPr>
          <a:xfrm rot="10800000" flipH="1">
            <a:off x="3" y="1510888"/>
            <a:ext cx="4264500" cy="11187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0" dirty="0">
                <a:cs typeface="B Nikoo" panose="00000400000000000000" pitchFamily="2" charset="-78"/>
              </a:rPr>
              <a:t>تعریف</a:t>
            </a:r>
            <a:endParaRPr sz="3200" b="0" dirty="0">
              <a:cs typeface="B Nikoo" panose="00000400000000000000" pitchFamily="2" charset="-78"/>
            </a:endParaRPr>
          </a:p>
        </p:txBody>
      </p:sp>
      <p:sp>
        <p:nvSpPr>
          <p:cNvPr id="593" name="Google Shape;593;p70"/>
          <p:cNvSpPr txBox="1">
            <a:spLocks noGrp="1"/>
          </p:cNvSpPr>
          <p:nvPr>
            <p:ph type="subTitle" idx="1"/>
          </p:nvPr>
        </p:nvSpPr>
        <p:spPr>
          <a:xfrm>
            <a:off x="1488909" y="1594500"/>
            <a:ext cx="2775593" cy="977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cs typeface="B Shiraz" panose="00000400000000000000" pitchFamily="2" charset="-78"/>
              </a:rPr>
              <a:t>از آینده می آید.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cs typeface="B Shiraz" panose="00000400000000000000" pitchFamily="2" charset="-78"/>
              </a:rPr>
              <a:t>مشخص می کند ما به کجا می رویم و جهانی را توصیف می کند که امیدواریم در آن زندگی کنیم.</a:t>
            </a:r>
            <a:endParaRPr sz="1600" dirty="0">
              <a:cs typeface="B Shiraz" panose="00000400000000000000" pitchFamily="2" charset="-78"/>
            </a:endParaRPr>
          </a:p>
        </p:txBody>
      </p:sp>
      <p:sp>
        <p:nvSpPr>
          <p:cNvPr id="595" name="Google Shape;595;p70"/>
          <p:cNvSpPr txBox="1">
            <a:spLocks noGrp="1"/>
          </p:cNvSpPr>
          <p:nvPr>
            <p:ph type="subTitle" idx="4"/>
          </p:nvPr>
        </p:nvSpPr>
        <p:spPr>
          <a:xfrm>
            <a:off x="5022163" y="1823107"/>
            <a:ext cx="267313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cs typeface="B Shiraz" panose="00000400000000000000" pitchFamily="2" charset="-78"/>
              </a:rPr>
              <a:t>هدف عمیق چشم انداز روشنی از وضعیت آینده است که هنوز وجود ندارد.</a:t>
            </a:r>
            <a:endParaRPr sz="1600" dirty="0">
              <a:cs typeface="B Shiraz" panose="00000400000000000000" pitchFamily="2" charset="-78"/>
            </a:endParaRPr>
          </a:p>
        </p:txBody>
      </p:sp>
      <p:sp>
        <p:nvSpPr>
          <p:cNvPr id="597" name="Google Shape;597;p70"/>
          <p:cNvSpPr txBox="1">
            <a:spLocks noGrp="1"/>
          </p:cNvSpPr>
          <p:nvPr>
            <p:ph type="subTitle" idx="6"/>
          </p:nvPr>
        </p:nvSpPr>
        <p:spPr>
          <a:xfrm>
            <a:off x="1488910" y="3350011"/>
            <a:ext cx="2775592" cy="10251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cs typeface="B Shiraz" panose="00000400000000000000" pitchFamily="2" charset="-78"/>
              </a:rPr>
              <a:t>چرایی ما ثابت است و قابل تغییر نیست.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cs typeface="B Shiraz" panose="00000400000000000000" pitchFamily="2" charset="-78"/>
              </a:rPr>
              <a:t>ولی از آنجایی که هدف در آینده است و هنوز ساخته نشده، ما نمی دانیم به چه شکل خواهد بود.</a:t>
            </a:r>
            <a:endParaRPr sz="1600" dirty="0">
              <a:cs typeface="B Shiraz" panose="00000400000000000000" pitchFamily="2" charset="-78"/>
            </a:endParaRPr>
          </a:p>
        </p:txBody>
      </p:sp>
      <p:sp>
        <p:nvSpPr>
          <p:cNvPr id="599" name="Google Shape;599;p70"/>
          <p:cNvSpPr txBox="1">
            <a:spLocks noGrp="1"/>
          </p:cNvSpPr>
          <p:nvPr>
            <p:ph type="subTitle" idx="8"/>
          </p:nvPr>
        </p:nvSpPr>
        <p:spPr>
          <a:xfrm>
            <a:off x="4984500" y="3520175"/>
            <a:ext cx="2673131" cy="7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cs typeface="B Shiraz" panose="00000400000000000000" pitchFamily="2" charset="-78"/>
              </a:rPr>
              <a:t>چرایی کار ما نیست.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cs typeface="B Shiraz" panose="00000400000000000000" pitchFamily="2" charset="-78"/>
              </a:rPr>
              <a:t>چرایی از گذشته و از اینکه ما کیستیم می آید </a:t>
            </a:r>
            <a:endParaRPr sz="1600" dirty="0">
              <a:cs typeface="B Shiraz" panose="00000400000000000000" pitchFamily="2" charset="-78"/>
            </a:endParaRPr>
          </a:p>
        </p:txBody>
      </p:sp>
      <p:sp>
        <p:nvSpPr>
          <p:cNvPr id="600" name="Google Shape;600;p70"/>
          <p:cNvSpPr/>
          <p:nvPr/>
        </p:nvSpPr>
        <p:spPr>
          <a:xfrm>
            <a:off x="720000" y="1711138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70"/>
          <p:cNvSpPr/>
          <p:nvPr/>
        </p:nvSpPr>
        <p:spPr>
          <a:xfrm>
            <a:off x="7733825" y="1711138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0"/>
          <p:cNvSpPr/>
          <p:nvPr/>
        </p:nvSpPr>
        <p:spPr>
          <a:xfrm>
            <a:off x="720000" y="3506625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70"/>
          <p:cNvSpPr/>
          <p:nvPr/>
        </p:nvSpPr>
        <p:spPr>
          <a:xfrm>
            <a:off x="7733825" y="3506625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152;p125">
            <a:extLst>
              <a:ext uri="{FF2B5EF4-FFF2-40B4-BE49-F238E27FC236}">
                <a16:creationId xmlns:a16="http://schemas.microsoft.com/office/drawing/2014/main" id="{96298EA6-6ED9-43FE-8939-C0602B9C6674}"/>
              </a:ext>
            </a:extLst>
          </p:cNvPr>
          <p:cNvSpPr/>
          <p:nvPr/>
        </p:nvSpPr>
        <p:spPr>
          <a:xfrm rot="10800000">
            <a:off x="7810886" y="1892119"/>
            <a:ext cx="538578" cy="356235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152;p125">
            <a:extLst>
              <a:ext uri="{FF2B5EF4-FFF2-40B4-BE49-F238E27FC236}">
                <a16:creationId xmlns:a16="http://schemas.microsoft.com/office/drawing/2014/main" id="{D638453C-6A9A-4A0E-BD17-C12310A7CC5A}"/>
              </a:ext>
            </a:extLst>
          </p:cNvPr>
          <p:cNvSpPr/>
          <p:nvPr/>
        </p:nvSpPr>
        <p:spPr>
          <a:xfrm rot="10800000">
            <a:off x="7810886" y="3683644"/>
            <a:ext cx="538578" cy="356235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2152;p125">
            <a:extLst>
              <a:ext uri="{FF2B5EF4-FFF2-40B4-BE49-F238E27FC236}">
                <a16:creationId xmlns:a16="http://schemas.microsoft.com/office/drawing/2014/main" id="{55AA91AC-6938-400F-A327-BE93DD5D8CA3}"/>
              </a:ext>
            </a:extLst>
          </p:cNvPr>
          <p:cNvSpPr/>
          <p:nvPr/>
        </p:nvSpPr>
        <p:spPr>
          <a:xfrm>
            <a:off x="797061" y="1887390"/>
            <a:ext cx="538578" cy="356235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152;p125">
            <a:extLst>
              <a:ext uri="{FF2B5EF4-FFF2-40B4-BE49-F238E27FC236}">
                <a16:creationId xmlns:a16="http://schemas.microsoft.com/office/drawing/2014/main" id="{50CD0954-B60B-4816-9122-71E4A526A503}"/>
              </a:ext>
            </a:extLst>
          </p:cNvPr>
          <p:cNvSpPr/>
          <p:nvPr/>
        </p:nvSpPr>
        <p:spPr>
          <a:xfrm>
            <a:off x="794536" y="3672940"/>
            <a:ext cx="538578" cy="356235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0" dirty="0">
                <a:cs typeface="B Nikoo" panose="00000400000000000000" pitchFamily="2" charset="-78"/>
              </a:rPr>
              <a:t>ادامه تعریف</a:t>
            </a:r>
            <a:endParaRPr sz="3200" b="0" dirty="0">
              <a:cs typeface="B Nikoo" panose="00000400000000000000" pitchFamily="2" charset="-78"/>
            </a:endParaRPr>
          </a:p>
        </p:txBody>
      </p:sp>
      <p:sp>
        <p:nvSpPr>
          <p:cNvPr id="689" name="Google Shape;689;p72"/>
          <p:cNvSpPr txBox="1">
            <a:spLocks noGrp="1"/>
          </p:cNvSpPr>
          <p:nvPr>
            <p:ph type="subTitle" idx="13"/>
          </p:nvPr>
        </p:nvSpPr>
        <p:spPr>
          <a:xfrm>
            <a:off x="5398025" y="1604025"/>
            <a:ext cx="3385975" cy="777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1600" dirty="0">
                <a:cs typeface="B Shiraz" panose="00000400000000000000" pitchFamily="2" charset="-78"/>
              </a:rPr>
              <a:t>بسیاری از سازمان ها چشم انداز وماموریتی که دارند را روی دیوار ها نوشته اند تا الهام بخش  باشند</a:t>
            </a:r>
            <a:endParaRPr sz="1600" dirty="0">
              <a:cs typeface="B Shiraz" panose="00000400000000000000" pitchFamily="2" charset="-78"/>
            </a:endParaRPr>
          </a:p>
        </p:txBody>
      </p:sp>
      <p:sp>
        <p:nvSpPr>
          <p:cNvPr id="62" name="Google Shape;689;p72">
            <a:extLst>
              <a:ext uri="{FF2B5EF4-FFF2-40B4-BE49-F238E27FC236}">
                <a16:creationId xmlns:a16="http://schemas.microsoft.com/office/drawing/2014/main" id="{10A2451F-57DE-471B-A435-374EFF8E9BD9}"/>
              </a:ext>
            </a:extLst>
          </p:cNvPr>
          <p:cNvSpPr txBox="1">
            <a:spLocks/>
          </p:cNvSpPr>
          <p:nvPr/>
        </p:nvSpPr>
        <p:spPr>
          <a:xfrm>
            <a:off x="6084000" y="2440575"/>
            <a:ext cx="269597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600" dirty="0">
                <a:cs typeface="B Shiraz" panose="00000400000000000000" pitchFamily="2" charset="-78"/>
              </a:rPr>
              <a:t>اکثرا در حد یک هدف عمیق نیستند</a:t>
            </a:r>
          </a:p>
        </p:txBody>
      </p:sp>
      <p:sp>
        <p:nvSpPr>
          <p:cNvPr id="63" name="Google Shape;689;p72">
            <a:extLst>
              <a:ext uri="{FF2B5EF4-FFF2-40B4-BE49-F238E27FC236}">
                <a16:creationId xmlns:a16="http://schemas.microsoft.com/office/drawing/2014/main" id="{FF114677-78B8-41CC-B229-C5C2E9D52110}"/>
              </a:ext>
            </a:extLst>
          </p:cNvPr>
          <p:cNvSpPr txBox="1">
            <a:spLocks/>
          </p:cNvSpPr>
          <p:nvPr/>
        </p:nvSpPr>
        <p:spPr>
          <a:xfrm>
            <a:off x="5004001" y="3013100"/>
            <a:ext cx="3780000" cy="6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600" dirty="0">
                <a:cs typeface="B Shiraz" panose="00000400000000000000" pitchFamily="2" charset="-78"/>
              </a:rPr>
              <a:t>در بهترین حالت بی ضررند </a:t>
            </a:r>
          </a:p>
          <a:p>
            <a:pPr marL="0" indent="0" algn="r" rtl="1"/>
            <a:r>
              <a:rPr lang="fa-IR" sz="1600" dirty="0">
                <a:cs typeface="B Shiraz" panose="00000400000000000000" pitchFamily="2" charset="-78"/>
              </a:rPr>
              <a:t>و در بدترین حالت ما را به سمت بازی محدود هدایت میکنند.</a:t>
            </a:r>
          </a:p>
        </p:txBody>
      </p:sp>
      <p:sp>
        <p:nvSpPr>
          <p:cNvPr id="64" name="Google Shape;689;p72">
            <a:extLst>
              <a:ext uri="{FF2B5EF4-FFF2-40B4-BE49-F238E27FC236}">
                <a16:creationId xmlns:a16="http://schemas.microsoft.com/office/drawing/2014/main" id="{A2754359-5297-4FF8-A2C7-8FFE96C3EEDE}"/>
              </a:ext>
            </a:extLst>
          </p:cNvPr>
          <p:cNvSpPr txBox="1">
            <a:spLocks/>
          </p:cNvSpPr>
          <p:nvPr/>
        </p:nvSpPr>
        <p:spPr>
          <a:xfrm>
            <a:off x="-64800" y="1552475"/>
            <a:ext cx="4924375" cy="139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600" dirty="0">
                <a:cs typeface="B Shiraz" panose="00000400000000000000" pitchFamily="2" charset="-78"/>
              </a:rPr>
              <a:t>یکی از شعار های رایج:</a:t>
            </a:r>
          </a:p>
          <a:p>
            <a:pPr marL="0" indent="0" algn="r" rtl="1"/>
            <a:r>
              <a:rPr lang="fa-IR" sz="1600" dirty="0">
                <a:cs typeface="B Shiraz" panose="00000400000000000000" pitchFamily="2" charset="-78"/>
              </a:rPr>
              <a:t>ارائه محصولات با نازل ترین قیمت، بالاترین کیفیت و ...</a:t>
            </a:r>
          </a:p>
          <a:p>
            <a:pPr marL="0" indent="0" algn="r" rtl="1"/>
            <a:r>
              <a:rPr lang="fa-IR" sz="1600" dirty="0">
                <a:cs typeface="B Shiraz" panose="00000400000000000000" pitchFamily="2" charset="-78"/>
              </a:rPr>
              <a:t>در بازی بی نهایت کاربرد ندارد</a:t>
            </a:r>
          </a:p>
          <a:p>
            <a:pPr marL="0" indent="0" algn="r" rtl="1"/>
            <a:r>
              <a:rPr lang="fa-IR" sz="1600" dirty="0">
                <a:cs typeface="B Shiraz" panose="00000400000000000000" pitchFamily="2" charset="-78"/>
              </a:rPr>
              <a:t>زیرا این قبیل شعار ها کاربردی درون سازمانی دارند و خود محورند، نه اینکه سازمان و خدماتش را ماندگار کند.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2"/>
          <p:cNvSpPr txBox="1">
            <a:spLocks noGrp="1"/>
          </p:cNvSpPr>
          <p:nvPr>
            <p:ph type="subTitle" idx="15"/>
          </p:nvPr>
        </p:nvSpPr>
        <p:spPr>
          <a:xfrm>
            <a:off x="3916800" y="1403594"/>
            <a:ext cx="4366800" cy="8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ما با ارئه محصولات کاربردی و هوشمندانه با آخرین نوآوری دنیا و نازل ترین قیمت، کنار مشتریان خود هستیم.</a:t>
            </a:r>
            <a:endParaRPr sz="1800" dirty="0">
              <a:cs typeface="B Shiraz" panose="00000400000000000000" pitchFamily="2" charset="-78"/>
            </a:endParaRPr>
          </a:p>
        </p:txBody>
      </p:sp>
      <p:sp>
        <p:nvSpPr>
          <p:cNvPr id="65" name="Google Shape;695;p72">
            <a:extLst>
              <a:ext uri="{FF2B5EF4-FFF2-40B4-BE49-F238E27FC236}">
                <a16:creationId xmlns:a16="http://schemas.microsoft.com/office/drawing/2014/main" id="{DA654218-F7EA-4138-B421-C0C46F1113B5}"/>
              </a:ext>
            </a:extLst>
          </p:cNvPr>
          <p:cNvSpPr txBox="1">
            <a:spLocks/>
          </p:cNvSpPr>
          <p:nvPr/>
        </p:nvSpPr>
        <p:spPr>
          <a:xfrm>
            <a:off x="4694400" y="2447944"/>
            <a:ext cx="3589200" cy="78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ایا میتواند کارکنان را ترغیب کند که خون، عرق و اشک خود را برای شرکت فدا کنند؟</a:t>
            </a:r>
          </a:p>
        </p:txBody>
      </p:sp>
      <p:sp>
        <p:nvSpPr>
          <p:cNvPr id="66" name="Google Shape;695;p72">
            <a:extLst>
              <a:ext uri="{FF2B5EF4-FFF2-40B4-BE49-F238E27FC236}">
                <a16:creationId xmlns:a16="http://schemas.microsoft.com/office/drawing/2014/main" id="{9AA3FB23-8B32-4BA0-A3B4-9D1D08783297}"/>
              </a:ext>
            </a:extLst>
          </p:cNvPr>
          <p:cNvSpPr txBox="1">
            <a:spLocks/>
          </p:cNvSpPr>
          <p:nvPr/>
        </p:nvSpPr>
        <p:spPr>
          <a:xfrm>
            <a:off x="4694400" y="3577674"/>
            <a:ext cx="3647012" cy="68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نه هدفی تعیین میکنند که به آن متعهد شویم و نه حسی را برمی انگیزد که برای همه ضروری باشد.	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881BA57-949A-4CB2-B4C3-04118D553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8400" y="388401"/>
            <a:ext cx="1577150" cy="47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4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3"/>
          <p:cNvSpPr/>
          <p:nvPr/>
        </p:nvSpPr>
        <p:spPr>
          <a:xfrm>
            <a:off x="0" y="2449575"/>
            <a:ext cx="4133700" cy="4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73"/>
          <p:cNvSpPr/>
          <p:nvPr/>
        </p:nvSpPr>
        <p:spPr>
          <a:xfrm>
            <a:off x="0" y="1255553"/>
            <a:ext cx="4133700" cy="4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73"/>
          <p:cNvSpPr/>
          <p:nvPr/>
        </p:nvSpPr>
        <p:spPr>
          <a:xfrm>
            <a:off x="5010300" y="2427923"/>
            <a:ext cx="4133700" cy="4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73"/>
          <p:cNvSpPr/>
          <p:nvPr/>
        </p:nvSpPr>
        <p:spPr>
          <a:xfrm>
            <a:off x="5010300" y="1229825"/>
            <a:ext cx="4133700" cy="4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0" dirty="0">
                <a:cs typeface="B Nikoo" panose="00000400000000000000" pitchFamily="2" charset="-78"/>
              </a:rPr>
              <a:t>یک هدف عمیق باید موارد زیر را در برگیرد:</a:t>
            </a:r>
            <a:endParaRPr sz="3200" b="0" dirty="0">
              <a:cs typeface="B Nikoo" panose="00000400000000000000" pitchFamily="2" charset="-78"/>
            </a:endParaRPr>
          </a:p>
        </p:txBody>
      </p:sp>
      <p:sp>
        <p:nvSpPr>
          <p:cNvPr id="738" name="Google Shape;738;p73"/>
          <p:cNvSpPr txBox="1">
            <a:spLocks noGrp="1"/>
          </p:cNvSpPr>
          <p:nvPr>
            <p:ph type="title" idx="2"/>
          </p:nvPr>
        </p:nvSpPr>
        <p:spPr>
          <a:xfrm>
            <a:off x="981659" y="2507988"/>
            <a:ext cx="23364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ایده آل گرا باشد:</a:t>
            </a:r>
            <a:endParaRPr dirty="0"/>
          </a:p>
        </p:txBody>
      </p:sp>
      <p:sp>
        <p:nvSpPr>
          <p:cNvPr id="739" name="Google Shape;739;p73"/>
          <p:cNvSpPr txBox="1">
            <a:spLocks noGrp="1"/>
          </p:cNvSpPr>
          <p:nvPr>
            <p:ph type="subTitle" idx="1"/>
          </p:nvPr>
        </p:nvSpPr>
        <p:spPr>
          <a:xfrm>
            <a:off x="720000" y="2968400"/>
            <a:ext cx="259441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cs typeface="B Shiraz" panose="00000400000000000000" pitchFamily="2" charset="-78"/>
              </a:rPr>
              <a:t>بزرگ، جسورانه و دور از دسترس باشد.</a:t>
            </a:r>
            <a:endParaRPr sz="1600" dirty="0">
              <a:cs typeface="B Shiraz" panose="00000400000000000000" pitchFamily="2" charset="-78"/>
            </a:endParaRPr>
          </a:p>
        </p:txBody>
      </p:sp>
      <p:sp>
        <p:nvSpPr>
          <p:cNvPr id="740" name="Google Shape;740;p73"/>
          <p:cNvSpPr txBox="1">
            <a:spLocks noGrp="1"/>
          </p:cNvSpPr>
          <p:nvPr>
            <p:ph type="title" idx="3"/>
          </p:nvPr>
        </p:nvSpPr>
        <p:spPr>
          <a:xfrm>
            <a:off x="2412924" y="1339463"/>
            <a:ext cx="119655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فراگیر باشد:</a:t>
            </a:r>
            <a:endParaRPr dirty="0"/>
          </a:p>
        </p:txBody>
      </p:sp>
      <p:sp>
        <p:nvSpPr>
          <p:cNvPr id="741" name="Google Shape;741;p73"/>
          <p:cNvSpPr txBox="1">
            <a:spLocks noGrp="1"/>
          </p:cNvSpPr>
          <p:nvPr>
            <p:ph type="subTitle" idx="4"/>
          </p:nvPr>
        </p:nvSpPr>
        <p:spPr>
          <a:xfrm>
            <a:off x="258018" y="1789763"/>
            <a:ext cx="323505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cs typeface="B Shiraz" panose="00000400000000000000" pitchFamily="2" charset="-78"/>
              </a:rPr>
              <a:t>ورود برای تمام کسانی که علاقه مندند آزاد باشد.</a:t>
            </a:r>
            <a:endParaRPr sz="1600" dirty="0">
              <a:cs typeface="B Shiraz" panose="00000400000000000000" pitchFamily="2" charset="-78"/>
            </a:endParaRPr>
          </a:p>
        </p:txBody>
      </p:sp>
      <p:sp>
        <p:nvSpPr>
          <p:cNvPr id="742" name="Google Shape;742;p73"/>
          <p:cNvSpPr txBox="1">
            <a:spLocks noGrp="1"/>
          </p:cNvSpPr>
          <p:nvPr>
            <p:ph type="title" idx="9"/>
          </p:nvPr>
        </p:nvSpPr>
        <p:spPr>
          <a:xfrm>
            <a:off x="6636150" y="1310975"/>
            <a:ext cx="1909776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a-IR" dirty="0"/>
              <a:t>برای منظور شخصی :</a:t>
            </a:r>
            <a:endParaRPr dirty="0"/>
          </a:p>
        </p:txBody>
      </p:sp>
      <p:sp>
        <p:nvSpPr>
          <p:cNvPr id="743" name="Google Shape;743;p73"/>
          <p:cNvSpPr txBox="1">
            <a:spLocks noGrp="1"/>
          </p:cNvSpPr>
          <p:nvPr>
            <p:ph type="subTitle" idx="13"/>
          </p:nvPr>
        </p:nvSpPr>
        <p:spPr>
          <a:xfrm>
            <a:off x="6087600" y="175488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cs typeface="B Shiraz" panose="00000400000000000000" pitchFamily="2" charset="-78"/>
              </a:rPr>
              <a:t>مثبت و خوش بینانه باشد.</a:t>
            </a:r>
            <a:endParaRPr sz="1600" dirty="0">
              <a:cs typeface="B Shiraz" panose="00000400000000000000" pitchFamily="2" charset="-78"/>
            </a:endParaRPr>
          </a:p>
        </p:txBody>
      </p:sp>
      <p:sp>
        <p:nvSpPr>
          <p:cNvPr id="748" name="Google Shape;748;p73"/>
          <p:cNvSpPr txBox="1">
            <a:spLocks noGrp="1"/>
          </p:cNvSpPr>
          <p:nvPr>
            <p:ph type="title" idx="14"/>
          </p:nvPr>
        </p:nvSpPr>
        <p:spPr>
          <a:xfrm>
            <a:off x="7009200" y="2509073"/>
            <a:ext cx="1552703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خدمت گرا باشد:</a:t>
            </a:r>
            <a:endParaRPr dirty="0"/>
          </a:p>
        </p:txBody>
      </p:sp>
      <p:sp>
        <p:nvSpPr>
          <p:cNvPr id="749" name="Google Shape;749;p73"/>
          <p:cNvSpPr txBox="1">
            <a:spLocks noGrp="1"/>
          </p:cNvSpPr>
          <p:nvPr>
            <p:ph type="subTitle" idx="15"/>
          </p:nvPr>
        </p:nvSpPr>
        <p:spPr>
          <a:xfrm>
            <a:off x="6071400" y="29537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600" dirty="0">
                <a:cs typeface="B Shiraz" panose="00000400000000000000" pitchFamily="2" charset="-78"/>
              </a:rPr>
              <a:t>منافع دیگران در اولویت باشد.</a:t>
            </a:r>
            <a:endParaRPr sz="1600" dirty="0">
              <a:cs typeface="B Shiraz" panose="00000400000000000000" pitchFamily="2" charset="-78"/>
            </a:endParaRPr>
          </a:p>
        </p:txBody>
      </p:sp>
      <p:grpSp>
        <p:nvGrpSpPr>
          <p:cNvPr id="750" name="Google Shape;750;p73"/>
          <p:cNvGrpSpPr/>
          <p:nvPr/>
        </p:nvGrpSpPr>
        <p:grpSpPr>
          <a:xfrm>
            <a:off x="3429352" y="2478147"/>
            <a:ext cx="417375" cy="393156"/>
            <a:chOff x="1744850" y="1944775"/>
            <a:chExt cx="472625" cy="445200"/>
          </a:xfrm>
        </p:grpSpPr>
        <p:sp>
          <p:nvSpPr>
            <p:cNvPr id="751" name="Google Shape;751;p73"/>
            <p:cNvSpPr/>
            <p:nvPr/>
          </p:nvSpPr>
          <p:spPr>
            <a:xfrm>
              <a:off x="1897425" y="2349200"/>
              <a:ext cx="167425" cy="40775"/>
            </a:xfrm>
            <a:custGeom>
              <a:avLst/>
              <a:gdLst/>
              <a:ahLst/>
              <a:cxnLst/>
              <a:rect l="l" t="t" r="r" b="b"/>
              <a:pathLst>
                <a:path w="6697" h="1631" extrusionOk="0">
                  <a:moveTo>
                    <a:pt x="939" y="1"/>
                  </a:moveTo>
                  <a:cubicBezTo>
                    <a:pt x="680" y="347"/>
                    <a:pt x="362" y="607"/>
                    <a:pt x="1" y="794"/>
                  </a:cubicBezTo>
                  <a:cubicBezTo>
                    <a:pt x="1011" y="1342"/>
                    <a:pt x="2165" y="1631"/>
                    <a:pt x="3349" y="1631"/>
                  </a:cubicBezTo>
                  <a:cubicBezTo>
                    <a:pt x="4532" y="1631"/>
                    <a:pt x="5673" y="1342"/>
                    <a:pt x="6697" y="794"/>
                  </a:cubicBezTo>
                  <a:cubicBezTo>
                    <a:pt x="6321" y="607"/>
                    <a:pt x="6004" y="347"/>
                    <a:pt x="5759" y="1"/>
                  </a:cubicBezTo>
                  <a:cubicBezTo>
                    <a:pt x="5009" y="332"/>
                    <a:pt x="4186" y="505"/>
                    <a:pt x="3349" y="505"/>
                  </a:cubicBezTo>
                  <a:cubicBezTo>
                    <a:pt x="2498" y="505"/>
                    <a:pt x="1690" y="332"/>
                    <a:pt x="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3"/>
            <p:cNvSpPr/>
            <p:nvPr/>
          </p:nvSpPr>
          <p:spPr>
            <a:xfrm>
              <a:off x="2083600" y="2072850"/>
              <a:ext cx="61725" cy="76525"/>
            </a:xfrm>
            <a:custGeom>
              <a:avLst/>
              <a:gdLst/>
              <a:ahLst/>
              <a:cxnLst/>
              <a:rect l="l" t="t" r="r" b="b"/>
              <a:pathLst>
                <a:path w="2469" h="3061" extrusionOk="0">
                  <a:moveTo>
                    <a:pt x="202" y="1"/>
                  </a:moveTo>
                  <a:lnTo>
                    <a:pt x="202" y="1"/>
                  </a:lnTo>
                  <a:cubicBezTo>
                    <a:pt x="246" y="434"/>
                    <a:pt x="173" y="896"/>
                    <a:pt x="0" y="1313"/>
                  </a:cubicBezTo>
                  <a:lnTo>
                    <a:pt x="102" y="1415"/>
                  </a:lnTo>
                  <a:cubicBezTo>
                    <a:pt x="592" y="1906"/>
                    <a:pt x="981" y="2454"/>
                    <a:pt x="1270" y="3060"/>
                  </a:cubicBezTo>
                  <a:cubicBezTo>
                    <a:pt x="1530" y="2987"/>
                    <a:pt x="1818" y="2945"/>
                    <a:pt x="2093" y="2945"/>
                  </a:cubicBezTo>
                  <a:cubicBezTo>
                    <a:pt x="2222" y="2945"/>
                    <a:pt x="2338" y="2959"/>
                    <a:pt x="2468" y="2974"/>
                  </a:cubicBezTo>
                  <a:cubicBezTo>
                    <a:pt x="2107" y="2093"/>
                    <a:pt x="1587" y="1300"/>
                    <a:pt x="895" y="621"/>
                  </a:cubicBezTo>
                  <a:cubicBezTo>
                    <a:pt x="679" y="390"/>
                    <a:pt x="448" y="188"/>
                    <a:pt x="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3"/>
            <p:cNvSpPr/>
            <p:nvPr/>
          </p:nvSpPr>
          <p:spPr>
            <a:xfrm>
              <a:off x="1817000" y="2072850"/>
              <a:ext cx="61700" cy="76525"/>
            </a:xfrm>
            <a:custGeom>
              <a:avLst/>
              <a:gdLst/>
              <a:ahLst/>
              <a:cxnLst/>
              <a:rect l="l" t="t" r="r" b="b"/>
              <a:pathLst>
                <a:path w="2468" h="3061" extrusionOk="0">
                  <a:moveTo>
                    <a:pt x="2265" y="1"/>
                  </a:moveTo>
                  <a:lnTo>
                    <a:pt x="2265" y="1"/>
                  </a:lnTo>
                  <a:cubicBezTo>
                    <a:pt x="2021" y="188"/>
                    <a:pt x="1790" y="390"/>
                    <a:pt x="1559" y="621"/>
                  </a:cubicBezTo>
                  <a:cubicBezTo>
                    <a:pt x="880" y="1300"/>
                    <a:pt x="360" y="2093"/>
                    <a:pt x="0" y="2974"/>
                  </a:cubicBezTo>
                  <a:cubicBezTo>
                    <a:pt x="130" y="2959"/>
                    <a:pt x="245" y="2945"/>
                    <a:pt x="375" y="2945"/>
                  </a:cubicBezTo>
                  <a:cubicBezTo>
                    <a:pt x="649" y="2945"/>
                    <a:pt x="938" y="2987"/>
                    <a:pt x="1197" y="3060"/>
                  </a:cubicBezTo>
                  <a:cubicBezTo>
                    <a:pt x="1486" y="2454"/>
                    <a:pt x="1876" y="1906"/>
                    <a:pt x="2367" y="1415"/>
                  </a:cubicBezTo>
                  <a:cubicBezTo>
                    <a:pt x="2396" y="1386"/>
                    <a:pt x="2425" y="1342"/>
                    <a:pt x="2467" y="1313"/>
                  </a:cubicBezTo>
                  <a:cubicBezTo>
                    <a:pt x="2280" y="896"/>
                    <a:pt x="2223" y="434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3"/>
            <p:cNvSpPr/>
            <p:nvPr/>
          </p:nvSpPr>
          <p:spPr>
            <a:xfrm>
              <a:off x="1899975" y="1944775"/>
              <a:ext cx="162375" cy="173575"/>
            </a:xfrm>
            <a:custGeom>
              <a:avLst/>
              <a:gdLst/>
              <a:ahLst/>
              <a:cxnLst/>
              <a:rect l="l" t="t" r="r" b="b"/>
              <a:pathLst>
                <a:path w="6495" h="6943" extrusionOk="0">
                  <a:moveTo>
                    <a:pt x="3247" y="0"/>
                  </a:moveTo>
                  <a:cubicBezTo>
                    <a:pt x="2698" y="0"/>
                    <a:pt x="2194" y="217"/>
                    <a:pt x="1819" y="606"/>
                  </a:cubicBezTo>
                  <a:cubicBezTo>
                    <a:pt x="1428" y="982"/>
                    <a:pt x="1213" y="1487"/>
                    <a:pt x="1213" y="2036"/>
                  </a:cubicBezTo>
                  <a:cubicBezTo>
                    <a:pt x="1213" y="2511"/>
                    <a:pt x="1371" y="2959"/>
                    <a:pt x="1674" y="3319"/>
                  </a:cubicBezTo>
                  <a:cubicBezTo>
                    <a:pt x="1111" y="3608"/>
                    <a:pt x="620" y="4056"/>
                    <a:pt x="289" y="4618"/>
                  </a:cubicBezTo>
                  <a:cubicBezTo>
                    <a:pt x="0" y="5095"/>
                    <a:pt x="0" y="5672"/>
                    <a:pt x="274" y="6163"/>
                  </a:cubicBezTo>
                  <a:cubicBezTo>
                    <a:pt x="549" y="6654"/>
                    <a:pt x="1053" y="6942"/>
                    <a:pt x="1617" y="6942"/>
                  </a:cubicBezTo>
                  <a:lnTo>
                    <a:pt x="4878" y="6942"/>
                  </a:lnTo>
                  <a:cubicBezTo>
                    <a:pt x="5440" y="6942"/>
                    <a:pt x="5946" y="6654"/>
                    <a:pt x="6219" y="6163"/>
                  </a:cubicBezTo>
                  <a:cubicBezTo>
                    <a:pt x="6494" y="5672"/>
                    <a:pt x="6494" y="5095"/>
                    <a:pt x="6206" y="4618"/>
                  </a:cubicBezTo>
                  <a:cubicBezTo>
                    <a:pt x="5873" y="4056"/>
                    <a:pt x="5382" y="3608"/>
                    <a:pt x="4820" y="3319"/>
                  </a:cubicBezTo>
                  <a:cubicBezTo>
                    <a:pt x="5109" y="2959"/>
                    <a:pt x="5267" y="2511"/>
                    <a:pt x="5267" y="2036"/>
                  </a:cubicBezTo>
                  <a:cubicBezTo>
                    <a:pt x="5267" y="1487"/>
                    <a:pt x="5065" y="982"/>
                    <a:pt x="4676" y="606"/>
                  </a:cubicBezTo>
                  <a:cubicBezTo>
                    <a:pt x="4301" y="217"/>
                    <a:pt x="3781" y="0"/>
                    <a:pt x="32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3"/>
            <p:cNvSpPr/>
            <p:nvPr/>
          </p:nvSpPr>
          <p:spPr>
            <a:xfrm>
              <a:off x="1744850" y="2174750"/>
              <a:ext cx="162700" cy="173375"/>
            </a:xfrm>
            <a:custGeom>
              <a:avLst/>
              <a:gdLst/>
              <a:ahLst/>
              <a:cxnLst/>
              <a:rect l="l" t="t" r="r" b="b"/>
              <a:pathLst>
                <a:path w="6508" h="6935" extrusionOk="0">
                  <a:moveTo>
                    <a:pt x="3254" y="1"/>
                  </a:moveTo>
                  <a:cubicBezTo>
                    <a:pt x="2734" y="1"/>
                    <a:pt x="2215" y="196"/>
                    <a:pt x="1818" y="585"/>
                  </a:cubicBezTo>
                  <a:cubicBezTo>
                    <a:pt x="1443" y="976"/>
                    <a:pt x="1226" y="1480"/>
                    <a:pt x="1226" y="2029"/>
                  </a:cubicBezTo>
                  <a:cubicBezTo>
                    <a:pt x="1226" y="2505"/>
                    <a:pt x="1385" y="2952"/>
                    <a:pt x="1688" y="3313"/>
                  </a:cubicBezTo>
                  <a:cubicBezTo>
                    <a:pt x="1111" y="3602"/>
                    <a:pt x="620" y="4049"/>
                    <a:pt x="289" y="4612"/>
                  </a:cubicBezTo>
                  <a:cubicBezTo>
                    <a:pt x="14" y="5088"/>
                    <a:pt x="0" y="5665"/>
                    <a:pt x="274" y="6156"/>
                  </a:cubicBezTo>
                  <a:cubicBezTo>
                    <a:pt x="562" y="6646"/>
                    <a:pt x="1053" y="6935"/>
                    <a:pt x="1616" y="6935"/>
                  </a:cubicBezTo>
                  <a:lnTo>
                    <a:pt x="4892" y="6935"/>
                  </a:lnTo>
                  <a:cubicBezTo>
                    <a:pt x="5455" y="6935"/>
                    <a:pt x="5946" y="6646"/>
                    <a:pt x="6234" y="6156"/>
                  </a:cubicBezTo>
                  <a:cubicBezTo>
                    <a:pt x="6508" y="5665"/>
                    <a:pt x="6508" y="5088"/>
                    <a:pt x="6219" y="4612"/>
                  </a:cubicBezTo>
                  <a:cubicBezTo>
                    <a:pt x="5888" y="4049"/>
                    <a:pt x="5397" y="3602"/>
                    <a:pt x="4834" y="3313"/>
                  </a:cubicBezTo>
                  <a:cubicBezTo>
                    <a:pt x="5122" y="2952"/>
                    <a:pt x="5282" y="2505"/>
                    <a:pt x="5282" y="2029"/>
                  </a:cubicBezTo>
                  <a:cubicBezTo>
                    <a:pt x="5282" y="1480"/>
                    <a:pt x="5065" y="976"/>
                    <a:pt x="4690" y="585"/>
                  </a:cubicBezTo>
                  <a:cubicBezTo>
                    <a:pt x="4293" y="196"/>
                    <a:pt x="3773" y="1"/>
                    <a:pt x="3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3"/>
            <p:cNvSpPr/>
            <p:nvPr/>
          </p:nvSpPr>
          <p:spPr>
            <a:xfrm>
              <a:off x="2054725" y="2174750"/>
              <a:ext cx="162750" cy="173375"/>
            </a:xfrm>
            <a:custGeom>
              <a:avLst/>
              <a:gdLst/>
              <a:ahLst/>
              <a:cxnLst/>
              <a:rect l="l" t="t" r="r" b="b"/>
              <a:pathLst>
                <a:path w="6510" h="6935" extrusionOk="0">
                  <a:moveTo>
                    <a:pt x="3255" y="1"/>
                  </a:moveTo>
                  <a:cubicBezTo>
                    <a:pt x="2735" y="1"/>
                    <a:pt x="2216" y="196"/>
                    <a:pt x="1819" y="585"/>
                  </a:cubicBezTo>
                  <a:cubicBezTo>
                    <a:pt x="1430" y="976"/>
                    <a:pt x="1228" y="1480"/>
                    <a:pt x="1228" y="2029"/>
                  </a:cubicBezTo>
                  <a:cubicBezTo>
                    <a:pt x="1228" y="2505"/>
                    <a:pt x="1386" y="2952"/>
                    <a:pt x="1675" y="3313"/>
                  </a:cubicBezTo>
                  <a:cubicBezTo>
                    <a:pt x="1112" y="3602"/>
                    <a:pt x="622" y="4049"/>
                    <a:pt x="289" y="4612"/>
                  </a:cubicBezTo>
                  <a:cubicBezTo>
                    <a:pt x="1" y="5088"/>
                    <a:pt x="1" y="5665"/>
                    <a:pt x="275" y="6156"/>
                  </a:cubicBezTo>
                  <a:cubicBezTo>
                    <a:pt x="549" y="6646"/>
                    <a:pt x="1055" y="6935"/>
                    <a:pt x="1617" y="6935"/>
                  </a:cubicBezTo>
                  <a:lnTo>
                    <a:pt x="4878" y="6935"/>
                  </a:lnTo>
                  <a:cubicBezTo>
                    <a:pt x="5442" y="6935"/>
                    <a:pt x="5946" y="6646"/>
                    <a:pt x="6221" y="6156"/>
                  </a:cubicBezTo>
                  <a:cubicBezTo>
                    <a:pt x="6509" y="5665"/>
                    <a:pt x="6494" y="5088"/>
                    <a:pt x="6221" y="4612"/>
                  </a:cubicBezTo>
                  <a:cubicBezTo>
                    <a:pt x="5874" y="4049"/>
                    <a:pt x="5398" y="3602"/>
                    <a:pt x="4820" y="3313"/>
                  </a:cubicBezTo>
                  <a:cubicBezTo>
                    <a:pt x="5124" y="2952"/>
                    <a:pt x="5282" y="2505"/>
                    <a:pt x="5282" y="2029"/>
                  </a:cubicBezTo>
                  <a:cubicBezTo>
                    <a:pt x="5282" y="1480"/>
                    <a:pt x="5066" y="976"/>
                    <a:pt x="4691" y="585"/>
                  </a:cubicBezTo>
                  <a:cubicBezTo>
                    <a:pt x="4294" y="196"/>
                    <a:pt x="3774" y="1"/>
                    <a:pt x="3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73"/>
          <p:cNvGrpSpPr/>
          <p:nvPr/>
        </p:nvGrpSpPr>
        <p:grpSpPr>
          <a:xfrm>
            <a:off x="3650611" y="1279149"/>
            <a:ext cx="417364" cy="403107"/>
            <a:chOff x="3962850" y="2581175"/>
            <a:chExt cx="485250" cy="468675"/>
          </a:xfrm>
        </p:grpSpPr>
        <p:sp>
          <p:nvSpPr>
            <p:cNvPr id="758" name="Google Shape;758;p73"/>
            <p:cNvSpPr/>
            <p:nvPr/>
          </p:nvSpPr>
          <p:spPr>
            <a:xfrm>
              <a:off x="4165950" y="2588125"/>
              <a:ext cx="282150" cy="461725"/>
            </a:xfrm>
            <a:custGeom>
              <a:avLst/>
              <a:gdLst/>
              <a:ahLst/>
              <a:cxnLst/>
              <a:rect l="l" t="t" r="r" b="b"/>
              <a:pathLst>
                <a:path w="11286" h="18469" extrusionOk="0">
                  <a:moveTo>
                    <a:pt x="7643" y="0"/>
                  </a:moveTo>
                  <a:cubicBezTo>
                    <a:pt x="7607" y="0"/>
                    <a:pt x="7570" y="4"/>
                    <a:pt x="7533" y="11"/>
                  </a:cubicBezTo>
                  <a:lnTo>
                    <a:pt x="5239" y="545"/>
                  </a:lnTo>
                  <a:cubicBezTo>
                    <a:pt x="4936" y="617"/>
                    <a:pt x="4734" y="921"/>
                    <a:pt x="4806" y="1223"/>
                  </a:cubicBezTo>
                  <a:lnTo>
                    <a:pt x="5340" y="3518"/>
                  </a:lnTo>
                  <a:cubicBezTo>
                    <a:pt x="5398" y="3778"/>
                    <a:pt x="5628" y="3965"/>
                    <a:pt x="5888" y="3965"/>
                  </a:cubicBezTo>
                  <a:cubicBezTo>
                    <a:pt x="5932" y="3965"/>
                    <a:pt x="5975" y="3951"/>
                    <a:pt x="6019" y="3951"/>
                  </a:cubicBezTo>
                  <a:cubicBezTo>
                    <a:pt x="6321" y="3878"/>
                    <a:pt x="6509" y="3576"/>
                    <a:pt x="6437" y="3272"/>
                  </a:cubicBezTo>
                  <a:lnTo>
                    <a:pt x="6206" y="2277"/>
                  </a:lnTo>
                  <a:lnTo>
                    <a:pt x="6206" y="2277"/>
                  </a:lnTo>
                  <a:cubicBezTo>
                    <a:pt x="8732" y="3980"/>
                    <a:pt x="10117" y="6953"/>
                    <a:pt x="9771" y="10012"/>
                  </a:cubicBezTo>
                  <a:cubicBezTo>
                    <a:pt x="9300" y="14219"/>
                    <a:pt x="5725" y="17336"/>
                    <a:pt x="1586" y="17336"/>
                  </a:cubicBezTo>
                  <a:cubicBezTo>
                    <a:pt x="1282" y="17336"/>
                    <a:pt x="974" y="17320"/>
                    <a:pt x="664" y="17285"/>
                  </a:cubicBezTo>
                  <a:cubicBezTo>
                    <a:pt x="645" y="17283"/>
                    <a:pt x="626" y="17282"/>
                    <a:pt x="608" y="17282"/>
                  </a:cubicBezTo>
                  <a:cubicBezTo>
                    <a:pt x="315" y="17282"/>
                    <a:pt x="71" y="17491"/>
                    <a:pt x="44" y="17789"/>
                  </a:cubicBezTo>
                  <a:cubicBezTo>
                    <a:pt x="0" y="18093"/>
                    <a:pt x="231" y="18382"/>
                    <a:pt x="535" y="18411"/>
                  </a:cubicBezTo>
                  <a:cubicBezTo>
                    <a:pt x="895" y="18453"/>
                    <a:pt x="1241" y="18468"/>
                    <a:pt x="1588" y="18468"/>
                  </a:cubicBezTo>
                  <a:cubicBezTo>
                    <a:pt x="3710" y="18468"/>
                    <a:pt x="5744" y="17761"/>
                    <a:pt x="7433" y="16419"/>
                  </a:cubicBezTo>
                  <a:cubicBezTo>
                    <a:pt x="9380" y="14861"/>
                    <a:pt x="10608" y="12623"/>
                    <a:pt x="10896" y="10141"/>
                  </a:cubicBezTo>
                  <a:cubicBezTo>
                    <a:pt x="11285" y="6649"/>
                    <a:pt x="9698" y="3272"/>
                    <a:pt x="6841" y="1338"/>
                  </a:cubicBezTo>
                  <a:lnTo>
                    <a:pt x="7793" y="1123"/>
                  </a:lnTo>
                  <a:cubicBezTo>
                    <a:pt x="8097" y="1050"/>
                    <a:pt x="8284" y="747"/>
                    <a:pt x="8212" y="444"/>
                  </a:cubicBezTo>
                  <a:cubicBezTo>
                    <a:pt x="8148" y="178"/>
                    <a:pt x="7907" y="0"/>
                    <a:pt x="7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3"/>
            <p:cNvSpPr/>
            <p:nvPr/>
          </p:nvSpPr>
          <p:spPr>
            <a:xfrm>
              <a:off x="3962850" y="2581175"/>
              <a:ext cx="281775" cy="458925"/>
            </a:xfrm>
            <a:custGeom>
              <a:avLst/>
              <a:gdLst/>
              <a:ahLst/>
              <a:cxnLst/>
              <a:rect l="l" t="t" r="r" b="b"/>
              <a:pathLst>
                <a:path w="11271" h="18357" extrusionOk="0">
                  <a:moveTo>
                    <a:pt x="9691" y="0"/>
                  </a:moveTo>
                  <a:cubicBezTo>
                    <a:pt x="7573" y="0"/>
                    <a:pt x="5525" y="710"/>
                    <a:pt x="3839" y="2049"/>
                  </a:cubicBezTo>
                  <a:cubicBezTo>
                    <a:pt x="1890" y="3623"/>
                    <a:pt x="664" y="5845"/>
                    <a:pt x="376" y="8341"/>
                  </a:cubicBezTo>
                  <a:cubicBezTo>
                    <a:pt x="0" y="11762"/>
                    <a:pt x="1515" y="15081"/>
                    <a:pt x="4301" y="17028"/>
                  </a:cubicBezTo>
                  <a:lnTo>
                    <a:pt x="3391" y="17246"/>
                  </a:lnTo>
                  <a:cubicBezTo>
                    <a:pt x="3089" y="17317"/>
                    <a:pt x="2900" y="17621"/>
                    <a:pt x="2958" y="17923"/>
                  </a:cubicBezTo>
                  <a:cubicBezTo>
                    <a:pt x="3031" y="18183"/>
                    <a:pt x="3262" y="18356"/>
                    <a:pt x="3507" y="18356"/>
                  </a:cubicBezTo>
                  <a:cubicBezTo>
                    <a:pt x="3550" y="18356"/>
                    <a:pt x="3593" y="18356"/>
                    <a:pt x="3637" y="18342"/>
                  </a:cubicBezTo>
                  <a:lnTo>
                    <a:pt x="5946" y="17823"/>
                  </a:lnTo>
                  <a:cubicBezTo>
                    <a:pt x="6090" y="17779"/>
                    <a:pt x="6220" y="17692"/>
                    <a:pt x="6292" y="17563"/>
                  </a:cubicBezTo>
                  <a:cubicBezTo>
                    <a:pt x="6379" y="17448"/>
                    <a:pt x="6393" y="17288"/>
                    <a:pt x="6364" y="17144"/>
                  </a:cubicBezTo>
                  <a:lnTo>
                    <a:pt x="5844" y="14835"/>
                  </a:lnTo>
                  <a:cubicBezTo>
                    <a:pt x="5783" y="14576"/>
                    <a:pt x="5552" y="14401"/>
                    <a:pt x="5298" y="14401"/>
                  </a:cubicBezTo>
                  <a:cubicBezTo>
                    <a:pt x="5255" y="14401"/>
                    <a:pt x="5211" y="14407"/>
                    <a:pt x="5167" y="14417"/>
                  </a:cubicBezTo>
                  <a:cubicBezTo>
                    <a:pt x="4863" y="14489"/>
                    <a:pt x="4676" y="14792"/>
                    <a:pt x="4734" y="15095"/>
                  </a:cubicBezTo>
                  <a:lnTo>
                    <a:pt x="4978" y="16134"/>
                  </a:lnTo>
                  <a:cubicBezTo>
                    <a:pt x="2511" y="14417"/>
                    <a:pt x="1169" y="11487"/>
                    <a:pt x="1501" y="8457"/>
                  </a:cubicBezTo>
                  <a:cubicBezTo>
                    <a:pt x="1971" y="4250"/>
                    <a:pt x="5547" y="1132"/>
                    <a:pt x="9685" y="1132"/>
                  </a:cubicBezTo>
                  <a:cubicBezTo>
                    <a:pt x="9989" y="1132"/>
                    <a:pt x="10297" y="1149"/>
                    <a:pt x="10606" y="1184"/>
                  </a:cubicBezTo>
                  <a:cubicBezTo>
                    <a:pt x="10626" y="1185"/>
                    <a:pt x="10644" y="1186"/>
                    <a:pt x="10663" y="1186"/>
                  </a:cubicBezTo>
                  <a:cubicBezTo>
                    <a:pt x="10956" y="1186"/>
                    <a:pt x="11201" y="977"/>
                    <a:pt x="11241" y="679"/>
                  </a:cubicBezTo>
                  <a:cubicBezTo>
                    <a:pt x="11270" y="375"/>
                    <a:pt x="11054" y="87"/>
                    <a:pt x="10737" y="58"/>
                  </a:cubicBezTo>
                  <a:cubicBezTo>
                    <a:pt x="10387" y="19"/>
                    <a:pt x="10038" y="0"/>
                    <a:pt x="9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3"/>
            <p:cNvSpPr/>
            <p:nvPr/>
          </p:nvSpPr>
          <p:spPr>
            <a:xfrm>
              <a:off x="4163775" y="2829750"/>
              <a:ext cx="83000" cy="117625"/>
            </a:xfrm>
            <a:custGeom>
              <a:avLst/>
              <a:gdLst/>
              <a:ahLst/>
              <a:cxnLst/>
              <a:rect l="l" t="t" r="r" b="b"/>
              <a:pathLst>
                <a:path w="3320" h="4705" extrusionOk="0">
                  <a:moveTo>
                    <a:pt x="1" y="1"/>
                  </a:moveTo>
                  <a:cubicBezTo>
                    <a:pt x="59" y="1270"/>
                    <a:pt x="261" y="2454"/>
                    <a:pt x="607" y="3362"/>
                  </a:cubicBezTo>
                  <a:cubicBezTo>
                    <a:pt x="997" y="4344"/>
                    <a:pt x="1415" y="4705"/>
                    <a:pt x="1661" y="4705"/>
                  </a:cubicBezTo>
                  <a:cubicBezTo>
                    <a:pt x="1906" y="4705"/>
                    <a:pt x="2339" y="4344"/>
                    <a:pt x="2714" y="3362"/>
                  </a:cubicBezTo>
                  <a:cubicBezTo>
                    <a:pt x="3060" y="2454"/>
                    <a:pt x="3262" y="1270"/>
                    <a:pt x="3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3"/>
            <p:cNvSpPr/>
            <p:nvPr/>
          </p:nvSpPr>
          <p:spPr>
            <a:xfrm>
              <a:off x="4251100" y="2691950"/>
              <a:ext cx="85150" cy="109300"/>
            </a:xfrm>
            <a:custGeom>
              <a:avLst/>
              <a:gdLst/>
              <a:ahLst/>
              <a:cxnLst/>
              <a:rect l="l" t="t" r="r" b="b"/>
              <a:pathLst>
                <a:path w="3406" h="4372" extrusionOk="0">
                  <a:moveTo>
                    <a:pt x="0" y="0"/>
                  </a:moveTo>
                  <a:lnTo>
                    <a:pt x="0" y="0"/>
                  </a:lnTo>
                  <a:cubicBezTo>
                    <a:pt x="102" y="187"/>
                    <a:pt x="188" y="389"/>
                    <a:pt x="275" y="620"/>
                  </a:cubicBezTo>
                  <a:cubicBezTo>
                    <a:pt x="664" y="1645"/>
                    <a:pt x="910" y="2958"/>
                    <a:pt x="952" y="4372"/>
                  </a:cubicBezTo>
                  <a:lnTo>
                    <a:pt x="3406" y="4372"/>
                  </a:lnTo>
                  <a:cubicBezTo>
                    <a:pt x="3190" y="2367"/>
                    <a:pt x="1833" y="67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3"/>
            <p:cNvSpPr/>
            <p:nvPr/>
          </p:nvSpPr>
          <p:spPr>
            <a:xfrm>
              <a:off x="4251100" y="2829750"/>
              <a:ext cx="85150" cy="109325"/>
            </a:xfrm>
            <a:custGeom>
              <a:avLst/>
              <a:gdLst/>
              <a:ahLst/>
              <a:cxnLst/>
              <a:rect l="l" t="t" r="r" b="b"/>
              <a:pathLst>
                <a:path w="3406" h="4373" extrusionOk="0">
                  <a:moveTo>
                    <a:pt x="952" y="1"/>
                  </a:moveTo>
                  <a:cubicBezTo>
                    <a:pt x="910" y="1415"/>
                    <a:pt x="664" y="2727"/>
                    <a:pt x="275" y="3766"/>
                  </a:cubicBezTo>
                  <a:cubicBezTo>
                    <a:pt x="188" y="3983"/>
                    <a:pt x="102" y="4185"/>
                    <a:pt x="0" y="4373"/>
                  </a:cubicBezTo>
                  <a:cubicBezTo>
                    <a:pt x="1833" y="3695"/>
                    <a:pt x="3190" y="2006"/>
                    <a:pt x="3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3"/>
            <p:cNvSpPr/>
            <p:nvPr/>
          </p:nvSpPr>
          <p:spPr>
            <a:xfrm>
              <a:off x="4163775" y="2683625"/>
              <a:ext cx="83000" cy="117625"/>
            </a:xfrm>
            <a:custGeom>
              <a:avLst/>
              <a:gdLst/>
              <a:ahLst/>
              <a:cxnLst/>
              <a:rect l="l" t="t" r="r" b="b"/>
              <a:pathLst>
                <a:path w="3320" h="4705" extrusionOk="0">
                  <a:moveTo>
                    <a:pt x="1661" y="1"/>
                  </a:moveTo>
                  <a:cubicBezTo>
                    <a:pt x="1415" y="1"/>
                    <a:pt x="997" y="362"/>
                    <a:pt x="607" y="1357"/>
                  </a:cubicBezTo>
                  <a:cubicBezTo>
                    <a:pt x="261" y="2252"/>
                    <a:pt x="59" y="3435"/>
                    <a:pt x="1" y="4705"/>
                  </a:cubicBezTo>
                  <a:lnTo>
                    <a:pt x="3320" y="4705"/>
                  </a:lnTo>
                  <a:cubicBezTo>
                    <a:pt x="3262" y="3435"/>
                    <a:pt x="3060" y="2252"/>
                    <a:pt x="2714" y="1357"/>
                  </a:cubicBezTo>
                  <a:cubicBezTo>
                    <a:pt x="2339" y="362"/>
                    <a:pt x="1906" y="1"/>
                    <a:pt x="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3"/>
            <p:cNvSpPr/>
            <p:nvPr/>
          </p:nvSpPr>
          <p:spPr>
            <a:xfrm>
              <a:off x="4074300" y="2829750"/>
              <a:ext cx="85175" cy="109325"/>
            </a:xfrm>
            <a:custGeom>
              <a:avLst/>
              <a:gdLst/>
              <a:ahLst/>
              <a:cxnLst/>
              <a:rect l="l" t="t" r="r" b="b"/>
              <a:pathLst>
                <a:path w="3407" h="4373" extrusionOk="0">
                  <a:moveTo>
                    <a:pt x="1" y="1"/>
                  </a:moveTo>
                  <a:cubicBezTo>
                    <a:pt x="218" y="2006"/>
                    <a:pt x="1575" y="3695"/>
                    <a:pt x="3407" y="4373"/>
                  </a:cubicBezTo>
                  <a:cubicBezTo>
                    <a:pt x="3306" y="4185"/>
                    <a:pt x="3220" y="3983"/>
                    <a:pt x="3133" y="3766"/>
                  </a:cubicBezTo>
                  <a:cubicBezTo>
                    <a:pt x="2743" y="2727"/>
                    <a:pt x="2498" y="1415"/>
                    <a:pt x="2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3"/>
            <p:cNvSpPr/>
            <p:nvPr/>
          </p:nvSpPr>
          <p:spPr>
            <a:xfrm>
              <a:off x="4074300" y="2691950"/>
              <a:ext cx="85175" cy="109300"/>
            </a:xfrm>
            <a:custGeom>
              <a:avLst/>
              <a:gdLst/>
              <a:ahLst/>
              <a:cxnLst/>
              <a:rect l="l" t="t" r="r" b="b"/>
              <a:pathLst>
                <a:path w="3407" h="4372" extrusionOk="0">
                  <a:moveTo>
                    <a:pt x="3407" y="0"/>
                  </a:moveTo>
                  <a:lnTo>
                    <a:pt x="3407" y="0"/>
                  </a:lnTo>
                  <a:cubicBezTo>
                    <a:pt x="1575" y="678"/>
                    <a:pt x="218" y="2367"/>
                    <a:pt x="1" y="4372"/>
                  </a:cubicBezTo>
                  <a:lnTo>
                    <a:pt x="2454" y="4372"/>
                  </a:lnTo>
                  <a:cubicBezTo>
                    <a:pt x="2498" y="2958"/>
                    <a:pt x="2743" y="1645"/>
                    <a:pt x="3133" y="620"/>
                  </a:cubicBezTo>
                  <a:cubicBezTo>
                    <a:pt x="3220" y="389"/>
                    <a:pt x="3306" y="187"/>
                    <a:pt x="3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73"/>
          <p:cNvGrpSpPr/>
          <p:nvPr/>
        </p:nvGrpSpPr>
        <p:grpSpPr>
          <a:xfrm>
            <a:off x="8625226" y="2529999"/>
            <a:ext cx="393134" cy="243977"/>
            <a:chOff x="3970400" y="3324350"/>
            <a:chExt cx="469750" cy="291525"/>
          </a:xfrm>
        </p:grpSpPr>
        <p:sp>
          <p:nvSpPr>
            <p:cNvPr id="767" name="Google Shape;767;p73"/>
            <p:cNvSpPr/>
            <p:nvPr/>
          </p:nvSpPr>
          <p:spPr>
            <a:xfrm>
              <a:off x="4095225" y="3411300"/>
              <a:ext cx="49825" cy="45400"/>
            </a:xfrm>
            <a:custGeom>
              <a:avLst/>
              <a:gdLst/>
              <a:ahLst/>
              <a:cxnLst/>
              <a:rect l="l" t="t" r="r" b="b"/>
              <a:pathLst>
                <a:path w="1993" h="1816" extrusionOk="0">
                  <a:moveTo>
                    <a:pt x="997" y="1"/>
                  </a:moveTo>
                  <a:cubicBezTo>
                    <a:pt x="766" y="1"/>
                    <a:pt x="535" y="88"/>
                    <a:pt x="362" y="261"/>
                  </a:cubicBezTo>
                  <a:cubicBezTo>
                    <a:pt x="1" y="621"/>
                    <a:pt x="1" y="1198"/>
                    <a:pt x="362" y="1544"/>
                  </a:cubicBezTo>
                  <a:cubicBezTo>
                    <a:pt x="535" y="1725"/>
                    <a:pt x="766" y="1815"/>
                    <a:pt x="997" y="1815"/>
                  </a:cubicBezTo>
                  <a:cubicBezTo>
                    <a:pt x="1228" y="1815"/>
                    <a:pt x="1459" y="1725"/>
                    <a:pt x="1632" y="1544"/>
                  </a:cubicBezTo>
                  <a:cubicBezTo>
                    <a:pt x="1992" y="1198"/>
                    <a:pt x="1992" y="621"/>
                    <a:pt x="1632" y="261"/>
                  </a:cubicBezTo>
                  <a:cubicBezTo>
                    <a:pt x="1459" y="88"/>
                    <a:pt x="1228" y="1"/>
                    <a:pt x="9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3"/>
            <p:cNvSpPr/>
            <p:nvPr/>
          </p:nvSpPr>
          <p:spPr>
            <a:xfrm>
              <a:off x="4067100" y="3484900"/>
              <a:ext cx="106100" cy="44400"/>
            </a:xfrm>
            <a:custGeom>
              <a:avLst/>
              <a:gdLst/>
              <a:ahLst/>
              <a:cxnLst/>
              <a:rect l="l" t="t" r="r" b="b"/>
              <a:pathLst>
                <a:path w="4244" h="1776" extrusionOk="0">
                  <a:moveTo>
                    <a:pt x="2122" y="1"/>
                  </a:moveTo>
                  <a:cubicBezTo>
                    <a:pt x="1299" y="1"/>
                    <a:pt x="535" y="448"/>
                    <a:pt x="116" y="1155"/>
                  </a:cubicBezTo>
                  <a:cubicBezTo>
                    <a:pt x="0" y="1328"/>
                    <a:pt x="73" y="1502"/>
                    <a:pt x="116" y="1559"/>
                  </a:cubicBezTo>
                  <a:cubicBezTo>
                    <a:pt x="145" y="1617"/>
                    <a:pt x="260" y="1775"/>
                    <a:pt x="477" y="1775"/>
                  </a:cubicBezTo>
                  <a:lnTo>
                    <a:pt x="3767" y="1775"/>
                  </a:lnTo>
                  <a:cubicBezTo>
                    <a:pt x="3983" y="1775"/>
                    <a:pt x="4099" y="1617"/>
                    <a:pt x="4128" y="1559"/>
                  </a:cubicBezTo>
                  <a:cubicBezTo>
                    <a:pt x="4171" y="1502"/>
                    <a:pt x="4243" y="1328"/>
                    <a:pt x="4128" y="1155"/>
                  </a:cubicBezTo>
                  <a:cubicBezTo>
                    <a:pt x="3710" y="448"/>
                    <a:pt x="2944" y="1"/>
                    <a:pt x="2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3"/>
            <p:cNvSpPr/>
            <p:nvPr/>
          </p:nvSpPr>
          <p:spPr>
            <a:xfrm>
              <a:off x="3970400" y="3324350"/>
              <a:ext cx="469750" cy="291525"/>
            </a:xfrm>
            <a:custGeom>
              <a:avLst/>
              <a:gdLst/>
              <a:ahLst/>
              <a:cxnLst/>
              <a:rect l="l" t="t" r="r" b="b"/>
              <a:pathLst>
                <a:path w="18790" h="11661" extrusionOk="0">
                  <a:moveTo>
                    <a:pt x="15817" y="3104"/>
                  </a:moveTo>
                  <a:cubicBezTo>
                    <a:pt x="16135" y="3104"/>
                    <a:pt x="16380" y="3363"/>
                    <a:pt x="16380" y="3681"/>
                  </a:cubicBezTo>
                  <a:cubicBezTo>
                    <a:pt x="16380" y="3998"/>
                    <a:pt x="16135" y="4243"/>
                    <a:pt x="15817" y="4243"/>
                  </a:cubicBezTo>
                  <a:lnTo>
                    <a:pt x="11863" y="4243"/>
                  </a:lnTo>
                  <a:cubicBezTo>
                    <a:pt x="11546" y="4243"/>
                    <a:pt x="11301" y="3998"/>
                    <a:pt x="11301" y="3681"/>
                  </a:cubicBezTo>
                  <a:cubicBezTo>
                    <a:pt x="11301" y="3363"/>
                    <a:pt x="11546" y="3104"/>
                    <a:pt x="11863" y="3104"/>
                  </a:cubicBezTo>
                  <a:close/>
                  <a:moveTo>
                    <a:pt x="15817" y="5268"/>
                  </a:moveTo>
                  <a:cubicBezTo>
                    <a:pt x="16135" y="5268"/>
                    <a:pt x="16380" y="5513"/>
                    <a:pt x="16380" y="5831"/>
                  </a:cubicBezTo>
                  <a:cubicBezTo>
                    <a:pt x="16380" y="6148"/>
                    <a:pt x="16135" y="6408"/>
                    <a:pt x="15817" y="6408"/>
                  </a:cubicBezTo>
                  <a:lnTo>
                    <a:pt x="11863" y="6408"/>
                  </a:lnTo>
                  <a:cubicBezTo>
                    <a:pt x="11546" y="6408"/>
                    <a:pt x="11301" y="6148"/>
                    <a:pt x="11301" y="5831"/>
                  </a:cubicBezTo>
                  <a:cubicBezTo>
                    <a:pt x="11301" y="5513"/>
                    <a:pt x="11546" y="5268"/>
                    <a:pt x="11863" y="5268"/>
                  </a:cubicBezTo>
                  <a:close/>
                  <a:moveTo>
                    <a:pt x="14966" y="7418"/>
                  </a:moveTo>
                  <a:cubicBezTo>
                    <a:pt x="15284" y="7418"/>
                    <a:pt x="15543" y="7678"/>
                    <a:pt x="15543" y="7995"/>
                  </a:cubicBezTo>
                  <a:cubicBezTo>
                    <a:pt x="15543" y="8313"/>
                    <a:pt x="15284" y="8559"/>
                    <a:pt x="14966" y="8559"/>
                  </a:cubicBezTo>
                  <a:lnTo>
                    <a:pt x="11863" y="8559"/>
                  </a:lnTo>
                  <a:cubicBezTo>
                    <a:pt x="11546" y="8559"/>
                    <a:pt x="11301" y="8313"/>
                    <a:pt x="11301" y="7995"/>
                  </a:cubicBezTo>
                  <a:cubicBezTo>
                    <a:pt x="11301" y="7678"/>
                    <a:pt x="11546" y="7418"/>
                    <a:pt x="11863" y="7418"/>
                  </a:cubicBezTo>
                  <a:close/>
                  <a:moveTo>
                    <a:pt x="5990" y="2335"/>
                  </a:moveTo>
                  <a:cubicBezTo>
                    <a:pt x="6513" y="2335"/>
                    <a:pt x="7036" y="2533"/>
                    <a:pt x="7433" y="2931"/>
                  </a:cubicBezTo>
                  <a:cubicBezTo>
                    <a:pt x="8184" y="3681"/>
                    <a:pt x="8226" y="4878"/>
                    <a:pt x="7578" y="5672"/>
                  </a:cubicBezTo>
                  <a:cubicBezTo>
                    <a:pt x="8155" y="5975"/>
                    <a:pt x="8646" y="6423"/>
                    <a:pt x="8977" y="7000"/>
                  </a:cubicBezTo>
                  <a:cubicBezTo>
                    <a:pt x="9265" y="7476"/>
                    <a:pt x="9265" y="8053"/>
                    <a:pt x="8992" y="8544"/>
                  </a:cubicBezTo>
                  <a:cubicBezTo>
                    <a:pt x="8717" y="9034"/>
                    <a:pt x="8213" y="9338"/>
                    <a:pt x="7635" y="9338"/>
                  </a:cubicBezTo>
                  <a:lnTo>
                    <a:pt x="4345" y="9338"/>
                  </a:lnTo>
                  <a:cubicBezTo>
                    <a:pt x="3782" y="9338"/>
                    <a:pt x="3277" y="9034"/>
                    <a:pt x="2989" y="8544"/>
                  </a:cubicBezTo>
                  <a:cubicBezTo>
                    <a:pt x="2714" y="8053"/>
                    <a:pt x="2714" y="7476"/>
                    <a:pt x="3003" y="7000"/>
                  </a:cubicBezTo>
                  <a:cubicBezTo>
                    <a:pt x="3335" y="6423"/>
                    <a:pt x="3826" y="5975"/>
                    <a:pt x="4403" y="5672"/>
                  </a:cubicBezTo>
                  <a:cubicBezTo>
                    <a:pt x="3753" y="4878"/>
                    <a:pt x="3797" y="3681"/>
                    <a:pt x="4547" y="2931"/>
                  </a:cubicBezTo>
                  <a:cubicBezTo>
                    <a:pt x="4944" y="2533"/>
                    <a:pt x="5467" y="2335"/>
                    <a:pt x="5990" y="2335"/>
                  </a:cubicBezTo>
                  <a:close/>
                  <a:moveTo>
                    <a:pt x="1531" y="1"/>
                  </a:moveTo>
                  <a:cubicBezTo>
                    <a:pt x="694" y="1"/>
                    <a:pt x="1" y="693"/>
                    <a:pt x="1" y="1530"/>
                  </a:cubicBezTo>
                  <a:lnTo>
                    <a:pt x="1" y="10131"/>
                  </a:lnTo>
                  <a:cubicBezTo>
                    <a:pt x="1" y="10983"/>
                    <a:pt x="694" y="11661"/>
                    <a:pt x="1531" y="11661"/>
                  </a:cubicBezTo>
                  <a:lnTo>
                    <a:pt x="17260" y="11661"/>
                  </a:lnTo>
                  <a:cubicBezTo>
                    <a:pt x="18112" y="11661"/>
                    <a:pt x="18790" y="10983"/>
                    <a:pt x="18790" y="10131"/>
                  </a:cubicBezTo>
                  <a:lnTo>
                    <a:pt x="18790" y="1530"/>
                  </a:lnTo>
                  <a:cubicBezTo>
                    <a:pt x="18790" y="693"/>
                    <a:pt x="18112" y="1"/>
                    <a:pt x="17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73"/>
          <p:cNvGrpSpPr/>
          <p:nvPr/>
        </p:nvGrpSpPr>
        <p:grpSpPr>
          <a:xfrm>
            <a:off x="8569048" y="1256765"/>
            <a:ext cx="417373" cy="322170"/>
            <a:chOff x="3229050" y="3289000"/>
            <a:chExt cx="469750" cy="362600"/>
          </a:xfrm>
        </p:grpSpPr>
        <p:sp>
          <p:nvSpPr>
            <p:cNvPr id="771" name="Google Shape;771;p73"/>
            <p:cNvSpPr/>
            <p:nvPr/>
          </p:nvSpPr>
          <p:spPr>
            <a:xfrm>
              <a:off x="3229050" y="3549125"/>
              <a:ext cx="209275" cy="102475"/>
            </a:xfrm>
            <a:custGeom>
              <a:avLst/>
              <a:gdLst/>
              <a:ahLst/>
              <a:cxnLst/>
              <a:rect l="l" t="t" r="r" b="b"/>
              <a:pathLst>
                <a:path w="8371" h="4099" extrusionOk="0">
                  <a:moveTo>
                    <a:pt x="5051" y="0"/>
                  </a:moveTo>
                  <a:lnTo>
                    <a:pt x="4387" y="2958"/>
                  </a:lnTo>
                  <a:lnTo>
                    <a:pt x="578" y="2958"/>
                  </a:lnTo>
                  <a:cubicBezTo>
                    <a:pt x="260" y="2958"/>
                    <a:pt x="0" y="3218"/>
                    <a:pt x="0" y="3535"/>
                  </a:cubicBezTo>
                  <a:cubicBezTo>
                    <a:pt x="0" y="3839"/>
                    <a:pt x="260" y="4099"/>
                    <a:pt x="578" y="4099"/>
                  </a:cubicBezTo>
                  <a:lnTo>
                    <a:pt x="4849" y="4099"/>
                  </a:lnTo>
                  <a:cubicBezTo>
                    <a:pt x="4892" y="4099"/>
                    <a:pt x="4936" y="4099"/>
                    <a:pt x="4964" y="4084"/>
                  </a:cubicBezTo>
                  <a:lnTo>
                    <a:pt x="4978" y="4084"/>
                  </a:lnTo>
                  <a:lnTo>
                    <a:pt x="8370" y="3320"/>
                  </a:lnTo>
                  <a:lnTo>
                    <a:pt x="5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3"/>
            <p:cNvSpPr/>
            <p:nvPr/>
          </p:nvSpPr>
          <p:spPr>
            <a:xfrm>
              <a:off x="3583675" y="3289000"/>
              <a:ext cx="115125" cy="114750"/>
            </a:xfrm>
            <a:custGeom>
              <a:avLst/>
              <a:gdLst/>
              <a:ahLst/>
              <a:cxnLst/>
              <a:rect l="l" t="t" r="r" b="b"/>
              <a:pathLst>
                <a:path w="4605" h="4590" extrusionOk="0">
                  <a:moveTo>
                    <a:pt x="2007" y="0"/>
                  </a:moveTo>
                  <a:cubicBezTo>
                    <a:pt x="1314" y="0"/>
                    <a:pt x="650" y="260"/>
                    <a:pt x="159" y="751"/>
                  </a:cubicBezTo>
                  <a:lnTo>
                    <a:pt x="0" y="910"/>
                  </a:lnTo>
                  <a:lnTo>
                    <a:pt x="3681" y="4589"/>
                  </a:lnTo>
                  <a:lnTo>
                    <a:pt x="3839" y="4431"/>
                  </a:lnTo>
                  <a:cubicBezTo>
                    <a:pt x="4329" y="3940"/>
                    <a:pt x="4604" y="3291"/>
                    <a:pt x="4604" y="2598"/>
                  </a:cubicBezTo>
                  <a:cubicBezTo>
                    <a:pt x="4604" y="1905"/>
                    <a:pt x="4329" y="1241"/>
                    <a:pt x="3839" y="751"/>
                  </a:cubicBezTo>
                  <a:cubicBezTo>
                    <a:pt x="3348" y="260"/>
                    <a:pt x="2699" y="0"/>
                    <a:pt x="2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3"/>
            <p:cNvSpPr/>
            <p:nvPr/>
          </p:nvSpPr>
          <p:spPr>
            <a:xfrm>
              <a:off x="3371175" y="3331950"/>
              <a:ext cx="284675" cy="284650"/>
            </a:xfrm>
            <a:custGeom>
              <a:avLst/>
              <a:gdLst/>
              <a:ahLst/>
              <a:cxnLst/>
              <a:rect l="l" t="t" r="r" b="b"/>
              <a:pathLst>
                <a:path w="11387" h="11386" extrusionOk="0">
                  <a:moveTo>
                    <a:pt x="7707" y="0"/>
                  </a:moveTo>
                  <a:lnTo>
                    <a:pt x="1" y="7706"/>
                  </a:lnTo>
                  <a:lnTo>
                    <a:pt x="3666" y="11385"/>
                  </a:lnTo>
                  <a:lnTo>
                    <a:pt x="11386" y="3679"/>
                  </a:lnTo>
                  <a:lnTo>
                    <a:pt x="7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5"/>
          <p:cNvSpPr txBox="1">
            <a:spLocks noGrp="1"/>
          </p:cNvSpPr>
          <p:nvPr>
            <p:ph type="title"/>
          </p:nvPr>
        </p:nvSpPr>
        <p:spPr>
          <a:xfrm>
            <a:off x="852000" y="3673000"/>
            <a:ext cx="7440000" cy="9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/>
              <a:t>هدف عمیق حداقل دو طرف را شامل می شود: مشارکت کنندگان و ذی نفعان</a:t>
            </a:r>
            <a:endParaRPr sz="3600" dirty="0"/>
          </a:p>
        </p:txBody>
      </p:sp>
      <p:pic>
        <p:nvPicPr>
          <p:cNvPr id="796" name="Google Shape;796;p75"/>
          <p:cNvPicPr preferRelativeResize="0"/>
          <p:nvPr/>
        </p:nvPicPr>
        <p:blipFill rotWithShape="1">
          <a:blip r:embed="rId3">
            <a:alphaModFix/>
          </a:blip>
          <a:srcRect t="15595" b="17326"/>
          <a:stretch/>
        </p:blipFill>
        <p:spPr>
          <a:xfrm>
            <a:off x="2504900" y="577775"/>
            <a:ext cx="4134200" cy="277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76"/>
          <p:cNvPicPr preferRelativeResize="0"/>
          <p:nvPr/>
        </p:nvPicPr>
        <p:blipFill rotWithShape="1">
          <a:blip r:embed="rId3">
            <a:alphaModFix/>
          </a:blip>
          <a:srcRect t="9879" b="13356"/>
          <a:stretch/>
        </p:blipFill>
        <p:spPr>
          <a:xfrm>
            <a:off x="2657700" y="2204525"/>
            <a:ext cx="3828600" cy="29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76"/>
          <p:cNvSpPr txBox="1">
            <a:spLocks noGrp="1"/>
          </p:cNvSpPr>
          <p:nvPr>
            <p:ph type="title"/>
          </p:nvPr>
        </p:nvSpPr>
        <p:spPr>
          <a:xfrm>
            <a:off x="2290025" y="188257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0" dirty="0">
                <a:cs typeface="B Shiraz" panose="00000400000000000000" pitchFamily="2" charset="-78"/>
              </a:rPr>
              <a:t>اگر رئیس من پیشنهادی به من بدهد باید در وهله اول به نفع من و شغلم باشد، نه شرکت</a:t>
            </a:r>
            <a:endParaRPr b="0" dirty="0">
              <a:cs typeface="B Shiraz" panose="00000400000000000000" pitchFamily="2" charset="-78"/>
            </a:endParaRPr>
          </a:p>
        </p:txBody>
      </p:sp>
      <p:sp>
        <p:nvSpPr>
          <p:cNvPr id="803" name="Google Shape;803;p76"/>
          <p:cNvSpPr txBox="1">
            <a:spLocks noGrp="1"/>
          </p:cNvSpPr>
          <p:nvPr>
            <p:ph type="subTitle" idx="1"/>
          </p:nvPr>
        </p:nvSpPr>
        <p:spPr>
          <a:xfrm>
            <a:off x="1796100" y="597675"/>
            <a:ext cx="5551800" cy="12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Fjalla One"/>
                <a:cs typeface="B Shiraz" panose="00000400000000000000" pitchFamily="2" charset="-78"/>
              </a:rPr>
              <a:t>به این منظور هدف باید طوری طراحی شود که سود اصلی سازمان همیشه به افرادی غیر از خود مشارکت کنندگان برسد.</a:t>
            </a:r>
            <a:endParaRPr dirty="0">
              <a:latin typeface="Fjalla One"/>
              <a:cs typeface="B Shiraz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/>
          <p:nvPr/>
        </p:nvSpPr>
        <p:spPr>
          <a:xfrm>
            <a:off x="7329900" y="1954675"/>
            <a:ext cx="181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58"/>
          <p:cNvSpPr/>
          <p:nvPr/>
        </p:nvSpPr>
        <p:spPr>
          <a:xfrm>
            <a:off x="7329900" y="3527325"/>
            <a:ext cx="181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58"/>
          <p:cNvSpPr/>
          <p:nvPr/>
        </p:nvSpPr>
        <p:spPr>
          <a:xfrm>
            <a:off x="0" y="1954675"/>
            <a:ext cx="181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8"/>
          <p:cNvSpPr/>
          <p:nvPr/>
        </p:nvSpPr>
        <p:spPr>
          <a:xfrm>
            <a:off x="0" y="3527325"/>
            <a:ext cx="1814100" cy="54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8"/>
          <p:cNvSpPr txBox="1">
            <a:spLocks noGrp="1"/>
          </p:cNvSpPr>
          <p:nvPr>
            <p:ph type="title"/>
          </p:nvPr>
        </p:nvSpPr>
        <p:spPr>
          <a:xfrm>
            <a:off x="1890300" y="1810363"/>
            <a:ext cx="1083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فصل دوم</a:t>
            </a:r>
            <a:endParaRPr dirty="0"/>
          </a:p>
        </p:txBody>
      </p:sp>
      <p:sp>
        <p:nvSpPr>
          <p:cNvPr id="371" name="Google Shape;371;p58"/>
          <p:cNvSpPr txBox="1">
            <a:spLocks noGrp="1"/>
          </p:cNvSpPr>
          <p:nvPr>
            <p:ph type="title" idx="2"/>
          </p:nvPr>
        </p:nvSpPr>
        <p:spPr>
          <a:xfrm>
            <a:off x="989738" y="20293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02</a:t>
            </a:r>
            <a:endParaRPr dirty="0"/>
          </a:p>
        </p:txBody>
      </p:sp>
      <p:sp>
        <p:nvSpPr>
          <p:cNvPr id="372" name="Google Shape;372;p58"/>
          <p:cNvSpPr txBox="1">
            <a:spLocks noGrp="1"/>
          </p:cNvSpPr>
          <p:nvPr>
            <p:ph type="subTitle" idx="1"/>
          </p:nvPr>
        </p:nvSpPr>
        <p:spPr>
          <a:xfrm>
            <a:off x="5419525" y="2182087"/>
            <a:ext cx="189172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ikoo" panose="00000400000000000000" pitchFamily="2" charset="-78"/>
              </a:rPr>
              <a:t>بازی محدود و بازی بی نهایت</a:t>
            </a:r>
            <a:endParaRPr dirty="0">
              <a:cs typeface="B Nikoo" panose="00000400000000000000" pitchFamily="2" charset="-78"/>
            </a:endParaRPr>
          </a:p>
        </p:txBody>
      </p:sp>
      <p:sp>
        <p:nvSpPr>
          <p:cNvPr id="373" name="Google Shape;373;p58"/>
          <p:cNvSpPr txBox="1">
            <a:spLocks noGrp="1"/>
          </p:cNvSpPr>
          <p:nvPr>
            <p:ph type="title" idx="3"/>
          </p:nvPr>
        </p:nvSpPr>
        <p:spPr>
          <a:xfrm>
            <a:off x="6141338" y="1810363"/>
            <a:ext cx="1083712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فصل اول</a:t>
            </a:r>
            <a:endParaRPr dirty="0"/>
          </a:p>
        </p:txBody>
      </p:sp>
      <p:sp>
        <p:nvSpPr>
          <p:cNvPr id="374" name="Google Shape;374;p58"/>
          <p:cNvSpPr txBox="1">
            <a:spLocks noGrp="1"/>
          </p:cNvSpPr>
          <p:nvPr>
            <p:ph type="title" idx="4"/>
          </p:nvPr>
        </p:nvSpPr>
        <p:spPr>
          <a:xfrm>
            <a:off x="7330050" y="202937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01</a:t>
            </a:r>
            <a:endParaRPr dirty="0"/>
          </a:p>
        </p:txBody>
      </p:sp>
      <p:sp>
        <p:nvSpPr>
          <p:cNvPr id="375" name="Google Shape;375;p58"/>
          <p:cNvSpPr txBox="1">
            <a:spLocks noGrp="1"/>
          </p:cNvSpPr>
          <p:nvPr>
            <p:ph type="subTitle" idx="5"/>
          </p:nvPr>
        </p:nvSpPr>
        <p:spPr>
          <a:xfrm>
            <a:off x="1776325" y="2170363"/>
            <a:ext cx="137865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ikoo" panose="00000400000000000000" pitchFamily="2" charset="-78"/>
              </a:rPr>
              <a:t>پیشبرد هدف عمیق</a:t>
            </a:r>
            <a:endParaRPr dirty="0">
              <a:cs typeface="B Nikoo" panose="00000400000000000000" pitchFamily="2" charset="-78"/>
            </a:endParaRPr>
          </a:p>
        </p:txBody>
      </p:sp>
      <p:sp>
        <p:nvSpPr>
          <p:cNvPr id="376" name="Google Shape;376;p58"/>
          <p:cNvSpPr txBox="1">
            <a:spLocks noGrp="1"/>
          </p:cNvSpPr>
          <p:nvPr>
            <p:ph type="title" idx="6"/>
          </p:nvPr>
        </p:nvSpPr>
        <p:spPr>
          <a:xfrm>
            <a:off x="1890100" y="3383525"/>
            <a:ext cx="1293675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فصل چهارم</a:t>
            </a:r>
            <a:endParaRPr dirty="0"/>
          </a:p>
        </p:txBody>
      </p:sp>
      <p:sp>
        <p:nvSpPr>
          <p:cNvPr id="377" name="Google Shape;377;p58"/>
          <p:cNvSpPr txBox="1">
            <a:spLocks noGrp="1"/>
          </p:cNvSpPr>
          <p:nvPr>
            <p:ph type="title" idx="7"/>
          </p:nvPr>
        </p:nvSpPr>
        <p:spPr>
          <a:xfrm>
            <a:off x="989738" y="360202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</a:t>
            </a:r>
            <a:r>
              <a:rPr lang="fa-IR" dirty="0"/>
              <a:t>4</a:t>
            </a:r>
            <a:endParaRPr dirty="0"/>
          </a:p>
        </p:txBody>
      </p:sp>
      <p:sp>
        <p:nvSpPr>
          <p:cNvPr id="378" name="Google Shape;378;p58"/>
          <p:cNvSpPr txBox="1">
            <a:spLocks noGrp="1"/>
          </p:cNvSpPr>
          <p:nvPr>
            <p:ph type="subTitle" idx="8"/>
          </p:nvPr>
        </p:nvSpPr>
        <p:spPr>
          <a:xfrm>
            <a:off x="6107475" y="3751325"/>
            <a:ext cx="121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ikoo" panose="00000400000000000000" pitchFamily="2" charset="-78"/>
              </a:rPr>
              <a:t>هدف یا بی هدفی</a:t>
            </a:r>
            <a:endParaRPr dirty="0">
              <a:cs typeface="B Nikoo" panose="00000400000000000000" pitchFamily="2" charset="-78"/>
            </a:endParaRPr>
          </a:p>
        </p:txBody>
      </p:sp>
      <p:sp>
        <p:nvSpPr>
          <p:cNvPr id="379" name="Google Shape;379;p58"/>
          <p:cNvSpPr txBox="1">
            <a:spLocks noGrp="1"/>
          </p:cNvSpPr>
          <p:nvPr>
            <p:ph type="title" idx="9"/>
          </p:nvPr>
        </p:nvSpPr>
        <p:spPr>
          <a:xfrm>
            <a:off x="6105338" y="3383525"/>
            <a:ext cx="1112312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فصل سوم</a:t>
            </a:r>
            <a:endParaRPr dirty="0"/>
          </a:p>
        </p:txBody>
      </p:sp>
      <p:sp>
        <p:nvSpPr>
          <p:cNvPr id="380" name="Google Shape;380;p58"/>
          <p:cNvSpPr txBox="1">
            <a:spLocks noGrp="1"/>
          </p:cNvSpPr>
          <p:nvPr>
            <p:ph type="title" idx="13"/>
          </p:nvPr>
        </p:nvSpPr>
        <p:spPr>
          <a:xfrm>
            <a:off x="7329901" y="3602025"/>
            <a:ext cx="82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</a:t>
            </a:r>
            <a:r>
              <a:rPr lang="fa-IR" dirty="0"/>
              <a:t>3</a:t>
            </a:r>
            <a:endParaRPr dirty="0"/>
          </a:p>
        </p:txBody>
      </p:sp>
      <p:sp>
        <p:nvSpPr>
          <p:cNvPr id="381" name="Google Shape;381;p58"/>
          <p:cNvSpPr txBox="1">
            <a:spLocks noGrp="1"/>
          </p:cNvSpPr>
          <p:nvPr>
            <p:ph type="subTitle" idx="14"/>
          </p:nvPr>
        </p:nvSpPr>
        <p:spPr>
          <a:xfrm>
            <a:off x="1837563" y="3768250"/>
            <a:ext cx="101845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ikoo" panose="00000400000000000000" pitchFamily="2" charset="-78"/>
              </a:rPr>
              <a:t>حافظان هدف </a:t>
            </a:r>
            <a:endParaRPr dirty="0">
              <a:cs typeface="B Nikoo" panose="00000400000000000000" pitchFamily="2" charset="-78"/>
            </a:endParaRPr>
          </a:p>
        </p:txBody>
      </p:sp>
      <p:sp>
        <p:nvSpPr>
          <p:cNvPr id="382" name="Google Shape;382;p58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0" dirty="0">
                <a:cs typeface="B Nikoo" panose="00000400000000000000" pitchFamily="2" charset="-78"/>
              </a:rPr>
              <a:t>فهرست مطالب</a:t>
            </a:r>
            <a:endParaRPr sz="3200" b="0" dirty="0">
              <a:cs typeface="B Nikoo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7"/>
          <p:cNvSpPr txBox="1">
            <a:spLocks noGrp="1"/>
          </p:cNvSpPr>
          <p:nvPr>
            <p:ph type="subTitle" idx="1"/>
          </p:nvPr>
        </p:nvSpPr>
        <p:spPr>
          <a:xfrm>
            <a:off x="4428000" y="424450"/>
            <a:ext cx="4480600" cy="19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B Shiraz" panose="00000400000000000000" pitchFamily="2" charset="-78"/>
              </a:rPr>
              <a:t>در اغلب شرکت های امروزی</a:t>
            </a:r>
            <a:r>
              <a:rPr lang="en-US" sz="1800" dirty="0">
                <a:cs typeface="B Shiraz" panose="00000400000000000000" pitchFamily="2" charset="-78"/>
              </a:rPr>
              <a:t> </a:t>
            </a:r>
            <a:r>
              <a:rPr lang="fa-IR" sz="1800" dirty="0">
                <a:cs typeface="B Shiraz" panose="00000400000000000000" pitchFamily="2" charset="-78"/>
              </a:rPr>
              <a:t>رهبران تصمیماتی اتخاذ می کنند که به نفع خودشان باشد،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B Shiraz" panose="00000400000000000000" pitchFamily="2" charset="-78"/>
              </a:rPr>
              <a:t>فروشندگان بدون در نظر گرفتن نیاز مشتری در تلاش برای فروش محصولات خود هستند.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dirty="0">
                <a:cs typeface="B Shiraz" panose="00000400000000000000" pitchFamily="2" charset="-78"/>
              </a:rPr>
              <a:t>در این موارد روسا و حفظ منافع شخصی بر سود مشتریان ارجحیت دارد.</a:t>
            </a:r>
          </a:p>
        </p:txBody>
      </p:sp>
      <p:sp>
        <p:nvSpPr>
          <p:cNvPr id="810" name="Google Shape;810;p77"/>
          <p:cNvSpPr/>
          <p:nvPr/>
        </p:nvSpPr>
        <p:spPr>
          <a:xfrm>
            <a:off x="5088075" y="2447050"/>
            <a:ext cx="3587400" cy="13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1" name="Google Shape;81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400" y="815300"/>
            <a:ext cx="3512900" cy="35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09;p77">
            <a:extLst>
              <a:ext uri="{FF2B5EF4-FFF2-40B4-BE49-F238E27FC236}">
                <a16:creationId xmlns:a16="http://schemas.microsoft.com/office/drawing/2014/main" id="{41038D2E-533B-4655-8D77-2138E6ED8857}"/>
              </a:ext>
            </a:extLst>
          </p:cNvPr>
          <p:cNvSpPr txBox="1">
            <a:spLocks/>
          </p:cNvSpPr>
          <p:nvPr/>
        </p:nvSpPr>
        <p:spPr>
          <a:xfrm>
            <a:off x="4636800" y="2693650"/>
            <a:ext cx="4271800" cy="8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sz="2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sz="2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r" rtl="1"/>
            <a:r>
              <a:rPr lang="fa-IR" sz="1800" dirty="0">
                <a:cs typeface="B Shiraz" panose="00000400000000000000" pitchFamily="2" charset="-78"/>
              </a:rPr>
              <a:t>در حالیکه خدمتگزار بودن شرط اصلی بازی بی نهایت است.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8"/>
          <p:cNvSpPr/>
          <p:nvPr/>
        </p:nvSpPr>
        <p:spPr>
          <a:xfrm>
            <a:off x="4870025" y="757300"/>
            <a:ext cx="3482100" cy="362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78"/>
          <p:cNvSpPr txBox="1">
            <a:spLocks noGrp="1"/>
          </p:cNvSpPr>
          <p:nvPr>
            <p:ph type="title"/>
          </p:nvPr>
        </p:nvSpPr>
        <p:spPr>
          <a:xfrm>
            <a:off x="583200" y="445112"/>
            <a:ext cx="3852000" cy="1397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 b="0" dirty="0">
                <a:cs typeface="B Shiraz" panose="00000400000000000000" pitchFamily="2" charset="-78"/>
              </a:rPr>
              <a:t>خدمت گزاری در بازی بی نهایت به این دلیل مهم است که موجب وفاداری کارکنان، مشتریان و سرمایه گذاران در پستی ها و بلندی ها در طول زمان می شود.</a:t>
            </a:r>
            <a:endParaRPr sz="1800" b="0" dirty="0">
              <a:cs typeface="B Shiraz" panose="00000400000000000000" pitchFamily="2" charset="-78"/>
            </a:endParaRPr>
          </a:p>
        </p:txBody>
      </p:sp>
      <p:sp>
        <p:nvSpPr>
          <p:cNvPr id="818" name="Google Shape;818;p78"/>
          <p:cNvSpPr txBox="1">
            <a:spLocks noGrp="1"/>
          </p:cNvSpPr>
          <p:nvPr>
            <p:ph type="subTitle" idx="1"/>
          </p:nvPr>
        </p:nvSpPr>
        <p:spPr>
          <a:xfrm>
            <a:off x="295200" y="2477388"/>
            <a:ext cx="4204800" cy="22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وفادارترین کارمندان بهترین ایده های خود را ارائه میدهند و برای حل مشکلات شرکت از هیچ تلاشی فروگذار نیستند.</a:t>
            </a:r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وفادارترین مشتریان احساس میکند شرکت واقعا به نیاز های آنان پاسخ میدهد و واقعا هم شرکت همینطور است. به همین دلیل مشتری وفادار حاضر است برای محصول شما پول بیشتری هم بدهد.</a:t>
            </a:r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در نتیجه تمام تلاش ها به سود همه ذی نفعان خواهد شد.</a:t>
            </a:r>
            <a:endParaRPr sz="1800" dirty="0">
              <a:cs typeface="B Shiraz" panose="00000400000000000000" pitchFamily="2" charset="-78"/>
            </a:endParaRPr>
          </a:p>
        </p:txBody>
      </p:sp>
      <p:pic>
        <p:nvPicPr>
          <p:cNvPr id="819" name="Google Shape;819;p78"/>
          <p:cNvPicPr preferRelativeResize="0"/>
          <p:nvPr/>
        </p:nvPicPr>
        <p:blipFill rotWithShape="1">
          <a:blip r:embed="rId3">
            <a:alphaModFix/>
          </a:blip>
          <a:srcRect l="11843" r="24450"/>
          <a:stretch/>
        </p:blipFill>
        <p:spPr>
          <a:xfrm>
            <a:off x="5006825" y="894100"/>
            <a:ext cx="3208500" cy="335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820" name="Google Shape;820;p78"/>
          <p:cNvSpPr/>
          <p:nvPr/>
        </p:nvSpPr>
        <p:spPr>
          <a:xfrm>
            <a:off x="1113300" y="1943762"/>
            <a:ext cx="2791800" cy="13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 txBox="1">
            <a:spLocks noGrp="1"/>
          </p:cNvSpPr>
          <p:nvPr>
            <p:ph type="title"/>
          </p:nvPr>
        </p:nvSpPr>
        <p:spPr>
          <a:xfrm>
            <a:off x="5041900" y="2548725"/>
            <a:ext cx="26871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فصل سوم</a:t>
            </a:r>
            <a:endParaRPr dirty="0"/>
          </a:p>
        </p:txBody>
      </p:sp>
      <p:sp>
        <p:nvSpPr>
          <p:cNvPr id="417" name="Google Shape;417;p60"/>
          <p:cNvSpPr txBox="1">
            <a:spLocks noGrp="1"/>
          </p:cNvSpPr>
          <p:nvPr>
            <p:ph type="title" idx="2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</p:spPr>
        <p:txBody>
          <a:bodyPr spcFirstLastPara="1" wrap="square" lIns="182875" tIns="1828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</a:t>
            </a:r>
            <a:r>
              <a:rPr lang="fa-IR" dirty="0"/>
              <a:t>3</a:t>
            </a:r>
            <a:endParaRPr dirty="0"/>
          </a:p>
        </p:txBody>
      </p:sp>
      <p:sp>
        <p:nvSpPr>
          <p:cNvPr id="418" name="Google Shape;418;p60"/>
          <p:cNvSpPr txBox="1">
            <a:spLocks noGrp="1"/>
          </p:cNvSpPr>
          <p:nvPr>
            <p:ph type="subTitle" idx="1"/>
          </p:nvPr>
        </p:nvSpPr>
        <p:spPr>
          <a:xfrm>
            <a:off x="5041900" y="3205775"/>
            <a:ext cx="2687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a-IR" dirty="0">
                <a:cs typeface="B Nikoo" panose="00000400000000000000" pitchFamily="2" charset="-78"/>
              </a:rPr>
              <a:t>هدف یا بی هدفی</a:t>
            </a:r>
          </a:p>
        </p:txBody>
      </p:sp>
      <p:pic>
        <p:nvPicPr>
          <p:cNvPr id="419" name="Google Shape;419;p60"/>
          <p:cNvPicPr preferRelativeResize="0"/>
          <p:nvPr/>
        </p:nvPicPr>
        <p:blipFill rotWithShape="1">
          <a:blip r:embed="rId3">
            <a:alphaModFix/>
          </a:blip>
          <a:srcRect t="24674" r="50729" b="24679"/>
          <a:stretch/>
        </p:blipFill>
        <p:spPr>
          <a:xfrm>
            <a:off x="450050" y="688850"/>
            <a:ext cx="3663800" cy="376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80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9"/>
          <p:cNvSpPr/>
          <p:nvPr/>
        </p:nvSpPr>
        <p:spPr>
          <a:xfrm>
            <a:off x="713225" y="539500"/>
            <a:ext cx="7717500" cy="273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9"/>
          <p:cNvSpPr txBox="1">
            <a:spLocks noGrp="1"/>
          </p:cNvSpPr>
          <p:nvPr>
            <p:ph type="title"/>
          </p:nvPr>
        </p:nvSpPr>
        <p:spPr>
          <a:xfrm>
            <a:off x="898388" y="3412600"/>
            <a:ext cx="7475212" cy="11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1"/>
            <a:r>
              <a:rPr lang="fa-IR" sz="2400" dirty="0"/>
              <a:t>تقریبا همه شرکت ها هدف دارند اما خیلی از هدف ها گنگ، غیر قابل اندازه گیری و پایان پذیر هستند که این ها هدف حساب نمی شوند.</a:t>
            </a:r>
            <a:endParaRPr sz="2400" dirty="0"/>
          </a:p>
        </p:txBody>
      </p:sp>
      <p:pic>
        <p:nvPicPr>
          <p:cNvPr id="828" name="Google Shape;828;p79"/>
          <p:cNvPicPr preferRelativeResize="0"/>
          <p:nvPr/>
        </p:nvPicPr>
        <p:blipFill rotWithShape="1">
          <a:blip r:embed="rId3">
            <a:alphaModFix/>
          </a:blip>
          <a:srcRect t="9788" b="40622"/>
          <a:stretch/>
        </p:blipFill>
        <p:spPr>
          <a:xfrm>
            <a:off x="850025" y="676300"/>
            <a:ext cx="7443900" cy="24621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829" name="Google Shape;829;p79"/>
          <p:cNvSpPr/>
          <p:nvPr/>
        </p:nvSpPr>
        <p:spPr>
          <a:xfrm>
            <a:off x="0" y="3608775"/>
            <a:ext cx="713100" cy="78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9"/>
          <p:cNvSpPr/>
          <p:nvPr/>
        </p:nvSpPr>
        <p:spPr>
          <a:xfrm>
            <a:off x="8430850" y="3608775"/>
            <a:ext cx="713100" cy="78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0"/>
          <p:cNvSpPr txBox="1">
            <a:spLocks noGrp="1"/>
          </p:cNvSpPr>
          <p:nvPr>
            <p:ph type="subTitle" idx="1"/>
          </p:nvPr>
        </p:nvSpPr>
        <p:spPr>
          <a:xfrm>
            <a:off x="5150150" y="1972650"/>
            <a:ext cx="3651000" cy="164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تعریف روشن و جامع هدف</a:t>
            </a:r>
          </a:p>
          <a:p>
            <a:pPr marL="285750" lvl="0" indent="-285750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یکپارچگی و هماهنگی با استراتژی</a:t>
            </a:r>
          </a:p>
          <a:p>
            <a:pPr marL="285750" lvl="0" indent="-285750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توجه به تأثیر اجتماعی و محیطی</a:t>
            </a:r>
          </a:p>
          <a:p>
            <a:pPr marL="285750" lvl="0" indent="-285750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 ارتباط مستمر با ذی‌نفعان</a:t>
            </a:r>
          </a:p>
          <a:p>
            <a:pPr marL="285750" lvl="0" indent="-285750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انعطاف‌پذیری و یادگیری مستمر</a:t>
            </a:r>
            <a:endParaRPr sz="1800" dirty="0">
              <a:cs typeface="B Shiraz" panose="00000400000000000000" pitchFamily="2" charset="-78"/>
            </a:endParaRPr>
          </a:p>
        </p:txBody>
      </p:sp>
      <p:sp>
        <p:nvSpPr>
          <p:cNvPr id="836" name="Google Shape;836;p80"/>
          <p:cNvSpPr txBox="1">
            <a:spLocks noGrp="1"/>
          </p:cNvSpPr>
          <p:nvPr>
            <p:ph type="title"/>
          </p:nvPr>
        </p:nvSpPr>
        <p:spPr>
          <a:xfrm>
            <a:off x="4125601" y="554400"/>
            <a:ext cx="4473824" cy="78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a-IR" sz="4400" b="0" dirty="0">
                <a:cs typeface="B Nikoo" panose="00000400000000000000" pitchFamily="2" charset="-78"/>
              </a:rPr>
              <a:t>پنج اصل هدف عمیق </a:t>
            </a:r>
            <a:endParaRPr sz="4400" b="0" dirty="0">
              <a:cs typeface="B Nikoo" panose="00000400000000000000" pitchFamily="2" charset="-78"/>
            </a:endParaRPr>
          </a:p>
        </p:txBody>
      </p:sp>
      <p:sp>
        <p:nvSpPr>
          <p:cNvPr id="837" name="Google Shape;837;p80"/>
          <p:cNvSpPr/>
          <p:nvPr/>
        </p:nvSpPr>
        <p:spPr>
          <a:xfrm>
            <a:off x="5807624" y="1336600"/>
            <a:ext cx="2791800" cy="13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8" name="Google Shape;838;p80"/>
          <p:cNvPicPr preferRelativeResize="0"/>
          <p:nvPr/>
        </p:nvPicPr>
        <p:blipFill rotWithShape="1">
          <a:blip r:embed="rId3">
            <a:alphaModFix/>
          </a:blip>
          <a:srcRect l="5744" t="5744" r="5736" b="5736"/>
          <a:stretch/>
        </p:blipFill>
        <p:spPr>
          <a:xfrm>
            <a:off x="411075" y="667225"/>
            <a:ext cx="3809050" cy="3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1"/>
          <p:cNvSpPr txBox="1">
            <a:spLocks noGrp="1"/>
          </p:cNvSpPr>
          <p:nvPr>
            <p:ph type="title"/>
          </p:nvPr>
        </p:nvSpPr>
        <p:spPr>
          <a:xfrm>
            <a:off x="1497750" y="1017425"/>
            <a:ext cx="6148500" cy="1511100"/>
          </a:xfrm>
          <a:prstGeom prst="rect">
            <a:avLst/>
          </a:prstGeom>
        </p:spPr>
        <p:txBody>
          <a:bodyPr spcFirstLastPara="1" wrap="square" lIns="91425" tIns="274300" rIns="91425" bIns="0" anchor="ctr" anchorCtr="0">
            <a:noAutofit/>
          </a:bodyPr>
          <a:lstStyle/>
          <a:p>
            <a:pPr lvl="0" rtl="1"/>
            <a:r>
              <a:rPr lang="fa-IR" sz="3600" dirty="0"/>
              <a:t>رایج ترین اشتباه؛ اشتباه گرفتن مسئولیت اجتماعی سازمان با هدف است.</a:t>
            </a:r>
            <a:endParaRPr sz="3600" dirty="0"/>
          </a:p>
        </p:txBody>
      </p:sp>
      <p:sp>
        <p:nvSpPr>
          <p:cNvPr id="845" name="Google Shape;845;p81"/>
          <p:cNvSpPr/>
          <p:nvPr/>
        </p:nvSpPr>
        <p:spPr>
          <a:xfrm>
            <a:off x="5496700" y="2848588"/>
            <a:ext cx="2791800" cy="13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81"/>
          <p:cNvSpPr/>
          <p:nvPr/>
        </p:nvSpPr>
        <p:spPr>
          <a:xfrm>
            <a:off x="0" y="3608775"/>
            <a:ext cx="1207800" cy="78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81"/>
          <p:cNvSpPr/>
          <p:nvPr/>
        </p:nvSpPr>
        <p:spPr>
          <a:xfrm>
            <a:off x="7936175" y="3608775"/>
            <a:ext cx="1207800" cy="78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2"/>
          <p:cNvSpPr txBox="1">
            <a:spLocks noGrp="1"/>
          </p:cNvSpPr>
          <p:nvPr>
            <p:ph type="title"/>
          </p:nvPr>
        </p:nvSpPr>
        <p:spPr>
          <a:xfrm>
            <a:off x="1696800" y="547312"/>
            <a:ext cx="575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1"/>
            <a:r>
              <a:rPr lang="fa-IR" sz="1800" b="0" dirty="0">
                <a:cs typeface="B Shiraz" panose="00000400000000000000" pitchFamily="2" charset="-78"/>
              </a:rPr>
              <a:t>در راستای هدف عمیق بنیان گذاران ایالت متحده بوده اما خودش هدف عمیقی نیست چون هرچه قدر هم که سخت باشد پایان پذیر و تمام شدنی است.</a:t>
            </a:r>
            <a:endParaRPr sz="1800" b="0" dirty="0">
              <a:cs typeface="B Shiraz" panose="00000400000000000000" pitchFamily="2" charset="-78"/>
            </a:endParaRPr>
          </a:p>
        </p:txBody>
      </p:sp>
      <p:sp>
        <p:nvSpPr>
          <p:cNvPr id="854" name="Google Shape;854;p82"/>
          <p:cNvSpPr txBox="1">
            <a:spLocks noGrp="1"/>
          </p:cNvSpPr>
          <p:nvPr>
            <p:ph type="subTitle" idx="1"/>
          </p:nvPr>
        </p:nvSpPr>
        <p:spPr>
          <a:xfrm>
            <a:off x="1284000" y="14476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/>
            <a:r>
              <a:rPr lang="fa-IR" sz="1800" b="1" dirty="0">
                <a:cs typeface="B Shiraz" panose="00000400000000000000" pitchFamily="2" charset="-78"/>
              </a:rPr>
              <a:t>هدف بلند مدت با هدف عمیق فرق دارد</a:t>
            </a:r>
            <a:endParaRPr sz="1800" b="1" dirty="0">
              <a:cs typeface="B Shiraz" panose="00000400000000000000" pitchFamily="2" charset="-78"/>
            </a:endParaRPr>
          </a:p>
        </p:txBody>
      </p:sp>
      <p:sp>
        <p:nvSpPr>
          <p:cNvPr id="855" name="Google Shape;855;p82"/>
          <p:cNvSpPr txBox="1">
            <a:spLocks noGrp="1"/>
          </p:cNvSpPr>
          <p:nvPr>
            <p:ph type="subTitle" idx="3"/>
          </p:nvPr>
        </p:nvSpPr>
        <p:spPr>
          <a:xfrm>
            <a:off x="1284000" y="2774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a-IR" sz="1800" b="1" dirty="0">
                <a:cs typeface="B Shiraz" panose="00000400000000000000" pitchFamily="2" charset="-78"/>
              </a:rPr>
              <a:t>هدف عمیق زمینه هدف های کوتاه و بلند مدت و کوچک و بزرگ است.</a:t>
            </a:r>
            <a:endParaRPr sz="1800" b="1" dirty="0">
              <a:cs typeface="B Shiraz" panose="00000400000000000000" pitchFamily="2" charset="-78"/>
            </a:endParaRPr>
          </a:p>
        </p:txBody>
      </p:sp>
      <p:sp>
        <p:nvSpPr>
          <p:cNvPr id="856" name="Google Shape;856;p82"/>
          <p:cNvSpPr txBox="1">
            <a:spLocks noGrp="1"/>
          </p:cNvSpPr>
          <p:nvPr>
            <p:ph type="title" idx="2"/>
          </p:nvPr>
        </p:nvSpPr>
        <p:spPr>
          <a:xfrm>
            <a:off x="1284000" y="185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1"/>
            <a:r>
              <a:rPr lang="fa-IR" sz="1800" b="0" dirty="0">
                <a:cs typeface="B Shiraz" panose="00000400000000000000" pitchFamily="2" charset="-78"/>
              </a:rPr>
              <a:t>هدف های کوتاه مدت بدون هدف بلند مدت درکوتاه مدت می تواند سرگرم کننده باشه اما در بلند مدت باعث سرخوردگی و یاس می شود و انگیزه رو از بین می برد.</a:t>
            </a:r>
            <a:endParaRPr sz="1800" b="0" dirty="0">
              <a:cs typeface="B Shiraz" panose="00000400000000000000" pitchFamily="2" charset="-78"/>
            </a:endParaRPr>
          </a:p>
        </p:txBody>
      </p:sp>
      <p:sp>
        <p:nvSpPr>
          <p:cNvPr id="857" name="Google Shape;857;p82"/>
          <p:cNvSpPr txBox="1">
            <a:spLocks noGrp="1"/>
          </p:cNvSpPr>
          <p:nvPr>
            <p:ph type="title" idx="4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1"/>
            <a:r>
              <a:rPr lang="fa-IR" sz="1800" b="0" dirty="0">
                <a:cs typeface="B Shiraz" panose="00000400000000000000" pitchFamily="2" charset="-78"/>
              </a:rPr>
              <a:t>بهترین بودن هدف عمیقی نیست زیرا خیلی از معیار ها قابل اندازه گیری نیست و در صورت ورود یک رقیب امکان به کل کنار رفتن ما هست چون بهترین بودن تعریف مارو به چالش کشیده است.</a:t>
            </a:r>
            <a:endParaRPr sz="1800" b="0" dirty="0">
              <a:cs typeface="B Shiraz" panose="00000400000000000000" pitchFamily="2" charset="-78"/>
            </a:endParaRPr>
          </a:p>
        </p:txBody>
      </p:sp>
      <p:sp>
        <p:nvSpPr>
          <p:cNvPr id="858" name="Google Shape;858;p82"/>
          <p:cNvSpPr txBox="1">
            <a:spLocks noGrp="1"/>
          </p:cNvSpPr>
          <p:nvPr>
            <p:ph type="subTitle" idx="5"/>
          </p:nvPr>
        </p:nvSpPr>
        <p:spPr>
          <a:xfrm>
            <a:off x="1284000" y="4495988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/>
            <a:r>
              <a:rPr lang="fa-IR" sz="1800" b="1" dirty="0">
                <a:cs typeface="B Shiraz" panose="00000400000000000000" pitchFamily="2" charset="-78"/>
              </a:rPr>
              <a:t>نمونه شرکت گارمین</a:t>
            </a:r>
            <a:endParaRPr sz="1800" b="1" dirty="0">
              <a:cs typeface="B Shiraz" panose="00000400000000000000" pitchFamily="2" charset="-78"/>
            </a:endParaRPr>
          </a:p>
        </p:txBody>
      </p:sp>
      <p:sp>
        <p:nvSpPr>
          <p:cNvPr id="8" name="Google Shape;843;p81">
            <a:extLst>
              <a:ext uri="{FF2B5EF4-FFF2-40B4-BE49-F238E27FC236}">
                <a16:creationId xmlns:a16="http://schemas.microsoft.com/office/drawing/2014/main" id="{487F7453-1D2E-4FCE-A1CA-03B641590B96}"/>
              </a:ext>
            </a:extLst>
          </p:cNvPr>
          <p:cNvSpPr txBox="1">
            <a:spLocks/>
          </p:cNvSpPr>
          <p:nvPr/>
        </p:nvSpPr>
        <p:spPr>
          <a:xfrm>
            <a:off x="3069750" y="63211"/>
            <a:ext cx="3004500" cy="40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rtl="1"/>
            <a:r>
              <a:rPr lang="fa-IR" sz="1800" b="1" dirty="0">
                <a:cs typeface="B Shiraz" panose="00000400000000000000" pitchFamily="2" charset="-78"/>
              </a:rPr>
              <a:t>سفر به ماه هدف عمیقی نیست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2"/>
          <p:cNvSpPr txBox="1">
            <a:spLocks noGrp="1"/>
          </p:cNvSpPr>
          <p:nvPr>
            <p:ph type="title"/>
          </p:nvPr>
        </p:nvSpPr>
        <p:spPr>
          <a:xfrm>
            <a:off x="1696800" y="734150"/>
            <a:ext cx="575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1"/>
            <a:r>
              <a:rPr lang="fa-IR" sz="1800" b="0" dirty="0">
                <a:cs typeface="B Shiraz" panose="00000400000000000000" pitchFamily="2" charset="-78"/>
              </a:rPr>
              <a:t>رشد هم آرمان عمیقی نیست.</a:t>
            </a:r>
            <a:br>
              <a:rPr lang="en-US" sz="1800" b="0" dirty="0">
                <a:cs typeface="B Shiraz" panose="00000400000000000000" pitchFamily="2" charset="-78"/>
              </a:rPr>
            </a:br>
            <a:r>
              <a:rPr lang="fa-IR" sz="1800" b="0" dirty="0">
                <a:cs typeface="B Shiraz" panose="00000400000000000000" pitchFamily="2" charset="-78"/>
              </a:rPr>
              <a:t>مثل این است که غذا رو برای چاق شدن بخوریم</a:t>
            </a:r>
            <a:endParaRPr sz="1800" b="0" dirty="0">
              <a:cs typeface="B Shiraz" panose="00000400000000000000" pitchFamily="2" charset="-78"/>
            </a:endParaRPr>
          </a:p>
        </p:txBody>
      </p:sp>
      <p:sp>
        <p:nvSpPr>
          <p:cNvPr id="854" name="Google Shape;854;p82"/>
          <p:cNvSpPr txBox="1">
            <a:spLocks noGrp="1"/>
          </p:cNvSpPr>
          <p:nvPr>
            <p:ph type="subTitle" idx="1"/>
          </p:nvPr>
        </p:nvSpPr>
        <p:spPr>
          <a:xfrm>
            <a:off x="1233600" y="19666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/>
            <a:r>
              <a:rPr lang="fa-IR" sz="1800" dirty="0">
                <a:cs typeface="B Shiraz" panose="00000400000000000000" pitchFamily="2" charset="-78"/>
              </a:rPr>
              <a:t>برنامه مسئولیت اجتماعی هدف عمیق نیست.</a:t>
            </a:r>
            <a:endParaRPr lang="en-US" sz="1800" dirty="0">
              <a:cs typeface="B Shiraz" panose="00000400000000000000" pitchFamily="2" charset="-78"/>
            </a:endParaRPr>
          </a:p>
          <a:p>
            <a:pPr marL="0" lvl="0" indent="0" rtl="1"/>
            <a:r>
              <a:rPr lang="fa-IR" sz="1800" dirty="0">
                <a:cs typeface="B Shiraz" panose="00000400000000000000" pitchFamily="2" charset="-78"/>
              </a:rPr>
              <a:t>بیشتر رایاکارانست تا هدف بودن</a:t>
            </a:r>
            <a:endParaRPr sz="1800" dirty="0">
              <a:cs typeface="B Shiraz" panose="00000400000000000000" pitchFamily="2" charset="-78"/>
            </a:endParaRPr>
          </a:p>
        </p:txBody>
      </p:sp>
      <p:sp>
        <p:nvSpPr>
          <p:cNvPr id="856" name="Google Shape;856;p82"/>
          <p:cNvSpPr txBox="1">
            <a:spLocks noGrp="1"/>
          </p:cNvSpPr>
          <p:nvPr>
            <p:ph type="title" idx="2"/>
          </p:nvPr>
        </p:nvSpPr>
        <p:spPr>
          <a:xfrm>
            <a:off x="1284000" y="30812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rtl="1"/>
            <a:r>
              <a:rPr lang="fa-IR" sz="2000" dirty="0">
                <a:cs typeface="B Shiraz" panose="00000400000000000000" pitchFamily="2" charset="-78"/>
              </a:rPr>
              <a:t>رهبر محدود این دید را دارد که درآمد به دست بیاورد تا کار خیر انجام بدهد</a:t>
            </a:r>
            <a:br>
              <a:rPr lang="fa-IR" sz="2000" dirty="0">
                <a:cs typeface="B Shiraz" panose="00000400000000000000" pitchFamily="2" charset="-78"/>
              </a:rPr>
            </a:br>
            <a:r>
              <a:rPr lang="fa-IR" sz="2000" dirty="0">
                <a:cs typeface="B Shiraz" panose="00000400000000000000" pitchFamily="2" charset="-78"/>
              </a:rPr>
              <a:t> رهبر با دید نامحدود کار خیر انجام می دهد  تا به درآمد برسد </a:t>
            </a:r>
            <a:br>
              <a:rPr lang="fa-IR" sz="2000" dirty="0">
                <a:cs typeface="B Shiraz" panose="00000400000000000000" pitchFamily="2" charset="-78"/>
              </a:rPr>
            </a:br>
            <a:endParaRPr sz="2000" dirty="0">
              <a:cs typeface="B Shiraz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684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 txBox="1">
            <a:spLocks noGrp="1"/>
          </p:cNvSpPr>
          <p:nvPr>
            <p:ph type="title"/>
          </p:nvPr>
        </p:nvSpPr>
        <p:spPr>
          <a:xfrm>
            <a:off x="5041900" y="2548725"/>
            <a:ext cx="26871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فصل چهارم</a:t>
            </a:r>
            <a:endParaRPr dirty="0"/>
          </a:p>
        </p:txBody>
      </p:sp>
      <p:sp>
        <p:nvSpPr>
          <p:cNvPr id="417" name="Google Shape;417;p60"/>
          <p:cNvSpPr txBox="1">
            <a:spLocks noGrp="1"/>
          </p:cNvSpPr>
          <p:nvPr>
            <p:ph type="title" idx="2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</p:spPr>
        <p:txBody>
          <a:bodyPr spcFirstLastPara="1" wrap="square" lIns="182875" tIns="1828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418" name="Google Shape;418;p60"/>
          <p:cNvSpPr txBox="1">
            <a:spLocks noGrp="1"/>
          </p:cNvSpPr>
          <p:nvPr>
            <p:ph type="subTitle" idx="1"/>
          </p:nvPr>
        </p:nvSpPr>
        <p:spPr>
          <a:xfrm>
            <a:off x="5041900" y="3205775"/>
            <a:ext cx="2687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1"/>
            <a:r>
              <a:rPr lang="fa-IR" dirty="0">
                <a:cs typeface="B Nikoo" panose="00000400000000000000" pitchFamily="2" charset="-78"/>
              </a:rPr>
              <a:t>حافظان هدف </a:t>
            </a:r>
          </a:p>
        </p:txBody>
      </p:sp>
      <p:pic>
        <p:nvPicPr>
          <p:cNvPr id="419" name="Google Shape;419;p60"/>
          <p:cNvPicPr preferRelativeResize="0"/>
          <p:nvPr/>
        </p:nvPicPr>
        <p:blipFill rotWithShape="1">
          <a:blip r:embed="rId3">
            <a:alphaModFix/>
          </a:blip>
          <a:srcRect t="24674" r="50729" b="24679"/>
          <a:stretch/>
        </p:blipFill>
        <p:spPr>
          <a:xfrm>
            <a:off x="450050" y="688850"/>
            <a:ext cx="3663800" cy="376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18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77;p84">
            <a:extLst>
              <a:ext uri="{FF2B5EF4-FFF2-40B4-BE49-F238E27FC236}">
                <a16:creationId xmlns:a16="http://schemas.microsoft.com/office/drawing/2014/main" id="{053908B7-1A2A-4DA1-90A7-DA3255093047}"/>
              </a:ext>
            </a:extLst>
          </p:cNvPr>
          <p:cNvSpPr txBox="1">
            <a:spLocks/>
          </p:cNvSpPr>
          <p:nvPr/>
        </p:nvSpPr>
        <p:spPr>
          <a:xfrm>
            <a:off x="813600" y="1306586"/>
            <a:ext cx="7820400" cy="151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0" dirty="0">
                <a:cs typeface="B Shiraz" panose="00000400000000000000" pitchFamily="2" charset="-78"/>
              </a:rPr>
              <a:t>مایک دوک مدیر عاملی که با دید محدود بود باعث دچار شدن والمارت به بحران های مختلف شد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0" dirty="0">
                <a:cs typeface="B Shiraz" panose="00000400000000000000" pitchFamily="2" charset="-78"/>
              </a:rPr>
              <a:t>دچار تحقیقات کنگره در مورد رشوه 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0" dirty="0">
                <a:cs typeface="B Shiraz" panose="00000400000000000000" pitchFamily="2" charset="-78"/>
              </a:rPr>
              <a:t>محله هایی که علاقه داشتن والمارت به آنجا برود هم دیگر نه تنها علاقه نداشتند بلکه بقیه هم علاقه داشتند والمارت از آنجا برود.</a:t>
            </a:r>
            <a:endParaRPr lang="en-US" sz="2000" b="0" dirty="0">
              <a:cs typeface="B Shiraz" panose="00000400000000000000" pitchFamily="2" charset="-78"/>
            </a:endParaRPr>
          </a:p>
        </p:txBody>
      </p:sp>
      <p:sp>
        <p:nvSpPr>
          <p:cNvPr id="42" name="Google Shape;877;p84">
            <a:extLst>
              <a:ext uri="{FF2B5EF4-FFF2-40B4-BE49-F238E27FC236}">
                <a16:creationId xmlns:a16="http://schemas.microsoft.com/office/drawing/2014/main" id="{53A872F2-54A7-4DC4-8724-56FCBBF0B2AE}"/>
              </a:ext>
            </a:extLst>
          </p:cNvPr>
          <p:cNvSpPr txBox="1">
            <a:spLocks/>
          </p:cNvSpPr>
          <p:nvPr/>
        </p:nvSpPr>
        <p:spPr>
          <a:xfrm>
            <a:off x="930000" y="3226624"/>
            <a:ext cx="7704000" cy="9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r" rtl="1"/>
            <a:r>
              <a:rPr lang="fa-IR" sz="2000" b="0" dirty="0">
                <a:cs typeface="B Shiraz" panose="00000400000000000000" pitchFamily="2" charset="-78"/>
              </a:rPr>
              <a:t>موقع مرگ نگرشش را این گونه توصیف کرده است:</a:t>
            </a:r>
          </a:p>
          <a:p>
            <a:pPr algn="r" rtl="1"/>
            <a:r>
              <a:rPr lang="fa-IR" sz="2000" b="0" dirty="0">
                <a:cs typeface="B Shiraz" panose="00000400000000000000" pitchFamily="2" charset="-78"/>
              </a:rPr>
              <a:t>اگر همکاری کنیم هزینه زندگی برای همه کاهش خواهد یافت،</a:t>
            </a:r>
          </a:p>
          <a:p>
            <a:pPr algn="r" rtl="1"/>
            <a:r>
              <a:rPr lang="fa-IR" sz="2000" b="0" dirty="0">
                <a:cs typeface="B Shiraz" panose="00000400000000000000" pitchFamily="2" charset="-78"/>
              </a:rPr>
              <a:t> ما به جهانیان فرصتی می دهیم تا ببینند پس انداز کردن و زندگی بهتر چگونه است.</a:t>
            </a:r>
            <a:endParaRPr lang="en-US" sz="2000" b="0" dirty="0">
              <a:cs typeface="B Shiraz" panose="00000400000000000000" pitchFamily="2" charset="-78"/>
            </a:endParaRPr>
          </a:p>
        </p:txBody>
      </p:sp>
      <p:sp>
        <p:nvSpPr>
          <p:cNvPr id="4" name="Google Shape;877;p84">
            <a:extLst>
              <a:ext uri="{FF2B5EF4-FFF2-40B4-BE49-F238E27FC236}">
                <a16:creationId xmlns:a16="http://schemas.microsoft.com/office/drawing/2014/main" id="{6D78BDCD-DE9D-4FA5-A076-97AF63257A79}"/>
              </a:ext>
            </a:extLst>
          </p:cNvPr>
          <p:cNvSpPr txBox="1">
            <a:spLocks/>
          </p:cNvSpPr>
          <p:nvPr/>
        </p:nvSpPr>
        <p:spPr>
          <a:xfrm>
            <a:off x="996000" y="297424"/>
            <a:ext cx="7704000" cy="60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r" rtl="1"/>
            <a:r>
              <a:rPr lang="fa-IR" sz="3200" b="0" dirty="0">
                <a:cs typeface="B Nikoo" panose="00000400000000000000" pitchFamily="2" charset="-78"/>
              </a:rPr>
              <a:t>والمارت</a:t>
            </a:r>
            <a:endParaRPr lang="en-US" sz="3200" b="0" dirty="0">
              <a:cs typeface="B Nikoo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730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 txBox="1">
            <a:spLocks noGrp="1"/>
          </p:cNvSpPr>
          <p:nvPr>
            <p:ph type="title"/>
          </p:nvPr>
        </p:nvSpPr>
        <p:spPr>
          <a:xfrm>
            <a:off x="5041900" y="2548725"/>
            <a:ext cx="26871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فصل یکم</a:t>
            </a:r>
            <a:endParaRPr dirty="0"/>
          </a:p>
        </p:txBody>
      </p:sp>
      <p:sp>
        <p:nvSpPr>
          <p:cNvPr id="417" name="Google Shape;417;p60"/>
          <p:cNvSpPr txBox="1">
            <a:spLocks noGrp="1"/>
          </p:cNvSpPr>
          <p:nvPr>
            <p:ph type="title" idx="2"/>
          </p:nvPr>
        </p:nvSpPr>
        <p:spPr>
          <a:xfrm>
            <a:off x="4932950" y="1165925"/>
            <a:ext cx="4211100" cy="1156800"/>
          </a:xfrm>
          <a:prstGeom prst="rect">
            <a:avLst/>
          </a:prstGeom>
        </p:spPr>
        <p:txBody>
          <a:bodyPr spcFirstLastPara="1" wrap="square" lIns="182875" tIns="1828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01</a:t>
            </a:r>
            <a:endParaRPr/>
          </a:p>
        </p:txBody>
      </p:sp>
      <p:sp>
        <p:nvSpPr>
          <p:cNvPr id="418" name="Google Shape;418;p60"/>
          <p:cNvSpPr txBox="1">
            <a:spLocks noGrp="1"/>
          </p:cNvSpPr>
          <p:nvPr>
            <p:ph type="subTitle" idx="1"/>
          </p:nvPr>
        </p:nvSpPr>
        <p:spPr>
          <a:xfrm>
            <a:off x="5041900" y="3205775"/>
            <a:ext cx="2687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fa-IR" dirty="0">
                <a:cs typeface="B Nikoo" panose="00000400000000000000" pitchFamily="2" charset="-78"/>
              </a:rPr>
              <a:t>بازی محدود و بازی بی نهایت</a:t>
            </a:r>
          </a:p>
        </p:txBody>
      </p:sp>
      <p:pic>
        <p:nvPicPr>
          <p:cNvPr id="419" name="Google Shape;419;p60"/>
          <p:cNvPicPr preferRelativeResize="0"/>
          <p:nvPr/>
        </p:nvPicPr>
        <p:blipFill rotWithShape="1">
          <a:blip r:embed="rId3">
            <a:alphaModFix/>
          </a:blip>
          <a:srcRect t="24674" r="50729" b="24679"/>
          <a:stretch/>
        </p:blipFill>
        <p:spPr>
          <a:xfrm>
            <a:off x="450050" y="688850"/>
            <a:ext cx="3663800" cy="37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77;p84">
            <a:extLst>
              <a:ext uri="{FF2B5EF4-FFF2-40B4-BE49-F238E27FC236}">
                <a16:creationId xmlns:a16="http://schemas.microsoft.com/office/drawing/2014/main" id="{053908B7-1A2A-4DA1-90A7-DA3255093047}"/>
              </a:ext>
            </a:extLst>
          </p:cNvPr>
          <p:cNvSpPr txBox="1">
            <a:spLocks/>
          </p:cNvSpPr>
          <p:nvPr/>
        </p:nvSpPr>
        <p:spPr>
          <a:xfrm>
            <a:off x="930000" y="1306586"/>
            <a:ext cx="7704000" cy="151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0" dirty="0">
                <a:cs typeface="B Shiraz" panose="00000400000000000000" pitchFamily="2" charset="-78"/>
              </a:rPr>
              <a:t>جناب اسکالی جایگزین استیو جابز هم همین گونه در سال ۱۹۸۳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b="0" dirty="0">
                <a:cs typeface="B Shiraz" panose="00000400000000000000" pitchFamily="2" charset="-78"/>
              </a:rPr>
              <a:t>کوین رولینز بعد از مایکل دل مدیر عامل شد  و همین منوال</a:t>
            </a:r>
            <a:endParaRPr lang="en-US" sz="2000" b="0" dirty="0">
              <a:cs typeface="B Shiraz" panose="00000400000000000000" pitchFamily="2" charset="-78"/>
            </a:endParaRPr>
          </a:p>
        </p:txBody>
      </p:sp>
      <p:sp>
        <p:nvSpPr>
          <p:cNvPr id="42" name="Google Shape;877;p84">
            <a:extLst>
              <a:ext uri="{FF2B5EF4-FFF2-40B4-BE49-F238E27FC236}">
                <a16:creationId xmlns:a16="http://schemas.microsoft.com/office/drawing/2014/main" id="{53A872F2-54A7-4DC4-8724-56FCBBF0B2AE}"/>
              </a:ext>
            </a:extLst>
          </p:cNvPr>
          <p:cNvSpPr txBox="1">
            <a:spLocks/>
          </p:cNvSpPr>
          <p:nvPr/>
        </p:nvSpPr>
        <p:spPr>
          <a:xfrm>
            <a:off x="930000" y="3226624"/>
            <a:ext cx="7704000" cy="94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r" rtl="1"/>
            <a:r>
              <a:rPr lang="fa-IR" sz="2000" b="0" dirty="0">
                <a:cs typeface="B Shiraz" panose="00000400000000000000" pitchFamily="2" charset="-78"/>
              </a:rPr>
              <a:t>مسئولیت مدیر شرکت در عنوانشان خلاصه می شود:</a:t>
            </a:r>
          </a:p>
          <a:p>
            <a:pPr algn="r" rtl="1"/>
            <a:r>
              <a:rPr lang="fa-IR" sz="2000" b="0" dirty="0">
                <a:cs typeface="B Shiraz" panose="00000400000000000000" pitchFamily="2" charset="-78"/>
              </a:rPr>
              <a:t>مثلاً مدیر مالی باید تخصص داشته باشد در اعداد و ارقام،</a:t>
            </a:r>
          </a:p>
          <a:p>
            <a:pPr algn="r" rtl="1"/>
            <a:r>
              <a:rPr lang="fa-IR" sz="2000" b="0" dirty="0">
                <a:cs typeface="B Shiraz" panose="00000400000000000000" pitchFamily="2" charset="-78"/>
              </a:rPr>
              <a:t>اما واژه مدیر عامل گنگ هست و به صورت مستقیم نمی گوید چه مفهومی دارد.</a:t>
            </a:r>
            <a:endParaRPr lang="en-US" sz="2000" b="0" dirty="0">
              <a:cs typeface="B Shiraz" panose="00000400000000000000" pitchFamily="2" charset="-78"/>
            </a:endParaRPr>
          </a:p>
        </p:txBody>
      </p:sp>
      <p:sp>
        <p:nvSpPr>
          <p:cNvPr id="4" name="Google Shape;877;p84">
            <a:extLst>
              <a:ext uri="{FF2B5EF4-FFF2-40B4-BE49-F238E27FC236}">
                <a16:creationId xmlns:a16="http://schemas.microsoft.com/office/drawing/2014/main" id="{6D78BDCD-DE9D-4FA5-A076-97AF63257A79}"/>
              </a:ext>
            </a:extLst>
          </p:cNvPr>
          <p:cNvSpPr txBox="1">
            <a:spLocks/>
          </p:cNvSpPr>
          <p:nvPr/>
        </p:nvSpPr>
        <p:spPr>
          <a:xfrm>
            <a:off x="996000" y="297424"/>
            <a:ext cx="7704000" cy="60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r" rtl="1"/>
            <a:r>
              <a:rPr lang="fa-IR" sz="3200" b="0" dirty="0">
                <a:cs typeface="B Nikoo" panose="00000400000000000000" pitchFamily="2" charset="-78"/>
              </a:rPr>
              <a:t>ادامه </a:t>
            </a:r>
            <a:endParaRPr lang="en-US" sz="3200" b="0" dirty="0">
              <a:cs typeface="B Nikoo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636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82"/>
          <p:cNvSpPr txBox="1">
            <a:spLocks noGrp="1"/>
          </p:cNvSpPr>
          <p:nvPr>
            <p:ph type="subTitle" idx="1"/>
          </p:nvPr>
        </p:nvSpPr>
        <p:spPr>
          <a:xfrm>
            <a:off x="1183200" y="136800"/>
            <a:ext cx="6576000" cy="54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Nikoo" panose="00000400000000000000" pitchFamily="2" charset="-78"/>
              </a:rPr>
              <a:t>مارتین لوتر کینگ:</a:t>
            </a:r>
          </a:p>
          <a:p>
            <a:pPr marL="0" lvl="0" indent="0" algn="r" rtl="1"/>
            <a:r>
              <a:rPr lang="fa-IR" sz="1800" dirty="0">
                <a:cs typeface="B Nikoo" panose="00000400000000000000" pitchFamily="2" charset="-78"/>
              </a:rPr>
              <a:t>	</a:t>
            </a:r>
            <a:r>
              <a:rPr lang="fa-IR" sz="1800" dirty="0">
                <a:cs typeface="B Shiraz" panose="00000400000000000000" pitchFamily="2" charset="-78"/>
              </a:rPr>
              <a:t>من یک رویا دارم با اینکه نیاز داشت به برنامه اما اون مسئول یک رویه بود و باید 	مطمئن می شد که اونایی که وظیفه برنامه ریزی دارن کارشان را به بهترین شکل 	ارائه دهند.</a:t>
            </a:r>
          </a:p>
          <a:p>
            <a:pPr marL="0" lvl="0" indent="0" algn="r" rtl="1"/>
            <a:endParaRPr lang="fa-IR" sz="1800" dirty="0">
              <a:cs typeface="B Shiraz" panose="00000400000000000000" pitchFamily="2" charset="-78"/>
            </a:endParaRPr>
          </a:p>
          <a:p>
            <a:pPr marL="285750" lvl="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شبیه مراتب فعلی شرکت ها مدیر عامل نفر اول و مدیر امور اجرایی یا مدیر مالی نفر دوم است.</a:t>
            </a:r>
          </a:p>
          <a:p>
            <a:pPr marL="0" lvl="0" indent="0" algn="r" rtl="1"/>
            <a:endParaRPr lang="fa-IR" sz="1800" dirty="0">
              <a:cs typeface="B Shiraz" panose="00000400000000000000" pitchFamily="2" charset="-78"/>
            </a:endParaRPr>
          </a:p>
          <a:p>
            <a:pPr marL="285750" lvl="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این دو اما با هم نقششون تکمیل می شود.</a:t>
            </a:r>
          </a:p>
          <a:p>
            <a:pPr marL="0" lvl="0" indent="0" algn="r" rtl="1"/>
            <a:endParaRPr lang="fa-IR" sz="1800" dirty="0">
              <a:cs typeface="B Shiraz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مدیر اجرایی نگاهش به درون سازمان است اما مدیر عامل نگاهش به بالا و برون سازمان است.</a:t>
            </a:r>
          </a:p>
          <a:p>
            <a:pPr marL="0" indent="0" algn="r" rtl="1"/>
            <a:r>
              <a:rPr lang="fa-IR" sz="1800" dirty="0">
                <a:cs typeface="B Shiraz" panose="00000400000000000000" pitchFamily="2" charset="-78"/>
              </a:rPr>
              <a:t> با اینکه بیشتر دیده می شود اما بدون یک مدیر اجرایی خوب مدیر عامل نمی تواند خیلی موفق باشد.</a:t>
            </a:r>
          </a:p>
          <a:p>
            <a:pPr marL="0" indent="0" algn="r" rtl="1"/>
            <a:endParaRPr lang="fa-IR" sz="1800" dirty="0">
              <a:cs typeface="B Shiraz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مک میلون بعد مایک دوک مدیر عامل والمارت شد و دقیقا هدفش رو برعکس مایک دوک انتخاب و عنوان کرد.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endParaRPr lang="fa-IR" sz="1800" dirty="0">
              <a:cs typeface="B Shiraz" panose="00000400000000000000" pitchFamily="2" charset="-78"/>
            </a:endParaRPr>
          </a:p>
          <a:p>
            <a:pPr marL="285750" lvl="0" indent="-285750" algn="r" rtl="1">
              <a:buFont typeface="Wingdings" panose="05000000000000000000" pitchFamily="2" charset="2"/>
              <a:buChar char="q"/>
            </a:pPr>
            <a:endParaRPr sz="1800" dirty="0">
              <a:cs typeface="B Shiraz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630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5"/>
          <p:cNvSpPr txBox="1">
            <a:spLocks noGrp="1"/>
          </p:cNvSpPr>
          <p:nvPr>
            <p:ph type="title"/>
          </p:nvPr>
        </p:nvSpPr>
        <p:spPr>
          <a:xfrm>
            <a:off x="852000" y="3440275"/>
            <a:ext cx="7440000" cy="9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600" dirty="0"/>
              <a:t>با تشکر از توجه شما</a:t>
            </a:r>
            <a:endParaRPr sz="3600" dirty="0"/>
          </a:p>
        </p:txBody>
      </p:sp>
      <p:pic>
        <p:nvPicPr>
          <p:cNvPr id="796" name="Google Shape;796;p75"/>
          <p:cNvPicPr preferRelativeResize="0"/>
          <p:nvPr/>
        </p:nvPicPr>
        <p:blipFill rotWithShape="1">
          <a:blip r:embed="rId3">
            <a:alphaModFix/>
          </a:blip>
          <a:srcRect t="15595" b="17326"/>
          <a:stretch/>
        </p:blipFill>
        <p:spPr>
          <a:xfrm>
            <a:off x="2504900" y="577775"/>
            <a:ext cx="4134200" cy="2773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95;p75">
            <a:extLst>
              <a:ext uri="{FF2B5EF4-FFF2-40B4-BE49-F238E27FC236}">
                <a16:creationId xmlns:a16="http://schemas.microsoft.com/office/drawing/2014/main" id="{D9C4D8E6-7286-4D30-B437-38D6001C5153}"/>
              </a:ext>
            </a:extLst>
          </p:cNvPr>
          <p:cNvSpPr txBox="1">
            <a:spLocks/>
          </p:cNvSpPr>
          <p:nvPr/>
        </p:nvSpPr>
        <p:spPr>
          <a:xfrm>
            <a:off x="752400" y="4212600"/>
            <a:ext cx="7440000" cy="9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jalla One"/>
              <a:buNone/>
              <a:defRPr sz="6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jalla One"/>
              <a:buNone/>
              <a:defRPr sz="6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jalla One"/>
              <a:buNone/>
              <a:defRPr sz="6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jalla One"/>
              <a:buNone/>
              <a:defRPr sz="6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jalla One"/>
              <a:buNone/>
              <a:defRPr sz="6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jalla One"/>
              <a:buNone/>
              <a:defRPr sz="6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jalla One"/>
              <a:buNone/>
              <a:defRPr sz="6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jalla One"/>
              <a:buNone/>
              <a:defRPr sz="6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jalla One"/>
              <a:buNone/>
              <a:defRPr sz="6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rtl="1"/>
            <a:r>
              <a:rPr lang="fa-IR" sz="2000" b="0" dirty="0"/>
              <a:t>ارتباط :</a:t>
            </a:r>
          </a:p>
          <a:p>
            <a:pPr rtl="1"/>
            <a:r>
              <a:rPr lang="en-US" sz="2000" b="0" dirty="0">
                <a:hlinkClick r:id="rId4"/>
              </a:rPr>
              <a:t>s.ebadi@ec.iut.ac.ir</a:t>
            </a:r>
            <a:r>
              <a:rPr lang="en-US" sz="2000" b="0" dirty="0"/>
              <a:t> , m.arabi@ec.iut.ac.ir</a:t>
            </a:r>
            <a:endParaRPr lang="fa-IR" sz="2000" b="0" dirty="0"/>
          </a:p>
        </p:txBody>
      </p:sp>
    </p:spTree>
    <p:extLst>
      <p:ext uri="{BB962C8B-B14F-4D97-AF65-F5344CB8AC3E}">
        <p14:creationId xmlns:p14="http://schemas.microsoft.com/office/powerpoint/2010/main" val="36100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0" dirty="0">
                <a:cs typeface="B Nikoo" panose="00000400000000000000" pitchFamily="2" charset="-78"/>
              </a:rPr>
              <a:t>تعریف</a:t>
            </a:r>
            <a:endParaRPr sz="3200" b="0" dirty="0">
              <a:cs typeface="B Nikoo" panose="00000400000000000000" pitchFamily="2" charset="-78"/>
            </a:endParaRPr>
          </a:p>
        </p:txBody>
      </p:sp>
      <p:sp>
        <p:nvSpPr>
          <p:cNvPr id="5" name="Google Shape;432;p62">
            <a:extLst>
              <a:ext uri="{FF2B5EF4-FFF2-40B4-BE49-F238E27FC236}">
                <a16:creationId xmlns:a16="http://schemas.microsoft.com/office/drawing/2014/main" id="{226C8784-1CC8-481A-94E7-84D3F5B07BBF}"/>
              </a:ext>
            </a:extLst>
          </p:cNvPr>
          <p:cNvSpPr txBox="1">
            <a:spLocks/>
          </p:cNvSpPr>
          <p:nvPr/>
        </p:nvSpPr>
        <p:spPr>
          <a:xfrm rot="16200000">
            <a:off x="-6150" y="2542800"/>
            <a:ext cx="109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fa-IR" sz="3200" b="0" dirty="0">
                <a:cs typeface="B Nikoo" panose="00000400000000000000" pitchFamily="2" charset="-78"/>
              </a:rPr>
              <a:t>محدود</a:t>
            </a:r>
            <a:endParaRPr lang="fa-IR" b="0" dirty="0">
              <a:cs typeface="B Nikoo" panose="00000400000000000000" pitchFamily="2" charset="-78"/>
            </a:endParaRPr>
          </a:p>
        </p:txBody>
      </p:sp>
      <p:sp>
        <p:nvSpPr>
          <p:cNvPr id="6" name="Google Shape;432;p62">
            <a:extLst>
              <a:ext uri="{FF2B5EF4-FFF2-40B4-BE49-F238E27FC236}">
                <a16:creationId xmlns:a16="http://schemas.microsoft.com/office/drawing/2014/main" id="{3642B634-91C1-4A06-BF85-5EA4E0E62173}"/>
              </a:ext>
            </a:extLst>
          </p:cNvPr>
          <p:cNvSpPr txBox="1">
            <a:spLocks/>
          </p:cNvSpPr>
          <p:nvPr/>
        </p:nvSpPr>
        <p:spPr>
          <a:xfrm rot="16200000">
            <a:off x="7898250" y="2557650"/>
            <a:ext cx="149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jalla One"/>
              <a:buNone/>
              <a:defRPr sz="3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fa-IR" sz="3200" b="0" dirty="0">
                <a:cs typeface="B Nikoo" panose="00000400000000000000" pitchFamily="2" charset="-78"/>
              </a:rPr>
              <a:t>نا محدود</a:t>
            </a:r>
          </a:p>
        </p:txBody>
      </p:sp>
      <p:sp>
        <p:nvSpPr>
          <p:cNvPr id="9" name="Google Shape;433;p62">
            <a:extLst>
              <a:ext uri="{FF2B5EF4-FFF2-40B4-BE49-F238E27FC236}">
                <a16:creationId xmlns:a16="http://schemas.microsoft.com/office/drawing/2014/main" id="{7ADBAB04-8317-4BAE-B992-CA0E134BB7C7}"/>
              </a:ext>
            </a:extLst>
          </p:cNvPr>
          <p:cNvSpPr txBox="1">
            <a:spLocks/>
          </p:cNvSpPr>
          <p:nvPr/>
        </p:nvSpPr>
        <p:spPr>
          <a:xfrm>
            <a:off x="968400" y="1362300"/>
            <a:ext cx="33222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dirty="0">
                <a:cs typeface="B Shiraz" panose="00000400000000000000" pitchFamily="2" charset="-78"/>
              </a:rPr>
              <a:t>قوانین ثابت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dirty="0">
                <a:cs typeface="B Shiraz" panose="00000400000000000000" pitchFamily="2" charset="-78"/>
              </a:rPr>
              <a:t>بازیکنان مشخص 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dirty="0">
                <a:cs typeface="B Shiraz" panose="00000400000000000000" pitchFamily="2" charset="-78"/>
              </a:rPr>
              <a:t>دارای هدف نهایی هستند که با رسیدن به آن هدف بازی پایان می یابد 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dirty="0">
                <a:cs typeface="B Shiraz" panose="00000400000000000000" pitchFamily="2" charset="-78"/>
              </a:rPr>
              <a:t>مانند فوتبال یا شطرنج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dirty="0">
                <a:cs typeface="B Shiraz" panose="00000400000000000000" pitchFamily="2" charset="-78"/>
              </a:rPr>
              <a:t>همیشه یک آغاز، میانه و پایان دارد</a:t>
            </a:r>
          </a:p>
        </p:txBody>
      </p:sp>
      <p:sp>
        <p:nvSpPr>
          <p:cNvPr id="12" name="Google Shape;433;p62">
            <a:extLst>
              <a:ext uri="{FF2B5EF4-FFF2-40B4-BE49-F238E27FC236}">
                <a16:creationId xmlns:a16="http://schemas.microsoft.com/office/drawing/2014/main" id="{BF6D849D-77BF-4355-AA24-228DE873FB87}"/>
              </a:ext>
            </a:extLst>
          </p:cNvPr>
          <p:cNvSpPr txBox="1">
            <a:spLocks/>
          </p:cNvSpPr>
          <p:nvPr/>
        </p:nvSpPr>
        <p:spPr>
          <a:xfrm>
            <a:off x="4539900" y="1362300"/>
            <a:ext cx="33222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dirty="0">
                <a:cs typeface="B Shiraz" panose="00000400000000000000" pitchFamily="2" charset="-78"/>
              </a:rPr>
              <a:t>قوانین و شرایط متغیر هستند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dirty="0">
                <a:cs typeface="B Shiraz" panose="00000400000000000000" pitchFamily="2" charset="-78"/>
              </a:rPr>
              <a:t> بازیکنان شناخته شده و ناشناخته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dirty="0">
                <a:cs typeface="B Shiraz" panose="00000400000000000000" pitchFamily="2" charset="-78"/>
              </a:rPr>
              <a:t> هدف اصلی حفظ بازی به طور نامحدود است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dirty="0">
                <a:cs typeface="B Shiraz" panose="00000400000000000000" pitchFamily="2" charset="-78"/>
              </a:rPr>
              <a:t> مانند سیاست، کسب و کار، یا زندگی</a:t>
            </a:r>
          </a:p>
          <a:p>
            <a:pPr marL="342900" indent="-342900" algn="r" rtl="1">
              <a:buFont typeface="Wingdings" panose="05000000000000000000" pitchFamily="2" charset="2"/>
              <a:buChar char="q"/>
            </a:pPr>
            <a:r>
              <a:rPr lang="fa-IR" sz="2000" dirty="0">
                <a:cs typeface="B Shiraz" panose="00000400000000000000" pitchFamily="2" charset="-78"/>
              </a:rPr>
              <a:t>بازی های بدون خط پایان و بدون هیچ برنده ای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6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4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0" dirty="0">
                <a:cs typeface="B Nikoo" panose="00000400000000000000" pitchFamily="2" charset="-78"/>
              </a:rPr>
              <a:t>ادامه</a:t>
            </a:r>
            <a:endParaRPr sz="3200" b="0" dirty="0">
              <a:cs typeface="B Nikoo" panose="00000400000000000000" pitchFamily="2" charset="-78"/>
            </a:endParaRPr>
          </a:p>
        </p:txBody>
      </p:sp>
      <p:sp>
        <p:nvSpPr>
          <p:cNvPr id="463" name="Google Shape;463;p66"/>
          <p:cNvSpPr txBox="1">
            <a:spLocks noGrp="1"/>
          </p:cNvSpPr>
          <p:nvPr>
            <p:ph type="subTitle" idx="4"/>
          </p:nvPr>
        </p:nvSpPr>
        <p:spPr>
          <a:xfrm>
            <a:off x="2397600" y="1296239"/>
            <a:ext cx="6308775" cy="201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1"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 استاد سایمون سینک ،</a:t>
            </a:r>
            <a:r>
              <a:rPr lang="en-US" sz="1800" dirty="0">
                <a:cs typeface="B Shiraz" panose="00000400000000000000" pitchFamily="2" charset="-78"/>
              </a:rPr>
              <a:t>James P. Carse</a:t>
            </a:r>
            <a:endParaRPr lang="fa-IR" sz="1800" dirty="0">
              <a:cs typeface="B Shiraz" panose="00000400000000000000" pitchFamily="2" charset="-78"/>
            </a:endParaRPr>
          </a:p>
          <a:p>
            <a:pPr marL="285750" lvl="0" indent="-285750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بازی های نامحدود اطراف : مدرسه، ملت های مختلف، زندگی و کسب وکار</a:t>
            </a:r>
          </a:p>
          <a:p>
            <a:pPr marL="285750" lvl="0" indent="-285750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هیچ کدام رویدادی نیستند، بلکه سفری به بی پایان اند.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</a:pPr>
            <a:endParaRPr sz="1800" dirty="0">
              <a:cs typeface="B Shiraz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108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5"/>
          <p:cNvSpPr txBox="1">
            <a:spLocks noGrp="1"/>
          </p:cNvSpPr>
          <p:nvPr>
            <p:ph type="title"/>
          </p:nvPr>
        </p:nvSpPr>
        <p:spPr>
          <a:xfrm>
            <a:off x="5516875" y="1482613"/>
            <a:ext cx="32019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1"/>
            <a:r>
              <a:rPr lang="fa-IR" dirty="0"/>
              <a:t>رهبران کنونی اکثرا این نوع از بازی کردن را بلد نیستند</a:t>
            </a:r>
            <a:endParaRPr dirty="0"/>
          </a:p>
        </p:txBody>
      </p:sp>
      <p:sp>
        <p:nvSpPr>
          <p:cNvPr id="453" name="Google Shape;453;p65"/>
          <p:cNvSpPr/>
          <p:nvPr/>
        </p:nvSpPr>
        <p:spPr>
          <a:xfrm>
            <a:off x="5625625" y="2963688"/>
            <a:ext cx="2883900" cy="13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65"/>
          <p:cNvSpPr/>
          <p:nvPr/>
        </p:nvSpPr>
        <p:spPr>
          <a:xfrm>
            <a:off x="5625625" y="1150213"/>
            <a:ext cx="2883900" cy="13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0" dirty="0">
                <a:cs typeface="B Nikoo" panose="00000400000000000000" pitchFamily="2" charset="-78"/>
              </a:rPr>
              <a:t>بازی بی نهایت کسب و کار</a:t>
            </a:r>
            <a:endParaRPr sz="3200" b="0" dirty="0">
              <a:cs typeface="B Nikoo" panose="00000400000000000000" pitchFamily="2" charset="-78"/>
            </a:endParaRPr>
          </a:p>
        </p:txBody>
      </p:sp>
      <p:sp>
        <p:nvSpPr>
          <p:cNvPr id="462" name="Google Shape;462;p66"/>
          <p:cNvSpPr txBox="1">
            <a:spLocks noGrp="1"/>
          </p:cNvSpPr>
          <p:nvPr>
            <p:ph type="title" idx="3"/>
          </p:nvPr>
        </p:nvSpPr>
        <p:spPr>
          <a:xfrm>
            <a:off x="3708000" y="1393140"/>
            <a:ext cx="5115825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/>
              <a:t>بازی کسب و کار با مفهوم بازی بی نهایت متناسب است: </a:t>
            </a:r>
            <a:endParaRPr sz="2000" dirty="0"/>
          </a:p>
        </p:txBody>
      </p:sp>
      <p:sp>
        <p:nvSpPr>
          <p:cNvPr id="463" name="Google Shape;463;p66"/>
          <p:cNvSpPr txBox="1">
            <a:spLocks noGrp="1"/>
          </p:cNvSpPr>
          <p:nvPr>
            <p:ph type="subTitle" idx="4"/>
          </p:nvPr>
        </p:nvSpPr>
        <p:spPr>
          <a:xfrm>
            <a:off x="894376" y="2167439"/>
            <a:ext cx="7703999" cy="201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بازیکنان دیگر یا بازیکنانی که در دوره های مختلف وارد بازی میشوند را نشناسیم.</a:t>
            </a:r>
          </a:p>
          <a:p>
            <a:pPr marL="285750" lvl="0" indent="-285750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همه بازیکنان روش ها و استراتژی های خود را دارند و ثابت نیست.</a:t>
            </a:r>
          </a:p>
          <a:p>
            <a:pPr marL="285750" lvl="0" indent="-285750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هیچ نقطه آغاز، میانه و پایان از پیش تعیین شده ای ندارد.</a:t>
            </a:r>
          </a:p>
          <a:p>
            <a:pPr marL="285750" lvl="0" indent="-285750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1800" dirty="0">
                <a:cs typeface="B Shiraz" panose="00000400000000000000" pitchFamily="2" charset="-78"/>
              </a:rPr>
              <a:t>سال مالی؛ عبارت متناسب با بازه زمانی، اما فقط جایگاه ما در جریان بازی را نشان میدهد و نه پایان بازی</a:t>
            </a:r>
          </a:p>
          <a:p>
            <a:pPr marL="285750" lvl="0" indent="-285750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1800" dirty="0">
              <a:cs typeface="B Shiraz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87"/>
          <p:cNvSpPr/>
          <p:nvPr/>
        </p:nvSpPr>
        <p:spPr>
          <a:xfrm>
            <a:off x="388800" y="3538325"/>
            <a:ext cx="4483500" cy="78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375;p131">
            <a:extLst>
              <a:ext uri="{FF2B5EF4-FFF2-40B4-BE49-F238E27FC236}">
                <a16:creationId xmlns:a16="http://schemas.microsoft.com/office/drawing/2014/main" id="{40131C94-C076-459D-832F-49EB2741EAE8}"/>
              </a:ext>
            </a:extLst>
          </p:cNvPr>
          <p:cNvSpPr/>
          <p:nvPr/>
        </p:nvSpPr>
        <p:spPr>
          <a:xfrm>
            <a:off x="1686798" y="1165325"/>
            <a:ext cx="1884402" cy="1562825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8" name="Google Shape;460;p66">
            <a:extLst>
              <a:ext uri="{FF2B5EF4-FFF2-40B4-BE49-F238E27FC236}">
                <a16:creationId xmlns:a16="http://schemas.microsoft.com/office/drawing/2014/main" id="{8F886732-84D1-4E99-B44D-A24E3403997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36000" y="1036799"/>
            <a:ext cx="3599999" cy="1879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cs typeface="B Shiraz" panose="00000400000000000000" pitchFamily="2" charset="-78"/>
              </a:rPr>
              <a:t>علی رغم اینکه در این بازی برنده و بازنده ای وجود ندارد بسیاری از شرکت ها ادعا میکنند بهترین یا درجه یک هستند.</a:t>
            </a:r>
          </a:p>
        </p:txBody>
      </p:sp>
      <p:sp>
        <p:nvSpPr>
          <p:cNvPr id="19" name="Google Shape;460;p66">
            <a:extLst>
              <a:ext uri="{FF2B5EF4-FFF2-40B4-BE49-F238E27FC236}">
                <a16:creationId xmlns:a16="http://schemas.microsoft.com/office/drawing/2014/main" id="{4B7BD546-CA42-4CEA-80FD-AAB108716C14}"/>
              </a:ext>
            </a:extLst>
          </p:cNvPr>
          <p:cNvSpPr txBox="1">
            <a:spLocks/>
          </p:cNvSpPr>
          <p:nvPr/>
        </p:nvSpPr>
        <p:spPr>
          <a:xfrm>
            <a:off x="307500" y="3163412"/>
            <a:ext cx="4622400" cy="156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rtl="1"/>
            <a:r>
              <a:rPr lang="fa-IR" sz="2400" dirty="0">
                <a:cs typeface="B Shiraz" panose="00000400000000000000" pitchFamily="2" charset="-78"/>
              </a:rPr>
              <a:t>چنین ادعایی چنان عادی شده که گمان نمیکنیم چقدر مضحک است!</a:t>
            </a:r>
          </a:p>
        </p:txBody>
      </p:sp>
    </p:spTree>
    <p:extLst>
      <p:ext uri="{BB962C8B-B14F-4D97-AF65-F5344CB8AC3E}">
        <p14:creationId xmlns:p14="http://schemas.microsoft.com/office/powerpoint/2010/main" val="215043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 b="0" dirty="0">
                <a:cs typeface="B Nikoo" panose="00000400000000000000" pitchFamily="2" charset="-78"/>
              </a:rPr>
              <a:t>دو بازیکن در عرصه تجارت</a:t>
            </a:r>
            <a:endParaRPr sz="3200" b="0" dirty="0">
              <a:cs typeface="B Nikoo" panose="00000400000000000000" pitchFamily="2" charset="-78"/>
            </a:endParaRPr>
          </a:p>
        </p:txBody>
      </p:sp>
      <p:sp>
        <p:nvSpPr>
          <p:cNvPr id="70" name="Google Shape;532;p68">
            <a:extLst>
              <a:ext uri="{FF2B5EF4-FFF2-40B4-BE49-F238E27FC236}">
                <a16:creationId xmlns:a16="http://schemas.microsoft.com/office/drawing/2014/main" id="{086E4875-7005-42D6-9704-9584F4D3306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3500" y="1956549"/>
            <a:ext cx="8781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APPLE</a:t>
            </a:r>
            <a:endParaRPr dirty="0"/>
          </a:p>
        </p:txBody>
      </p:sp>
      <p:sp>
        <p:nvSpPr>
          <p:cNvPr id="71" name="Google Shape;533;p68">
            <a:extLst>
              <a:ext uri="{FF2B5EF4-FFF2-40B4-BE49-F238E27FC236}">
                <a16:creationId xmlns:a16="http://schemas.microsoft.com/office/drawing/2014/main" id="{28BE0E2B-7896-41A2-81B2-4D7423288C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8317" y="1539564"/>
            <a:ext cx="3192052" cy="26259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1600" dirty="0">
                <a:cs typeface="B Shiraz" panose="00000400000000000000" pitchFamily="2" charset="-78"/>
              </a:rPr>
              <a:t>تمام زمان در مورد چگونه به آموزش معلمان و یادگیری دانش آموزان کمک کنیم</a:t>
            </a:r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1600" dirty="0">
                <a:cs typeface="B Shiraz" panose="00000400000000000000" pitchFamily="2" charset="-78"/>
              </a:rPr>
              <a:t>پیشبرد هدف خود</a:t>
            </a:r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1600" dirty="0">
                <a:cs typeface="B Shiraz" panose="00000400000000000000" pitchFamily="2" charset="-78"/>
              </a:rPr>
              <a:t>داخل تاکسی بعد از اتمام سخنرانی همراه با مدیر ارشد اپل به شیطنت گفتم : زون مایکروسافت از آی پد خیلی بهتر است. مدیر ارشد لبخندی زد و گفت: شک ندارم که بهتر است</a:t>
            </a:r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a-IR" sz="1600" dirty="0">
                <a:cs typeface="B Shiraz" panose="00000400000000000000" pitchFamily="2" charset="-78"/>
              </a:rPr>
              <a:t>پاسخ بر اساس ذهنیت بی نهایت یک رهبر </a:t>
            </a:r>
          </a:p>
          <a:p>
            <a:pPr marL="285750" lvl="0" indent="-285750" algn="r" rt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1600" dirty="0">
              <a:cs typeface="B Shiraz" panose="00000400000000000000" pitchFamily="2" charset="-78"/>
            </a:endParaRPr>
          </a:p>
        </p:txBody>
      </p:sp>
      <p:sp>
        <p:nvSpPr>
          <p:cNvPr id="72" name="Google Shape;538;p68">
            <a:extLst>
              <a:ext uri="{FF2B5EF4-FFF2-40B4-BE49-F238E27FC236}">
                <a16:creationId xmlns:a16="http://schemas.microsoft.com/office/drawing/2014/main" id="{1EA1923D-D720-4544-865A-C49D77B87BAF}"/>
              </a:ext>
            </a:extLst>
          </p:cNvPr>
          <p:cNvSpPr/>
          <p:nvPr/>
        </p:nvSpPr>
        <p:spPr>
          <a:xfrm>
            <a:off x="252300" y="1172818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539;p68">
            <a:extLst>
              <a:ext uri="{FF2B5EF4-FFF2-40B4-BE49-F238E27FC236}">
                <a16:creationId xmlns:a16="http://schemas.microsoft.com/office/drawing/2014/main" id="{FC159461-9B4C-48E9-831C-F357DB23C574}"/>
              </a:ext>
            </a:extLst>
          </p:cNvPr>
          <p:cNvSpPr/>
          <p:nvPr/>
        </p:nvSpPr>
        <p:spPr>
          <a:xfrm>
            <a:off x="7955738" y="1184541"/>
            <a:ext cx="692700" cy="7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532;p68">
            <a:extLst>
              <a:ext uri="{FF2B5EF4-FFF2-40B4-BE49-F238E27FC236}">
                <a16:creationId xmlns:a16="http://schemas.microsoft.com/office/drawing/2014/main" id="{9CDADC23-77EB-4540-9ED9-141705160993}"/>
              </a:ext>
            </a:extLst>
          </p:cNvPr>
          <p:cNvSpPr txBox="1">
            <a:spLocks/>
          </p:cNvSpPr>
          <p:nvPr/>
        </p:nvSpPr>
        <p:spPr>
          <a:xfrm>
            <a:off x="7731057" y="1953212"/>
            <a:ext cx="1142061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dirty="0"/>
              <a:t>Microsoft</a:t>
            </a:r>
          </a:p>
        </p:txBody>
      </p:sp>
      <p:sp>
        <p:nvSpPr>
          <p:cNvPr id="84" name="Google Shape;533;p68">
            <a:extLst>
              <a:ext uri="{FF2B5EF4-FFF2-40B4-BE49-F238E27FC236}">
                <a16:creationId xmlns:a16="http://schemas.microsoft.com/office/drawing/2014/main" id="{9C8AF39A-EB55-4DBE-84EE-075513526A3B}"/>
              </a:ext>
            </a:extLst>
          </p:cNvPr>
          <p:cNvSpPr txBox="1">
            <a:spLocks/>
          </p:cNvSpPr>
          <p:nvPr/>
        </p:nvSpPr>
        <p:spPr>
          <a:xfrm>
            <a:off x="4499590" y="1506513"/>
            <a:ext cx="3093914" cy="2724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600" dirty="0">
                <a:cs typeface="B Shiraz" panose="00000400000000000000" pitchFamily="2" charset="-78"/>
              </a:rPr>
              <a:t>اغلب در مورد نحوه غلبه بر اپل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600" dirty="0">
                <a:cs typeface="B Shiraz" panose="00000400000000000000" pitchFamily="2" charset="-78"/>
              </a:rPr>
              <a:t>کوبیدن رقیب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600" dirty="0">
                <a:cs typeface="B Shiraz" panose="00000400000000000000" pitchFamily="2" charset="-78"/>
              </a:rPr>
              <a:t>هدیه دستگاه زون، برای رقابت با آیپد اپل 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600" dirty="0">
                <a:cs typeface="B Shiraz" panose="00000400000000000000" pitchFamily="2" charset="-78"/>
              </a:rPr>
              <a:t>نه برای بهتر شدن، برای دزدین بازار از رقیبش ارائه کرد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600" dirty="0">
                <a:cs typeface="B Shiraz" panose="00000400000000000000" pitchFamily="2" charset="-78"/>
              </a:rPr>
              <a:t>بالمر مدیر عامل مایکروسافت مطمئن بود بر اپل غلبه میکند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600" dirty="0">
                <a:cs typeface="B Shiraz" panose="00000400000000000000" pitchFamily="2" charset="-78"/>
              </a:rPr>
              <a:t>از نظر تنها کیفیت حق داشت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sz="1600" dirty="0">
                <a:cs typeface="B Shiraz" panose="00000400000000000000" pitchFamily="2" charset="-78"/>
              </a:rPr>
              <a:t>بر خلاف آی پد که با ویندوز مایکروسافت سازگار بود، زون با آی تیونز سازگار نبود</a:t>
            </a:r>
            <a:endParaRPr lang="fr-FR" sz="1600" dirty="0">
              <a:cs typeface="B Shiraz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FF675-562F-492D-8F45-9AF70230C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79" y="1263418"/>
            <a:ext cx="520407" cy="520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B29CFE-73CC-447D-8300-CB67A3607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941" y="1263418"/>
            <a:ext cx="552291" cy="5522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EB59F2-1C34-4B4D-9F64-D8D94C0C815B}"/>
              </a:ext>
            </a:extLst>
          </p:cNvPr>
          <p:cNvSpPr txBox="1"/>
          <p:nvPr/>
        </p:nvSpPr>
        <p:spPr>
          <a:xfrm>
            <a:off x="3416889" y="1184541"/>
            <a:ext cx="209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Shiraz" panose="00000400000000000000" pitchFamily="2" charset="-78"/>
              </a:rPr>
              <a:t>خاطره شرکت در کنفرانس</a:t>
            </a:r>
            <a:endParaRPr lang="en-US" sz="1600" dirty="0">
              <a:cs typeface="B Shiraz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keting Management by Slidesgo">
  <a:themeElements>
    <a:clrScheme name="Simple Light">
      <a:dk1>
        <a:srgbClr val="263238"/>
      </a:dk1>
      <a:lt1>
        <a:srgbClr val="F5F5F5"/>
      </a:lt1>
      <a:dk2>
        <a:srgbClr val="92E3A9"/>
      </a:dk2>
      <a:lt2>
        <a:srgbClr val="C8F1D4"/>
      </a:lt2>
      <a:accent1>
        <a:srgbClr val="455A6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1789</Words>
  <Application>Microsoft Office PowerPoint</Application>
  <PresentationFormat>On-screen Show (16:9)</PresentationFormat>
  <Paragraphs>188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Fjalla One</vt:lpstr>
      <vt:lpstr>Georgia</vt:lpstr>
      <vt:lpstr>Open Sans</vt:lpstr>
      <vt:lpstr>Wingdings</vt:lpstr>
      <vt:lpstr>Marketing Management by Slidesgo</vt:lpstr>
      <vt:lpstr>The Infinite Game Sinek, Simon</vt:lpstr>
      <vt:lpstr>فصل دوم</vt:lpstr>
      <vt:lpstr>فصل یکم</vt:lpstr>
      <vt:lpstr>تعریف</vt:lpstr>
      <vt:lpstr>ادامه</vt:lpstr>
      <vt:lpstr>رهبران کنونی اکثرا این نوع از بازی کردن را بلد نیستند</vt:lpstr>
      <vt:lpstr>بازی بی نهایت کسب و کار</vt:lpstr>
      <vt:lpstr>PowerPoint Presentation</vt:lpstr>
      <vt:lpstr>دو بازیکن در عرصه تجارت</vt:lpstr>
      <vt:lpstr>مزایای یک ذهنیت بی نهایت</vt:lpstr>
      <vt:lpstr>تفاوت ذهنیت ها</vt:lpstr>
      <vt:lpstr>هدایت با ذهنیت بی نهایت</vt:lpstr>
      <vt:lpstr>فصل دوم</vt:lpstr>
      <vt:lpstr>تعریف</vt:lpstr>
      <vt:lpstr>ادامه تعریف</vt:lpstr>
      <vt:lpstr>PowerPoint Presentation</vt:lpstr>
      <vt:lpstr>یک هدف عمیق باید موارد زیر را در برگیرد:</vt:lpstr>
      <vt:lpstr>هدف عمیق حداقل دو طرف را شامل می شود: مشارکت کنندگان و ذی نفعان</vt:lpstr>
      <vt:lpstr>اگر رئیس من پیشنهادی به من بدهد باید در وهله اول به نفع من و شغلم باشد، نه شرکت</vt:lpstr>
      <vt:lpstr>PowerPoint Presentation</vt:lpstr>
      <vt:lpstr>خدمت گزاری در بازی بی نهایت به این دلیل مهم است که موجب وفاداری کارکنان، مشتریان و سرمایه گذاران در پستی ها و بلندی ها در طول زمان می شود.</vt:lpstr>
      <vt:lpstr>فصل سوم</vt:lpstr>
      <vt:lpstr>تقریبا همه شرکت ها هدف دارند اما خیلی از هدف ها گنگ، غیر قابل اندازه گیری و پایان پذیر هستند که این ها هدف حساب نمی شوند.</vt:lpstr>
      <vt:lpstr>پنج اصل هدف عمیق </vt:lpstr>
      <vt:lpstr>رایج ترین اشتباه؛ اشتباه گرفتن مسئولیت اجتماعی سازمان با هدف است.</vt:lpstr>
      <vt:lpstr>در راستای هدف عمیق بنیان گذاران ایالت متحده بوده اما خودش هدف عمیقی نیست چون هرچه قدر هم که سخت باشد پایان پذیر و تمام شدنی است.</vt:lpstr>
      <vt:lpstr>رشد هم آرمان عمیقی نیست. مثل این است که غذا رو برای چاق شدن بخوریم</vt:lpstr>
      <vt:lpstr>فصل چهارم</vt:lpstr>
      <vt:lpstr>PowerPoint Presentation</vt:lpstr>
      <vt:lpstr>PowerPoint Presentation</vt:lpstr>
      <vt:lpstr>PowerPoint Presentation</vt:lpstr>
      <vt:lpstr>با تشکر از توجه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COMMERCIALE</dc:title>
  <cp:lastModifiedBy>Sepehr Ebadi</cp:lastModifiedBy>
  <cp:revision>46</cp:revision>
  <dcterms:modified xsi:type="dcterms:W3CDTF">2024-06-01T19:37:32Z</dcterms:modified>
</cp:coreProperties>
</file>