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4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16919-AD03-4B3F-8D2C-5F1C4F45CE0F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5D80-0A11-4004-8686-FF793B6F1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fa-I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818B-B878-489F-B432-79DDA9A4F711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813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fa-IR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1813B-791E-48BA-B46A-3B3BC6F239FF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4446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2CCD5-40B8-4215-A7C7-2F6C2DAB9D5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693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B5043-FDF6-44BE-866A-BBAE80889CFC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82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5F27E-29B8-4220-85BB-8A851BDC52CF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252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6CC03-2139-4D11-9E11-815FFE91E3C1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394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fa-IR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F0963-8B7A-4816-B478-E352A1DD62D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13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0CDD9-3832-46D5-85F4-107CCF58042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939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906B8-B1E7-4AFD-B7C4-62803D7FCD65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500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CAD65-F194-4F3A-ADAF-963F6201FAD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306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fa-IR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04187-36B7-45A4-8F57-16937A95F3C7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806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111D1-A414-4B7C-8DE9-20085D15077E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87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CF9C4-952A-42EA-B6C8-2F7D9697C1A7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38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e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Mining</a:t>
            </a:r>
            <a:endParaRPr kumimoji="0" lang="en-US" sz="6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" y="6477000"/>
            <a:ext cx="1905000" cy="381000"/>
          </a:xfrm>
          <a:noFill/>
        </p:spPr>
        <p:txBody>
          <a:bodyPr/>
          <a:lstStyle/>
          <a:p>
            <a:fld id="{0386184B-2E71-4956-A40A-15323887C119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9DB4500B-A51F-4232-ABBA-ABD0D65D006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How to Handle Missing Data?</a:t>
            </a: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304800" y="1295400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Ignore the tuple: not effective when the percentage of missing values per attribute varies considerably.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in the missing value manually: tedious + infeasible?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in it automatically with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global constant : e.g., “unknown”, a new class?! 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attribute mean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attribute mean for all samples belonging to the same class: smarter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probable value: inference-based such as Bayesian formula or decision tree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>
          <a:xfrm>
            <a:off x="152400" y="6400800"/>
            <a:ext cx="1905000" cy="381000"/>
          </a:xfrm>
          <a:noFill/>
        </p:spPr>
        <p:txBody>
          <a:bodyPr/>
          <a:lstStyle/>
          <a:p>
            <a:fld id="{AE0E4F0D-615A-482E-BAAC-3714BFE60EBD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E63E3AF8-80EA-4C88-AD12-F754645F890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Data Transformation: Normalization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295400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Min-max normalization: to 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new_min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new_max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Ex.  Let income range $12,000 to $98,000 normalized to [0.0, 1.0].  Then $73,000 is mapped to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Z-score normalization (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mean,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standard deviation):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Ex. Let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54,000,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16,000.  Then</a:t>
            </a:r>
            <a:endParaRPr kumimoji="0" lang="el-G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Normalization by decimal scaling</a:t>
            </a:r>
          </a:p>
        </p:txBody>
      </p:sp>
      <p:graphicFrame>
        <p:nvGraphicFramePr>
          <p:cNvPr id="9" name="Object 10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05400" y="2971800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3" imgW="2222280" imgH="419040" progId="Equation.3">
                  <p:embed/>
                </p:oleObj>
              </mc:Choice>
              <mc:Fallback>
                <p:oleObj name="Equation" r:id="rId3" imgW="222228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2514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5"/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5" imgW="3340080" imgH="393480" progId="Equation.3">
                  <p:embed/>
                </p:oleObj>
              </mc:Choice>
              <mc:Fallback>
                <p:oleObj name="Equation" r:id="rId5" imgW="334008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7" imgW="634680" imgH="393480" progId="Equation.3">
                  <p:embed/>
                </p:oleObj>
              </mc:Choice>
              <mc:Fallback>
                <p:oleObj name="Equation" r:id="rId7" imgW="634680" imgH="393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9" imgW="495000" imgH="393480" progId="Equation.3">
                  <p:embed/>
                </p:oleObj>
              </mc:Choice>
              <mc:Fallback>
                <p:oleObj name="Equation" r:id="rId9" imgW="49500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Where </a:t>
            </a:r>
            <a:r>
              <a:rPr lang="en-US" i="1">
                <a:latin typeface="Times New Roman" pitchFamily="18" charset="0"/>
              </a:rPr>
              <a:t>j</a:t>
            </a:r>
            <a:r>
              <a:rPr lang="en-US" sz="2000">
                <a:latin typeface="Times New Roman" pitchFamily="18" charset="0"/>
              </a:rPr>
              <a:t> is the smallest integer such that Max(|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>
                <a:latin typeface="Times New Roman" pitchFamily="18" charset="0"/>
              </a:rPr>
              <a:t>|) &lt; 1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5" name="Object 102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62600" y="4648200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13" imgW="1498320" imgH="419040" progId="Equation.3">
                  <p:embed/>
                </p:oleObj>
              </mc:Choice>
              <mc:Fallback>
                <p:oleObj name="Equation" r:id="rId13" imgW="149832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1952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477000"/>
            <a:ext cx="1905000" cy="381000"/>
          </a:xfrm>
          <a:noFill/>
        </p:spPr>
        <p:txBody>
          <a:bodyPr/>
          <a:lstStyle/>
          <a:p>
            <a:fld id="{887B387B-5EEF-4667-AE7A-3525D8C46FAC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B944CC5B-4149-4EF6-AA70-F803500DAA6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1219200"/>
            <a:ext cx="8839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pattern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pattern (a set of items, subsequences, substructures, etc.) that occurs frequently in a data set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proposed by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Agrawal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Imielinski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Swami [AIS93] in the context of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association rule mining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Motivation: Finding inherent regularities in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products were often purchased together?— Bread and milk?!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the subsequent purchases after buying a PC?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automatically classify web documents?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Basket data analysis, Web log (click stream) analysis, and DNA sequence analysis.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z="3200" dirty="0" smtClean="0"/>
              <a:t>Chapter 3: Mining Frequent Patterns, Association and Correlations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477000"/>
            <a:ext cx="1905000" cy="381000"/>
          </a:xfrm>
          <a:noFill/>
        </p:spPr>
        <p:txBody>
          <a:bodyPr/>
          <a:lstStyle/>
          <a:p>
            <a:fld id="{AC734F90-F858-4C89-BE51-3E145655A72F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9D771AEA-4FD0-4327-BB0B-9781560C4B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smtClean="0"/>
              <a:t>Basic Concepts: Association Rules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57600" y="1524000"/>
            <a:ext cx="5334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all the rules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Y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minimum support and confidence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support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probability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that a transaction contains X  Y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confidence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c,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conditional probability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that a transaction having X also contains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 minsup = 50%, minconf = 50%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Freq. Pat.: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Bread:3, Nuts:3, Cheese:4, Eggs:3, {Bread, Cheese}:3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hlink"/>
                </a:solidFill>
                <a:latin typeface="Times New Roman" pitchFamily="18" charset="0"/>
              </a:rPr>
              <a:t>buys cheese</a:t>
            </a:r>
            <a:endParaRPr lang="en-US" sz="1800" b="1" u="sng">
              <a:latin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buys both</a:t>
            </a:r>
            <a:endParaRPr lang="en-US" sz="1600" b="1" u="sng">
              <a:solidFill>
                <a:srgbClr val="5FA180"/>
              </a:solidFill>
              <a:latin typeface="Times New Roman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11557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bread</a:t>
            </a:r>
            <a:endParaRPr lang="en-US" sz="1800" b="1" u="sng">
              <a:latin typeface="Times New Roman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88975" y="276860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Nuts, Eggs, Milk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28600" y="276860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40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88975" y="305435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/>
              <a:t>Nuts, Coffee, Cheese, Eggs, Milk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28600" y="305435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50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" y="24574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Cheese, Eggs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28600" y="24574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30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88975" y="214630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Coffee, Cheese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28600" y="214630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20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8975" y="18351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Nuts, Cheese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8600" y="18351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10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chemeClr val="hlink"/>
                </a:solidFill>
              </a:rPr>
              <a:t>Items bought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hlink"/>
                </a:solidFill>
              </a:rPr>
              <a:t>Tid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28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28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28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28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8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28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228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88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581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228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733800" y="5410200"/>
            <a:ext cx="533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Association rules: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/>
              <a:t>Bread 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Symbol" pitchFamily="18" charset="2"/>
              </a:rPr>
              <a:t>Cheese  </a:t>
            </a:r>
            <a:r>
              <a:rPr lang="en-US">
                <a:sym typeface="Symbol" pitchFamily="18" charset="2"/>
              </a:rPr>
              <a:t>(60%, 100%)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/>
              <a:t>Cheese 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Symbol" pitchFamily="18" charset="2"/>
              </a:rPr>
              <a:t> Bread  </a:t>
            </a:r>
            <a:r>
              <a:rPr lang="en-US">
                <a:sym typeface="Symbol" pitchFamily="18" charset="2"/>
              </a:rPr>
              <a:t>(60%, 75%)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477000"/>
            <a:ext cx="1905000" cy="381000"/>
          </a:xfrm>
          <a:noFill/>
        </p:spPr>
        <p:txBody>
          <a:bodyPr/>
          <a:lstStyle/>
          <a:p>
            <a:fld id="{1255879A-C133-459D-8AF0-A8C0A40F22DE}" type="datetime4">
              <a:rPr lang="en-US" smtClean="0">
                <a:solidFill>
                  <a:schemeClr val="tx1"/>
                </a:solidFill>
              </a:rPr>
              <a:pPr/>
              <a:t>February 27, 2023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8273B426-F1C8-4AF4-82FD-26B4806EE34A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2800" smtClean="0"/>
              <a:t>Apriori: A Candidate Generation-and-Test Approach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4478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Apriori pruning principle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If there is any itemset which is infrequent, its superset should not be generated/tested! (Agrawal &amp; Srikant @VLDB’94, Mannila, et al. @ KDD’ 94)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Method: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Initially, scan DB once to get frequent 1-itemset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Generate length (k+1) candidate itemsets from length k frequent itemsets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Test the candidates against DB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Terminate when no frequent or candidate set can be generated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477000"/>
            <a:ext cx="1905000" cy="381000"/>
          </a:xfrm>
          <a:noFill/>
        </p:spPr>
        <p:txBody>
          <a:bodyPr/>
          <a:lstStyle/>
          <a:p>
            <a:fld id="{86E9DC79-B16A-48F5-A239-ABCE121EC057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992D0ACA-814A-4ED8-A2AE-A679BB00C7B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dirty="0" err="1" smtClean="0"/>
              <a:t>Apriori</a:t>
            </a:r>
            <a:r>
              <a:rPr lang="en-US" sz="3200" dirty="0" smtClean="0"/>
              <a:t> Algorithm—An Example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" name="Group 21"/>
          <p:cNvGraphicFramePr>
            <a:graphicFrameLocks noGrp="1"/>
          </p:cNvGraphicFramePr>
          <p:nvPr/>
        </p:nvGraphicFramePr>
        <p:xfrm>
          <a:off x="152400" y="1828800"/>
          <a:ext cx="1905000" cy="1554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41"/>
          <p:cNvGraphicFramePr>
            <a:graphicFrameLocks noGrp="1"/>
          </p:cNvGraphicFramePr>
          <p:nvPr/>
        </p:nvGraphicFramePr>
        <p:xfrm>
          <a:off x="3429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Group 64"/>
          <p:cNvGraphicFramePr>
            <a:graphicFrameLocks noGrp="1"/>
          </p:cNvGraphicFramePr>
          <p:nvPr/>
        </p:nvGraphicFramePr>
        <p:xfrm>
          <a:off x="5943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84"/>
          <p:cNvGraphicFramePr>
            <a:graphicFrameLocks noGrp="1"/>
          </p:cNvGraphicFramePr>
          <p:nvPr/>
        </p:nvGraphicFramePr>
        <p:xfrm>
          <a:off x="6553200" y="3581400"/>
          <a:ext cx="1143000" cy="21762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" name="Group 128"/>
          <p:cNvGraphicFramePr>
            <a:graphicFrameLocks noGrp="1"/>
          </p:cNvGraphicFramePr>
          <p:nvPr/>
        </p:nvGraphicFramePr>
        <p:xfrm>
          <a:off x="762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Group 148"/>
          <p:cNvGraphicFramePr>
            <a:graphicFrameLocks noGrp="1"/>
          </p:cNvGraphicFramePr>
          <p:nvPr/>
        </p:nvGraphicFramePr>
        <p:xfrm>
          <a:off x="1143000" y="5867400"/>
          <a:ext cx="1143000" cy="65855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Sup</a:t>
            </a:r>
            <a:r>
              <a:rPr lang="en-US" baseline="-25000" dirty="0" err="1"/>
              <a:t>min</a:t>
            </a:r>
            <a:r>
              <a:rPr lang="en-US" dirty="0"/>
              <a:t> =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096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200" dirty="0" smtClean="0"/>
              <a:t>Chapter 4: Classification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Classification</a:t>
            </a:r>
            <a:r>
              <a:rPr lang="en-US" sz="20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predicts categorical class labels (discrete or nominal)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classifies data (constructs a model) based on the training set and the values (class labels) in a classifying attribute and uses it in classifying new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Classification—A Two-Step Process</a:t>
            </a:r>
            <a:r>
              <a:rPr lang="en-US" sz="20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Model construction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Model usage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791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hlink"/>
                </a:solidFill>
              </a:rPr>
              <a:t>Model construction</a:t>
            </a:r>
            <a:r>
              <a:rPr lang="en-US" sz="2200" dirty="0" smtClean="0"/>
              <a:t>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Each </a:t>
            </a:r>
            <a:r>
              <a:rPr lang="en-US" sz="2200" dirty="0" err="1" smtClean="0"/>
              <a:t>tuple</a:t>
            </a:r>
            <a:r>
              <a:rPr lang="en-US" sz="2200" dirty="0" smtClean="0"/>
              <a:t>/sample is assumed to belong to a predefined class, as determined by the </a:t>
            </a:r>
            <a:r>
              <a:rPr lang="en-US" sz="2200" dirty="0" smtClean="0">
                <a:solidFill>
                  <a:schemeClr val="hlink"/>
                </a:solidFill>
              </a:rPr>
              <a:t>class label attribute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set of </a:t>
            </a:r>
            <a:r>
              <a:rPr lang="en-US" sz="2200" dirty="0" err="1" smtClean="0"/>
              <a:t>tuples</a:t>
            </a:r>
            <a:r>
              <a:rPr lang="en-US" sz="2200" dirty="0" smtClean="0"/>
              <a:t> used for model construction is </a:t>
            </a:r>
            <a:r>
              <a:rPr lang="en-US" sz="2200" dirty="0" smtClean="0">
                <a:solidFill>
                  <a:schemeClr val="hlink"/>
                </a:solidFill>
              </a:rPr>
              <a:t>training set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model is represented as classification rules, decision trees, or mathematical formulae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hlink"/>
                </a:solidFill>
              </a:rPr>
              <a:t>Model usage</a:t>
            </a:r>
            <a:r>
              <a:rPr lang="en-US" sz="2200" dirty="0" smtClean="0"/>
              <a:t>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hlink"/>
                </a:solidFill>
              </a:rPr>
              <a:t>Estimate accuracy</a:t>
            </a:r>
            <a:r>
              <a:rPr lang="en-US" sz="2200" dirty="0" smtClean="0"/>
              <a:t> of the model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The known label of test sample is compared with the classified result from the model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Accuracy rate is the percentage of test set samples that are correctly classified by the model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Test set is independent of training set, otherwise over-fitting will occur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If the accuracy is acceptable, use the model to </a:t>
            </a:r>
            <a:r>
              <a:rPr lang="en-US" sz="2200" dirty="0" smtClean="0">
                <a:solidFill>
                  <a:schemeClr val="hlink"/>
                </a:solidFill>
              </a:rPr>
              <a:t>classify data</a:t>
            </a:r>
            <a:r>
              <a:rPr lang="en-US" sz="2200" dirty="0" smtClean="0"/>
              <a:t> </a:t>
            </a:r>
            <a:r>
              <a:rPr lang="en-US" sz="2200" dirty="0" err="1" smtClean="0"/>
              <a:t>tuples</a:t>
            </a:r>
            <a:r>
              <a:rPr lang="en-US" sz="2200" dirty="0" smtClean="0"/>
              <a:t> whose class labels are not know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5875B77-DA27-48A3-B80A-D02F49053F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Process (1): Model Construction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8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" name="Object 1024"/>
          <p:cNvGraphicFramePr>
            <a:graphicFrameLocks/>
          </p:cNvGraphicFramePr>
          <p:nvPr/>
        </p:nvGraphicFramePr>
        <p:xfrm>
          <a:off x="457200" y="3810000"/>
          <a:ext cx="5195888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Worksheet" r:id="rId4" imgW="5019759" imgH="2438400" progId="Excel.Sheet.8">
                  <p:embed/>
                </p:oleObj>
              </mc:Choice>
              <mc:Fallback>
                <p:oleObj name="Worksheet" r:id="rId4" imgW="5019759" imgH="24384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5195888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457200" y="3048000"/>
            <a:ext cx="156845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733800" y="3048000"/>
            <a:ext cx="18288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481763" y="1319213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 rot="20460000">
            <a:off x="4235450" y="1933575"/>
            <a:ext cx="1657350" cy="484188"/>
          </a:xfrm>
          <a:prstGeom prst="rightArrow">
            <a:avLst>
              <a:gd name="adj1" fmla="val 50000"/>
              <a:gd name="adj2" fmla="val 85605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096000" y="4918075"/>
            <a:ext cx="2667000" cy="19399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IF income = high then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loan_decision = safe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IF age = middle AND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income = low THEN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loan_decision = risky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…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478588" y="2913063"/>
            <a:ext cx="1889125" cy="1506537"/>
            <a:chOff x="4081" y="2026"/>
            <a:chExt cx="1190" cy="949"/>
          </a:xfrm>
        </p:grpSpPr>
        <p:pic>
          <p:nvPicPr>
            <p:cNvPr id="17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6096000" y="4267200"/>
            <a:ext cx="379413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305800" y="4267200"/>
            <a:ext cx="4572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7143750" y="227330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 (2): Using the Model in Prediction </a:t>
            </a:r>
            <a:endParaRPr lang="en-US" sz="32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5875B77-DA27-48A3-B80A-D02F49053F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662805" y="1570038"/>
            <a:ext cx="1889125" cy="1506537"/>
            <a:chOff x="2800" y="989"/>
            <a:chExt cx="1190" cy="949"/>
          </a:xfrm>
        </p:grpSpPr>
        <p:pic>
          <p:nvPicPr>
            <p:cNvPr id="8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375218" y="2735263"/>
            <a:ext cx="1698625" cy="1506537"/>
            <a:chOff x="1359" y="1723"/>
            <a:chExt cx="1070" cy="949"/>
          </a:xfrm>
        </p:grpSpPr>
        <p:pic>
          <p:nvPicPr>
            <p:cNvPr id="11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3" name="Object 1024"/>
          <p:cNvGraphicFramePr>
            <a:graphicFrameLocks/>
          </p:cNvGraphicFramePr>
          <p:nvPr/>
        </p:nvGraphicFramePr>
        <p:xfrm>
          <a:off x="682943" y="4803775"/>
          <a:ext cx="534035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Worksheet" r:id="rId5" imgW="4867359" imgH="1657485" progId="Excel.Sheet.8">
                  <p:embed/>
                </p:oleObj>
              </mc:Choice>
              <mc:Fallback>
                <p:oleObj name="Worksheet" r:id="rId5" imgW="4867359" imgH="165748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3" y="4803775"/>
                        <a:ext cx="534035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644843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075430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010843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740843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864668" y="3187700"/>
            <a:ext cx="1781175" cy="815975"/>
            <a:chOff x="4187" y="2008"/>
            <a:chExt cx="1122" cy="514"/>
          </a:xfrm>
        </p:grpSpPr>
        <p:pic>
          <p:nvPicPr>
            <p:cNvPr id="19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523355" y="4262438"/>
            <a:ext cx="2470150" cy="4619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(Jeff, middle, low)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6385243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8666480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3578543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37605" y="4953000"/>
            <a:ext cx="15382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loan_</a:t>
            </a:r>
          </a:p>
          <a:p>
            <a:pPr algn="ctr" eaLnBrk="0" hangingPunct="0"/>
            <a:r>
              <a:rPr lang="en-US" sz="2800">
                <a:latin typeface="Times New Roman" pitchFamily="18" charset="0"/>
              </a:rPr>
              <a:t>decision?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56805" y="5638800"/>
            <a:ext cx="168719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Risky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  <a:noFill/>
        </p:spPr>
        <p:txBody>
          <a:bodyPr/>
          <a:lstStyle/>
          <a:p>
            <a:fld id="{7D832CDC-D8A9-4CB4-97E6-9A3084635387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675CE705-F743-4EAD-B29B-FE16D69B280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What Is Data Mining?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71600"/>
            <a:ext cx="8153400" cy="51054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mining (knowledge discovery from data)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Extraction of interesting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previously unknown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potentially useful)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patterns or knowledge from huge amount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mining: a misnomer?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Alternative names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discovery (mining) in databases (KDD), knowledge extraction, data/pattern analysis, data archeology, data dredging, information harvesting, business intelligence, etc.</a:t>
            </a:r>
          </a:p>
        </p:txBody>
      </p:sp>
      <p:graphicFrame>
        <p:nvGraphicFramePr>
          <p:cNvPr id="9" name="Object 2048"/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Clip" r:id="rId3" imgW="1088640" imgH="1174680" progId="MS_ClipArt_Gallery.2">
                  <p:embed/>
                </p:oleObj>
              </mc:Choice>
              <mc:Fallback>
                <p:oleObj name="Clip" r:id="rId3" imgW="1088640" imgH="1174680" progId="MS_ClipArt_Gallery.2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08743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49"/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Clip" r:id="rId5" imgW="4582440" imgH="3359160" progId="MS_ClipArt_Gallery.2">
                  <p:embed/>
                </p:oleObj>
              </mc:Choice>
              <mc:Fallback>
                <p:oleObj name="Clip" r:id="rId5" imgW="4582440" imgH="3359160" progId="MS_ClipArt_Gallery.2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905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6DDBC7-F389-4DCD-A129-C60E536E52E5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DA407-F897-4DC3-833C-6BF802E3CC5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034218281"/>
              </p:ext>
            </p:extLst>
          </p:nvPr>
        </p:nvGraphicFramePr>
        <p:xfrm>
          <a:off x="2129051" y="1514901"/>
          <a:ext cx="6633949" cy="480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6115151" imgH="4457700" progId="Excel.Sheet.8">
                  <p:embed/>
                </p:oleObj>
              </mc:Choice>
              <mc:Fallback>
                <p:oleObj name="Worksheet" r:id="rId4" imgW="6115151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51" y="1514901"/>
                        <a:ext cx="6633949" cy="4809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sz="2800"/>
              <a:t>This follows an  example of Quinlan’s ID3 (Playing Tennis)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FDF657-B701-4C5E-A903-A551B5782472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8A83D-FF59-48EE-ADEA-5580A96CC60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>
                <a:solidFill>
                  <a:srgbClr val="170981"/>
                </a:solidFill>
              </a:rPr>
              <a:t>Output: A Decision Tree for “</a:t>
            </a:r>
            <a:r>
              <a:rPr lang="en-US" sz="2800" i="1" smtClean="0">
                <a:solidFill>
                  <a:srgbClr val="170981"/>
                </a:solidFill>
              </a:rPr>
              <a:t>buys_computer”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33799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3364" y="1776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3813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3814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3815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3816" name="Rectangle 30"/>
            <p:cNvSpPr>
              <a:spLocks noChangeArrowheads="1"/>
            </p:cNvSpPr>
            <p:nvPr/>
          </p:nvSpPr>
          <p:spPr bwMode="auto">
            <a:xfrm>
              <a:off x="2304" y="1872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3817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3818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33819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3382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3821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0711B7-667A-455F-8E93-00D24F2D9564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DD3188-D405-48FB-BFAB-EA704CCA499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Algorithm for Decision Tree Induction</a:t>
            </a:r>
          </a:p>
        </p:txBody>
      </p:sp>
      <p:sp>
        <p:nvSpPr>
          <p:cNvPr id="348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sz="2000" smtClean="0"/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Tree is constructed in a </a:t>
            </a:r>
            <a:r>
              <a:rPr lang="en-US" sz="2000" smtClean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Attributes are categorical (if continuous-valued, they are discretized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Test attributes are selected on the basis of a heuristic or statistical measure (e.g., </a:t>
            </a:r>
            <a:r>
              <a:rPr lang="en-US" sz="2000" smtClean="0">
                <a:solidFill>
                  <a:schemeClr val="hlink"/>
                </a:solidFill>
              </a:rPr>
              <a:t>information gain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sz="2000" smtClean="0"/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There are no remaining attributes for further partitioning – </a:t>
            </a:r>
            <a:r>
              <a:rPr lang="en-US" sz="2000" smtClean="0">
                <a:solidFill>
                  <a:schemeClr val="hlink"/>
                </a:solidFill>
              </a:rPr>
              <a:t>majority voting</a:t>
            </a:r>
            <a:r>
              <a:rPr lang="en-US" sz="2000" smtClean="0"/>
              <a:t> is employed for classifying the leaf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000" smtClean="0"/>
              <a:t>There are no samples left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79CB6B-9D91-4C87-8572-3F7A156BC94F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41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41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58A699-B489-4E98-AE86-71CFF92682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/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/>
              <a:t>Let </a:t>
            </a:r>
            <a:r>
              <a:rPr lang="en-US" sz="2400" i="1"/>
              <a:t>p</a:t>
            </a:r>
            <a:r>
              <a:rPr lang="en-US" sz="2400" i="1" baseline="-25000"/>
              <a:t>i</a:t>
            </a:r>
            <a:r>
              <a:rPr lang="en-US" sz="2400"/>
              <a:t> be the probability that an arbitrary tuple in D belongs to class C</a:t>
            </a:r>
            <a:r>
              <a:rPr lang="en-US" sz="2400" baseline="-25000"/>
              <a:t>i</a:t>
            </a:r>
            <a:r>
              <a:rPr lang="en-US" sz="2400"/>
              <a:t>, estimated by |C</a:t>
            </a:r>
            <a:r>
              <a:rPr lang="en-US" sz="2400" i="1" baseline="-25000"/>
              <a:t>i</a:t>
            </a:r>
            <a:r>
              <a:rPr lang="en-US" sz="2400" baseline="-25000"/>
              <a:t>, D</a:t>
            </a:r>
            <a:r>
              <a:rPr lang="en-US" sz="2400"/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hlink"/>
                </a:solidFill>
              </a:rPr>
              <a:t>Expected information</a:t>
            </a:r>
            <a:r>
              <a:rPr lang="en-US" sz="2400"/>
              <a:t> (entropy) needed to classify a tuple in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hlink"/>
                </a:solidFill>
              </a:rPr>
              <a:t>Information</a:t>
            </a:r>
            <a:r>
              <a:rPr lang="en-US" sz="2400"/>
              <a:t> needed (after using A to split D into v partitions) to classify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hlink"/>
                </a:solidFill>
              </a:rPr>
              <a:t>Information gained</a:t>
            </a:r>
            <a:r>
              <a:rPr lang="en-US" sz="2400"/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43313"/>
              </p:ext>
            </p:extLst>
          </p:nvPr>
        </p:nvGraphicFramePr>
        <p:xfrm>
          <a:off x="5064125" y="3048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612800" imgH="431640" progId="Equation.3">
                  <p:embed/>
                </p:oleObj>
              </mc:Choice>
              <mc:Fallback>
                <p:oleObj name="Equation" r:id="rId4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3048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06556"/>
              </p:ext>
            </p:extLst>
          </p:nvPr>
        </p:nvGraphicFramePr>
        <p:xfrm>
          <a:off x="4733925" y="4114800"/>
          <a:ext cx="3508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1892160" imgH="457200" progId="Equation.3">
                  <p:embed/>
                </p:oleObj>
              </mc:Choice>
              <mc:Fallback>
                <p:oleObj name="Equation" r:id="rId6" imgW="1892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114800"/>
                        <a:ext cx="35083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868738" y="582295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1790640" imgH="215640" progId="Equation.3">
                  <p:embed/>
                </p:oleObj>
              </mc:Choice>
              <mc:Fallback>
                <p:oleObj name="Equation" r:id="rId8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36B453D-B5E9-4E24-B223-91D3F4953EDC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1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26C67-C9B3-4FC3-AA0E-F49C9E51297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Attribute Selection: Information Gain</a:t>
            </a:r>
          </a:p>
        </p:txBody>
      </p:sp>
      <p:sp>
        <p:nvSpPr>
          <p:cNvPr id="5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“no”</a:t>
            </a:r>
            <a:endParaRPr lang="en-US" sz="2400" smtClean="0"/>
          </a:p>
        </p:txBody>
      </p:sp>
      <p:sp>
        <p:nvSpPr>
          <p:cNvPr id="51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Worksheet" r:id="rId4" imgW="3352800" imgH="1438343" progId="Excel.Sheet.8">
                  <p:embed/>
                </p:oleObj>
              </mc:Choice>
              <mc:Fallback>
                <p:oleObj name="Worksheet" r:id="rId4" imgW="3352800" imgH="143834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2044440" imgH="812520" progId="Equation.3">
                  <p:embed/>
                </p:oleObj>
              </mc:Choice>
              <mc:Fallback>
                <p:oleObj name="Equation" r:id="rId6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8" imgW="3593880" imgH="1193760" progId="Equation.3">
                  <p:embed/>
                </p:oleObj>
              </mc:Choice>
              <mc:Fallback>
                <p:oleObj name="Equation" r:id="rId8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0" imgW="2552400" imgH="241200" progId="Equation.3">
                  <p:embed/>
                </p:oleObj>
              </mc:Choice>
              <mc:Fallback>
                <p:oleObj name="Equation" r:id="rId10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Worksheet" r:id="rId12" imgW="6115151" imgH="4457700" progId="Excel.Sheet.8">
                  <p:embed/>
                </p:oleObj>
              </mc:Choice>
              <mc:Fallback>
                <p:oleObj name="Worksheet" r:id="rId12" imgW="6115151" imgH="44577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4" imgW="583920" imgH="393480" progId="Equation.3">
                  <p:embed/>
                </p:oleObj>
              </mc:Choice>
              <mc:Fallback>
                <p:oleObj name="Equation" r:id="rId14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6" imgW="3314520" imgH="393480" progId="Equation.3">
                  <p:embed/>
                </p:oleObj>
              </mc:Choice>
              <mc:Fallback>
                <p:oleObj name="Equation" r:id="rId16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Lazy vs. Eager Learning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smtClean="0"/>
              <a:t>Lazy vs. eager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Lazy learning (e.g., instance-based learning): Simply stores training data (or only minor processing) and waits until it is given a test tuple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Eager learning (the above discussed methods): Given a set of training set, constructs a classification model before receiving new (e.g., test) data to classify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Lazy: less time in training but more time in predicting</a:t>
            </a: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D500A0-A92E-48C0-9470-AA9AD184BC40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EAA719-B2ED-4CED-A456-79DE0596C36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0F2F37-F9B8-4B10-B733-06C285CF2B26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A22B6-771A-43B7-9D81-5A2673CF97A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k</a:t>
            </a:r>
            <a:r>
              <a:rPr lang="en-US" smtClean="0"/>
              <a:t>-Nearest Neighbor Algorithm</a:t>
            </a:r>
            <a:endParaRPr lang="en-US" sz="3200" smtClean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nearest neighbor are defined in terms of Euclidean distance, dist(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, </a:t>
            </a:r>
            <a:r>
              <a:rPr lang="en-US" sz="2400" b="1" smtClean="0"/>
              <a:t>X</a:t>
            </a:r>
            <a:r>
              <a:rPr lang="en-US" sz="2400" b="1" baseline="-25000" smtClean="0"/>
              <a:t>2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discrete-valued, </a:t>
            </a:r>
            <a:r>
              <a:rPr lang="en-US" sz="2400" i="1" smtClean="0"/>
              <a:t>k</a:t>
            </a:r>
            <a:r>
              <a:rPr lang="en-US" sz="2400" smtClean="0"/>
              <a:t>-NN returns the most common value among the </a:t>
            </a:r>
            <a:r>
              <a:rPr lang="en-US" sz="2400" i="1" smtClean="0"/>
              <a:t>k</a:t>
            </a:r>
            <a:r>
              <a:rPr lang="en-US" sz="2400" smtClean="0"/>
              <a:t> training examples nearest to</a:t>
            </a:r>
            <a:r>
              <a:rPr lang="en-US" sz="2000" smtClean="0"/>
              <a:t> </a:t>
            </a:r>
            <a:r>
              <a:rPr lang="en-US" sz="2400" i="1" smtClean="0"/>
              <a:t>x</a:t>
            </a:r>
            <a:r>
              <a:rPr lang="en-US" sz="1800" i="1" baseline="-25000" smtClean="0"/>
              <a:t>q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Voronoi diagram: the decision surface induced by 1-NN for a typical set of training examples</a:t>
            </a:r>
          </a:p>
        </p:txBody>
      </p:sp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b="1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64520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4521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  . </a:t>
            </a:r>
          </a:p>
        </p:txBody>
      </p:sp>
      <p:sp>
        <p:nvSpPr>
          <p:cNvPr id="64522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_</a:t>
            </a:r>
          </a:p>
        </p:txBody>
      </p:sp>
      <p:sp>
        <p:nvSpPr>
          <p:cNvPr id="64523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24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_</a:t>
            </a:r>
          </a:p>
        </p:txBody>
      </p:sp>
      <p:sp>
        <p:nvSpPr>
          <p:cNvPr id="64525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i="1">
                <a:solidFill>
                  <a:srgbClr val="001010"/>
                </a:solidFill>
                <a:latin typeface="Times New Roman" pitchFamily="18" charset="0"/>
              </a:rPr>
              <a:t>x</a:t>
            </a:r>
            <a:r>
              <a:rPr lang="en-US" sz="1600" b="1" i="1" baseline="-25000">
                <a:solidFill>
                  <a:srgbClr val="001010"/>
                </a:solidFill>
                <a:latin typeface="Times New Roman" pitchFamily="18" charset="0"/>
              </a:rPr>
              <a:t>q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64526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27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_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28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_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29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30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_</a:t>
            </a:r>
          </a:p>
        </p:txBody>
      </p:sp>
      <p:sp>
        <p:nvSpPr>
          <p:cNvPr id="64531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_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32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33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34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41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42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543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A3F59A-0CBA-4566-89EF-32BBA655BA95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E9309-D55D-4677-AD1F-00087B5706F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>Discussion on the </a:t>
            </a:r>
            <a:r>
              <a:rPr lang="en-US" i="1" smtClean="0"/>
              <a:t>k</a:t>
            </a:r>
            <a:r>
              <a:rPr lang="en-US" smtClean="0"/>
              <a:t>-NN Algorithm</a:t>
            </a:r>
            <a:endParaRPr lang="en-US" sz="3200" smtClean="0"/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Returns the mean values of the</a:t>
            </a:r>
            <a:r>
              <a:rPr lang="en-US" sz="2400" i="1" smtClean="0"/>
              <a:t> k</a:t>
            </a:r>
            <a:r>
              <a:rPr lang="en-US" sz="2400" smtClean="0"/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Weight the contribution of each of the k neighbors according to their distance to the query </a:t>
            </a:r>
            <a:r>
              <a:rPr lang="en-US" sz="2400" i="1" smtClean="0"/>
              <a:t>x</a:t>
            </a:r>
            <a:r>
              <a:rPr lang="en-US" sz="2400" i="1" baseline="-25000" smtClean="0"/>
              <a:t>q</a:t>
            </a:r>
            <a:endParaRPr lang="en-US" sz="2400" smtClean="0"/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Give greater weight to closer neighbors</a:t>
            </a:r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To overcome it, elimination of the least relevant attributes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409400" imgH="698400" progId="Equation.3">
                  <p:embed/>
                </p:oleObj>
              </mc:Choice>
              <mc:Fallback>
                <p:oleObj name="Equation" r:id="rId4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Chapter 5: Clustering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200" smtClean="0"/>
              <a:t>Cluster: a collection of data objects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Similar to one another within the same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Dissimilar to the objects in other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smtClean="0"/>
              <a:t>Cluster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Finding similarities between data according to the characteristics found in the data and grouping similar data objects into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smtClean="0">
                <a:solidFill>
                  <a:schemeClr val="hlink"/>
                </a:solidFill>
              </a:rPr>
              <a:t>Unsupervised learning</a:t>
            </a:r>
            <a:r>
              <a:rPr lang="en-US" sz="2200" smtClean="0"/>
              <a:t>: no predefined classes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smtClean="0"/>
              <a:t>Typical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As a </a:t>
            </a:r>
            <a:r>
              <a:rPr lang="en-US" sz="2200" smtClean="0">
                <a:solidFill>
                  <a:schemeClr val="hlink"/>
                </a:solidFill>
              </a:rPr>
              <a:t>stand-alone tool</a:t>
            </a:r>
            <a:r>
              <a:rPr lang="en-US" sz="2200" smtClean="0"/>
              <a:t> to get insight into data distribution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As a </a:t>
            </a:r>
            <a:r>
              <a:rPr lang="en-US" sz="2200" smtClean="0">
                <a:solidFill>
                  <a:schemeClr val="hlink"/>
                </a:solidFill>
              </a:rPr>
              <a:t>preprocessing step</a:t>
            </a:r>
            <a:r>
              <a:rPr lang="en-US" sz="2200" smtClean="0"/>
              <a:t> for other algorithms</a:t>
            </a:r>
          </a:p>
          <a:p>
            <a:pPr eaLnBrk="1" hangingPunct="1"/>
            <a:endParaRPr lang="en-US" sz="220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3BEE86-E2F2-4A62-9F7F-FD61D66794EE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8C59C-EBDC-4ADF-ACFF-F806E6A4C3C8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Clustering: Rich Applications and Multidisciplinary Efforts</a:t>
            </a:r>
            <a:r>
              <a:rPr lang="en-US" sz="3200" smtClean="0"/>
              <a:t> 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Pattern Recognition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Spatial Data Analysis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Create thematic maps in GIS by clustering feature spaces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Detect spatial clusters or for other spatial mining tasks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Image Processing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Economic Science (especially market research)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WWW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Document classification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Cluster Weblog data to discover groups of similar access patterns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F268088-8E9F-4CF2-B8D5-898DC8839298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100CF-1C34-4186-AED1-977DF928D624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  <a:noFill/>
        </p:spPr>
        <p:txBody>
          <a:bodyPr/>
          <a:lstStyle/>
          <a:p>
            <a:fld id="{BF4C853B-86C0-4C2D-84B6-5C8ABC98A8CA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</p:spPr>
        <p:txBody>
          <a:bodyPr/>
          <a:lstStyle/>
          <a:p>
            <a:fld id="{FA3BE5C4-5903-4C80-A4EB-44AD0220158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smtClean="0"/>
              <a:t>Data Mining: Confluence of Multiple Disciplines</a:t>
            </a:r>
            <a:r>
              <a:rPr lang="en-US" sz="3200" b="0" smtClean="0"/>
              <a:t> </a:t>
            </a: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Data Mining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362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286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4876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5029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V="1">
            <a:off x="2438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10668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Machine</a:t>
            </a:r>
          </a:p>
          <a:p>
            <a:pPr algn="ctr"/>
            <a:r>
              <a:rPr lang="en-US" sz="2400"/>
              <a:t>Learning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867400" y="16002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Statistics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Applications</a:t>
            </a: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Algorithm</a:t>
            </a:r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Pattern</a:t>
            </a:r>
          </a:p>
          <a:p>
            <a:pPr algn="ctr"/>
            <a:r>
              <a:rPr lang="en-US" sz="2400"/>
              <a:t>Recognition</a:t>
            </a:r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High-Performance</a:t>
            </a:r>
          </a:p>
          <a:p>
            <a:pPr algn="ctr"/>
            <a:r>
              <a:rPr lang="en-US" sz="1800"/>
              <a:t>Computing</a:t>
            </a: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Visualization</a:t>
            </a:r>
            <a:endParaRPr lang="en-US" sz="2000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 flipV="1">
            <a:off x="4495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Database </a:t>
            </a:r>
          </a:p>
          <a:p>
            <a:pPr algn="ctr"/>
            <a:r>
              <a:rPr lang="en-US" sz="2400"/>
              <a:t>Technology</a:t>
            </a: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4495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Clustering Applications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u="sng" smtClean="0"/>
              <a:t>Marketing:</a:t>
            </a:r>
            <a:r>
              <a:rPr lang="en-US" sz="2400" smtClean="0"/>
              <a:t> Help marketers discover distinct groups in their customer bases, and then use this knowledge to develop targeted marketing programs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u="sng" smtClean="0"/>
              <a:t>Land use:</a:t>
            </a:r>
            <a:r>
              <a:rPr lang="en-US" sz="2400" smtClean="0"/>
              <a:t> Identification of areas of similar land use in an earth observation database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u="sng" smtClean="0"/>
              <a:t>Insurance:</a:t>
            </a:r>
            <a:r>
              <a:rPr lang="en-US" sz="2400" smtClean="0"/>
              <a:t> Identifying groups of motor insurance policy holders with a high average claim cost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u="sng" smtClean="0"/>
              <a:t>City-planning:</a:t>
            </a:r>
            <a:r>
              <a:rPr lang="en-US" sz="2400" smtClean="0"/>
              <a:t> Identifying groups of houses according to their house type, value, and geographical location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FA8789-3B04-4DEF-91E3-0380EE0491F9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9F07AD-C9B2-4DA3-9AB5-24226871F3A8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4787BE3-49AB-4519-AD95-53D60B850BAF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F7AA3-BA63-43DC-AC55-B47105E76CF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i="1" smtClean="0"/>
              <a:t>K-Means</a:t>
            </a:r>
            <a:r>
              <a:rPr lang="en-US" sz="3200" smtClean="0"/>
              <a:t> Clustering Method</a:t>
            </a:r>
            <a:r>
              <a:rPr lang="en-US" sz="2400" b="1" smtClean="0"/>
              <a:t> </a:t>
            </a:r>
            <a:endParaRPr lang="en-US" sz="280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Given </a:t>
            </a:r>
            <a:r>
              <a:rPr lang="en-US" sz="2400" i="1" smtClean="0"/>
              <a:t>k</a:t>
            </a:r>
            <a:r>
              <a:rPr lang="en-US" sz="2400" smtClean="0"/>
              <a:t>, the </a:t>
            </a:r>
            <a:r>
              <a:rPr lang="en-US" sz="2400" i="1" smtClean="0"/>
              <a:t>k-means</a:t>
            </a:r>
            <a:r>
              <a:rPr lang="en-US" sz="2400" smtClean="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Partition objects into </a:t>
            </a:r>
            <a:r>
              <a:rPr lang="en-US" sz="2400" i="1" smtClean="0">
                <a:solidFill>
                  <a:srgbClr val="000000"/>
                </a:solidFill>
              </a:rPr>
              <a:t>k</a:t>
            </a:r>
            <a:r>
              <a:rPr lang="en-US" sz="2400" smtClean="0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sz="2400" i="1" smtClean="0">
                <a:solidFill>
                  <a:schemeClr val="hlink"/>
                </a:solidFill>
              </a:rPr>
              <a:t>mean point</a:t>
            </a:r>
            <a:r>
              <a:rPr lang="en-US" sz="2400" smtClean="0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3088B37-2CE7-4025-B6D0-C85BF869324A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A65E48-313A-43AF-B9B2-24C373773B2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smtClean="0">
                <a:ea typeface="굴림" pitchFamily="34" charset="-127"/>
              </a:rPr>
              <a:t>The </a:t>
            </a:r>
            <a:r>
              <a:rPr lang="en-US" altLang="ko-KR" sz="3200" i="1" smtClean="0">
                <a:ea typeface="굴림" pitchFamily="34" charset="-127"/>
              </a:rPr>
              <a:t>K-Means</a:t>
            </a:r>
            <a:r>
              <a:rPr lang="en-US" altLang="ko-KR" sz="3200" smtClean="0">
                <a:ea typeface="굴림" pitchFamily="34" charset="-127"/>
              </a:rPr>
              <a:t> Clustering Method</a:t>
            </a:r>
            <a:r>
              <a:rPr lang="en-US" altLang="ko-KR" sz="2400" b="1" smtClean="0">
                <a:ea typeface="굴림" pitchFamily="34" charset="-127"/>
              </a:rPr>
              <a:t> </a:t>
            </a:r>
            <a:endParaRPr lang="en-US" altLang="ko-KR" sz="2800" smtClean="0">
              <a:ea typeface="굴림" pitchFamily="34" charset="-127"/>
            </a:endParaRP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00"/>
                </a:solidFill>
                <a:ea typeface="굴림" pitchFamily="34" charset="-127"/>
              </a:rPr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12292" name="Object 2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Worksheet" r:id="rId4" imgW="4016160" imgH="3442680" progId="Excel.Sheet.8">
                    <p:embed/>
                  </p:oleObj>
                </mc:Choice>
                <mc:Fallback>
                  <p:oleObj name="Worksheet" r:id="rId4" imgW="4016160" imgH="3442680" progId="Excel.Sheet.8">
                    <p:embed/>
                    <p:pic>
                      <p:nvPicPr>
                        <p:cNvPr id="0" name="Object 2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83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84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12399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4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5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6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7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8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9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0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1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5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6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7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8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0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1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2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3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4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5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6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7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8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9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0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1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2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3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4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5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6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7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8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9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0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1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2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3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4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5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6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7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8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49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0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1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2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3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4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5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6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7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8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0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59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1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0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2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1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3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2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4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3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5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4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6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5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7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6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8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7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9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8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10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69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0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0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1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1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2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2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3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3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4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4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5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5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6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6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7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7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8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8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9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79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latin typeface="Arial" pitchFamily="34" charset="0"/>
                  <a:ea typeface="굴림" pitchFamily="34" charset="-127"/>
                </a:rPr>
                <a:t>10</a:t>
              </a:r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12480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1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32 w 852"/>
                <a:gd name="T1" fmla="*/ 21 h 1260"/>
                <a:gd name="T2" fmla="*/ 24 w 852"/>
                <a:gd name="T3" fmla="*/ 3 h 1260"/>
                <a:gd name="T4" fmla="*/ 15 w 852"/>
                <a:gd name="T5" fmla="*/ 1 h 1260"/>
                <a:gd name="T6" fmla="*/ 8 w 852"/>
                <a:gd name="T7" fmla="*/ 6 h 1260"/>
                <a:gd name="T8" fmla="*/ 0 w 852"/>
                <a:gd name="T9" fmla="*/ 28 h 1260"/>
                <a:gd name="T10" fmla="*/ 3 w 852"/>
                <a:gd name="T11" fmla="*/ 53 h 1260"/>
                <a:gd name="T12" fmla="*/ 23 w 852"/>
                <a:gd name="T13" fmla="*/ 85 h 1260"/>
                <a:gd name="T14" fmla="*/ 27 w 852"/>
                <a:gd name="T15" fmla="*/ 87 h 1260"/>
                <a:gd name="T16" fmla="*/ 28 w 852"/>
                <a:gd name="T17" fmla="*/ 88 h 1260"/>
                <a:gd name="T18" fmla="*/ 32 w 852"/>
                <a:gd name="T19" fmla="*/ 90 h 1260"/>
                <a:gd name="T20" fmla="*/ 38 w 852"/>
                <a:gd name="T21" fmla="*/ 94 h 1260"/>
                <a:gd name="T22" fmla="*/ 49 w 852"/>
                <a:gd name="T23" fmla="*/ 96 h 1260"/>
                <a:gd name="T24" fmla="*/ 49 w 852"/>
                <a:gd name="T25" fmla="*/ 78 h 1260"/>
                <a:gd name="T26" fmla="*/ 46 w 852"/>
                <a:gd name="T27" fmla="*/ 73 h 1260"/>
                <a:gd name="T28" fmla="*/ 43 w 852"/>
                <a:gd name="T29" fmla="*/ 65 h 1260"/>
                <a:gd name="T30" fmla="*/ 38 w 852"/>
                <a:gd name="T31" fmla="*/ 59 h 1260"/>
                <a:gd name="T32" fmla="*/ 38 w 852"/>
                <a:gd name="T33" fmla="*/ 55 h 1260"/>
                <a:gd name="T34" fmla="*/ 36 w 852"/>
                <a:gd name="T35" fmla="*/ 55 h 1260"/>
                <a:gd name="T36" fmla="*/ 35 w 852"/>
                <a:gd name="T37" fmla="*/ 49 h 1260"/>
                <a:gd name="T38" fmla="*/ 34 w 852"/>
                <a:gd name="T39" fmla="*/ 48 h 1260"/>
                <a:gd name="T40" fmla="*/ 32 w 852"/>
                <a:gd name="T41" fmla="*/ 21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82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11 w 768"/>
                <a:gd name="T1" fmla="*/ 5 h 630"/>
                <a:gd name="T2" fmla="*/ 5 w 768"/>
                <a:gd name="T3" fmla="*/ 6 h 630"/>
                <a:gd name="T4" fmla="*/ 1 w 768"/>
                <a:gd name="T5" fmla="*/ 13 h 630"/>
                <a:gd name="T6" fmla="*/ 1 w 768"/>
                <a:gd name="T7" fmla="*/ 24 h 630"/>
                <a:gd name="T8" fmla="*/ 3 w 768"/>
                <a:gd name="T9" fmla="*/ 27 h 630"/>
                <a:gd name="T10" fmla="*/ 7 w 768"/>
                <a:gd name="T11" fmla="*/ 32 h 630"/>
                <a:gd name="T12" fmla="*/ 15 w 768"/>
                <a:gd name="T13" fmla="*/ 42 h 630"/>
                <a:gd name="T14" fmla="*/ 16 w 768"/>
                <a:gd name="T15" fmla="*/ 44 h 630"/>
                <a:gd name="T16" fmla="*/ 20 w 768"/>
                <a:gd name="T17" fmla="*/ 45 h 630"/>
                <a:gd name="T18" fmla="*/ 28 w 768"/>
                <a:gd name="T19" fmla="*/ 48 h 630"/>
                <a:gd name="T20" fmla="*/ 37 w 768"/>
                <a:gd name="T21" fmla="*/ 46 h 630"/>
                <a:gd name="T22" fmla="*/ 40 w 768"/>
                <a:gd name="T23" fmla="*/ 44 h 630"/>
                <a:gd name="T24" fmla="*/ 42 w 768"/>
                <a:gd name="T25" fmla="*/ 40 h 630"/>
                <a:gd name="T26" fmla="*/ 44 w 768"/>
                <a:gd name="T27" fmla="*/ 36 h 630"/>
                <a:gd name="T28" fmla="*/ 45 w 768"/>
                <a:gd name="T29" fmla="*/ 33 h 630"/>
                <a:gd name="T30" fmla="*/ 46 w 768"/>
                <a:gd name="T31" fmla="*/ 32 h 630"/>
                <a:gd name="T32" fmla="*/ 48 w 768"/>
                <a:gd name="T33" fmla="*/ 23 h 630"/>
                <a:gd name="T34" fmla="*/ 47 w 768"/>
                <a:gd name="T35" fmla="*/ 13 h 630"/>
                <a:gd name="T36" fmla="*/ 45 w 768"/>
                <a:gd name="T37" fmla="*/ 8 h 630"/>
                <a:gd name="T38" fmla="*/ 29 w 768"/>
                <a:gd name="T39" fmla="*/ 0 h 630"/>
                <a:gd name="T40" fmla="*/ 13 w 768"/>
                <a:gd name="T41" fmla="*/ 2 h 630"/>
                <a:gd name="T42" fmla="*/ 11 w 768"/>
                <a:gd name="T43" fmla="*/ 5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348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12291" name="Object 1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Worksheet" r:id="rId6" imgW="4038840" imgH="3465000" progId="Excel.Sheet.8">
                    <p:embed/>
                  </p:oleObj>
                </mc:Choice>
                <mc:Fallback>
                  <p:oleObj name="Worksheet" r:id="rId6" imgW="4038840" imgH="3465000" progId="Excel.Shee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8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6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12290" name="Object 0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2" name="Worksheet" r:id="rId8" imgW="4027680" imgH="3453840" progId="Excel.Sheet.8">
                      <p:embed/>
                    </p:oleObj>
                  </mc:Choice>
                  <mc:Fallback>
                    <p:oleObj name="Worksheet" r:id="rId8" imgW="4027680" imgH="3453840" progId="Excel.Sheet.8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96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97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95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3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5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8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9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4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5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6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7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8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9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0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1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2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3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4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5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2147483647 w 56"/>
              <a:gd name="T1" fmla="*/ 0 h 60"/>
              <a:gd name="T2" fmla="*/ 2147483647 w 56"/>
              <a:gd name="T3" fmla="*/ 2147483647 h 60"/>
              <a:gd name="T4" fmla="*/ 2147483647 w 56"/>
              <a:gd name="T5" fmla="*/ 2147483647 h 60"/>
              <a:gd name="T6" fmla="*/ 0 w 56"/>
              <a:gd name="T7" fmla="*/ 2147483647 h 60"/>
              <a:gd name="T8" fmla="*/ 2147483647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6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7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8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0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59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1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0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2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1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3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2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4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3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5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4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6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5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7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6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8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7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9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8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10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69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0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0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1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1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2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2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3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3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4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4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5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5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6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6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7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7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8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8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9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79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latin typeface="Arial" pitchFamily="34" charset="0"/>
                <a:ea typeface="굴림" pitchFamily="34" charset="-127"/>
              </a:rPr>
              <a:t>10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12380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1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K=2</a:t>
            </a:r>
          </a:p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Arbitrarily choose K object as initial cluster center</a:t>
            </a:r>
          </a:p>
        </p:txBody>
      </p:sp>
      <p:sp>
        <p:nvSpPr>
          <p:cNvPr id="12382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1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2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Assign each objects to most similar center</a:t>
            </a:r>
          </a:p>
        </p:txBody>
      </p:sp>
      <p:sp>
        <p:nvSpPr>
          <p:cNvPr id="14433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Update the cluster means</a:t>
            </a:r>
          </a:p>
        </p:txBody>
      </p:sp>
      <p:sp>
        <p:nvSpPr>
          <p:cNvPr id="12386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2147483647 w 56"/>
              <a:gd name="T1" fmla="*/ 0 h 60"/>
              <a:gd name="T2" fmla="*/ 2147483647 w 56"/>
              <a:gd name="T3" fmla="*/ 2147483647 h 60"/>
              <a:gd name="T4" fmla="*/ 2147483647 w 56"/>
              <a:gd name="T5" fmla="*/ 2147483647 h 60"/>
              <a:gd name="T6" fmla="*/ 0 w 56"/>
              <a:gd name="T7" fmla="*/ 2147483647 h 60"/>
              <a:gd name="T8" fmla="*/ 2147483647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7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8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89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" name="Text Box 190"/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Update the cluster means</a:t>
            </a:r>
          </a:p>
        </p:txBody>
      </p:sp>
      <p:sp>
        <p:nvSpPr>
          <p:cNvPr id="14439" name="Text Box 191"/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reassign</a:t>
            </a:r>
          </a:p>
        </p:txBody>
      </p:sp>
      <p:sp>
        <p:nvSpPr>
          <p:cNvPr id="14440" name="Line 192"/>
          <p:cNvSpPr>
            <a:spLocks noChangeShapeType="1"/>
          </p:cNvSpPr>
          <p:nvPr/>
        </p:nvSpPr>
        <p:spPr bwMode="auto">
          <a:xfrm flipV="1">
            <a:off x="4267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41" name="Text Box 193"/>
          <p:cNvSpPr txBox="1">
            <a:spLocks noChangeArrowheads="1"/>
          </p:cNvSpPr>
          <p:nvPr/>
        </p:nvSpPr>
        <p:spPr bwMode="auto">
          <a:xfrm>
            <a:off x="4419600" y="4114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400">
                <a:ea typeface="굴림" pitchFamily="34" charset="-127"/>
              </a:rPr>
              <a:t>reassign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431" grpId="0" animBg="1"/>
      <p:bldP spid="14432" grpId="0"/>
      <p:bldP spid="14433" grpId="0"/>
      <p:bldP spid="14438" grpId="0"/>
      <p:bldP spid="14439" grpId="0"/>
      <p:bldP spid="14440" grpId="0" animBg="1"/>
      <p:bldP spid="144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Chapter 2: Data Preprocessing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" y="6516220"/>
            <a:ext cx="1887523" cy="341779"/>
          </a:xfrm>
          <a:noFill/>
        </p:spPr>
        <p:txBody>
          <a:bodyPr/>
          <a:lstStyle/>
          <a:p>
            <a:fld id="{44F193FC-171D-45EE-A099-5C8AD379F423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6220"/>
            <a:ext cx="2869035" cy="341779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16220"/>
            <a:ext cx="1887523" cy="341779"/>
          </a:xfrm>
          <a:noFill/>
        </p:spPr>
        <p:txBody>
          <a:bodyPr/>
          <a:lstStyle/>
          <a:p>
            <a:fld id="{DD5D346D-785E-41B2-AA86-28AC0A8B3CB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1297641"/>
            <a:ext cx="8380602" cy="683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Data Preprocessing?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905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in the real world is dirty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incomplete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lacking attribute values, lacking certain attributes of interest, or containing only aggregate data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occupation=“ 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noisy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containing errors or outliers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Salary=“-10”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inconsistent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containing discrepancies in codes or names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Age=“42” Birthday=“03/07/1997”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" y="6477000"/>
            <a:ext cx="1905000" cy="381000"/>
          </a:xfrm>
          <a:noFill/>
        </p:spPr>
        <p:txBody>
          <a:bodyPr/>
          <a:lstStyle/>
          <a:p>
            <a:fld id="{FDA0245A-E5D7-4EB9-83EA-F89299E920DD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0F0B48BA-ECA2-48CF-B1AE-AD1C6CC3B1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sz="3400" smtClean="0"/>
              <a:t>Why Is Data Preprocessing Important?</a:t>
            </a:r>
            <a:endParaRPr lang="en-US" smtClean="0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381000" y="1524000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quality data, no quality mining results!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decisions must be based on quality data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duplicate or missing data may cause incorrect or even misleading statistics.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warehouse needs consistent integration of quality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extraction, cleaning, and transformation comprises the majority of the work of building a data warehouse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" y="6477000"/>
            <a:ext cx="1905000" cy="381000"/>
          </a:xfrm>
          <a:noFill/>
        </p:spPr>
        <p:txBody>
          <a:bodyPr/>
          <a:lstStyle/>
          <a:p>
            <a:fld id="{592BFDAE-64A3-4DF0-A1A9-D03CBDE9B99F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13865785-1BC2-452B-A0E9-E44273C68DF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781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Major Tasks in Data Preprocessing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1371600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cleaning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in missing values, smooth noisy data, identify or remove outliers, and resolve inconsistencies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integration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of multiple databases, data cubes, or 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transformation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Normalization and aggregation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reduction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Obtains reduced representation in volume but produces the same or similar analytical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discretization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of data reduction but with particular importance, especially for numerical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>
          <a:xfrm>
            <a:off x="152400" y="6477000"/>
            <a:ext cx="1905000" cy="381000"/>
          </a:xfrm>
          <a:noFill/>
        </p:spPr>
        <p:txBody>
          <a:bodyPr/>
          <a:lstStyle/>
          <a:p>
            <a:fld id="{227DA387-A10F-4B6E-BD7A-0CFA89166769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F16179FC-5E64-48CA-A96E-357EDC5A17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 </a:t>
            </a:r>
            <a:r>
              <a:rPr lang="en-US" smtClean="0"/>
              <a:t>Boxplot Analysis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11300"/>
            <a:ext cx="7620000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Five-number summary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distribution: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Minimum, Q1, M, Q3, Maximum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Boxplot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is represented with a box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ends of the box are at the first and third quartiles, i.e., the height of the box is IRQ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median is marked by a line within the box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Whiskers: two lines outside the box extend to Minimum and Maximum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Boxplot Analysis</a:t>
            </a:r>
          </a:p>
        </p:txBody>
      </p:sp>
      <p:pic>
        <p:nvPicPr>
          <p:cNvPr id="5" name="Content Placeholder 6" descr="i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4488" y="1447800"/>
            <a:ext cx="5762625" cy="5029200"/>
          </a:xfrm>
        </p:spPr>
      </p:pic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" y="6477000"/>
            <a:ext cx="1905000" cy="381000"/>
          </a:xfrm>
          <a:noFill/>
        </p:spPr>
        <p:txBody>
          <a:bodyPr/>
          <a:lstStyle/>
          <a:p>
            <a:fld id="{092052CC-AAB6-4CF2-8619-347C69E72BDC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00A1D816-4838-429B-87B0-70D473A065B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" y="6477000"/>
            <a:ext cx="1905000" cy="381000"/>
          </a:xfrm>
          <a:noFill/>
        </p:spPr>
        <p:txBody>
          <a:bodyPr/>
          <a:lstStyle/>
          <a:p>
            <a:fld id="{1C842957-4F4F-4676-ABB9-A423CB958023}" type="datetime4">
              <a:rPr lang="en-US" smtClean="0"/>
              <a:pPr/>
              <a:t>February 27, 2023</a:t>
            </a:fld>
            <a:endParaRPr lang="en-US" smtClean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</p:spPr>
        <p:txBody>
          <a:bodyPr/>
          <a:lstStyle/>
          <a:p>
            <a:fld id="{D36B5B9E-A534-4E74-8286-201248D71B2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7620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>Data Cleaning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81000" y="1524000"/>
            <a:ext cx="8001000" cy="48006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“Data cleaning is one of the three biggest problems in data warehousing”—Ralph Kimball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“Data cleaning is the number one problem in data warehousing”—DCI survey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cleaning tasks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in missing values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outliers and smooth out noisy data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 inconsistent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Resolve redundancy caused by data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2449</Words>
  <Application>Microsoft Office PowerPoint</Application>
  <PresentationFormat>On-screen Show (4:3)</PresentationFormat>
  <Paragraphs>511</Paragraphs>
  <Slides>32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굴림</vt:lpstr>
      <vt:lpstr>Marlett</vt:lpstr>
      <vt:lpstr>Symbol</vt:lpstr>
      <vt:lpstr>Tahoma</vt:lpstr>
      <vt:lpstr>Times New Roman</vt:lpstr>
      <vt:lpstr>Wingdings</vt:lpstr>
      <vt:lpstr>Wingdings 2</vt:lpstr>
      <vt:lpstr>Office Theme</vt:lpstr>
      <vt:lpstr>Clip</vt:lpstr>
      <vt:lpstr>Equation</vt:lpstr>
      <vt:lpstr>Worksheet</vt:lpstr>
      <vt:lpstr>PowerPoint Presentation</vt:lpstr>
      <vt:lpstr>What Is Data Mining?</vt:lpstr>
      <vt:lpstr>Data Mining: Confluence of Multiple Disciplines </vt:lpstr>
      <vt:lpstr>Chapter 2: Data Preprocessing</vt:lpstr>
      <vt:lpstr>Why Is Data Preprocessing Important?</vt:lpstr>
      <vt:lpstr>Major Tasks in Data Preprocessing</vt:lpstr>
      <vt:lpstr> Boxplot Analysis</vt:lpstr>
      <vt:lpstr>Boxplot Analysis</vt:lpstr>
      <vt:lpstr>Data Cleaning</vt:lpstr>
      <vt:lpstr>How to Handle Missing Data?</vt:lpstr>
      <vt:lpstr>Data Transformation: Normalization</vt:lpstr>
      <vt:lpstr>Chapter 3: Mining Frequent Patterns, Association and Correlations</vt:lpstr>
      <vt:lpstr>Basic Concepts: Association Rules</vt:lpstr>
      <vt:lpstr>Apriori: A Candidate Generation-and-Test Approach</vt:lpstr>
      <vt:lpstr>The Apriori Algorithm—An Example </vt:lpstr>
      <vt:lpstr>Chapter 4: Classification</vt:lpstr>
      <vt:lpstr>PowerPoint Presentation</vt:lpstr>
      <vt:lpstr>Process (1): Model Construction</vt:lpstr>
      <vt:lpstr>Process (2): Using the Model in Prediction </vt:lpstr>
      <vt:lpstr>Decision Tree Induction: Training Dataset</vt:lpstr>
      <vt:lpstr>Output: A Decision Tree for “buys_computer”</vt:lpstr>
      <vt:lpstr>Algorithm for Decision Tree Induction</vt:lpstr>
      <vt:lpstr>PowerPoint Presentation</vt:lpstr>
      <vt:lpstr>Attribute Selection: Information Gain</vt:lpstr>
      <vt:lpstr>Lazy vs. Eager Learning</vt:lpstr>
      <vt:lpstr>The k-Nearest Neighbor Algorithm</vt:lpstr>
      <vt:lpstr>Discussion on the k-NN Algorithm</vt:lpstr>
      <vt:lpstr>Chapter 5: Clustering</vt:lpstr>
      <vt:lpstr>Clustering: Rich Applications and Multidisciplinary Efforts </vt:lpstr>
      <vt:lpstr>Examples of Clustering Applications</vt:lpstr>
      <vt:lpstr>The K-Means Clustering Method </vt:lpstr>
      <vt:lpstr>The K-Means Clustering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Induction: Training Dataset</dc:title>
  <dc:creator/>
  <cp:lastModifiedBy>admin</cp:lastModifiedBy>
  <cp:revision>32</cp:revision>
  <dcterms:created xsi:type="dcterms:W3CDTF">2006-08-16T00:00:00Z</dcterms:created>
  <dcterms:modified xsi:type="dcterms:W3CDTF">2023-02-27T04:31:35Z</dcterms:modified>
</cp:coreProperties>
</file>