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267" r:id="rId4"/>
    <p:sldId id="262" r:id="rId5"/>
    <p:sldId id="258" r:id="rId6"/>
    <p:sldId id="259" r:id="rId7"/>
    <p:sldId id="260" r:id="rId8"/>
    <p:sldId id="264" r:id="rId9"/>
    <p:sldId id="27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2D0-735F-4D05-A4EC-2026DD5DC937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FF5-0EEA-4BB0-9181-A1E018821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66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2D0-735F-4D05-A4EC-2026DD5DC937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FF5-0EEA-4BB0-9181-A1E018821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1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2D0-735F-4D05-A4EC-2026DD5DC937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FF5-0EEA-4BB0-9181-A1E0188218D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14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2D0-735F-4D05-A4EC-2026DD5DC937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FF5-0EEA-4BB0-9181-A1E018821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1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2D0-735F-4D05-A4EC-2026DD5DC937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FF5-0EEA-4BB0-9181-A1E0188218D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77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2D0-735F-4D05-A4EC-2026DD5DC937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FF5-0EEA-4BB0-9181-A1E018821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8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2D0-735F-4D05-A4EC-2026DD5DC937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FF5-0EEA-4BB0-9181-A1E018821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92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2D0-735F-4D05-A4EC-2026DD5DC937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FF5-0EEA-4BB0-9181-A1E018821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6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2D0-735F-4D05-A4EC-2026DD5DC937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FF5-0EEA-4BB0-9181-A1E018821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2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2D0-735F-4D05-A4EC-2026DD5DC937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FF5-0EEA-4BB0-9181-A1E018821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2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2D0-735F-4D05-A4EC-2026DD5DC937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FF5-0EEA-4BB0-9181-A1E018821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85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2D0-735F-4D05-A4EC-2026DD5DC937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FF5-0EEA-4BB0-9181-A1E018821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51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2D0-735F-4D05-A4EC-2026DD5DC937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FF5-0EEA-4BB0-9181-A1E018821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83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2D0-735F-4D05-A4EC-2026DD5DC937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FF5-0EEA-4BB0-9181-A1E018821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76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2D0-735F-4D05-A4EC-2026DD5DC937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FF5-0EEA-4BB0-9181-A1E018821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2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FF5-0EEA-4BB0-9181-A1E0188218D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2D0-735F-4D05-A4EC-2026DD5DC937}" type="datetimeFigureOut">
              <a:rPr lang="en-GB" smtClean="0"/>
              <a:t>01/06/2023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15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E92D0-735F-4D05-A4EC-2026DD5DC937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A4DFF5-0EEA-4BB0-9181-A1E018821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29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217" y="899584"/>
            <a:ext cx="7766936" cy="1646302"/>
          </a:xfrm>
        </p:spPr>
        <p:txBody>
          <a:bodyPr/>
          <a:lstStyle/>
          <a:p>
            <a:pPr rtl="1"/>
            <a:r>
              <a:rPr lang="fa-IR" dirty="0" smtClean="0">
                <a:cs typeface="B Nazanin" panose="00000400000000000000" pitchFamily="2" charset="-78"/>
              </a:rPr>
              <a:t>مفاهیم تست و تحلیل نرم افزار </a:t>
            </a:r>
            <a:endParaRPr lang="en-GB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167" y="3114662"/>
            <a:ext cx="7766936" cy="1096899"/>
          </a:xfrm>
        </p:spPr>
        <p:txBody>
          <a:bodyPr>
            <a:normAutofit lnSpcReduction="10000"/>
          </a:bodyPr>
          <a:lstStyle/>
          <a:p>
            <a:pPr rtl="1"/>
            <a:r>
              <a:rPr lang="fa-IR" dirty="0" smtClean="0">
                <a:cs typeface="B Nazanin" panose="00000400000000000000" pitchFamily="2" charset="-78"/>
              </a:rPr>
              <a:t>ارائه اختیاری درس مبانی </a:t>
            </a:r>
            <a:r>
              <a:rPr lang="en-US" dirty="0" smtClean="0">
                <a:cs typeface="B Nazanin" panose="00000400000000000000" pitchFamily="2" charset="-78"/>
              </a:rPr>
              <a:t>IT</a:t>
            </a:r>
          </a:p>
          <a:p>
            <a:pPr rtl="1"/>
            <a:r>
              <a:rPr lang="fa-IR" dirty="0" smtClean="0">
                <a:cs typeface="B Nazanin" panose="00000400000000000000" pitchFamily="2" charset="-78"/>
              </a:rPr>
              <a:t>استاد بصیری</a:t>
            </a:r>
          </a:p>
          <a:p>
            <a:pPr rtl="1"/>
            <a:r>
              <a:rPr lang="fa-IR" dirty="0" smtClean="0">
                <a:cs typeface="B Nazanin" panose="00000400000000000000" pitchFamily="2" charset="-78"/>
              </a:rPr>
              <a:t>خرداد 1402 </a:t>
            </a:r>
            <a:endParaRPr lang="en-GB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7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نیازمندی های شغلی</a:t>
            </a:r>
            <a:endParaRPr lang="en-GB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شهود 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درک سیستمی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دانش کلی از مفاهیم </a:t>
            </a:r>
            <a:r>
              <a:rPr lang="en-US" dirty="0" smtClean="0">
                <a:cs typeface="B Nazanin" panose="00000400000000000000" pitchFamily="2" charset="-78"/>
              </a:rPr>
              <a:t>IT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صبر و حوصله زیاد ( تست دستی ) 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اشتیاق یادگیری </a:t>
            </a:r>
            <a:r>
              <a:rPr lang="fa-IR" dirty="0" smtClean="0">
                <a:cs typeface="B Nazanin" panose="00000400000000000000" pitchFamily="2" charset="-78"/>
              </a:rPr>
              <a:t>( تست – بیزینس – مفاهیم ) 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ذهنیت چند بعدی داشتن (</a:t>
            </a:r>
            <a:r>
              <a:rPr lang="fa-IR" dirty="0">
                <a:cs typeface="B Nazanin" panose="00000400000000000000" pitchFamily="2" charset="-78"/>
              </a:rPr>
              <a:t>تستر و دولوپر جایگاه مقایسه‌ای </a:t>
            </a:r>
            <a:r>
              <a:rPr lang="fa-IR" dirty="0" smtClean="0">
                <a:cs typeface="B Nazanin" panose="00000400000000000000" pitchFamily="2" charset="-78"/>
              </a:rPr>
              <a:t>ندارن ) </a:t>
            </a:r>
          </a:p>
          <a:p>
            <a:pPr algn="r" rtl="1"/>
            <a:r>
              <a:rPr lang="en-US" dirty="0" smtClean="0">
                <a:cs typeface="B Nazanin" panose="00000400000000000000" pitchFamily="2" charset="-78"/>
              </a:rPr>
              <a:t>ISTQB</a:t>
            </a:r>
          </a:p>
          <a:p>
            <a:pPr lvl="1" algn="r" rtl="1"/>
            <a:r>
              <a:rPr lang="en-US" dirty="0" smtClean="0"/>
              <a:t>International </a:t>
            </a:r>
            <a:r>
              <a:rPr lang="en-US" dirty="0"/>
              <a:t>Software Testing Qualifications Board </a:t>
            </a:r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355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تست و تحلیل نرم افزار؟</a:t>
            </a:r>
            <a:endParaRPr lang="en-GB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9589"/>
            <a:ext cx="8596668" cy="3880773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تعریف شما چیه؟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چرا </a:t>
            </a:r>
            <a:r>
              <a:rPr lang="fa-IR" sz="2400" dirty="0">
                <a:cs typeface="B Nazanin" panose="00000400000000000000" pitchFamily="2" charset="-78"/>
              </a:rPr>
              <a:t>مهمه</a:t>
            </a:r>
            <a:r>
              <a:rPr lang="fa-IR" sz="2400" dirty="0" smtClean="0">
                <a:cs typeface="B Nazanin" panose="00000400000000000000" pitchFamily="2" charset="-78"/>
              </a:rPr>
              <a:t>؟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هدفش چیه؟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تفاوتشون چیه؟ 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چطور </a:t>
            </a:r>
            <a:r>
              <a:rPr lang="fa-IR" sz="2400" dirty="0">
                <a:cs typeface="B Nazanin" panose="00000400000000000000" pitchFamily="2" charset="-78"/>
              </a:rPr>
              <a:t>انجام میشه</a:t>
            </a:r>
            <a:r>
              <a:rPr lang="fa-IR" sz="2400" dirty="0" smtClean="0">
                <a:cs typeface="B Nazanin" panose="00000400000000000000" pitchFamily="2" charset="-78"/>
              </a:rPr>
              <a:t>؟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از کجا شروع میشه؟ 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چه </a:t>
            </a:r>
            <a:r>
              <a:rPr lang="fa-IR" sz="2400" dirty="0" smtClean="0">
                <a:cs typeface="B Nazanin" panose="00000400000000000000" pitchFamily="2" charset="-78"/>
              </a:rPr>
              <a:t>چیزهایی </a:t>
            </a:r>
            <a:r>
              <a:rPr lang="fa-IR" sz="2400" dirty="0">
                <a:cs typeface="B Nazanin" panose="00000400000000000000" pitchFamily="2" charset="-78"/>
              </a:rPr>
              <a:t>رو تست میکنیم؟</a:t>
            </a:r>
          </a:p>
          <a:p>
            <a:pPr marL="0" indent="0" algn="r" rtl="1">
              <a:buNone/>
            </a:pPr>
            <a:endParaRPr lang="fa-IR" sz="2400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73" y="1466080"/>
            <a:ext cx="2637608" cy="369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دعوا با </a:t>
            </a:r>
            <a:r>
              <a:rPr lang="en-US" dirty="0" smtClean="0">
                <a:cs typeface="B Nazanin" panose="00000400000000000000" pitchFamily="2" charset="-78"/>
              </a:rPr>
              <a:t>Developer</a:t>
            </a:r>
            <a:endParaRPr lang="en-GB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7474" y="2160589"/>
            <a:ext cx="7058951" cy="3433387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آدم عیب های خودشو نمیبینه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رفت و برگشت خطا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بارها و بارها و بارها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سناریو نویسی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خطای اشتباه 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59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کی تمومش کنیم؟</a:t>
            </a:r>
            <a:endParaRPr lang="en-GB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2297" y="2160589"/>
            <a:ext cx="3204128" cy="3433387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بودجه 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زمان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درخواست مشتری 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حساسیت 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قرارداد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قوانین و سیاست ها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3825" y="2130109"/>
            <a:ext cx="3204128" cy="343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2400" dirty="0">
                <a:cs typeface="B Nazanin" panose="00000400000000000000" pitchFamily="2" charset="-78"/>
              </a:rPr>
              <a:t>Coverage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نرخ </a:t>
            </a:r>
            <a:r>
              <a:rPr lang="en-US" sz="2400" dirty="0">
                <a:cs typeface="B Nazanin" panose="00000400000000000000" pitchFamily="2" charset="-78"/>
              </a:rPr>
              <a:t>Fix</a:t>
            </a:r>
            <a:r>
              <a:rPr lang="fa-IR" sz="2400" dirty="0">
                <a:cs typeface="B Nazanin" panose="00000400000000000000" pitchFamily="2" charset="-78"/>
              </a:rPr>
              <a:t> شدن</a:t>
            </a:r>
          </a:p>
          <a:p>
            <a:pPr algn="r" rtl="1"/>
            <a:r>
              <a:rPr lang="en-US" sz="2400" dirty="0">
                <a:cs typeface="B Nazanin" panose="00000400000000000000" pitchFamily="2" charset="-78"/>
              </a:rPr>
              <a:t>Dependency</a:t>
            </a:r>
            <a:endParaRPr lang="fa-IR" sz="2400" dirty="0">
              <a:cs typeface="B Nazanin" panose="00000400000000000000" pitchFamily="2" charset="-78"/>
            </a:endParaRPr>
          </a:p>
          <a:p>
            <a:pPr algn="r" rtl="1"/>
            <a:r>
              <a:rPr lang="en-US" sz="2400" dirty="0">
                <a:cs typeface="B Nazanin" panose="00000400000000000000" pitchFamily="2" charset="-78"/>
              </a:rPr>
              <a:t>Criteria</a:t>
            </a:r>
            <a:endParaRPr lang="fa-IR" sz="2400" dirty="0">
              <a:cs typeface="B Nazanin" panose="00000400000000000000" pitchFamily="2" charset="-78"/>
            </a:endParaRPr>
          </a:p>
          <a:p>
            <a:pPr algn="r" rtl="1"/>
            <a:r>
              <a:rPr lang="en-US" sz="2400" dirty="0">
                <a:cs typeface="B Nazanin" panose="00000400000000000000" pitchFamily="2" charset="-78"/>
              </a:rPr>
              <a:t>Metrics</a:t>
            </a:r>
            <a:endParaRPr lang="fa-IR" sz="24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  </a:t>
            </a:r>
          </a:p>
          <a:p>
            <a:pPr marL="457200" lvl="1" indent="0" algn="r" rtl="1">
              <a:buNone/>
            </a:pPr>
            <a:endParaRPr lang="en-GB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036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اصول تست نرم افزار؟</a:t>
            </a:r>
            <a:endParaRPr lang="en-GB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از لحظه اول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کل نداریم! 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اگر خطا نیست لزوما خوب نیست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با تکرار به خطای جدید نمیرسیم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خطا یکنواخت پخش نشده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وابسته به بیزینس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خروجی نهایی گاها نقطه خوبیه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تست ماجراجوییه </a:t>
            </a:r>
          </a:p>
          <a:p>
            <a:pPr marL="0" indent="0" algn="r" rtl="1">
              <a:buNone/>
            </a:pPr>
            <a:endParaRPr lang="en-GB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92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>
                <a:cs typeface="B Nazanin" panose="00000400000000000000" pitchFamily="2" charset="-78"/>
              </a:rPr>
              <a:t>V Model</a:t>
            </a:r>
            <a:endParaRPr lang="en-GB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en-GB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61" y="1538556"/>
            <a:ext cx="8953657" cy="438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انواع تست</a:t>
            </a:r>
            <a:endParaRPr lang="en-GB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b="1" u="sng" dirty="0">
                <a:cs typeface="B Nazanin" panose="00000400000000000000" pitchFamily="2" charset="-78"/>
              </a:rPr>
              <a:t>Black</a:t>
            </a:r>
            <a:r>
              <a:rPr lang="en-US" dirty="0">
                <a:cs typeface="B Nazanin" panose="00000400000000000000" pitchFamily="2" charset="-78"/>
              </a:rPr>
              <a:t> and White Box Testing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 smtClean="0">
                <a:cs typeface="B Nazanin" panose="00000400000000000000" pitchFamily="2" charset="-78"/>
              </a:rPr>
              <a:t>Static and Dynamic Testing</a:t>
            </a:r>
          </a:p>
          <a:p>
            <a:pPr algn="r" rtl="1"/>
            <a:r>
              <a:rPr lang="en-US" dirty="0" smtClean="0">
                <a:cs typeface="B Nazanin" panose="00000400000000000000" pitchFamily="2" charset="-78"/>
              </a:rPr>
              <a:t>Alpha and Beta Testing</a:t>
            </a:r>
          </a:p>
          <a:p>
            <a:pPr algn="r" rtl="1"/>
            <a:r>
              <a:rPr lang="en-US" dirty="0" smtClean="0">
                <a:cs typeface="B Nazanin" panose="00000400000000000000" pitchFamily="2" charset="-78"/>
              </a:rPr>
              <a:t>Verification and Validation Testing</a:t>
            </a:r>
          </a:p>
          <a:p>
            <a:pPr algn="r" rtl="1"/>
            <a:r>
              <a:rPr lang="en-US" b="1" u="sng" dirty="0" smtClean="0">
                <a:cs typeface="B Nazanin" panose="00000400000000000000" pitchFamily="2" charset="-78"/>
              </a:rPr>
              <a:t>Regression Testing</a:t>
            </a:r>
          </a:p>
          <a:p>
            <a:pPr algn="r" rtl="1"/>
            <a:r>
              <a:rPr lang="en-US" b="1" u="sng" dirty="0" smtClean="0">
                <a:cs typeface="B Nazanin" panose="00000400000000000000" pitchFamily="2" charset="-78"/>
              </a:rPr>
              <a:t>Automation Testing</a:t>
            </a: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GB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70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>
                <a:cs typeface="B Nazanin" panose="00000400000000000000" pitchFamily="2" charset="-78"/>
              </a:rPr>
              <a:t>Black Box Testing</a:t>
            </a:r>
            <a:endParaRPr lang="en-GB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400" dirty="0" smtClean="0">
                <a:cs typeface="B Nazanin" panose="00000400000000000000" pitchFamily="2" charset="-78"/>
              </a:rPr>
              <a:t>Equivalence Partitioning</a:t>
            </a:r>
          </a:p>
          <a:p>
            <a:pPr algn="r" rtl="1"/>
            <a:r>
              <a:rPr lang="en-US" sz="2400" dirty="0" smtClean="0"/>
              <a:t> </a:t>
            </a:r>
            <a:r>
              <a:rPr lang="en-GB" sz="2400" dirty="0" smtClean="0"/>
              <a:t>Boundary</a:t>
            </a:r>
            <a:r>
              <a:rPr lang="en-US" sz="2400" dirty="0" smtClean="0">
                <a:cs typeface="B Nazanin" panose="00000400000000000000" pitchFamily="2" charset="-78"/>
              </a:rPr>
              <a:t> Value Analysis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و </a:t>
            </a:r>
            <a:r>
              <a:rPr lang="en-US" sz="2400" dirty="0" smtClean="0">
                <a:cs typeface="B Nazanin" panose="00000400000000000000" pitchFamily="2" charset="-78"/>
              </a:rPr>
              <a:t>3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روش دیگر </a:t>
            </a:r>
          </a:p>
          <a:p>
            <a:pPr marL="0" indent="0" algn="r" rtl="1">
              <a:buNone/>
            </a:pPr>
            <a:endParaRPr lang="en-US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969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>
                <a:cs typeface="B Nazanin" panose="00000400000000000000" pitchFamily="2" charset="-78"/>
              </a:rPr>
              <a:t>Regression and Automation Testing</a:t>
            </a:r>
            <a:endParaRPr lang="en-GB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تکرار </a:t>
            </a:r>
            <a:r>
              <a:rPr lang="fa-IR" sz="2400" dirty="0" smtClean="0">
                <a:cs typeface="B Nazanin" panose="00000400000000000000" pitchFamily="2" charset="-78"/>
              </a:rPr>
              <a:t>کردن همه تست‌ ها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ابزار های کمکی</a:t>
            </a:r>
          </a:p>
          <a:p>
            <a:pPr lvl="1" algn="r" rtl="1"/>
            <a:r>
              <a:rPr lang="fa-IR" sz="2200" dirty="0" smtClean="0">
                <a:cs typeface="B Nazanin" panose="00000400000000000000" pitchFamily="2" charset="-78"/>
              </a:rPr>
              <a:t>مدیریت</a:t>
            </a:r>
          </a:p>
          <a:p>
            <a:pPr lvl="1" algn="r" rtl="1"/>
            <a:r>
              <a:rPr lang="en-US" sz="2200" dirty="0" err="1" smtClean="0">
                <a:cs typeface="B Nazanin" panose="00000400000000000000" pitchFamily="2" charset="-78"/>
              </a:rPr>
              <a:t>Criterias</a:t>
            </a:r>
            <a:endParaRPr lang="fa-IR" sz="2200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sz="2200" dirty="0" smtClean="0">
                <a:cs typeface="B Nazanin" panose="00000400000000000000" pitchFamily="2" charset="-78"/>
              </a:rPr>
              <a:t>تست خودکار</a:t>
            </a:r>
          </a:p>
          <a:p>
            <a:pPr marL="0" indent="0" algn="r" rtl="1">
              <a:buNone/>
            </a:pPr>
            <a:endParaRPr lang="en-US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2773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229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 Nazanin</vt:lpstr>
      <vt:lpstr>Trebuchet MS</vt:lpstr>
      <vt:lpstr>Wingdings 3</vt:lpstr>
      <vt:lpstr>Facet</vt:lpstr>
      <vt:lpstr>مفاهیم تست و تحلیل نرم افزار </vt:lpstr>
      <vt:lpstr>تست و تحلیل نرم افزار؟</vt:lpstr>
      <vt:lpstr>دعوا با Developer</vt:lpstr>
      <vt:lpstr>کی تمومش کنیم؟</vt:lpstr>
      <vt:lpstr>اصول تست نرم افزار؟</vt:lpstr>
      <vt:lpstr>V Model</vt:lpstr>
      <vt:lpstr>انواع تست</vt:lpstr>
      <vt:lpstr>Black Box Testing</vt:lpstr>
      <vt:lpstr>Regression and Automation Testing</vt:lpstr>
      <vt:lpstr>نیازمندی های شغلی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مفاهیم تست و تحلیل نرم افزار</dc:title>
  <dc:creator>mahdi shah mohamadi</dc:creator>
  <cp:lastModifiedBy>mahdi shah mohamadi</cp:lastModifiedBy>
  <cp:revision>10</cp:revision>
  <dcterms:created xsi:type="dcterms:W3CDTF">2023-05-11T10:40:07Z</dcterms:created>
  <dcterms:modified xsi:type="dcterms:W3CDTF">2023-06-01T18:41:23Z</dcterms:modified>
</cp:coreProperties>
</file>