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7" r:id="rId20"/>
    <p:sldId id="279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B92-2C1D-44E5-B0B9-38A326A6C54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03E2-15E6-45C3-8A02-34284540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B92-2C1D-44E5-B0B9-38A326A6C54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03E2-15E6-45C3-8A02-34284540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B92-2C1D-44E5-B0B9-38A326A6C54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03E2-15E6-45C3-8A02-34284540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B92-2C1D-44E5-B0B9-38A326A6C54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03E2-15E6-45C3-8A02-34284540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B92-2C1D-44E5-B0B9-38A326A6C54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03E2-15E6-45C3-8A02-34284540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3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B92-2C1D-44E5-B0B9-38A326A6C54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03E2-15E6-45C3-8A02-34284540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B92-2C1D-44E5-B0B9-38A326A6C54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03E2-15E6-45C3-8A02-34284540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B92-2C1D-44E5-B0B9-38A326A6C54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03E2-15E6-45C3-8A02-34284540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B92-2C1D-44E5-B0B9-38A326A6C54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03E2-15E6-45C3-8A02-34284540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B92-2C1D-44E5-B0B9-38A326A6C54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03E2-15E6-45C3-8A02-34284540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5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B92-2C1D-44E5-B0B9-38A326A6C54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203E2-15E6-45C3-8A02-34284540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9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23B92-2C1D-44E5-B0B9-38A326A6C546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03E2-15E6-45C3-8A02-34284540C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Metaverse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 course 2023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Basiri</a:t>
            </a:r>
            <a:endParaRPr lang="en-US" dirty="0" smtClean="0"/>
          </a:p>
          <a:p>
            <a:r>
              <a:rPr lang="en-US" dirty="0" smtClean="0"/>
              <a:t>Diba </a:t>
            </a:r>
            <a:r>
              <a:rPr lang="en-US" dirty="0" err="1" smtClean="0"/>
              <a:t>Mirshafiei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Technological Underpinnings of the </a:t>
            </a:r>
            <a:r>
              <a:rPr lang="en-US" dirty="0" err="1">
                <a:solidFill>
                  <a:srgbClr val="FF0000"/>
                </a:solidFill>
              </a:rPr>
              <a:t>Metaverse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 descr="China's VR 'boom' is a bust, say some experts | WackyTechTip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3" y="2753295"/>
            <a:ext cx="5682552" cy="378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2120630"/>
            <a:ext cx="93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Virtual Reality (VR) / </a:t>
            </a:r>
            <a:r>
              <a:rPr lang="en-US" dirty="0"/>
              <a:t>Augmented </a:t>
            </a:r>
            <a:r>
              <a:rPr lang="en-US" dirty="0" smtClean="0"/>
              <a:t>Reality (AR)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838" y="2753295"/>
            <a:ext cx="5684244" cy="378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4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Technological Underpinnings of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00" y="1011678"/>
            <a:ext cx="8697832" cy="51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2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Technological Underpinnings of the </a:t>
            </a:r>
            <a:r>
              <a:rPr lang="en-US" dirty="0" err="1">
                <a:solidFill>
                  <a:srgbClr val="FF0000"/>
                </a:solidFill>
              </a:rPr>
              <a:t>Metaverse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834" y="1237876"/>
            <a:ext cx="5703234" cy="533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5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Technological Underpinnings of the </a:t>
            </a:r>
            <a:r>
              <a:rPr lang="en-US" dirty="0" err="1">
                <a:solidFill>
                  <a:srgbClr val="FF0000"/>
                </a:solidFill>
              </a:rPr>
              <a:t>Metaverse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</a:t>
            </a:r>
            <a:r>
              <a:rPr lang="en-US" dirty="0" smtClean="0"/>
              <a:t>intelligence / </a:t>
            </a:r>
            <a:r>
              <a:rPr lang="en-US" dirty="0"/>
              <a:t>natural language </a:t>
            </a:r>
            <a:r>
              <a:rPr lang="en-US" dirty="0" smtClean="0"/>
              <a:t>processing / spatial </a:t>
            </a:r>
            <a:r>
              <a:rPr lang="en-US" dirty="0"/>
              <a:t>computing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290" name="Picture 2" descr="How AI can make the metaverse a more interactive space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915" y="2564928"/>
            <a:ext cx="5875898" cy="391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16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230359"/>
            <a:ext cx="10515600" cy="4351338"/>
          </a:xfrm>
        </p:spPr>
        <p:txBody>
          <a:bodyPr/>
          <a:lstStyle/>
          <a:p>
            <a:r>
              <a:rPr lang="en-US" dirty="0"/>
              <a:t>Definition and Evolution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 smtClean="0"/>
              <a:t>History </a:t>
            </a:r>
            <a:r>
              <a:rPr lang="en-US" dirty="0"/>
              <a:t>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/>
              <a:t>Technological Underpinnings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How the </a:t>
            </a:r>
            <a:r>
              <a:rPr lang="en-US" dirty="0" err="1">
                <a:solidFill>
                  <a:srgbClr val="FF0000"/>
                </a:solidFill>
              </a:rPr>
              <a:t>Metaverse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Works</a:t>
            </a:r>
          </a:p>
          <a:p>
            <a:r>
              <a:rPr lang="en-US" dirty="0"/>
              <a:t>Potential Applications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/>
              <a:t>Challenges and Opportunities of the </a:t>
            </a:r>
            <a:r>
              <a:rPr lang="en-US" dirty="0" err="1"/>
              <a:t>Metaverse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5308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r>
              <a:rPr lang="en-US" dirty="0" smtClean="0">
                <a:solidFill>
                  <a:srgbClr val="FF0000"/>
                </a:solidFill>
              </a:rPr>
              <a:t>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Avatar</a:t>
            </a:r>
          </a:p>
          <a:p>
            <a:endParaRPr lang="en-US" dirty="0" smtClean="0"/>
          </a:p>
          <a:p>
            <a:r>
              <a:rPr lang="en-US" dirty="0" smtClean="0"/>
              <a:t>Interact</a:t>
            </a:r>
          </a:p>
          <a:p>
            <a:endParaRPr lang="en-US" dirty="0" smtClean="0"/>
          </a:p>
          <a:p>
            <a:r>
              <a:rPr lang="en-US" dirty="0" smtClean="0"/>
              <a:t>Equipment -&gt; really there</a:t>
            </a:r>
          </a:p>
          <a:p>
            <a:endParaRPr lang="en-US" dirty="0" smtClean="0"/>
          </a:p>
          <a:p>
            <a:r>
              <a:rPr lang="en-US" dirty="0" err="1" smtClean="0"/>
              <a:t>BlockChain</a:t>
            </a:r>
            <a:r>
              <a:rPr lang="en-US" dirty="0" smtClean="0"/>
              <a:t> -&gt; safe transactions/buy and sell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72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230359"/>
            <a:ext cx="10515600" cy="4351338"/>
          </a:xfrm>
        </p:spPr>
        <p:txBody>
          <a:bodyPr/>
          <a:lstStyle/>
          <a:p>
            <a:r>
              <a:rPr lang="en-US" dirty="0"/>
              <a:t>Definition and Evolution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 smtClean="0"/>
              <a:t>History </a:t>
            </a:r>
            <a:r>
              <a:rPr lang="en-US" dirty="0"/>
              <a:t>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/>
              <a:t>Technological Underpinnings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/>
              <a:t>How the </a:t>
            </a:r>
            <a:r>
              <a:rPr lang="en-US" dirty="0" err="1"/>
              <a:t>Metaverse</a:t>
            </a:r>
            <a:r>
              <a:rPr lang="en-US" dirty="0"/>
              <a:t> </a:t>
            </a:r>
            <a:r>
              <a:rPr lang="en-US" dirty="0" smtClean="0"/>
              <a:t>Works</a:t>
            </a:r>
          </a:p>
          <a:p>
            <a:r>
              <a:rPr lang="en-US" dirty="0">
                <a:solidFill>
                  <a:srgbClr val="FF0000"/>
                </a:solidFill>
              </a:rPr>
              <a:t>Potential Applications of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Challenges and Opportunities of the </a:t>
            </a:r>
            <a:r>
              <a:rPr lang="en-US" dirty="0" err="1"/>
              <a:t>Metaverse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5596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Potential Applications of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Entertainment -&gt; Concerts, Sporting events, games ,</a:t>
            </a:r>
            <a:r>
              <a:rPr lang="en-US" dirty="0" smtClean="0"/>
              <a:t>movies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8" y="2888674"/>
            <a:ext cx="5529245" cy="311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239" y="2888674"/>
            <a:ext cx="6220397" cy="31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95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Potential Applications of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Education -&gt; Virtual </a:t>
            </a:r>
            <a:r>
              <a:rPr lang="en-US" dirty="0" smtClean="0"/>
              <a:t>Classrooms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7" y="2638039"/>
            <a:ext cx="5745019" cy="3162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6" y="2638039"/>
            <a:ext cx="6065736" cy="316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6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Potential Applications of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Healthcare </a:t>
            </a:r>
            <a:r>
              <a:rPr lang="en-US" dirty="0" smtClean="0"/>
              <a:t>-&gt; Virtual therapy sessions, Support groups, medical </a:t>
            </a:r>
            <a:r>
              <a:rPr lang="en-US" dirty="0" smtClean="0"/>
              <a:t>training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568" y="2482096"/>
            <a:ext cx="7417377" cy="412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8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230359"/>
            <a:ext cx="10515600" cy="4351338"/>
          </a:xfrm>
        </p:spPr>
        <p:txBody>
          <a:bodyPr/>
          <a:lstStyle/>
          <a:p>
            <a:r>
              <a:rPr lang="en-US" dirty="0"/>
              <a:t>Definition and Evolution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 smtClean="0"/>
              <a:t>History </a:t>
            </a:r>
            <a:r>
              <a:rPr lang="en-US" dirty="0"/>
              <a:t>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/>
              <a:t>Technological Underpinnings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/>
              <a:t>How the </a:t>
            </a:r>
            <a:r>
              <a:rPr lang="en-US" dirty="0" err="1"/>
              <a:t>Metaverse</a:t>
            </a:r>
            <a:r>
              <a:rPr lang="en-US" dirty="0"/>
              <a:t> </a:t>
            </a:r>
            <a:r>
              <a:rPr lang="en-US" dirty="0" smtClean="0"/>
              <a:t>Works</a:t>
            </a:r>
          </a:p>
          <a:p>
            <a:r>
              <a:rPr lang="en-US" dirty="0"/>
              <a:t>Potential Applications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/>
              <a:t>Challenges and Opportunities of the </a:t>
            </a:r>
            <a:r>
              <a:rPr lang="en-US" dirty="0" err="1"/>
              <a:t>Metaverse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550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Potential Applications of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smtClean="0"/>
              <a:t>-&gt; Virtual Offices, remote collaboration,  virtual </a:t>
            </a:r>
            <a:r>
              <a:rPr lang="en-US" dirty="0" err="1" smtClean="0"/>
              <a:t>congerences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48" y="2488911"/>
            <a:ext cx="73342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39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230359"/>
            <a:ext cx="10515600" cy="4351338"/>
          </a:xfrm>
        </p:spPr>
        <p:txBody>
          <a:bodyPr/>
          <a:lstStyle/>
          <a:p>
            <a:r>
              <a:rPr lang="en-US" dirty="0"/>
              <a:t>Definition and Evolution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 smtClean="0"/>
              <a:t>History </a:t>
            </a:r>
            <a:r>
              <a:rPr lang="en-US" dirty="0"/>
              <a:t>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/>
              <a:t>Technological Underpinnings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/>
              <a:t>How the </a:t>
            </a:r>
            <a:r>
              <a:rPr lang="en-US" dirty="0" err="1"/>
              <a:t>Metaverse</a:t>
            </a:r>
            <a:r>
              <a:rPr lang="en-US" dirty="0"/>
              <a:t> </a:t>
            </a:r>
            <a:r>
              <a:rPr lang="en-US" dirty="0" smtClean="0"/>
              <a:t>Works</a:t>
            </a:r>
          </a:p>
          <a:p>
            <a:r>
              <a:rPr lang="en-US" dirty="0"/>
              <a:t>Potential Applications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Challenges and Opportunities of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50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Challenges of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</p:spPr>
        <p:txBody>
          <a:bodyPr>
            <a:normAutofit/>
          </a:bodyPr>
          <a:lstStyle/>
          <a:p>
            <a:r>
              <a:rPr lang="en-US" dirty="0" smtClean="0"/>
              <a:t>Technological challenges -&gt; High speed Internet</a:t>
            </a:r>
          </a:p>
          <a:p>
            <a:endParaRPr lang="en-US" dirty="0"/>
          </a:p>
          <a:p>
            <a:r>
              <a:rPr lang="en-US" dirty="0" smtClean="0"/>
              <a:t>Security -&gt; lots of data!</a:t>
            </a:r>
          </a:p>
          <a:p>
            <a:endParaRPr lang="en-US" dirty="0" smtClean="0"/>
          </a:p>
          <a:p>
            <a:r>
              <a:rPr lang="en-US" dirty="0" smtClean="0"/>
              <a:t>Standards -&gt; a lot of spaces -&gt; same laws</a:t>
            </a:r>
          </a:p>
          <a:p>
            <a:endParaRPr lang="en-US" dirty="0" smtClean="0"/>
          </a:p>
          <a:p>
            <a:r>
              <a:rPr lang="en-US" dirty="0" smtClean="0"/>
              <a:t>Morality -&gt; effects on culture</a:t>
            </a:r>
          </a:p>
          <a:p>
            <a:endParaRPr lang="en-US" dirty="0"/>
          </a:p>
          <a:p>
            <a:r>
              <a:rPr lang="en-US" dirty="0"/>
              <a:t>the potential for addiction and other negative psychological </a:t>
            </a:r>
            <a:r>
              <a:rPr lang="en-US" dirty="0" smtClean="0"/>
              <a:t>effects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20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Opportunities </a:t>
            </a:r>
            <a:r>
              <a:rPr lang="en-US" dirty="0">
                <a:solidFill>
                  <a:srgbClr val="FF0000"/>
                </a:solidFill>
              </a:rPr>
              <a:t>of the </a:t>
            </a:r>
            <a:r>
              <a:rPr lang="en-US" dirty="0" err="1">
                <a:solidFill>
                  <a:srgbClr val="FF0000"/>
                </a:solidFill>
              </a:rPr>
              <a:t>Metaverse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Economical -&gt; Create </a:t>
            </a:r>
            <a:r>
              <a:rPr lang="en-US" dirty="0" smtClean="0"/>
              <a:t>new jobs and industries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New ways to communicate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Addressing global </a:t>
            </a:r>
            <a:r>
              <a:rPr lang="en-US" dirty="0" smtClean="0"/>
              <a:t>challenges</a:t>
            </a:r>
          </a:p>
          <a:p>
            <a:endParaRPr lang="en-US" dirty="0" smtClean="0"/>
          </a:p>
          <a:p>
            <a:r>
              <a:rPr lang="en-US" dirty="0" smtClean="0"/>
              <a:t>Growth </a:t>
            </a:r>
            <a:r>
              <a:rPr lang="en-US" smtClean="0"/>
              <a:t>of technology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4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Rapidly </a:t>
            </a:r>
            <a:r>
              <a:rPr lang="en-US" dirty="0" smtClean="0"/>
              <a:t>growing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Potential for revolutionizing the way we </a:t>
            </a:r>
            <a:r>
              <a:rPr lang="en-US" dirty="0" smtClean="0"/>
              <a:t>interact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Keep a close eye and harness its potential for positive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230359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Definition and Evolution of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History </a:t>
            </a:r>
            <a:r>
              <a:rPr lang="en-US" dirty="0"/>
              <a:t>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/>
              <a:t>Technological Underpinnings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/>
              <a:t>How the </a:t>
            </a:r>
            <a:r>
              <a:rPr lang="en-US" dirty="0" err="1"/>
              <a:t>Metaverse</a:t>
            </a:r>
            <a:r>
              <a:rPr lang="en-US" dirty="0"/>
              <a:t> </a:t>
            </a:r>
            <a:r>
              <a:rPr lang="en-US" dirty="0" smtClean="0"/>
              <a:t>Works</a:t>
            </a:r>
          </a:p>
          <a:p>
            <a:r>
              <a:rPr lang="en-US" dirty="0"/>
              <a:t>Potential Applications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/>
              <a:t>Challenges and Opportunities of the </a:t>
            </a:r>
            <a:r>
              <a:rPr lang="en-US" dirty="0" err="1"/>
              <a:t>Metaverse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002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Definition and Evolution of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virtual space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Unified </a:t>
            </a:r>
            <a:r>
              <a:rPr lang="en-US" dirty="0" err="1" smtClean="0"/>
              <a:t>virtal</a:t>
            </a:r>
            <a:r>
              <a:rPr lang="en-US" dirty="0" smtClean="0"/>
              <a:t> space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Next step!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Interactive</a:t>
            </a:r>
          </a:p>
        </p:txBody>
      </p:sp>
    </p:spTree>
    <p:extLst>
      <p:ext uri="{BB962C8B-B14F-4D97-AF65-F5344CB8AC3E}">
        <p14:creationId xmlns:p14="http://schemas.microsoft.com/office/powerpoint/2010/main" val="375142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Topics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230359"/>
            <a:ext cx="10515600" cy="4351338"/>
          </a:xfrm>
        </p:spPr>
        <p:txBody>
          <a:bodyPr/>
          <a:lstStyle/>
          <a:p>
            <a:r>
              <a:rPr lang="en-US" dirty="0"/>
              <a:t>Definition and Evolution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History </a:t>
            </a:r>
            <a:r>
              <a:rPr lang="en-US" dirty="0">
                <a:solidFill>
                  <a:srgbClr val="FF0000"/>
                </a:solidFill>
              </a:rPr>
              <a:t>of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Technological Underpinnings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/>
              <a:t>How the </a:t>
            </a:r>
            <a:r>
              <a:rPr lang="en-US" dirty="0" err="1"/>
              <a:t>Metaverse</a:t>
            </a:r>
            <a:r>
              <a:rPr lang="en-US" dirty="0"/>
              <a:t> </a:t>
            </a:r>
            <a:r>
              <a:rPr lang="en-US" dirty="0" smtClean="0"/>
              <a:t>Works</a:t>
            </a:r>
          </a:p>
          <a:p>
            <a:r>
              <a:rPr lang="en-US" dirty="0"/>
              <a:t>Potential Applications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/>
              <a:t>Challenges and Opportunities of the </a:t>
            </a:r>
            <a:r>
              <a:rPr lang="en-US" dirty="0" err="1"/>
              <a:t>Metaverse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6059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2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History of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5586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Snow </a:t>
            </a:r>
            <a:r>
              <a:rPr lang="en-US" sz="3200" dirty="0" smtClean="0"/>
              <a:t>Crash (</a:t>
            </a:r>
            <a:r>
              <a:rPr lang="en-US" sz="3200" dirty="0"/>
              <a:t>Neal </a:t>
            </a:r>
            <a:r>
              <a:rPr lang="en-US" sz="3200" dirty="0" smtClean="0"/>
              <a:t>Stephenson)/The Matrix</a:t>
            </a:r>
          </a:p>
          <a:p>
            <a:endParaRPr lang="en-US" sz="3200" dirty="0"/>
          </a:p>
        </p:txBody>
      </p:sp>
      <p:pic>
        <p:nvPicPr>
          <p:cNvPr id="5124" name="Picture 4" descr="https://external-content.duckduckgo.com/iu/?u=https%3A%2F%2Ftse3.mm.bing.net%2Fth%3Fid%3DOIP.-ph8r7RyQVpY3rF1s9ixogHaLw%26pid%3DApi&amp;f=1&amp;ipt=887d37b0d9a5151ce46f453eef0cfc26a5841d68455c2b2c401a5ac5e48ca6ef&amp;ipo=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73" y="2290697"/>
            <a:ext cx="2574925" cy="408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he Matrix Movies on Netflix and More Streaming Arrivals For Your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78" y="2290697"/>
            <a:ext cx="6078621" cy="40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9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History of the </a:t>
            </a:r>
            <a:r>
              <a:rPr lang="en-US" dirty="0" err="1">
                <a:solidFill>
                  <a:srgbClr val="FF0000"/>
                </a:solidFill>
              </a:rPr>
              <a:t>Metaverse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days -&gt; Online Chats / forums / Online Games </a:t>
            </a:r>
          </a:p>
          <a:p>
            <a:r>
              <a:rPr lang="en-US" dirty="0"/>
              <a:t>2003 -&gt; Second </a:t>
            </a:r>
            <a:r>
              <a:rPr lang="en-US" dirty="0" smtClean="0"/>
              <a:t>Life</a:t>
            </a:r>
            <a:endParaRPr lang="en-US" dirty="0"/>
          </a:p>
        </p:txBody>
      </p:sp>
      <p:pic>
        <p:nvPicPr>
          <p:cNvPr id="7174" name="Picture 6" descr="Games Like Second Life Online - 7 Games Like Second Life - Popula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13659"/>
            <a:ext cx="5097361" cy="339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64" y="2913659"/>
            <a:ext cx="4476345" cy="33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0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History of the </a:t>
            </a:r>
            <a:r>
              <a:rPr lang="en-US" dirty="0" err="1">
                <a:solidFill>
                  <a:srgbClr val="FF0000"/>
                </a:solidFill>
              </a:rPr>
              <a:t>Metaverse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Warcraft/ Minecraft / </a:t>
            </a:r>
            <a:r>
              <a:rPr lang="en-US" dirty="0" err="1" smtClean="0"/>
              <a:t>VRChat</a:t>
            </a:r>
            <a:endParaRPr lang="en-US" dirty="0" smtClean="0"/>
          </a:p>
          <a:p>
            <a:r>
              <a:rPr lang="en-US" dirty="0" smtClean="0"/>
              <a:t>Today -&gt; </a:t>
            </a:r>
            <a:r>
              <a:rPr lang="en-US" dirty="0" err="1" smtClean="0"/>
              <a:t>FaceBook</a:t>
            </a:r>
            <a:r>
              <a:rPr lang="en-US" dirty="0" smtClean="0"/>
              <a:t>(Meta)/</a:t>
            </a:r>
            <a:r>
              <a:rPr lang="en-US" dirty="0" err="1" smtClean="0"/>
              <a:t>Roblox</a:t>
            </a:r>
            <a:r>
              <a:rPr lang="en-US" dirty="0" smtClean="0"/>
              <a:t>/</a:t>
            </a:r>
            <a:r>
              <a:rPr lang="en-US" dirty="0" err="1" smtClean="0"/>
              <a:t>Decentraland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09" y="4001294"/>
            <a:ext cx="4260850" cy="1418064"/>
          </a:xfrm>
          <a:prstGeom prst="rect">
            <a:avLst/>
          </a:prstGeom>
        </p:spPr>
      </p:pic>
      <p:pic>
        <p:nvPicPr>
          <p:cNvPr id="8194" name="Picture 2" descr="A shot from Minecra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768" y="2920436"/>
            <a:ext cx="5369668" cy="35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3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230359"/>
            <a:ext cx="10515600" cy="4351338"/>
          </a:xfrm>
        </p:spPr>
        <p:txBody>
          <a:bodyPr/>
          <a:lstStyle/>
          <a:p>
            <a:r>
              <a:rPr lang="en-US" dirty="0"/>
              <a:t>Definition and Evolution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 smtClean="0"/>
              <a:t>History </a:t>
            </a:r>
            <a:r>
              <a:rPr lang="en-US" dirty="0"/>
              <a:t>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Technological Underpinnings of the </a:t>
            </a:r>
            <a:r>
              <a:rPr lang="en-US" dirty="0" err="1" smtClean="0">
                <a:solidFill>
                  <a:srgbClr val="FF0000"/>
                </a:solidFill>
              </a:rPr>
              <a:t>Metaverse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How the </a:t>
            </a:r>
            <a:r>
              <a:rPr lang="en-US" dirty="0" err="1"/>
              <a:t>Metaverse</a:t>
            </a:r>
            <a:r>
              <a:rPr lang="en-US" dirty="0"/>
              <a:t> </a:t>
            </a:r>
            <a:r>
              <a:rPr lang="en-US" dirty="0" smtClean="0"/>
              <a:t>Works</a:t>
            </a:r>
          </a:p>
          <a:p>
            <a:r>
              <a:rPr lang="en-US" dirty="0"/>
              <a:t>Potential Applications of the 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/>
              <a:t>Challenges and Opportunities of the </a:t>
            </a:r>
            <a:r>
              <a:rPr lang="en-US" dirty="0" err="1"/>
              <a:t>Metaverse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7197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489</Words>
  <Application>Microsoft Office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Metaverse</vt:lpstr>
      <vt:lpstr>Topics</vt:lpstr>
      <vt:lpstr>Topics</vt:lpstr>
      <vt:lpstr>Definition and Evolution of the Metaverse</vt:lpstr>
      <vt:lpstr>Topics</vt:lpstr>
      <vt:lpstr>History of the Metaverse</vt:lpstr>
      <vt:lpstr>History of the Metaverse</vt:lpstr>
      <vt:lpstr>History of the Metaverse</vt:lpstr>
      <vt:lpstr>Topics</vt:lpstr>
      <vt:lpstr>Technological Underpinnings of the Metaverse</vt:lpstr>
      <vt:lpstr>Technological Underpinnings of the Metaverse</vt:lpstr>
      <vt:lpstr>Technological Underpinnings of the Metaverse</vt:lpstr>
      <vt:lpstr>Technological Underpinnings of the Metaverse</vt:lpstr>
      <vt:lpstr>Topics</vt:lpstr>
      <vt:lpstr>How the Metaverse Works</vt:lpstr>
      <vt:lpstr>Topics</vt:lpstr>
      <vt:lpstr>Potential Applications of the Metaverse</vt:lpstr>
      <vt:lpstr>Potential Applications of the Metaverse</vt:lpstr>
      <vt:lpstr>Potential Applications of the Metaverse</vt:lpstr>
      <vt:lpstr>Potential Applications of the Metaverse</vt:lpstr>
      <vt:lpstr>Topics</vt:lpstr>
      <vt:lpstr>Challenges of the Metaverse</vt:lpstr>
      <vt:lpstr>Opportunities of the Metaverse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Metaverse</dc:title>
  <dc:creator>Diba Mir</dc:creator>
  <cp:lastModifiedBy>Diba Mir</cp:lastModifiedBy>
  <cp:revision>20</cp:revision>
  <dcterms:created xsi:type="dcterms:W3CDTF">2023-05-12T13:57:32Z</dcterms:created>
  <dcterms:modified xsi:type="dcterms:W3CDTF">2023-05-13T07:01:42Z</dcterms:modified>
</cp:coreProperties>
</file>